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768" r:id="rId5"/>
  </p:sldMasterIdLst>
  <p:notesMasterIdLst>
    <p:notesMasterId r:id="rId19"/>
  </p:notesMasterIdLst>
  <p:sldIdLst>
    <p:sldId id="256" r:id="rId6"/>
    <p:sldId id="258" r:id="rId7"/>
    <p:sldId id="385" r:id="rId8"/>
    <p:sldId id="380" r:id="rId9"/>
    <p:sldId id="382" r:id="rId10"/>
    <p:sldId id="347" r:id="rId11"/>
    <p:sldId id="377" r:id="rId12"/>
    <p:sldId id="383" r:id="rId13"/>
    <p:sldId id="375" r:id="rId14"/>
    <p:sldId id="381" r:id="rId15"/>
    <p:sldId id="341" r:id="rId16"/>
    <p:sldId id="343" r:id="rId17"/>
    <p:sldId id="38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028A8E-4C14-DED8-87FE-1D682C7DCBEB}" name="Pintus, Flavio" initials="FP" userId="S::fpintus@kpmg.it::1b56b138-9c71-4c9c-b037-9a543f73be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01" autoAdjust="0"/>
  </p:normalViewPr>
  <p:slideViewPr>
    <p:cSldViewPr snapToGrid="0">
      <p:cViewPr varScale="1">
        <p:scale>
          <a:sx n="113" d="100"/>
          <a:sy n="113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A GIORGI ROSSI" userId="ed490564-defe-45e1-ad43-5c08937cb323" providerId="ADAL" clId="{23212426-5A23-4B76-8E6A-83B98E67C0A1}"/>
    <pc:docChg chg="custSel modSld">
      <pc:chgData name="ANNIA GIORGI ROSSI" userId="ed490564-defe-45e1-ad43-5c08937cb323" providerId="ADAL" clId="{23212426-5A23-4B76-8E6A-83B98E67C0A1}" dt="2026-06-11T13:51:25.089" v="7" actId="27636"/>
      <pc:docMkLst>
        <pc:docMk/>
      </pc:docMkLst>
      <pc:sldChg chg="modSp mod">
        <pc:chgData name="ANNIA GIORGI ROSSI" userId="ed490564-defe-45e1-ad43-5c08937cb323" providerId="ADAL" clId="{23212426-5A23-4B76-8E6A-83B98E67C0A1}" dt="2026-06-11T13:51:25.089" v="7" actId="27636"/>
        <pc:sldMkLst>
          <pc:docMk/>
          <pc:sldMk cId="3694183421" sldId="384"/>
        </pc:sldMkLst>
        <pc:spChg chg="mod">
          <ac:chgData name="ANNIA GIORGI ROSSI" userId="ed490564-defe-45e1-ad43-5c08937cb323" providerId="ADAL" clId="{23212426-5A23-4B76-8E6A-83B98E67C0A1}" dt="2026-06-11T13:51:25.089" v="7" actId="27636"/>
          <ac:spMkLst>
            <pc:docMk/>
            <pc:sldMk cId="3694183421" sldId="384"/>
            <ac:spMk id="3" creationId="{DE7919B6-D3C9-E726-2BD1-D236AA5B1F8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pintus\OneDrive%20-%20KPMG\Documents\Desktop\Base%20dati%20FESR_con%20grafici%20(in%20lavorazione)%201%20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regionecampania-my.sharepoint.com/personal/antonio_minichiello_regione_campania_it/Documents/Desktop/Merano%202026/tabella%20con%20tet%20rev%2006.05.26%20ore%2017.00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fpintus\OneDrive%20-%20KPMG\Documents\Desktop\Base%20dati%20FESR_con%20grafici%20(in%20lavorazione)%2004.05.26%20POST%20NICO%20E%20SARA%20CAMPANIA%20(2)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fpintus\OneDrive%20-%20KPMG\Documents\Desktop\ADA%20CAMPANIA\Piano%20di%20qualit&#224;\QUALITY\Allegati%20alla%20relazione%20FINALE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pintus\OneDrive%20-%20KPMG\Documents\Desktop\Base%20dati%20FESR_con%20grafici%20(in%20lavorazione)%2004.05.26%20sicili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pintus\OneDrive%20-%20KPMG\Documents\Desktop\Base%20dati%20FESR_con%20grafici%20(in%20lavorazione)%2004.05.26%20POST%20NICO%20E%20SARA%20CAMPANIA%20(2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c023289\AppData\Local\Microsoft\Olk\Attachments\ooa-773fe93d-d7e1-41c0-a838-520b36588888\baa16db8d941e74defb19db4d2c7843e9739a9d25fc58c080afc2040dc5f58b5\245c80eee12fcad37e3f32fc4db06a367fbbd67dcea221d6305e648836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c023289\AppData\Local\Microsoft\Olk\Attachments\ooa-773fe93d-d7e1-41c0-a838-520b36588888\baa16db8d941e74defb19db4d2c7843e9739a9d25fc58c080afc2040dc5f58b5\245c80eee12fcad37e3f32fc4db06a367fbbd67dcea221d6305e648836a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pintus\OneDrive%20-%20KPMG\Documents\Desktop\Base%20dati%20FESR_con%20grafici%20(in%20lavorazione)%2004.05.26%20POST%20NICO%20E%20SARA%20CAMPANIA%20(2)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dati FESR_con grafici (in lavorazione) 1 2.xlsx]Foglio29!Tabella pivot7</c:name>
    <c:fmtId val="-1"/>
  </c:pivotSource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F984EC07-768F-4A78-B785-44A44B53BE49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BF8811BF-2DC5-4AF4-AEED-ECFF5ED2A861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DBBCD20F-D733-4171-9AAA-445862CF83A2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DBBCD20F-D733-4171-9AAA-445862CF83A2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F984EC07-768F-4A78-B785-44A44B53BE49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8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BF8811BF-2DC5-4AF4-AEED-ECFF5ED2A861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DBBCD20F-D733-4171-9AAA-445862CF83A2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F984EC07-768F-4A78-B785-44A44B53BE49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2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BF8811BF-2DC5-4AF4-AEED-ECFF5ED2A861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8.596682653551449E-2"/>
          <c:y val="1.2892384975252945E-3"/>
          <c:w val="0.48246211984618781"/>
          <c:h val="0.99513256482882195"/>
        </c:manualLayout>
      </c:layout>
      <c:pieChart>
        <c:varyColors val="1"/>
        <c:ser>
          <c:idx val="0"/>
          <c:order val="0"/>
          <c:tx>
            <c:strRef>
              <c:f>Foglio29!$B$3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rgbClr val="CC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5F-44E8-A417-A55C72BDA582}"/>
              </c:ext>
            </c:extLst>
          </c:dPt>
          <c:dPt>
            <c:idx val="1"/>
            <c:bubble3D val="0"/>
            <c:spPr>
              <a:solidFill>
                <a:srgbClr val="1292B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5F-44E8-A417-A55C72BDA58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D5F-44E8-A417-A55C72BDA58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D5F-44E8-A417-A55C72BDA5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DBBCD20F-D733-4171-9AAA-445862CF83A2}" type="PERCENTAGE">
                      <a:rPr lang="en-US" baseline="0"/>
                      <a:pPr/>
                      <a:t>[PERCENTUALE]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D5F-44E8-A417-A55C72BDA5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F984EC07-768F-4A78-B785-44A44B53BE49}" type="PERCENTAGE">
                      <a:rPr lang="en-US" baseline="0"/>
                      <a:pPr/>
                      <a:t>[PERCENTUALE]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D5F-44E8-A417-A55C72BDA5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BF8811BF-2DC5-4AF4-AEED-ECFF5ED2A861}" type="PERCENTAGE">
                      <a:rPr lang="en-US" baseline="0"/>
                      <a:pPr/>
                      <a:t>[PERCENTUALE]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D5F-44E8-A417-A55C72BDA582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Foglio29!$A$4:$A$7</c:f>
              <c:strCache>
                <c:ptCount val="3"/>
                <c:pt idx="0">
                  <c:v>Aiuti</c:v>
                </c:pt>
                <c:pt idx="1">
                  <c:v>Appalti</c:v>
                </c:pt>
                <c:pt idx="2">
                  <c:v>Strumenti finanziari</c:v>
                </c:pt>
              </c:strCache>
            </c:strRef>
          </c:cat>
          <c:val>
            <c:numRef>
              <c:f>Foglio29!$B$4:$B$7</c:f>
              <c:numCache>
                <c:formatCode>General</c:formatCode>
                <c:ptCount val="3"/>
                <c:pt idx="0">
                  <c:v>42</c:v>
                </c:pt>
                <c:pt idx="1">
                  <c:v>99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5F-44E8-A417-A55C72BDA58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Foglio1!$C$2</c:f>
              <c:strCache>
                <c:ptCount val="1"/>
                <c:pt idx="0">
                  <c:v>Avanzamento positivo della spesa per singolo periodo (Universo)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61-4CA4-8250-8544245B8A2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61-4CA4-8250-8544245B8A2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61-4CA4-8250-8544245B8A2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61-4CA4-8250-8544245B8A28}"/>
              </c:ext>
            </c:extLst>
          </c:dPt>
          <c:dLbls>
            <c:dLbl>
              <c:idx val="0"/>
              <c:layout>
                <c:manualLayout>
                  <c:x val="-1.2338061725476961E-2"/>
                  <c:y val="-2.02655704823007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61-4CA4-8250-8544245B8A28}"/>
                </c:ext>
              </c:extLst>
            </c:dLbl>
            <c:dLbl>
              <c:idx val="3"/>
              <c:spPr>
                <a:solidFill>
                  <a:schemeClr val="tx2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C61-4CA4-8250-8544245B8A28}"/>
                </c:ext>
              </c:extLst>
            </c:dLbl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Foglio1!$A$3:$A$10</c:f>
              <c:strCache>
                <c:ptCount val="8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  <c:pt idx="7">
                  <c:v>2023/2025</c:v>
                </c:pt>
              </c:strCache>
            </c:strRef>
          </c:cat>
          <c:val>
            <c:numRef>
              <c:f>Foglio1!$C$3:$C$10</c:f>
              <c:numCache>
                <c:formatCode>#,##0.0\ "€"</c:formatCode>
                <c:ptCount val="8"/>
                <c:pt idx="0">
                  <c:v>14.1</c:v>
                </c:pt>
                <c:pt idx="1">
                  <c:v>193.9</c:v>
                </c:pt>
                <c:pt idx="2">
                  <c:v>492.9</c:v>
                </c:pt>
                <c:pt idx="3">
                  <c:v>459.7</c:v>
                </c:pt>
                <c:pt idx="4">
                  <c:v>629.70000000000005</c:v>
                </c:pt>
                <c:pt idx="5">
                  <c:v>459.1</c:v>
                </c:pt>
                <c:pt idx="6">
                  <c:v>541</c:v>
                </c:pt>
                <c:pt idx="7">
                  <c:v>1341.5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61-4CA4-8250-8544245B8A28}"/>
            </c:ext>
          </c:extLst>
        </c:ser>
        <c:ser>
          <c:idx val="2"/>
          <c:order val="1"/>
          <c:tx>
            <c:strRef>
              <c:f>Foglio1!$E$2</c:f>
              <c:strCache>
                <c:ptCount val="1"/>
                <c:pt idx="0">
                  <c:v>Importo campionato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61-4CA4-8250-8544245B8A28}"/>
                </c:ext>
              </c:extLst>
            </c:dLbl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Foglio1!$A$3:$A$10</c:f>
              <c:strCache>
                <c:ptCount val="8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  <c:pt idx="7">
                  <c:v>2023/2025</c:v>
                </c:pt>
              </c:strCache>
            </c:strRef>
          </c:cat>
          <c:val>
            <c:numRef>
              <c:f>Foglio1!$E$3:$E$10</c:f>
              <c:numCache>
                <c:formatCode>#,##0.0\ "€"</c:formatCode>
                <c:ptCount val="8"/>
                <c:pt idx="0">
                  <c:v>14.1</c:v>
                </c:pt>
                <c:pt idx="1">
                  <c:v>79.3</c:v>
                </c:pt>
                <c:pt idx="2">
                  <c:v>159.69999999999999</c:v>
                </c:pt>
                <c:pt idx="3">
                  <c:v>274.2</c:v>
                </c:pt>
                <c:pt idx="4">
                  <c:v>281.89999999999998</c:v>
                </c:pt>
                <c:pt idx="5">
                  <c:v>204.8</c:v>
                </c:pt>
                <c:pt idx="6">
                  <c:v>224.1</c:v>
                </c:pt>
                <c:pt idx="7">
                  <c:v>453.2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C61-4CA4-8250-8544245B8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95334688"/>
        <c:axId val="95335168"/>
      </c:barChart>
      <c:lineChart>
        <c:grouping val="standard"/>
        <c:varyColors val="0"/>
        <c:ser>
          <c:idx val="1"/>
          <c:order val="2"/>
          <c:tx>
            <c:strRef>
              <c:f>Foglio1!$K$2</c:f>
              <c:strCache>
                <c:ptCount val="1"/>
                <c:pt idx="0">
                  <c:v>TET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5355730121318115E-3"/>
                  <c:y val="-7.1689353660578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61-4CA4-8250-8544245B8A28}"/>
                </c:ext>
              </c:extLst>
            </c:dLbl>
            <c:dLbl>
              <c:idx val="2"/>
              <c:layout>
                <c:manualLayout>
                  <c:x val="1.1436427958698423E-2"/>
                  <c:y val="-7.4277231725589574E-2"/>
                </c:manualLayout>
              </c:layout>
              <c:tx>
                <c:rich>
                  <a:bodyPr/>
                  <a:lstStyle/>
                  <a:p>
                    <a:fld id="{A1B6116C-6944-4B26-BF8B-EB7B6AB2C78C}" type="VALUE">
                      <a:rPr lang="en-US"/>
                      <a:pPr/>
                      <a:t>[VALORE]</a:t>
                    </a:fld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C61-4CA4-8250-8544245B8A28}"/>
                </c:ext>
              </c:extLst>
            </c:dLbl>
            <c:dLbl>
              <c:idx val="3"/>
              <c:layout>
                <c:manualLayout>
                  <c:x val="1.1436427958698466E-3"/>
                  <c:y val="-4.178094284564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C61-4CA4-8250-8544245B8A2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6B5C949-8EE1-44C1-A54F-B12D19051E9E}" type="VALUE">
                      <a:rPr lang="en-US"/>
                      <a:pPr/>
                      <a:t>[VALORE]</a:t>
                    </a:fld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C61-4CA4-8250-8544245B8A28}"/>
                </c:ext>
              </c:extLst>
            </c:dLbl>
            <c:dLbl>
              <c:idx val="6"/>
              <c:layout>
                <c:manualLayout>
                  <c:x val="1.8507092588215441E-2"/>
                  <c:y val="1.327580623344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C61-4CA4-8250-8544245B8A28}"/>
                </c:ext>
              </c:extLst>
            </c:dLbl>
            <c:dLbl>
              <c:idx val="7"/>
              <c:layout>
                <c:manualLayout>
                  <c:x val="1.3333333333333334E-2"/>
                  <c:y val="5.0441355238738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C61-4CA4-8250-8544245B8A28}"/>
                </c:ext>
              </c:extLst>
            </c:dLbl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Foglio1!$A$3:$A$10</c:f>
              <c:strCache>
                <c:ptCount val="8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  <c:pt idx="7">
                  <c:v>2023/2025</c:v>
                </c:pt>
              </c:strCache>
            </c:strRef>
          </c:cat>
          <c:val>
            <c:numRef>
              <c:f>Foglio1!$K$3:$K$10</c:f>
              <c:numCache>
                <c:formatCode>General</c:formatCode>
                <c:ptCount val="8"/>
                <c:pt idx="0">
                  <c:v>0</c:v>
                </c:pt>
                <c:pt idx="1">
                  <c:v>1.5</c:v>
                </c:pt>
                <c:pt idx="2">
                  <c:v>0.35</c:v>
                </c:pt>
                <c:pt idx="3">
                  <c:v>0.56000000000000005</c:v>
                </c:pt>
                <c:pt idx="4">
                  <c:v>0.81</c:v>
                </c:pt>
                <c:pt idx="5">
                  <c:v>1.18</c:v>
                </c:pt>
                <c:pt idx="6">
                  <c:v>0.7</c:v>
                </c:pt>
                <c:pt idx="7">
                  <c:v>2.21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C61-4CA4-8250-8544245B8A28}"/>
            </c:ext>
          </c:extLst>
        </c:ser>
        <c:ser>
          <c:idx val="3"/>
          <c:order val="3"/>
          <c:tx>
            <c:v>TET con subappalto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7C61-4CA4-8250-8544245B8A2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4-7C61-4CA4-8250-8544245B8A28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7C61-4CA4-8250-8544245B8A28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7C61-4CA4-8250-8544245B8A28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7C61-4CA4-8250-8544245B8A28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7C61-4CA4-8250-8544245B8A28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7C61-4CA4-8250-8544245B8A2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C61-4CA4-8250-8544245B8A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C61-4CA4-8250-8544245B8A2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C61-4CA4-8250-8544245B8A2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C61-4CA4-8250-8544245B8A2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C61-4CA4-8250-8544245B8A28}"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Foglio1!$O$3:$O$10</c:f>
              <c:numCache>
                <c:formatCode>General</c:formatCode>
                <c:ptCount val="8"/>
                <c:pt idx="0">
                  <c:v>0</c:v>
                </c:pt>
                <c:pt idx="1">
                  <c:v>1.5</c:v>
                </c:pt>
                <c:pt idx="2">
                  <c:v>6.32</c:v>
                </c:pt>
                <c:pt idx="3">
                  <c:v>0.56000000000000005</c:v>
                </c:pt>
                <c:pt idx="4">
                  <c:v>1.23</c:v>
                </c:pt>
                <c:pt idx="5">
                  <c:v>1.31</c:v>
                </c:pt>
                <c:pt idx="6">
                  <c:v>0.7</c:v>
                </c:pt>
                <c:pt idx="7">
                  <c:v>2.21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7C61-4CA4-8250-8544245B8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637744"/>
        <c:axId val="477637264"/>
      </c:lineChart>
      <c:catAx>
        <c:axId val="95334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>
                    <a:solidFill>
                      <a:schemeClr val="tx1"/>
                    </a:solidFill>
                  </a:rPr>
                  <a:t>ANNO</a:t>
                </a:r>
                <a:r>
                  <a:rPr lang="it-IT" baseline="0">
                    <a:solidFill>
                      <a:schemeClr val="tx1"/>
                    </a:solidFill>
                  </a:rPr>
                  <a:t> CONTABILE</a:t>
                </a:r>
                <a:endParaRPr lang="it-IT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5335168"/>
        <c:crosses val="autoZero"/>
        <c:auto val="1"/>
        <c:lblAlgn val="ctr"/>
        <c:lblOffset val="100"/>
        <c:noMultiLvlLbl val="0"/>
      </c:catAx>
      <c:valAx>
        <c:axId val="9533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1" dirty="0">
                    <a:solidFill>
                      <a:schemeClr val="tx1"/>
                    </a:solidFill>
                  </a:rPr>
                  <a:t>M EURO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.0\ &quot;€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95334688"/>
        <c:crosses val="autoZero"/>
        <c:crossBetween val="midCat"/>
      </c:valAx>
      <c:valAx>
        <c:axId val="4776372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TASSO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477637744"/>
        <c:crosses val="max"/>
        <c:crossBetween val="between"/>
      </c:valAx>
      <c:catAx>
        <c:axId val="4776377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7763726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299187041068316E-2"/>
          <c:y val="0.93229933724385416"/>
          <c:w val="0.77040576440955888"/>
          <c:h val="4.6344304661352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Foglio32!$B$1</c:f>
              <c:strCache>
                <c:ptCount val="1"/>
                <c:pt idx="0">
                  <c:v>Privato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Foglio32!$A$2:$A$8</c:f>
              <c:strCache>
                <c:ptCount val="7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  <c:pt idx="5">
                  <c:v>2022/2023</c:v>
                </c:pt>
                <c:pt idx="6">
                  <c:v>2023/2025</c:v>
                </c:pt>
              </c:strCache>
            </c:strRef>
          </c:cat>
          <c:val>
            <c:numRef>
              <c:f>Foglio32!$B$2:$B$8</c:f>
              <c:numCache>
                <c:formatCode>General</c:formatCode>
                <c:ptCount val="7"/>
                <c:pt idx="2">
                  <c:v>2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5E-483F-9882-163CB3D78A1B}"/>
            </c:ext>
          </c:extLst>
        </c:ser>
        <c:ser>
          <c:idx val="1"/>
          <c:order val="1"/>
          <c:tx>
            <c:strRef>
              <c:f>Foglio32!$C$1</c:f>
              <c:strCache>
                <c:ptCount val="1"/>
                <c:pt idx="0">
                  <c:v>Pubblico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Foglio32!$A$2:$A$8</c:f>
              <c:strCache>
                <c:ptCount val="7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  <c:pt idx="5">
                  <c:v>2022/2023</c:v>
                </c:pt>
                <c:pt idx="6">
                  <c:v>2023/2025</c:v>
                </c:pt>
              </c:strCache>
            </c:strRef>
          </c:cat>
          <c:val>
            <c:numRef>
              <c:f>Foglio32!$C$2:$C$8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5E-483F-9882-163CB3D78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417487"/>
        <c:axId val="446417967"/>
      </c:lineChart>
      <c:catAx>
        <c:axId val="44641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446417967"/>
        <c:crosses val="autoZero"/>
        <c:auto val="1"/>
        <c:lblAlgn val="ctr"/>
        <c:lblOffset val="100"/>
        <c:noMultiLvlLbl val="0"/>
      </c:catAx>
      <c:valAx>
        <c:axId val="446417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6417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Foglio2!$B$1</c:f>
              <c:strCache>
                <c:ptCount val="1"/>
                <c:pt idx="0">
                  <c:v>Privato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Foglio2!$A$2:$A$9</c:f>
              <c:strCache>
                <c:ptCount val="8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  <c:pt idx="7">
                  <c:v>2023/2024</c:v>
                </c:pt>
              </c:strCache>
            </c:strRef>
          </c:cat>
          <c:val>
            <c:numRef>
              <c:f>Foglio2!$B$2:$B$9</c:f>
              <c:numCache>
                <c:formatCode>General</c:formatCode>
                <c:ptCount val="8"/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13</c:v>
                </c:pt>
                <c:pt idx="6">
                  <c:v>7</c:v>
                </c:pt>
                <c:pt idx="7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8D-4EA1-A53F-CD4770F7C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34240"/>
        <c:axId val="175325600"/>
      </c:lineChart>
      <c:lineChart>
        <c:grouping val="standard"/>
        <c:varyColors val="0"/>
        <c:ser>
          <c:idx val="1"/>
          <c:order val="1"/>
          <c:tx>
            <c:strRef>
              <c:f>Foglio2!$C$1</c:f>
              <c:strCache>
                <c:ptCount val="1"/>
                <c:pt idx="0">
                  <c:v>Pubblico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4D8D-4EA1-A53F-CD4770F7CB54}"/>
              </c:ext>
            </c:extLst>
          </c:dPt>
          <c:cat>
            <c:strRef>
              <c:f>Foglio2!$A$2:$A$9</c:f>
              <c:strCache>
                <c:ptCount val="8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  <c:pt idx="7">
                  <c:v>2023/2024</c:v>
                </c:pt>
              </c:strCache>
            </c:strRef>
          </c:cat>
          <c:val>
            <c:numRef>
              <c:f>Foglio2!$C$2:$C$9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8D-4EA1-A53F-CD4770F7C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770143"/>
        <c:axId val="204769663"/>
      </c:lineChart>
      <c:catAx>
        <c:axId val="1753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75325600"/>
        <c:crosses val="autoZero"/>
        <c:auto val="1"/>
        <c:lblAlgn val="ctr"/>
        <c:lblOffset val="100"/>
        <c:noMultiLvlLbl val="0"/>
      </c:catAx>
      <c:valAx>
        <c:axId val="17532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5334240"/>
        <c:crosses val="autoZero"/>
        <c:crossBetween val="between"/>
      </c:valAx>
      <c:valAx>
        <c:axId val="204769663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4770143"/>
        <c:crosses val="max"/>
        <c:crossBetween val="between"/>
      </c:valAx>
      <c:catAx>
        <c:axId val="2047701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7696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[Allegati alla relazione FINALE.xlsx]Foglio5!Tabella pivot27</c:name>
    <c:fmtId val="28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6345250355951471E-2"/>
          <c:y val="4.6065259117082535E-2"/>
          <c:w val="0.88586082810518929"/>
          <c:h val="0.78468964891864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Foglio5!$B$3</c:f>
              <c:strCache>
                <c:ptCount val="1"/>
                <c:pt idx="0">
                  <c:v>Conteggio di Descrizione Errore
(spesa non ammissibile per…)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Foglio5!$A$4:$A$10</c:f>
              <c:strCache>
                <c:ptCount val="6"/>
                <c:pt idx="0">
                  <c:v>Documentazione mancante</c:v>
                </c:pt>
                <c:pt idx="1">
                  <c:v>Errore contabile/ di calcolo</c:v>
                </c:pt>
                <c:pt idx="2">
                  <c:v>Altre spese non ammissibili </c:v>
                </c:pt>
                <c:pt idx="3">
                  <c:v>Spese fuori periodo</c:v>
                </c:pt>
                <c:pt idx="4">
                  <c:v>Spese non correlate al progetto</c:v>
                </c:pt>
                <c:pt idx="5">
                  <c:v>Sana gestione finanziaria</c:v>
                </c:pt>
              </c:strCache>
            </c:strRef>
          </c:cat>
          <c:val>
            <c:numRef>
              <c:f>Foglio5!$B$4:$B$10</c:f>
              <c:numCache>
                <c:formatCode>General</c:formatCode>
                <c:ptCount val="6"/>
                <c:pt idx="0">
                  <c:v>34</c:v>
                </c:pt>
                <c:pt idx="1">
                  <c:v>23</c:v>
                </c:pt>
                <c:pt idx="2">
                  <c:v>19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2-4432-A920-E5C794DDD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863984"/>
        <c:axId val="176875024"/>
      </c:barChart>
      <c:lineChart>
        <c:grouping val="standard"/>
        <c:varyColors val="0"/>
        <c:ser>
          <c:idx val="1"/>
          <c:order val="1"/>
          <c:tx>
            <c:strRef>
              <c:f>Foglio5!$C$3</c:f>
              <c:strCache>
                <c:ptCount val="1"/>
                <c:pt idx="0">
                  <c:v>Somma di Spesa Irregolare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Foglio5!$A$4:$A$10</c:f>
              <c:strCache>
                <c:ptCount val="6"/>
                <c:pt idx="0">
                  <c:v>Documentazione mancante</c:v>
                </c:pt>
                <c:pt idx="1">
                  <c:v>Errore contabile/ di calcolo</c:v>
                </c:pt>
                <c:pt idx="2">
                  <c:v>Altre spese non ammissibili </c:v>
                </c:pt>
                <c:pt idx="3">
                  <c:v>Spese fuori periodo</c:v>
                </c:pt>
                <c:pt idx="4">
                  <c:v>Spese non correlate al progetto</c:v>
                </c:pt>
                <c:pt idx="5">
                  <c:v>Sana gestione finanziaria</c:v>
                </c:pt>
              </c:strCache>
            </c:strRef>
          </c:cat>
          <c:val>
            <c:numRef>
              <c:f>Foglio5!$C$4:$C$10</c:f>
              <c:numCache>
                <c:formatCode>General</c:formatCode>
                <c:ptCount val="6"/>
                <c:pt idx="0">
                  <c:v>40542.089999999997</c:v>
                </c:pt>
                <c:pt idx="1">
                  <c:v>7977.18</c:v>
                </c:pt>
                <c:pt idx="2">
                  <c:v>173917.13</c:v>
                </c:pt>
                <c:pt idx="3">
                  <c:v>5627.0300000000007</c:v>
                </c:pt>
                <c:pt idx="4">
                  <c:v>12409.859999999999</c:v>
                </c:pt>
                <c:pt idx="5">
                  <c:v>6320.39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F2-4432-A920-E5C794DDD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444672"/>
        <c:axId val="315445152"/>
      </c:lineChart>
      <c:catAx>
        <c:axId val="31544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120000" spcFirstLastPara="1" vertOverflow="ellipsis" wrap="square" anchor="b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315445152"/>
        <c:crosses val="autoZero"/>
        <c:auto val="1"/>
        <c:lblAlgn val="ctr"/>
        <c:lblOffset val="100"/>
        <c:noMultiLvlLbl val="0"/>
      </c:catAx>
      <c:valAx>
        <c:axId val="31544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44467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</c:dispUnitsLbl>
        </c:dispUnits>
      </c:valAx>
      <c:valAx>
        <c:axId val="1768750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6863984"/>
        <c:crosses val="max"/>
        <c:crossBetween val="between"/>
      </c:valAx>
      <c:catAx>
        <c:axId val="176863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875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[Base dati FESR_con grafici (in lavorazione) 15.05.xlsx]Foglio21!Tabella pivot1</c:name>
    <c:fmtId val="6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Foglio21!$C$3</c:f>
              <c:strCache>
                <c:ptCount val="1"/>
                <c:pt idx="0">
                  <c:v>Conteggio di Descrizione Errore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Foglio21!$A$4:$A$12</c:f>
              <c:strCache>
                <c:ptCount val="8"/>
                <c:pt idx="0">
                  <c:v>Altre spese non ammissibili
</c:v>
                </c:pt>
                <c:pt idx="1">
                  <c:v>Appalti pubblici - Bando e capitolato </c:v>
                </c:pt>
                <c:pt idx="2">
                  <c:v>Appalti pubblici - Valutazione  offerte</c:v>
                </c:pt>
                <c:pt idx="3">
                  <c:v>Documentazione mancante</c:v>
                </c:pt>
                <c:pt idx="4">
                  <c:v>Appalti pubblici - Attuazione dell'appalto</c:v>
                </c:pt>
                <c:pt idx="5">
                  <c:v>Progetto non ammissibile</c:v>
                </c:pt>
                <c:pt idx="6">
                  <c:v>Appalti pubblici - Altro</c:v>
                </c:pt>
                <c:pt idx="7">
                  <c:v>Strumenti Finanziari</c:v>
                </c:pt>
              </c:strCache>
            </c:strRef>
          </c:cat>
          <c:val>
            <c:numRef>
              <c:f>Foglio21!$C$4:$C$12</c:f>
              <c:numCache>
                <c:formatCode>General</c:formatCode>
                <c:ptCount val="8"/>
                <c:pt idx="0">
                  <c:v>14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E-4417-9845-6AFFC5E5F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2194976"/>
        <c:axId val="482197376"/>
      </c:barChart>
      <c:lineChart>
        <c:grouping val="standard"/>
        <c:varyColors val="0"/>
        <c:ser>
          <c:idx val="0"/>
          <c:order val="0"/>
          <c:tx>
            <c:strRef>
              <c:f>Foglio21!$B$3</c:f>
              <c:strCache>
                <c:ptCount val="1"/>
                <c:pt idx="0">
                  <c:v>Somma di Spesa Irregolare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C3E-4417-9845-6AFFC5E5F40A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EC3E-4417-9845-6AFFC5E5F40A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EC3E-4417-9845-6AFFC5E5F40A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EC3E-4417-9845-6AFFC5E5F40A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C3E-4417-9845-6AFFC5E5F40A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EC3E-4417-9845-6AFFC5E5F40A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EC3E-4417-9845-6AFFC5E5F40A}"/>
              </c:ext>
            </c:extLst>
          </c:dPt>
          <c:cat>
            <c:strRef>
              <c:f>Foglio21!$A$4:$A$12</c:f>
              <c:strCache>
                <c:ptCount val="8"/>
                <c:pt idx="0">
                  <c:v>Altre spese non ammissibili
</c:v>
                </c:pt>
                <c:pt idx="1">
                  <c:v>Appalti pubblici - Bando e capitolato </c:v>
                </c:pt>
                <c:pt idx="2">
                  <c:v>Appalti pubblici - Valutazione  offerte</c:v>
                </c:pt>
                <c:pt idx="3">
                  <c:v>Documentazione mancante</c:v>
                </c:pt>
                <c:pt idx="4">
                  <c:v>Appalti pubblici - Attuazione dell'appalto</c:v>
                </c:pt>
                <c:pt idx="5">
                  <c:v>Progetto non ammissibile</c:v>
                </c:pt>
                <c:pt idx="6">
                  <c:v>Appalti pubblici - Altro</c:v>
                </c:pt>
                <c:pt idx="7">
                  <c:v>Strumenti Finanziari</c:v>
                </c:pt>
              </c:strCache>
            </c:strRef>
          </c:cat>
          <c:val>
            <c:numRef>
              <c:f>Foglio21!$B$4:$B$12</c:f>
              <c:numCache>
                <c:formatCode>#,##0.00\ "€"</c:formatCode>
                <c:ptCount val="8"/>
                <c:pt idx="0">
                  <c:v>301407.62</c:v>
                </c:pt>
                <c:pt idx="1">
                  <c:v>49348.55</c:v>
                </c:pt>
                <c:pt idx="2">
                  <c:v>874628.66999999993</c:v>
                </c:pt>
                <c:pt idx="3">
                  <c:v>4110731.17</c:v>
                </c:pt>
                <c:pt idx="4">
                  <c:v>436112.62</c:v>
                </c:pt>
                <c:pt idx="5">
                  <c:v>86184.88</c:v>
                </c:pt>
                <c:pt idx="6">
                  <c:v>3045049.74</c:v>
                </c:pt>
                <c:pt idx="7">
                  <c:v>2726.64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C3E-4417-9845-6AFFC5E5F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236319"/>
        <c:axId val="826234879"/>
      </c:lineChart>
      <c:catAx>
        <c:axId val="826236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826234879"/>
        <c:crosses val="autoZero"/>
        <c:auto val="1"/>
        <c:lblAlgn val="ctr"/>
        <c:lblOffset val="100"/>
        <c:noMultiLvlLbl val="0"/>
      </c:catAx>
      <c:valAx>
        <c:axId val="826234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6236319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</c:dispUnitsLbl>
        </c:dispUnits>
      </c:valAx>
      <c:valAx>
        <c:axId val="4821973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2194976"/>
        <c:crosses val="max"/>
        <c:crossBetween val="between"/>
      </c:valAx>
      <c:catAx>
        <c:axId val="482194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2197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[Base dati FESR_con grafici (in lavorazione) 15.05.xlsx]Foglio41!Tabella pivot11</c:name>
    <c:fmtId val="16"/>
  </c:pivotSource>
  <c:chart>
    <c:autoTitleDeleted val="0"/>
    <c:pivotFmts>
      <c:pivotFmt>
        <c:idx val="0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dLbl>
          <c:idx val="0"/>
          <c:layout>
            <c:manualLayout>
              <c:x val="-6.4797026059094749E-3"/>
              <c:y val="3.6068530207394047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6423069533145538"/>
          <c:y val="7.5864376000573469E-2"/>
          <c:w val="0.62194575981443323"/>
          <c:h val="0.794438902296241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Foglio41!$B$3:$B$4</c:f>
              <c:strCache>
                <c:ptCount val="1"/>
                <c:pt idx="0">
                  <c:v>Privata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Foglio41!$A$5:$A$11</c:f>
              <c:strCache>
                <c:ptCount val="6"/>
                <c:pt idx="0">
                  <c:v>Altro</c:v>
                </c:pt>
                <c:pt idx="1">
                  <c:v>Assenza verifiche DACI</c:v>
                </c:pt>
                <c:pt idx="2">
                  <c:v>Giustificativi non conformi</c:v>
                </c:pt>
                <c:pt idx="3">
                  <c:v>Lieve carenza documentale</c:v>
                </c:pt>
                <c:pt idx="4">
                  <c:v>Lieve carenza pubblicità</c:v>
                </c:pt>
                <c:pt idx="5">
                  <c:v>Rispetto delle tempistiche</c:v>
                </c:pt>
              </c:strCache>
            </c:strRef>
          </c:cat>
          <c:val>
            <c:numRef>
              <c:f>Foglio41!$B$5:$B$11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16</c:v>
                </c:pt>
                <c:pt idx="3">
                  <c:v>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9-4E91-8342-38235AF79309}"/>
            </c:ext>
          </c:extLst>
        </c:ser>
        <c:ser>
          <c:idx val="1"/>
          <c:order val="1"/>
          <c:tx>
            <c:strRef>
              <c:f>Foglio41!$C$3:$C$4</c:f>
              <c:strCache>
                <c:ptCount val="1"/>
                <c:pt idx="0">
                  <c:v>Pubblica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89-4E91-8342-38235AF793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Foglio41!$A$5:$A$11</c:f>
              <c:strCache>
                <c:ptCount val="6"/>
                <c:pt idx="0">
                  <c:v>Altro</c:v>
                </c:pt>
                <c:pt idx="1">
                  <c:v>Assenza verifiche DACI</c:v>
                </c:pt>
                <c:pt idx="2">
                  <c:v>Giustificativi non conformi</c:v>
                </c:pt>
                <c:pt idx="3">
                  <c:v>Lieve carenza documentale</c:v>
                </c:pt>
                <c:pt idx="4">
                  <c:v>Lieve carenza pubblicità</c:v>
                </c:pt>
                <c:pt idx="5">
                  <c:v>Rispetto delle tempistiche</c:v>
                </c:pt>
              </c:strCache>
            </c:strRef>
          </c:cat>
          <c:val>
            <c:numRef>
              <c:f>Foglio41!$C$5:$C$11</c:f>
              <c:numCache>
                <c:formatCode>General</c:formatCode>
                <c:ptCount val="6"/>
                <c:pt idx="0">
                  <c:v>39</c:v>
                </c:pt>
                <c:pt idx="1">
                  <c:v>2</c:v>
                </c:pt>
                <c:pt idx="2">
                  <c:v>47</c:v>
                </c:pt>
                <c:pt idx="3">
                  <c:v>73</c:v>
                </c:pt>
                <c:pt idx="4">
                  <c:v>8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89-4E91-8342-38235AF7930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59918288"/>
        <c:axId val="959921168"/>
      </c:barChart>
      <c:catAx>
        <c:axId val="959918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959921168"/>
        <c:crosses val="autoZero"/>
        <c:auto val="1"/>
        <c:lblAlgn val="ctr"/>
        <c:lblOffset val="100"/>
        <c:noMultiLvlLbl val="0"/>
      </c:catAx>
      <c:valAx>
        <c:axId val="9599211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95991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347980939738415"/>
          <c:y val="0.34759436761830725"/>
          <c:w val="8.9350292432106612E-2"/>
          <c:h val="0.2524364934289682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Aptos" panose="020B0004020202020204" pitchFamily="34" charset="0"/>
        </a:defRPr>
      </a:pPr>
      <a:endParaRPr lang="it-IT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[Cartel1.xlsx]Foglio3!Tabella pivot7</c:name>
    <c:fmtId val="26"/>
  </c:pivotSource>
  <c:chart>
    <c:autoTitleDeleted val="0"/>
    <c:pivotFmts>
      <c:pivotFmt>
        <c:idx val="0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circle"/>
          <c:size val="6"/>
          <c:spPr>
            <a:solidFill>
              <a:schemeClr val="accent1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circle"/>
          <c:size val="6"/>
          <c:spPr>
            <a:solidFill>
              <a:schemeClr val="accent2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Foglio3!$B$3</c:f>
              <c:strCache>
                <c:ptCount val="1"/>
                <c:pt idx="0">
                  <c:v>Privata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Foglio3!$A$4:$A$10</c:f>
              <c:strCache>
                <c:ptCount val="6"/>
                <c:pt idx="0">
                  <c:v>Altro</c:v>
                </c:pt>
                <c:pt idx="1">
                  <c:v>Assenza verifiche DACI</c:v>
                </c:pt>
                <c:pt idx="2">
                  <c:v>Giustificativi non conformi</c:v>
                </c:pt>
                <c:pt idx="3">
                  <c:v>Lieve carenza documentale</c:v>
                </c:pt>
                <c:pt idx="4">
                  <c:v>Lieve carenza pubblicità</c:v>
                </c:pt>
                <c:pt idx="5">
                  <c:v>Rispetto delle tempistiche</c:v>
                </c:pt>
              </c:strCache>
            </c:strRef>
          </c:cat>
          <c:val>
            <c:numRef>
              <c:f>Foglio3!$B$4:$B$10</c:f>
              <c:numCache>
                <c:formatCode>General</c:formatCode>
                <c:ptCount val="6"/>
                <c:pt idx="0">
                  <c:v>6</c:v>
                </c:pt>
                <c:pt idx="1">
                  <c:v>1</c:v>
                </c:pt>
                <c:pt idx="2">
                  <c:v>26</c:v>
                </c:pt>
                <c:pt idx="3">
                  <c:v>13</c:v>
                </c:pt>
                <c:pt idx="4">
                  <c:v>1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8-4358-8A84-89C59009C68D}"/>
            </c:ext>
          </c:extLst>
        </c:ser>
        <c:ser>
          <c:idx val="1"/>
          <c:order val="1"/>
          <c:tx>
            <c:strRef>
              <c:f>Foglio3!$C$3</c:f>
              <c:strCache>
                <c:ptCount val="1"/>
                <c:pt idx="0">
                  <c:v>Pubblica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Foglio3!$A$4:$A$10</c:f>
              <c:strCache>
                <c:ptCount val="6"/>
                <c:pt idx="0">
                  <c:v>Altro</c:v>
                </c:pt>
                <c:pt idx="1">
                  <c:v>Assenza verifiche DACI</c:v>
                </c:pt>
                <c:pt idx="2">
                  <c:v>Giustificativi non conformi</c:v>
                </c:pt>
                <c:pt idx="3">
                  <c:v>Lieve carenza documentale</c:v>
                </c:pt>
                <c:pt idx="4">
                  <c:v>Lieve carenza pubblicità</c:v>
                </c:pt>
                <c:pt idx="5">
                  <c:v>Rispetto delle tempistiche</c:v>
                </c:pt>
              </c:strCache>
            </c:strRef>
          </c:cat>
          <c:val>
            <c:numRef>
              <c:f>Foglio3!$C$4:$C$10</c:f>
              <c:numCache>
                <c:formatCode>General</c:formatCode>
                <c:ptCount val="6"/>
                <c:pt idx="0">
                  <c:v>20</c:v>
                </c:pt>
                <c:pt idx="1">
                  <c:v>12</c:v>
                </c:pt>
                <c:pt idx="2">
                  <c:v>89</c:v>
                </c:pt>
                <c:pt idx="3">
                  <c:v>36</c:v>
                </c:pt>
                <c:pt idx="4">
                  <c:v>5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A8-4358-8A84-89C59009C68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40205519"/>
        <c:axId val="1840200239"/>
      </c:barChart>
      <c:catAx>
        <c:axId val="1840205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840200239"/>
        <c:crosses val="autoZero"/>
        <c:auto val="1"/>
        <c:lblAlgn val="ctr"/>
        <c:lblOffset val="100"/>
        <c:noMultiLvlLbl val="0"/>
      </c:catAx>
      <c:valAx>
        <c:axId val="184020023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0205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[Base dati FESR_con grafici (in lavorazione) 15.05.26 sicilia 1.xlsx]Foglio9!Tabella pivot12</c:name>
    <c:fmtId val="37"/>
  </c:pivotSource>
  <c:chart>
    <c:autoTitleDeleted val="0"/>
    <c:pivotFmts>
      <c:pivotFmt>
        <c:idx val="0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circle"/>
          <c:size val="6"/>
          <c:spPr>
            <a:solidFill>
              <a:schemeClr val="accent1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circle"/>
          <c:size val="6"/>
          <c:spPr>
            <a:solidFill>
              <a:schemeClr val="accent2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circle"/>
          <c:size val="6"/>
          <c:spPr>
            <a:solidFill>
              <a:schemeClr val="accent3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circle"/>
          <c:size val="6"/>
          <c:spPr>
            <a:solidFill>
              <a:schemeClr val="accent4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circle"/>
          <c:size val="6"/>
          <c:spPr>
            <a:solidFill>
              <a:schemeClr val="accent5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circle"/>
          <c:size val="6"/>
          <c:spPr>
            <a:solidFill>
              <a:schemeClr val="accent6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Foglio9!$B$3:$B$4</c:f>
              <c:strCache>
                <c:ptCount val="1"/>
                <c:pt idx="0">
                  <c:v>Altro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Foglio9!$A$5:$A$13</c:f>
              <c:strCache>
                <c:ptCount val="8"/>
                <c:pt idx="0">
                  <c:v>Regione</c:v>
                </c:pt>
                <c:pt idx="1">
                  <c:v>Ministero</c:v>
                </c:pt>
                <c:pt idx="2">
                  <c:v>In House</c:v>
                </c:pt>
                <c:pt idx="3">
                  <c:v>Impresa</c:v>
                </c:pt>
                <c:pt idx="4">
                  <c:v>Comune</c:v>
                </c:pt>
                <c:pt idx="5">
                  <c:v>Banca</c:v>
                </c:pt>
                <c:pt idx="6">
                  <c:v>Azienda Sanitaria</c:v>
                </c:pt>
                <c:pt idx="7">
                  <c:v>Altro</c:v>
                </c:pt>
              </c:strCache>
            </c:strRef>
          </c:cat>
          <c:val>
            <c:numRef>
              <c:f>Foglio9!$B$5:$B$13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10</c:v>
                </c:pt>
                <c:pt idx="3">
                  <c:v>6</c:v>
                </c:pt>
                <c:pt idx="4">
                  <c:v>19</c:v>
                </c:pt>
                <c:pt idx="5">
                  <c:v>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F-4595-B191-EA42DFE90671}"/>
            </c:ext>
          </c:extLst>
        </c:ser>
        <c:ser>
          <c:idx val="1"/>
          <c:order val="1"/>
          <c:tx>
            <c:strRef>
              <c:f>Foglio9!$C$3:$C$4</c:f>
              <c:strCache>
                <c:ptCount val="1"/>
                <c:pt idx="0">
                  <c:v>Lieve carenza documentale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Foglio9!$A$5:$A$13</c:f>
              <c:strCache>
                <c:ptCount val="8"/>
                <c:pt idx="0">
                  <c:v>Regione</c:v>
                </c:pt>
                <c:pt idx="1">
                  <c:v>Ministero</c:v>
                </c:pt>
                <c:pt idx="2">
                  <c:v>In House</c:v>
                </c:pt>
                <c:pt idx="3">
                  <c:v>Impresa</c:v>
                </c:pt>
                <c:pt idx="4">
                  <c:v>Comune</c:v>
                </c:pt>
                <c:pt idx="5">
                  <c:v>Banca</c:v>
                </c:pt>
                <c:pt idx="6">
                  <c:v>Azienda Sanitaria</c:v>
                </c:pt>
                <c:pt idx="7">
                  <c:v>Altro</c:v>
                </c:pt>
              </c:strCache>
            </c:strRef>
          </c:cat>
          <c:val>
            <c:numRef>
              <c:f>Foglio9!$C$5:$C$13</c:f>
              <c:numCache>
                <c:formatCode>General</c:formatCode>
                <c:ptCount val="8"/>
                <c:pt idx="0">
                  <c:v>9</c:v>
                </c:pt>
                <c:pt idx="1">
                  <c:v>2</c:v>
                </c:pt>
                <c:pt idx="2">
                  <c:v>8</c:v>
                </c:pt>
                <c:pt idx="3">
                  <c:v>2</c:v>
                </c:pt>
                <c:pt idx="4">
                  <c:v>49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F-4595-B191-EA42DFE90671}"/>
            </c:ext>
          </c:extLst>
        </c:ser>
        <c:ser>
          <c:idx val="2"/>
          <c:order val="2"/>
          <c:tx>
            <c:strRef>
              <c:f>Foglio9!$D$3:$D$4</c:f>
              <c:strCache>
                <c:ptCount val="1"/>
                <c:pt idx="0">
                  <c:v>Rispetto delle tempistiche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Foglio9!$A$5:$A$13</c:f>
              <c:strCache>
                <c:ptCount val="8"/>
                <c:pt idx="0">
                  <c:v>Regione</c:v>
                </c:pt>
                <c:pt idx="1">
                  <c:v>Ministero</c:v>
                </c:pt>
                <c:pt idx="2">
                  <c:v>In House</c:v>
                </c:pt>
                <c:pt idx="3">
                  <c:v>Impresa</c:v>
                </c:pt>
                <c:pt idx="4">
                  <c:v>Comune</c:v>
                </c:pt>
                <c:pt idx="5">
                  <c:v>Banca</c:v>
                </c:pt>
                <c:pt idx="6">
                  <c:v>Azienda Sanitaria</c:v>
                </c:pt>
                <c:pt idx="7">
                  <c:v>Altro</c:v>
                </c:pt>
              </c:strCache>
            </c:strRef>
          </c:cat>
          <c:val>
            <c:numRef>
              <c:f>Foglio9!$D$5:$D$13</c:f>
              <c:numCache>
                <c:formatCode>General</c:formatCode>
                <c:ptCount val="8"/>
                <c:pt idx="0">
                  <c:v>2</c:v>
                </c:pt>
                <c:pt idx="2">
                  <c:v>3</c:v>
                </c:pt>
                <c:pt idx="3">
                  <c:v>7</c:v>
                </c:pt>
                <c:pt idx="4">
                  <c:v>4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EF-4595-B191-EA42DFE90671}"/>
            </c:ext>
          </c:extLst>
        </c:ser>
        <c:ser>
          <c:idx val="3"/>
          <c:order val="3"/>
          <c:tx>
            <c:strRef>
              <c:f>Foglio9!$E$3:$E$4</c:f>
              <c:strCache>
                <c:ptCount val="1"/>
                <c:pt idx="0">
                  <c:v>Giustificativi non conformi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strRef>
              <c:f>Foglio9!$A$5:$A$13</c:f>
              <c:strCache>
                <c:ptCount val="8"/>
                <c:pt idx="0">
                  <c:v>Regione</c:v>
                </c:pt>
                <c:pt idx="1">
                  <c:v>Ministero</c:v>
                </c:pt>
                <c:pt idx="2">
                  <c:v>In House</c:v>
                </c:pt>
                <c:pt idx="3">
                  <c:v>Impresa</c:v>
                </c:pt>
                <c:pt idx="4">
                  <c:v>Comune</c:v>
                </c:pt>
                <c:pt idx="5">
                  <c:v>Banca</c:v>
                </c:pt>
                <c:pt idx="6">
                  <c:v>Azienda Sanitaria</c:v>
                </c:pt>
                <c:pt idx="7">
                  <c:v>Altro</c:v>
                </c:pt>
              </c:strCache>
            </c:strRef>
          </c:cat>
          <c:val>
            <c:numRef>
              <c:f>Foglio9!$E$5:$E$13</c:f>
              <c:numCache>
                <c:formatCode>General</c:formatCode>
                <c:ptCount val="8"/>
                <c:pt idx="0">
                  <c:v>2</c:v>
                </c:pt>
                <c:pt idx="2">
                  <c:v>8</c:v>
                </c:pt>
                <c:pt idx="3">
                  <c:v>10</c:v>
                </c:pt>
                <c:pt idx="4">
                  <c:v>21</c:v>
                </c:pt>
                <c:pt idx="5">
                  <c:v>2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EF-4595-B191-EA42DFE90671}"/>
            </c:ext>
          </c:extLst>
        </c:ser>
        <c:ser>
          <c:idx val="4"/>
          <c:order val="4"/>
          <c:tx>
            <c:strRef>
              <c:f>Foglio9!$F$3:$F$4</c:f>
              <c:strCache>
                <c:ptCount val="1"/>
                <c:pt idx="0">
                  <c:v>Lieve carenza pubblicità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cat>
            <c:strRef>
              <c:f>Foglio9!$A$5:$A$13</c:f>
              <c:strCache>
                <c:ptCount val="8"/>
                <c:pt idx="0">
                  <c:v>Regione</c:v>
                </c:pt>
                <c:pt idx="1">
                  <c:v>Ministero</c:v>
                </c:pt>
                <c:pt idx="2">
                  <c:v>In House</c:v>
                </c:pt>
                <c:pt idx="3">
                  <c:v>Impresa</c:v>
                </c:pt>
                <c:pt idx="4">
                  <c:v>Comune</c:v>
                </c:pt>
                <c:pt idx="5">
                  <c:v>Banca</c:v>
                </c:pt>
                <c:pt idx="6">
                  <c:v>Azienda Sanitaria</c:v>
                </c:pt>
                <c:pt idx="7">
                  <c:v>Altro</c:v>
                </c:pt>
              </c:strCache>
            </c:strRef>
          </c:cat>
          <c:val>
            <c:numRef>
              <c:f>Foglio9!$F$5:$F$13</c:f>
              <c:numCache>
                <c:formatCode>General</c:formatCode>
                <c:ptCount val="8"/>
                <c:pt idx="0">
                  <c:v>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EF-4595-B191-EA42DFE90671}"/>
            </c:ext>
          </c:extLst>
        </c:ser>
        <c:ser>
          <c:idx val="5"/>
          <c:order val="5"/>
          <c:tx>
            <c:strRef>
              <c:f>Foglio9!$G$3:$G$4</c:f>
              <c:strCache>
                <c:ptCount val="1"/>
                <c:pt idx="0">
                  <c:v>Assenza verifiche DACI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Foglio9!$A$5:$A$13</c:f>
              <c:strCache>
                <c:ptCount val="8"/>
                <c:pt idx="0">
                  <c:v>Regione</c:v>
                </c:pt>
                <c:pt idx="1">
                  <c:v>Ministero</c:v>
                </c:pt>
                <c:pt idx="2">
                  <c:v>In House</c:v>
                </c:pt>
                <c:pt idx="3">
                  <c:v>Impresa</c:v>
                </c:pt>
                <c:pt idx="4">
                  <c:v>Comune</c:v>
                </c:pt>
                <c:pt idx="5">
                  <c:v>Banca</c:v>
                </c:pt>
                <c:pt idx="6">
                  <c:v>Azienda Sanitaria</c:v>
                </c:pt>
                <c:pt idx="7">
                  <c:v>Altro</c:v>
                </c:pt>
              </c:strCache>
            </c:strRef>
          </c:cat>
          <c:val>
            <c:numRef>
              <c:f>Foglio9!$G$5:$G$13</c:f>
              <c:numCache>
                <c:formatCode>General</c:formatCode>
                <c:ptCount val="8"/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EF-4595-B191-EA42DFE90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950601360"/>
        <c:axId val="1950596560"/>
        <c:axId val="0"/>
      </c:bar3DChart>
      <c:catAx>
        <c:axId val="195060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950596560"/>
        <c:crosses val="autoZero"/>
        <c:auto val="1"/>
        <c:lblAlgn val="ctr"/>
        <c:lblOffset val="100"/>
        <c:noMultiLvlLbl val="0"/>
      </c:catAx>
      <c:valAx>
        <c:axId val="195059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5060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15742271791223"/>
          <c:y val="7.1080244182960287E-2"/>
          <c:w val="0.16223043112180943"/>
          <c:h val="0.5529397988146916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dati FESR_con grafici (in lavorazione) 04.05.26 sicilia.xlsx]Foglio28!Tabella pivot6</c:name>
    <c:fmtId val="-1"/>
  </c:pivotSource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fld id="{C8A5D324-BE1E-4581-9330-55A305D2BF15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it-IT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"/>
      </c:pivotFmt>
      <c:pivotFmt>
        <c:idx val="3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fld id="{679BC736-280D-4DE1-B32E-C48DAC32A01A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it-IT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4C15A91C-B4A4-430B-BC10-B42E674EAF07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fld id="{C8A5D324-BE1E-4581-9330-55A305D2BF15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it-IT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fld id="{679BC736-280D-4DE1-B32E-C48DAC32A01A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it-IT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8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4C15A91C-B4A4-430B-BC10-B42E674EAF07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fld id="{C8A5D324-BE1E-4581-9330-55A305D2BF15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it-IT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fld id="{679BC736-280D-4DE1-B32E-C48DAC32A01A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it-IT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2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4C15A91C-B4A4-430B-BC10-B42E674EAF07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5.6723429951690822E-2"/>
          <c:y val="0"/>
          <c:w val="0.51975538971807633"/>
          <c:h val="0.99496031746031743"/>
        </c:manualLayout>
      </c:layout>
      <c:pieChart>
        <c:varyColors val="1"/>
        <c:ser>
          <c:idx val="0"/>
          <c:order val="0"/>
          <c:tx>
            <c:strRef>
              <c:f>Foglio28!$B$3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rgbClr val="CC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D2-4B91-8527-32EDE4A42535}"/>
              </c:ext>
            </c:extLst>
          </c:dPt>
          <c:dPt>
            <c:idx val="1"/>
            <c:bubble3D val="0"/>
            <c:spPr>
              <a:solidFill>
                <a:srgbClr val="1292B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D2-4B91-8527-32EDE4A4253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D2-4B91-8527-32EDE4A4253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9D2-4B91-8527-32EDE4A425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8A5D324-BE1E-4581-9330-55A305D2BF15}" type="PERCENTAGE">
                      <a:rPr lang="en-US" baseline="0"/>
                      <a:pPr/>
                      <a:t>[PERCENTUALE]</a:t>
                    </a:fld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D2-4B91-8527-32EDE4A4253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79BC736-280D-4DE1-B32E-C48DAC32A01A}" type="PERCENTAGE">
                      <a:rPr lang="en-US" baseline="0"/>
                      <a:pPr/>
                      <a:t>[PERCENTUALE]</a:t>
                    </a:fld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9D2-4B91-8527-32EDE4A4253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4C15A91C-B4A4-430B-BC10-B42E674EAF07}" type="PERCENTAGE">
                      <a:rPr lang="en-US" baseline="0"/>
                      <a:pPr/>
                      <a:t>[PERCENTUALE]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9D2-4B91-8527-32EDE4A42535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Foglio28!$A$4:$A$7</c:f>
              <c:strCache>
                <c:ptCount val="3"/>
                <c:pt idx="0">
                  <c:v>Aiuti</c:v>
                </c:pt>
                <c:pt idx="1">
                  <c:v>Appalti</c:v>
                </c:pt>
                <c:pt idx="2">
                  <c:v>Strumenti finanziari</c:v>
                </c:pt>
              </c:strCache>
            </c:strRef>
          </c:cat>
          <c:val>
            <c:numRef>
              <c:f>Foglio28!$B$4:$B$7</c:f>
              <c:numCache>
                <c:formatCode>#,##0.00\ "€"</c:formatCode>
                <c:ptCount val="3"/>
                <c:pt idx="0">
                  <c:v>1000000000</c:v>
                </c:pt>
                <c:pt idx="1">
                  <c:v>2800000000</c:v>
                </c:pt>
                <c:pt idx="2">
                  <c:v>327000000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D2-4B91-8527-32EDE4A4253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33291873963522E-2"/>
          <c:y val="1.5119047619047619E-2"/>
          <c:w val="0.49483789386401317"/>
          <c:h val="0.94726111111111089"/>
        </c:manualLayout>
      </c:layout>
      <c:pieChart>
        <c:varyColors val="1"/>
        <c:ser>
          <c:idx val="0"/>
          <c:order val="0"/>
          <c:tx>
            <c:strRef>
              <c:f>Foglio42!$B$11</c:f>
              <c:strCache>
                <c:ptCount val="1"/>
                <c:pt idx="0">
                  <c:v>Somma di 14.082.373,60 €</c:v>
                </c:pt>
              </c:strCache>
            </c:strRef>
          </c:tx>
          <c:dPt>
            <c:idx val="0"/>
            <c:bubble3D val="0"/>
            <c:spPr>
              <a:solidFill>
                <a:srgbClr val="CC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38-4562-B455-1B6267761FA9}"/>
              </c:ext>
            </c:extLst>
          </c:dPt>
          <c:dPt>
            <c:idx val="1"/>
            <c:bubble3D val="0"/>
            <c:spPr>
              <a:solidFill>
                <a:srgbClr val="1292B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B38-4562-B455-1B6267761FA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B38-4562-B455-1B6267761FA9}"/>
              </c:ext>
            </c:extLst>
          </c:dPt>
          <c:dLbls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Foglio42!$A$12:$A$14</c:f>
              <c:strCache>
                <c:ptCount val="3"/>
                <c:pt idx="0">
                  <c:v>Aiuti</c:v>
                </c:pt>
                <c:pt idx="1">
                  <c:v>Appalti</c:v>
                </c:pt>
                <c:pt idx="2">
                  <c:v>Strumenti finanziari</c:v>
                </c:pt>
              </c:strCache>
            </c:strRef>
          </c:cat>
          <c:val>
            <c:numRef>
              <c:f>Foglio42!$B$12:$B$14</c:f>
              <c:numCache>
                <c:formatCode>General</c:formatCode>
                <c:ptCount val="3"/>
                <c:pt idx="0">
                  <c:v>285042946.71000004</c:v>
                </c:pt>
                <c:pt idx="1">
                  <c:v>763325138</c:v>
                </c:pt>
                <c:pt idx="2">
                  <c:v>294373016.20999998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38-4562-B455-1B6267761FA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80879864636204E-2"/>
          <c:y val="7.0555555555555554E-3"/>
          <c:w val="0.48254371122391426"/>
          <c:h val="0.95061111111111107"/>
        </c:manualLayout>
      </c:layout>
      <c:pieChart>
        <c:varyColors val="1"/>
        <c:ser>
          <c:idx val="0"/>
          <c:order val="0"/>
          <c:tx>
            <c:strRef>
              <c:f>Foglio26!$B$1</c:f>
              <c:strCache>
                <c:ptCount val="1"/>
                <c:pt idx="0">
                  <c:v> Somma di Spesa Irregolare </c:v>
                </c:pt>
              </c:strCache>
            </c:strRef>
          </c:tx>
          <c:dPt>
            <c:idx val="0"/>
            <c:bubble3D val="0"/>
            <c:spPr>
              <a:solidFill>
                <a:srgbClr val="CC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C48-4B68-9F05-64CA9ADD0EB4}"/>
              </c:ext>
            </c:extLst>
          </c:dPt>
          <c:dPt>
            <c:idx val="1"/>
            <c:bubble3D val="0"/>
            <c:spPr>
              <a:solidFill>
                <a:srgbClr val="1292B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C48-4B68-9F05-64CA9ADD0EB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C48-4B68-9F05-64CA9ADD0EB4}"/>
              </c:ext>
            </c:extLst>
          </c:dPt>
          <c:dLbls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/>
                      <a:t>0,01%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43852227862381"/>
                      <c:h val="0.126838333333333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4C48-4B68-9F05-64CA9ADD0EB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Foglio26!$A$2:$A$4</c:f>
              <c:strCache>
                <c:ptCount val="3"/>
                <c:pt idx="0">
                  <c:v>Aiuti</c:v>
                </c:pt>
                <c:pt idx="1">
                  <c:v>Appalti</c:v>
                </c:pt>
                <c:pt idx="2">
                  <c:v>Strumenti finanziari</c:v>
                </c:pt>
              </c:strCache>
            </c:strRef>
          </c:cat>
          <c:val>
            <c:numRef>
              <c:f>Foglio26!$B$2:$B$4</c:f>
              <c:numCache>
                <c:formatCode>_("€"* #,##0.00_);_("€"* \(#,##0.00\);_("€"* "-"??_);_(@_)</c:formatCode>
                <c:ptCount val="3"/>
                <c:pt idx="0">
                  <c:v>4099113.72</c:v>
                </c:pt>
                <c:pt idx="1">
                  <c:v>4804349.53</c:v>
                </c:pt>
                <c:pt idx="2">
                  <c:v>14005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48-4B68-9F05-64CA9ADD0EB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[245c80eee12fcad37e3f32fc4db06a367fbbd67dcea221d6305e648836a.xlsx]Foglio31!Tabella pivot9</c:name>
    <c:fmtId val="35"/>
  </c:pivotSource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"/>
      </c:pivotFmt>
      <c:pivotFmt>
        <c:idx val="3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6.9307224290306016E-2"/>
              <c:y val="2.9442049381836279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8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6.9307224290306016E-2"/>
              <c:y val="2.9442049381836279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6.9307224290306016E-2"/>
              <c:y val="2.9442049381836279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7117879300620423E-2"/>
          <c:y val="4.2333333333333334E-2"/>
          <c:w val="0.47896221094190639"/>
          <c:h val="0.94355555555555559"/>
        </c:manualLayout>
      </c:layout>
      <c:pieChart>
        <c:varyColors val="1"/>
        <c:ser>
          <c:idx val="0"/>
          <c:order val="0"/>
          <c:tx>
            <c:strRef>
              <c:f>Foglio31!$B$3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rgbClr val="CC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F2-4FF5-B304-006CA12798EF}"/>
              </c:ext>
            </c:extLst>
          </c:dPt>
          <c:dPt>
            <c:idx val="1"/>
            <c:bubble3D val="0"/>
            <c:spPr>
              <a:solidFill>
                <a:srgbClr val="1292B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F2-4FF5-B304-006CA12798E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F2-4FF5-B304-006CA12798E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F2-4FF5-B304-006CA12798EF}"/>
              </c:ext>
            </c:extLst>
          </c:dPt>
          <c:dLbls>
            <c:dLbl>
              <c:idx val="2"/>
              <c:layout>
                <c:manualLayout>
                  <c:x val="-6.9307224290306016E-2"/>
                  <c:y val="2.94420493818362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F2-4FF5-B304-006CA12798EF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Foglio31!$A$4:$A$7</c:f>
              <c:strCache>
                <c:ptCount val="3"/>
                <c:pt idx="0">
                  <c:v>Aiuti</c:v>
                </c:pt>
                <c:pt idx="1">
                  <c:v>Appalti</c:v>
                </c:pt>
                <c:pt idx="2">
                  <c:v>Strumenti finanziari</c:v>
                </c:pt>
              </c:strCache>
            </c:strRef>
          </c:cat>
          <c:val>
            <c:numRef>
              <c:f>Foglio31!$B$4:$B$7</c:f>
              <c:numCache>
                <c:formatCode>General</c:formatCode>
                <c:ptCount val="3"/>
                <c:pt idx="0">
                  <c:v>7</c:v>
                </c:pt>
                <c:pt idx="1">
                  <c:v>25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F2-4FF5-B304-006CA12798E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8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dati FESR_con grafici (in lavorazione) 04.05.26 POST NICO E SARA CAMPANIA (2).xlsx]Foglio27!Tabella pivot5</c:name>
    <c:fmtId val="43"/>
  </c:pivotSource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F984EC07-768F-4A78-B785-44A44B53BE49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BF8811BF-2DC5-4AF4-AEED-ECFF5ED2A861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DBBCD20F-D733-4171-9AAA-445862CF83A2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DBBCD20F-D733-4171-9AAA-445862CF83A2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F984EC07-768F-4A78-B785-44A44B53BE49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8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BF8811BF-2DC5-4AF4-AEED-ECFF5ED2A861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DBBCD20F-D733-4171-9AAA-445862CF83A2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F984EC07-768F-4A78-B785-44A44B53BE49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2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BF8811BF-2DC5-4AF4-AEED-ECFF5ED2A861}" type="PERCENTAGE">
                  <a:rPr lang="en-US" baseline="0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3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DBBCD20F-D733-4171-9AAA-445862CF83A2}" type="PERCENTAGE">
                  <a:rPr lang="en-US" baseline="0"/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5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F984EC07-768F-4A78-B785-44A44B53BE49}" type="PERCENTAGE">
                  <a:rPr lang="en-US" baseline="0"/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6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0,2%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</c15:spPr>
              <c15:layout>
                <c:manualLayout>
                  <c:w val="8.9364278506559008E-2"/>
                  <c:h val="7.7183600713012473E-2"/>
                </c:manualLayout>
              </c15:layout>
              <c15:showDataLabelsRange val="0"/>
            </c:ext>
          </c:extLst>
        </c:dLbl>
      </c:pivotFmt>
      <c:pivotFmt>
        <c:idx val="17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</c15:spPr>
            </c:ext>
          </c:extLst>
        </c:dLbl>
      </c:pivotFmt>
      <c:pivotFmt>
        <c:idx val="18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DBBCD20F-D733-4171-9AAA-445862CF83A2}" type="PERCENTAGE">
                  <a:rPr lang="en-US" baseline="0"/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9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F984EC07-768F-4A78-B785-44A44B53BE49}" type="PERCENTAGE">
                  <a:rPr lang="en-US" baseline="0"/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20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0,2%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</c15:spPr>
              <c15:layout>
                <c:manualLayout>
                  <c:w val="8.9364278506559008E-2"/>
                  <c:h val="7.7183600713012473E-2"/>
                </c:manualLayout>
              </c15:layout>
              <c15:showDataLabelsRange val="0"/>
            </c:ext>
          </c:extLst>
        </c:dLbl>
      </c:pivotFmt>
      <c:pivotFmt>
        <c:idx val="2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</c15:spPr>
            </c:ext>
          </c:extLst>
        </c:dLbl>
      </c:pivotFmt>
      <c:pivotFmt>
        <c:idx val="22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DBBCD20F-D733-4171-9AAA-445862CF83A2}" type="PERCENTAGE">
                  <a:rPr lang="en-US" baseline="0"/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23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fld id="{F984EC07-768F-4A78-B785-44A44B53BE49}" type="PERCENTAGE">
                  <a:rPr lang="en-US" baseline="0"/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[PERCENTUALE]</a:t>
                </a:fld>
                <a:endParaRPr lang="en-US" baseline="0"/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24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tx>
            <c:rich>
              <a:bodyPr rot="0" spcFirstLastPara="1" vertOverflow="ellipsis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0,2%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</c15:spPr>
              <c15:layout>
                <c:manualLayout>
                  <c:w val="8.9364278506559008E-2"/>
                  <c:h val="7.7183600713012473E-2"/>
                </c:manualLayout>
              </c15:layout>
              <c15:showDataLabelsRange val="0"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4.726098673300165E-2"/>
          <c:y val="3.5277777777777776E-2"/>
          <c:w val="0.50395936981757872"/>
          <c:h val="0.96472222222222226"/>
        </c:manualLayout>
      </c:layout>
      <c:pieChart>
        <c:varyColors val="1"/>
        <c:ser>
          <c:idx val="0"/>
          <c:order val="0"/>
          <c:tx>
            <c:strRef>
              <c:f>Foglio27!$B$3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CC6600"/>
            </a:solidFill>
          </c:spPr>
          <c:dPt>
            <c:idx val="0"/>
            <c:bubble3D val="0"/>
            <c:spPr>
              <a:solidFill>
                <a:srgbClr val="CC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D85-4D1E-A4F6-FB4599C5EE88}"/>
              </c:ext>
            </c:extLst>
          </c:dPt>
          <c:dPt>
            <c:idx val="1"/>
            <c:bubble3D val="0"/>
            <c:spPr>
              <a:solidFill>
                <a:srgbClr val="1292B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85-4D1E-A4F6-FB4599C5EE88}"/>
              </c:ext>
            </c:extLst>
          </c:dPt>
          <c:dPt>
            <c:idx val="2"/>
            <c:bubble3D val="0"/>
            <c:spPr>
              <a:solidFill>
                <a:srgbClr val="CC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D85-4D1E-A4F6-FB4599C5EE88}"/>
              </c:ext>
            </c:extLst>
          </c:dPt>
          <c:dPt>
            <c:idx val="3"/>
            <c:bubble3D val="0"/>
            <c:spPr>
              <a:solidFill>
                <a:srgbClr val="CC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D85-4D1E-A4F6-FB4599C5EE8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DBBCD20F-D733-4171-9AAA-445862CF83A2}" type="PERCENTAGE">
                      <a:rPr lang="en-US" baseline="0"/>
                      <a:pPr/>
                      <a:t>[PERCENTUALE]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85-4D1E-A4F6-FB4599C5EE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F984EC07-768F-4A78-B785-44A44B53BE49}" type="PERCENTAGE">
                      <a:rPr lang="en-US" baseline="0"/>
                      <a:pPr/>
                      <a:t>[PERCENTUALE]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85-4D1E-A4F6-FB4599C5EE8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0,2%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72250423011845"/>
                      <c:h val="0.12747833333333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3D85-4D1E-A4F6-FB4599C5EE88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Foglio27!$A$4:$A$7</c:f>
              <c:strCache>
                <c:ptCount val="3"/>
                <c:pt idx="0">
                  <c:v>Aiuti</c:v>
                </c:pt>
                <c:pt idx="1">
                  <c:v>Appalti</c:v>
                </c:pt>
                <c:pt idx="2">
                  <c:v>Strumenti finanziari</c:v>
                </c:pt>
              </c:strCache>
            </c:strRef>
          </c:cat>
          <c:val>
            <c:numRef>
              <c:f>Foglio27!$B$4:$B$7</c:f>
              <c:numCache>
                <c:formatCode>General</c:formatCode>
                <c:ptCount val="3"/>
                <c:pt idx="0">
                  <c:v>1801</c:v>
                </c:pt>
                <c:pt idx="1">
                  <c:v>995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85-4D1E-A4F6-FB4599C5EE8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[Base dati FESR_con grafici (in lavorazione) 04.05.26 POST NICO E SARA CAMPANIA (2).xlsx]Foglio13!Tabella pivot7</c:name>
    <c:fmtId val="3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"/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</c:pivotFmt>
      <c:pivotFmt>
        <c:idx val="7"/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</c:pivotFmt>
      <c:pivotFmt>
        <c:idx val="10"/>
      </c:pivotFmt>
      <c:pivotFmt>
        <c:idx val="11"/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>
        <c:manualLayout>
          <c:layoutTarget val="inner"/>
          <c:xMode val="edge"/>
          <c:yMode val="edge"/>
          <c:x val="0.23802556603899966"/>
          <c:y val="4.4457410147297517E-2"/>
          <c:w val="0.44765259230687382"/>
          <c:h val="0.92500091612424473"/>
        </c:manualLayout>
      </c:layout>
      <c:doughnutChart>
        <c:varyColors val="1"/>
        <c:ser>
          <c:idx val="0"/>
          <c:order val="0"/>
          <c:tx>
            <c:strRef>
              <c:f>Foglio13!$B$3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48F-4C40-8DEB-06FA2C21E3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48F-4C40-8DEB-06FA2C21E3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48F-4C40-8DEB-06FA2C21E3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48F-4C40-8DEB-06FA2C21E3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48F-4C40-8DEB-06FA2C21E3E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48F-4C40-8DEB-06FA2C21E3E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48F-4C40-8DEB-06FA2C21E3E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48F-4C40-8DEB-06FA2C21E3E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48F-4C40-8DEB-06FA2C21E3E0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Foglio13!$A$4:$A$10</c:f>
              <c:strCache>
                <c:ptCount val="6"/>
                <c:pt idx="0">
                  <c:v> D.LGS 163/2006</c:v>
                </c:pt>
                <c:pt idx="1">
                  <c:v> D.LGS 50/2016</c:v>
                </c:pt>
                <c:pt idx="2">
                  <c:v>D. LGS 36/2023</c:v>
                </c:pt>
                <c:pt idx="3">
                  <c:v>Normativa emergenziale COVID 19</c:v>
                </c:pt>
                <c:pt idx="4">
                  <c:v>Aiuti di stato</c:v>
                </c:pt>
                <c:pt idx="5">
                  <c:v>Strumenti finanziari</c:v>
                </c:pt>
              </c:strCache>
            </c:strRef>
          </c:cat>
          <c:val>
            <c:numRef>
              <c:f>Foglio13!$B$4:$B$10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48F-4C40-8DEB-06FA2C21E3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0268216050697"/>
          <c:y val="0.16143006231171736"/>
          <c:w val="0.27257249252204963"/>
          <c:h val="0.614406931701410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Operazione controllate</c:v>
                </c:pt>
              </c:strCache>
            </c:strRef>
          </c:tx>
          <c:spPr>
            <a:solidFill>
              <a:srgbClr val="B2E2F5">
                <a:lumMod val="25000"/>
              </a:srgbClr>
            </a:solidFill>
            <a:ln w="9525" cap="flat" cmpd="sng" algn="ctr">
              <a:solidFill>
                <a:srgbClr val="FFFFFF"/>
              </a:solidFill>
              <a:round/>
            </a:ln>
            <a:effectLst/>
            <a:sp3d contourW="9525">
              <a:contourClr>
                <a:srgbClr val="FFFFFF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  <c:pt idx="7">
                  <c:v>2023/2024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20</c:v>
                </c:pt>
                <c:pt idx="4">
                  <c:v>23</c:v>
                </c:pt>
                <c:pt idx="5">
                  <c:v>15</c:v>
                </c:pt>
                <c:pt idx="6">
                  <c:v>14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4-45CB-8A1F-3A7DBE0E6B7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Operazioni con irregolarità</c:v>
                </c:pt>
              </c:strCache>
            </c:strRef>
          </c:tx>
          <c:spPr>
            <a:solidFill>
              <a:srgbClr val="CC6600"/>
            </a:solidFill>
            <a:ln w="9525" cap="flat" cmpd="sng" algn="ctr">
              <a:solidFill>
                <a:srgbClr val="FFFFFF"/>
              </a:solidFill>
              <a:round/>
            </a:ln>
            <a:effectLst/>
            <a:sp3d contourW="9525">
              <a:contourClr>
                <a:srgbClr val="FFFFFF"/>
              </a:contourClr>
            </a:sp3d>
          </c:spPr>
          <c:invertIfNegative val="0"/>
          <c:dLbls>
            <c:dLbl>
              <c:idx val="0"/>
              <c:layout>
                <c:manualLayout>
                  <c:x val="1.0621045124221068E-2"/>
                  <c:y val="-1.088455492582224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A4-45CB-8A1F-3A7DBE0E6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Foglio1!$A$2:$A$9</c:f>
              <c:strCache>
                <c:ptCount val="8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  <c:pt idx="7">
                  <c:v>2023/2024</c:v>
                </c:pt>
              </c:strCache>
            </c:strRef>
          </c:cat>
          <c:val>
            <c:numRef>
              <c:f>Foglio1!$C$2:$C$9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10</c:v>
                </c:pt>
                <c:pt idx="6">
                  <c:v>8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4-45CB-8A1F-3A7DBE0E6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45560623"/>
        <c:axId val="445556783"/>
        <c:axId val="0"/>
      </c:bar3DChart>
      <c:catAx>
        <c:axId val="44556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445556783"/>
        <c:crosses val="autoZero"/>
        <c:auto val="1"/>
        <c:lblAlgn val="ctr"/>
        <c:lblOffset val="100"/>
        <c:noMultiLvlLbl val="0"/>
      </c:catAx>
      <c:valAx>
        <c:axId val="44555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5560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Operazione controllate</c:v>
                </c:pt>
              </c:strCache>
            </c:strRef>
          </c:tx>
          <c:spPr>
            <a:solidFill>
              <a:srgbClr val="B2E2F5">
                <a:lumMod val="25000"/>
              </a:srgbClr>
            </a:solidFill>
            <a:ln w="9525" cap="flat" cmpd="sng" algn="ctr">
              <a:solidFill>
                <a:srgbClr val="FFFFFF"/>
              </a:solidFill>
              <a:round/>
            </a:ln>
            <a:effectLst/>
            <a:sp3d contourW="9525">
              <a:contourClr>
                <a:srgbClr val="FFFFFF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  <c:pt idx="7">
                  <c:v>2023/2025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2</c:v>
                </c:pt>
                <c:pt idx="1">
                  <c:v>8</c:v>
                </c:pt>
                <c:pt idx="2">
                  <c:v>30</c:v>
                </c:pt>
                <c:pt idx="3">
                  <c:v>21</c:v>
                </c:pt>
                <c:pt idx="4">
                  <c:v>19</c:v>
                </c:pt>
                <c:pt idx="5">
                  <c:v>25</c:v>
                </c:pt>
                <c:pt idx="6">
                  <c:v>19</c:v>
                </c:pt>
                <c:pt idx="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3-499A-8F1A-36BC1D75E69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Operazioni con irregolarità</c:v>
                </c:pt>
              </c:strCache>
            </c:strRef>
          </c:tx>
          <c:spPr>
            <a:solidFill>
              <a:srgbClr val="CC6600"/>
            </a:solidFill>
            <a:ln w="9525" cap="flat" cmpd="sng" algn="ctr">
              <a:solidFill>
                <a:srgbClr val="FFFFFF"/>
              </a:solidFill>
              <a:round/>
            </a:ln>
            <a:effectLst/>
            <a:sp3d contourW="9525">
              <a:contourClr>
                <a:srgbClr val="FFFFFF"/>
              </a:contourClr>
            </a:sp3d>
          </c:spPr>
          <c:invertIfNegative val="0"/>
          <c:dLbls>
            <c:dLbl>
              <c:idx val="0"/>
              <c:layout>
                <c:manualLayout>
                  <c:x val="1.0621045124221087E-2"/>
                  <c:y val="-9.80704580794997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33-499A-8F1A-36BC1D75E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  <c:pt idx="7">
                  <c:v>2023/2025</c:v>
                </c:pt>
              </c:strCache>
            </c:strRef>
          </c:cat>
          <c:val>
            <c:numRef>
              <c:f>Foglio1!$C$2:$C$9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6</c:v>
                </c:pt>
                <c:pt idx="5">
                  <c:v>3</c:v>
                </c:pt>
                <c:pt idx="6">
                  <c:v>4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33-499A-8F1A-36BC1D75E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45560623"/>
        <c:axId val="445556783"/>
        <c:axId val="0"/>
      </c:bar3DChart>
      <c:catAx>
        <c:axId val="44556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445556783"/>
        <c:crosses val="autoZero"/>
        <c:auto val="1"/>
        <c:lblAlgn val="ctr"/>
        <c:lblOffset val="100"/>
        <c:noMultiLvlLbl val="0"/>
      </c:catAx>
      <c:valAx>
        <c:axId val="44555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5560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377136648858429E-2"/>
          <c:y val="0.90946986817325803"/>
          <c:w val="0.93150598180657618"/>
          <c:h val="7.255908662900190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4B1D3-E952-4064-AC9C-00AC568B2010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3C2A50-893B-4871-9B09-056236440B98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it-IT" sz="1600" b="1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PROPOSTE DI MIGLIORAMENTO</a:t>
          </a:r>
          <a:endParaRPr lang="it-IT" sz="1600" dirty="0">
            <a:solidFill>
              <a:schemeClr val="tx1"/>
            </a:solidFill>
            <a:latin typeface="Aptos" panose="020B0004020202020204" pitchFamily="34" charset="0"/>
          </a:endParaRPr>
        </a:p>
        <a:p>
          <a:pPr algn="l"/>
          <a:r>
            <a:rPr lang="it-IT" sz="1600" dirty="0">
              <a:solidFill>
                <a:schemeClr val="tx1"/>
              </a:solidFill>
              <a:latin typeface="Aptos" panose="020B0004020202020204" pitchFamily="34" charset="0"/>
            </a:rPr>
            <a:t>Maggiore diffusione dei </a:t>
          </a:r>
          <a:r>
            <a:rPr lang="it-IT" sz="1600" b="1" dirty="0">
              <a:solidFill>
                <a:schemeClr val="tx1"/>
              </a:solidFill>
              <a:latin typeface="Aptos" panose="020B0004020202020204" pitchFamily="34" charset="0"/>
            </a:rPr>
            <a:t>Costi Standard</a:t>
          </a:r>
          <a:endParaRPr lang="en-US" sz="1600" dirty="0">
            <a:solidFill>
              <a:schemeClr val="tx1"/>
            </a:solidFill>
            <a:latin typeface="Aptos" panose="020B0004020202020204" pitchFamily="34" charset="0"/>
          </a:endParaRPr>
        </a:p>
        <a:p>
          <a:pPr algn="l"/>
          <a:r>
            <a:rPr lang="it-IT" sz="1600" b="1" dirty="0">
              <a:solidFill>
                <a:schemeClr val="tx1"/>
              </a:solidFill>
              <a:latin typeface="Aptos" panose="020B0004020202020204" pitchFamily="34" charset="0"/>
            </a:rPr>
            <a:t>Formazione</a:t>
          </a:r>
          <a:r>
            <a:rPr lang="it-IT" sz="1600" dirty="0">
              <a:solidFill>
                <a:schemeClr val="tx1"/>
              </a:solidFill>
              <a:latin typeface="Aptos" panose="020B0004020202020204" pitchFamily="34" charset="0"/>
            </a:rPr>
            <a:t> mirata agli operatori e ai beneficiari (spese ammissibili, indicatori…)</a:t>
          </a:r>
          <a:endParaRPr lang="en-US" sz="1600" dirty="0">
            <a:solidFill>
              <a:schemeClr val="tx1"/>
            </a:solidFill>
            <a:latin typeface="Aptos" panose="020B0004020202020204" pitchFamily="34" charset="0"/>
          </a:endParaRPr>
        </a:p>
        <a:p>
          <a:pPr algn="l"/>
          <a:r>
            <a:rPr lang="it-IT" sz="1600" b="1" dirty="0">
              <a:solidFill>
                <a:schemeClr val="tx1"/>
              </a:solidFill>
              <a:latin typeface="Aptos" panose="020B0004020202020204" pitchFamily="34" charset="0"/>
            </a:rPr>
            <a:t>Modelli standard </a:t>
          </a:r>
          <a:r>
            <a:rPr lang="it-IT" sz="1600" dirty="0">
              <a:solidFill>
                <a:schemeClr val="tx1"/>
              </a:solidFill>
              <a:latin typeface="Aptos" panose="020B0004020202020204" pitchFamily="34" charset="0"/>
            </a:rPr>
            <a:t>per rendicontazione, Vademecum e Linee guida</a:t>
          </a:r>
          <a:endParaRPr lang="en-US" sz="1600" dirty="0">
            <a:solidFill>
              <a:schemeClr val="tx1"/>
            </a:solidFill>
            <a:latin typeface="Aptos" panose="020B0004020202020204" pitchFamily="34" charset="0"/>
          </a:endParaRPr>
        </a:p>
        <a:p>
          <a:pPr algn="l"/>
          <a:r>
            <a:rPr lang="it-IT" sz="1600" b="1" dirty="0">
              <a:solidFill>
                <a:schemeClr val="tx1"/>
              </a:solidFill>
              <a:latin typeface="Aptos" panose="020B0004020202020204" pitchFamily="34" charset="0"/>
            </a:rPr>
            <a:t>Monitoraggio</a:t>
          </a:r>
          <a:r>
            <a:rPr lang="it-IT" sz="16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it-IT" sz="1600" b="1" dirty="0">
              <a:solidFill>
                <a:schemeClr val="tx1"/>
              </a:solidFill>
              <a:latin typeface="Aptos" panose="020B0004020202020204" pitchFamily="34" charset="0"/>
            </a:rPr>
            <a:t>attività</a:t>
          </a:r>
          <a:r>
            <a:rPr lang="it-IT" sz="1600" dirty="0">
              <a:solidFill>
                <a:schemeClr val="tx1"/>
              </a:solidFill>
              <a:latin typeface="Aptos" panose="020B0004020202020204" pitchFamily="34" charset="0"/>
            </a:rPr>
            <a:t> (sistemi di warning sul S.I., misure correttive in itinere…)</a:t>
          </a:r>
          <a:endParaRPr lang="en-US" sz="1600" dirty="0">
            <a:solidFill>
              <a:schemeClr val="tx1"/>
            </a:solidFill>
            <a:latin typeface="Aptos" panose="020B0004020202020204" pitchFamily="34" charset="0"/>
          </a:endParaRPr>
        </a:p>
        <a:p>
          <a:pPr algn="l"/>
          <a:r>
            <a:rPr lang="it-IT" sz="1600" b="1" dirty="0">
              <a:solidFill>
                <a:schemeClr val="tx1"/>
              </a:solidFill>
              <a:latin typeface="Aptos" panose="020B0004020202020204" pitchFamily="34" charset="0"/>
            </a:rPr>
            <a:t>E-mail</a:t>
          </a:r>
          <a:r>
            <a:rPr lang="it-IT" sz="1600" dirty="0">
              <a:solidFill>
                <a:schemeClr val="tx1"/>
              </a:solidFill>
              <a:latin typeface="Aptos" panose="020B0004020202020204" pitchFamily="34" charset="0"/>
            </a:rPr>
            <a:t> dedicate ai BF e pubblicazione di </a:t>
          </a:r>
          <a:r>
            <a:rPr lang="it-IT" sz="1600" b="1" dirty="0">
              <a:solidFill>
                <a:schemeClr val="tx1"/>
              </a:solidFill>
              <a:latin typeface="Aptos" panose="020B0004020202020204" pitchFamily="34" charset="0"/>
            </a:rPr>
            <a:t>FAQ</a:t>
          </a:r>
          <a:r>
            <a:rPr lang="it-IT" sz="1600" dirty="0">
              <a:solidFill>
                <a:schemeClr val="tx1"/>
              </a:solidFill>
              <a:latin typeface="Aptos" panose="020B0004020202020204" pitchFamily="34" charset="0"/>
            </a:rPr>
            <a:t> aggiornate</a:t>
          </a:r>
          <a:endParaRPr lang="en-US" sz="1600" dirty="0">
            <a:solidFill>
              <a:schemeClr val="tx1"/>
            </a:solidFill>
            <a:latin typeface="Aptos" panose="020B0004020202020204" pitchFamily="34" charset="0"/>
          </a:endParaRPr>
        </a:p>
        <a:p>
          <a:pPr algn="l"/>
          <a:r>
            <a:rPr lang="it-IT" sz="1600" dirty="0">
              <a:solidFill>
                <a:schemeClr val="tx1"/>
              </a:solidFill>
              <a:latin typeface="Aptos" panose="020B0004020202020204" pitchFamily="34" charset="0"/>
            </a:rPr>
            <a:t>Check list di </a:t>
          </a:r>
          <a:r>
            <a:rPr lang="it-IT" sz="1600" b="1" dirty="0">
              <a:solidFill>
                <a:schemeClr val="tx1"/>
              </a:solidFill>
              <a:latin typeface="Aptos" panose="020B0004020202020204" pitchFamily="34" charset="0"/>
            </a:rPr>
            <a:t>autocontrollo</a:t>
          </a:r>
          <a:r>
            <a:rPr lang="it-IT" sz="1600" dirty="0">
              <a:solidFill>
                <a:schemeClr val="tx1"/>
              </a:solidFill>
              <a:latin typeface="Aptos" panose="020B0004020202020204" pitchFamily="34" charset="0"/>
            </a:rPr>
            <a:t> dei  BF</a:t>
          </a:r>
          <a:endParaRPr lang="en-US" sz="1600" dirty="0">
            <a:solidFill>
              <a:schemeClr val="tx1"/>
            </a:solidFill>
            <a:latin typeface="Aptos" panose="020B0004020202020204" pitchFamily="34" charset="0"/>
          </a:endParaRPr>
        </a:p>
        <a:p>
          <a:pPr algn="l"/>
          <a:r>
            <a:rPr lang="it-IT" sz="1600" b="1" dirty="0">
              <a:solidFill>
                <a:schemeClr val="tx1"/>
              </a:solidFill>
              <a:latin typeface="Aptos" panose="020B0004020202020204" pitchFamily="34" charset="0"/>
            </a:rPr>
            <a:t>Analisi dei rischi </a:t>
          </a:r>
          <a:r>
            <a:rPr lang="it-IT" sz="1600" dirty="0">
              <a:solidFill>
                <a:schemeClr val="tx1"/>
              </a:solidFill>
              <a:latin typeface="Aptos" panose="020B0004020202020204" pitchFamily="34" charset="0"/>
            </a:rPr>
            <a:t>(ex-ante e in itinere)</a:t>
          </a:r>
        </a:p>
      </dgm:t>
    </dgm:pt>
    <dgm:pt modelId="{6FDB0E86-F251-459B-B53F-B62AF8F4D4DF}" type="parTrans" cxnId="{23492CFA-8E45-42F6-9EF7-D296C9A32EAB}">
      <dgm:prSet/>
      <dgm:spPr/>
      <dgm:t>
        <a:bodyPr/>
        <a:lstStyle/>
        <a:p>
          <a:endParaRPr lang="en-US" sz="1500"/>
        </a:p>
      </dgm:t>
    </dgm:pt>
    <dgm:pt modelId="{DF0DC18F-085C-4E7F-812E-25A8CFB49F34}" type="sibTrans" cxnId="{23492CFA-8E45-42F6-9EF7-D296C9A32EAB}">
      <dgm:prSet custT="1"/>
      <dgm:spPr>
        <a:solidFill>
          <a:schemeClr val="tx2"/>
        </a:solidFill>
      </dgm:spPr>
      <dgm:t>
        <a:bodyPr/>
        <a:lstStyle/>
        <a:p>
          <a:endParaRPr lang="en-US" sz="1500"/>
        </a:p>
      </dgm:t>
    </dgm:pt>
    <dgm:pt modelId="{277451E7-C1C7-408E-B3BE-D8C2DCCAFD1E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2000" b="1" kern="1200" dirty="0">
              <a:solidFill>
                <a:schemeClr val="tx1"/>
              </a:solidFill>
              <a:latin typeface="Aptos" panose="020B0004020202020204" pitchFamily="34" charset="0"/>
            </a:rPr>
            <a:t>LEVE</a:t>
          </a:r>
          <a:r>
            <a:rPr lang="it-IT" sz="2000" kern="1200" dirty="0">
              <a:solidFill>
                <a:schemeClr val="tx1"/>
              </a:solidFill>
              <a:latin typeface="Aptos" panose="020B0004020202020204" pitchFamily="34" charset="0"/>
            </a:rPr>
            <a:t>:</a:t>
          </a:r>
        </a:p>
        <a:p>
          <a:r>
            <a:rPr lang="it-IT" sz="2000" kern="1200" dirty="0">
              <a:solidFill>
                <a:schemeClr val="tx1"/>
              </a:solidFill>
              <a:latin typeface="Aptos" panose="020B0004020202020204" pitchFamily="34" charset="0"/>
            </a:rPr>
            <a:t>Rafforzare la capacità amministrativa </a:t>
          </a:r>
        </a:p>
        <a:p>
          <a:r>
            <a:rPr lang="it-IT" sz="2000" kern="1200" dirty="0">
              <a:solidFill>
                <a:schemeClr val="tx1"/>
              </a:solidFill>
              <a:latin typeface="Aptos" panose="020B0004020202020204" pitchFamily="34" charset="0"/>
            </a:rPr>
            <a:t>Migliorare i sistemi di controllo </a:t>
          </a:r>
        </a:p>
        <a:p>
          <a:r>
            <a:rPr lang="it-IT" sz="2000" kern="1200" dirty="0">
              <a:solidFill>
                <a:schemeClr val="tx1"/>
              </a:solidFill>
              <a:latin typeface="Aptos" panose="020B0004020202020204" pitchFamily="34" charset="0"/>
            </a:rPr>
            <a:t>Responsabilizzare i beneficiari</a:t>
          </a:r>
        </a:p>
        <a:p>
          <a:r>
            <a:rPr lang="it-IT" sz="2000"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Riduzione dei conflitti con la condivisione delle responsabilità tra le Autorità dei Programmi  e i Beneficiari</a:t>
          </a:r>
          <a:endParaRPr lang="it-IT" sz="2000" b="1" kern="1200" dirty="0">
            <a:solidFill>
              <a:schemeClr val="tx1"/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35555420-A706-4591-9506-176B1760D85F}" type="parTrans" cxnId="{769E582F-AD20-4836-9F20-3EB32CB73554}">
      <dgm:prSet/>
      <dgm:spPr/>
      <dgm:t>
        <a:bodyPr/>
        <a:lstStyle/>
        <a:p>
          <a:endParaRPr lang="en-US" sz="1500"/>
        </a:p>
      </dgm:t>
    </dgm:pt>
    <dgm:pt modelId="{6ED2F653-0C79-4AF1-96C1-81D96495B8AF}" type="sibTrans" cxnId="{769E582F-AD20-4836-9F20-3EB32CB73554}">
      <dgm:prSet custT="1"/>
      <dgm:spPr>
        <a:solidFill>
          <a:schemeClr val="tx2"/>
        </a:solidFill>
      </dgm:spPr>
      <dgm:t>
        <a:bodyPr/>
        <a:lstStyle/>
        <a:p>
          <a:endParaRPr lang="en-US" sz="1500"/>
        </a:p>
      </dgm:t>
    </dgm:pt>
    <dgm:pt modelId="{D19970CB-2143-4B7F-9751-B09AE253A0C3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t-IT" sz="1800" b="1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2021- 2027:</a:t>
          </a:r>
        </a:p>
        <a:p>
          <a:r>
            <a:rPr lang="it-IT" sz="18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Effettivo miglioramento delle rendicontazioni della spesa</a:t>
          </a:r>
        </a:p>
        <a:p>
          <a:r>
            <a:rPr lang="it-IT" sz="1800" dirty="0">
              <a:solidFill>
                <a:schemeClr val="tx1"/>
              </a:solidFill>
              <a:latin typeface="Aptos" panose="020B0004020202020204" pitchFamily="34" charset="0"/>
            </a:rPr>
            <a:t>gestione sempre più efficace, trasparente e regolare dei fondi europea</a:t>
          </a:r>
        </a:p>
        <a:p>
          <a:r>
            <a:rPr lang="it-IT" sz="18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cultura della compliance</a:t>
          </a:r>
        </a:p>
        <a:p>
          <a:r>
            <a:rPr lang="it-IT" sz="18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TET minori</a:t>
          </a:r>
        </a:p>
      </dgm:t>
    </dgm:pt>
    <dgm:pt modelId="{B0FDEF63-7629-44B3-BDD7-4105D9E46E02}" type="parTrans" cxnId="{86D82D95-D980-4913-AAFC-15BE6ED92033}">
      <dgm:prSet/>
      <dgm:spPr/>
      <dgm:t>
        <a:bodyPr/>
        <a:lstStyle/>
        <a:p>
          <a:endParaRPr lang="it-IT" sz="1500"/>
        </a:p>
      </dgm:t>
    </dgm:pt>
    <dgm:pt modelId="{E3B826F8-D2EC-4E48-A4D8-E1F062C1217E}" type="sibTrans" cxnId="{86D82D95-D980-4913-AAFC-15BE6ED92033}">
      <dgm:prSet/>
      <dgm:spPr/>
      <dgm:t>
        <a:bodyPr/>
        <a:lstStyle/>
        <a:p>
          <a:endParaRPr lang="it-IT" sz="1500"/>
        </a:p>
      </dgm:t>
    </dgm:pt>
    <dgm:pt modelId="{688AF96B-92A1-4D2F-B4CD-5A781A31D2CB}" type="pres">
      <dgm:prSet presAssocID="{1A44B1D3-E952-4064-AC9C-00AC568B2010}" presName="Name0" presStyleCnt="0">
        <dgm:presLayoutVars>
          <dgm:dir/>
          <dgm:resizeHandles val="exact"/>
        </dgm:presLayoutVars>
      </dgm:prSet>
      <dgm:spPr/>
    </dgm:pt>
    <dgm:pt modelId="{BFBF0E85-1605-4D8C-8122-E19A7D3B9ED6}" type="pres">
      <dgm:prSet presAssocID="{CC3C2A50-893B-4871-9B09-056236440B98}" presName="node" presStyleLbl="node1" presStyleIdx="0" presStyleCnt="3" custScaleX="117509" custScaleY="128170" custLinFactNeighborX="5303" custLinFactNeighborY="9544">
        <dgm:presLayoutVars>
          <dgm:bulletEnabled val="1"/>
        </dgm:presLayoutVars>
      </dgm:prSet>
      <dgm:spPr/>
    </dgm:pt>
    <dgm:pt modelId="{A0A03C7C-FD02-4D42-B0D1-B379C159884C}" type="pres">
      <dgm:prSet presAssocID="{DF0DC18F-085C-4E7F-812E-25A8CFB49F34}" presName="sibTrans" presStyleLbl="sibTrans2D1" presStyleIdx="0" presStyleCnt="2" custAng="523721" custScaleX="117177" custScaleY="139115" custLinFactNeighborX="7354" custLinFactNeighborY="-20735"/>
      <dgm:spPr/>
    </dgm:pt>
    <dgm:pt modelId="{417FBEB0-F97B-4137-BE7F-C59773F43DBC}" type="pres">
      <dgm:prSet presAssocID="{DF0DC18F-085C-4E7F-812E-25A8CFB49F34}" presName="connectorText" presStyleLbl="sibTrans2D1" presStyleIdx="0" presStyleCnt="2"/>
      <dgm:spPr/>
    </dgm:pt>
    <dgm:pt modelId="{989D9D18-F805-42C4-878F-4EE139C212E1}" type="pres">
      <dgm:prSet presAssocID="{277451E7-C1C7-408E-B3BE-D8C2DCCAFD1E}" presName="node" presStyleLbl="node1" presStyleIdx="1" presStyleCnt="3" custScaleY="101074" custLinFactNeighborX="-12214" custLinFactNeighborY="-4117">
        <dgm:presLayoutVars>
          <dgm:bulletEnabled val="1"/>
        </dgm:presLayoutVars>
      </dgm:prSet>
      <dgm:spPr/>
    </dgm:pt>
    <dgm:pt modelId="{73163262-1CBA-4AD5-924F-70DDEFA1D892}" type="pres">
      <dgm:prSet presAssocID="{6ED2F653-0C79-4AF1-96C1-81D96495B8AF}" presName="sibTrans" presStyleLbl="sibTrans2D1" presStyleIdx="1" presStyleCnt="2" custAng="21444145"/>
      <dgm:spPr/>
    </dgm:pt>
    <dgm:pt modelId="{CCE52E15-F1F7-4B4C-8730-3A99F2D22A40}" type="pres">
      <dgm:prSet presAssocID="{6ED2F653-0C79-4AF1-96C1-81D96495B8AF}" presName="connectorText" presStyleLbl="sibTrans2D1" presStyleIdx="1" presStyleCnt="2"/>
      <dgm:spPr/>
    </dgm:pt>
    <dgm:pt modelId="{ACE256B8-4FFB-4078-8A47-222204018BA7}" type="pres">
      <dgm:prSet presAssocID="{D19970CB-2143-4B7F-9751-B09AE253A0C3}" presName="node" presStyleLbl="node1" presStyleIdx="2" presStyleCnt="3" custScaleY="82880">
        <dgm:presLayoutVars>
          <dgm:bulletEnabled val="1"/>
        </dgm:presLayoutVars>
      </dgm:prSet>
      <dgm:spPr/>
    </dgm:pt>
  </dgm:ptLst>
  <dgm:cxnLst>
    <dgm:cxn modelId="{F8DD1615-AABD-4D4E-8A48-D51206A2FA00}" type="presOf" srcId="{CC3C2A50-893B-4871-9B09-056236440B98}" destId="{BFBF0E85-1605-4D8C-8122-E19A7D3B9ED6}" srcOrd="0" destOrd="0" presId="urn:microsoft.com/office/officeart/2005/8/layout/process1"/>
    <dgm:cxn modelId="{BFD2A628-3C70-444C-9505-5D16D7B26829}" type="presOf" srcId="{DF0DC18F-085C-4E7F-812E-25A8CFB49F34}" destId="{417FBEB0-F97B-4137-BE7F-C59773F43DBC}" srcOrd="1" destOrd="0" presId="urn:microsoft.com/office/officeart/2005/8/layout/process1"/>
    <dgm:cxn modelId="{769E582F-AD20-4836-9F20-3EB32CB73554}" srcId="{1A44B1D3-E952-4064-AC9C-00AC568B2010}" destId="{277451E7-C1C7-408E-B3BE-D8C2DCCAFD1E}" srcOrd="1" destOrd="0" parTransId="{35555420-A706-4591-9506-176B1760D85F}" sibTransId="{6ED2F653-0C79-4AF1-96C1-81D96495B8AF}"/>
    <dgm:cxn modelId="{85D45933-0CF7-4574-92B4-C4B5317EE017}" type="presOf" srcId="{DF0DC18F-085C-4E7F-812E-25A8CFB49F34}" destId="{A0A03C7C-FD02-4D42-B0D1-B379C159884C}" srcOrd="0" destOrd="0" presId="urn:microsoft.com/office/officeart/2005/8/layout/process1"/>
    <dgm:cxn modelId="{FA2B156F-15E2-48E6-9D62-15A544D38C1D}" type="presOf" srcId="{D19970CB-2143-4B7F-9751-B09AE253A0C3}" destId="{ACE256B8-4FFB-4078-8A47-222204018BA7}" srcOrd="0" destOrd="0" presId="urn:microsoft.com/office/officeart/2005/8/layout/process1"/>
    <dgm:cxn modelId="{C1402D7D-9F3A-43E8-B116-59614F04FF26}" type="presOf" srcId="{6ED2F653-0C79-4AF1-96C1-81D96495B8AF}" destId="{73163262-1CBA-4AD5-924F-70DDEFA1D892}" srcOrd="0" destOrd="0" presId="urn:microsoft.com/office/officeart/2005/8/layout/process1"/>
    <dgm:cxn modelId="{86D82D95-D980-4913-AAFC-15BE6ED92033}" srcId="{1A44B1D3-E952-4064-AC9C-00AC568B2010}" destId="{D19970CB-2143-4B7F-9751-B09AE253A0C3}" srcOrd="2" destOrd="0" parTransId="{B0FDEF63-7629-44B3-BDD7-4105D9E46E02}" sibTransId="{E3B826F8-D2EC-4E48-A4D8-E1F062C1217E}"/>
    <dgm:cxn modelId="{D2B0759C-8F06-4F59-B4AB-0497C66FC626}" type="presOf" srcId="{277451E7-C1C7-408E-B3BE-D8C2DCCAFD1E}" destId="{989D9D18-F805-42C4-878F-4EE139C212E1}" srcOrd="0" destOrd="0" presId="urn:microsoft.com/office/officeart/2005/8/layout/process1"/>
    <dgm:cxn modelId="{88A5B8A5-2F84-469C-8368-03304DFFB93A}" type="presOf" srcId="{1A44B1D3-E952-4064-AC9C-00AC568B2010}" destId="{688AF96B-92A1-4D2F-B4CD-5A781A31D2CB}" srcOrd="0" destOrd="0" presId="urn:microsoft.com/office/officeart/2005/8/layout/process1"/>
    <dgm:cxn modelId="{74BDCDB8-DA3B-44C2-A02F-432A5133BD76}" type="presOf" srcId="{6ED2F653-0C79-4AF1-96C1-81D96495B8AF}" destId="{CCE52E15-F1F7-4B4C-8730-3A99F2D22A40}" srcOrd="1" destOrd="0" presId="urn:microsoft.com/office/officeart/2005/8/layout/process1"/>
    <dgm:cxn modelId="{23492CFA-8E45-42F6-9EF7-D296C9A32EAB}" srcId="{1A44B1D3-E952-4064-AC9C-00AC568B2010}" destId="{CC3C2A50-893B-4871-9B09-056236440B98}" srcOrd="0" destOrd="0" parTransId="{6FDB0E86-F251-459B-B53F-B62AF8F4D4DF}" sibTransId="{DF0DC18F-085C-4E7F-812E-25A8CFB49F34}"/>
    <dgm:cxn modelId="{FEBACFEA-E05F-4CA0-A9B8-20095F8BFE57}" type="presParOf" srcId="{688AF96B-92A1-4D2F-B4CD-5A781A31D2CB}" destId="{BFBF0E85-1605-4D8C-8122-E19A7D3B9ED6}" srcOrd="0" destOrd="0" presId="urn:microsoft.com/office/officeart/2005/8/layout/process1"/>
    <dgm:cxn modelId="{1FA9D871-8C49-4B79-B936-C5499E643510}" type="presParOf" srcId="{688AF96B-92A1-4D2F-B4CD-5A781A31D2CB}" destId="{A0A03C7C-FD02-4D42-B0D1-B379C159884C}" srcOrd="1" destOrd="0" presId="urn:microsoft.com/office/officeart/2005/8/layout/process1"/>
    <dgm:cxn modelId="{DB0D25FE-975D-4BCB-A31C-22431CB84094}" type="presParOf" srcId="{A0A03C7C-FD02-4D42-B0D1-B379C159884C}" destId="{417FBEB0-F97B-4137-BE7F-C59773F43DBC}" srcOrd="0" destOrd="0" presId="urn:microsoft.com/office/officeart/2005/8/layout/process1"/>
    <dgm:cxn modelId="{9EFBD12E-9ED8-4D85-8D1B-296FF689DEB6}" type="presParOf" srcId="{688AF96B-92A1-4D2F-B4CD-5A781A31D2CB}" destId="{989D9D18-F805-42C4-878F-4EE139C212E1}" srcOrd="2" destOrd="0" presId="urn:microsoft.com/office/officeart/2005/8/layout/process1"/>
    <dgm:cxn modelId="{15354C59-8C56-4E71-A5F2-10A0D97EDFB5}" type="presParOf" srcId="{688AF96B-92A1-4D2F-B4CD-5A781A31D2CB}" destId="{73163262-1CBA-4AD5-924F-70DDEFA1D892}" srcOrd="3" destOrd="0" presId="urn:microsoft.com/office/officeart/2005/8/layout/process1"/>
    <dgm:cxn modelId="{2A78975D-F0AA-4F60-8517-A63EC172BE08}" type="presParOf" srcId="{73163262-1CBA-4AD5-924F-70DDEFA1D892}" destId="{CCE52E15-F1F7-4B4C-8730-3A99F2D22A40}" srcOrd="0" destOrd="0" presId="urn:microsoft.com/office/officeart/2005/8/layout/process1"/>
    <dgm:cxn modelId="{7270146E-6BD0-4238-8C4F-6AB3D09A6E6A}" type="presParOf" srcId="{688AF96B-92A1-4D2F-B4CD-5A781A31D2CB}" destId="{ACE256B8-4FFB-4078-8A47-222204018BA7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F0E85-1605-4D8C-8122-E19A7D3B9ED6}">
      <dsp:nvSpPr>
        <dsp:cNvPr id="0" name=""/>
        <dsp:cNvSpPr/>
      </dsp:nvSpPr>
      <dsp:spPr>
        <a:xfrm>
          <a:off x="57942" y="1020445"/>
          <a:ext cx="3265482" cy="5741048"/>
        </a:xfrm>
        <a:prstGeom prst="roundRect">
          <a:avLst>
            <a:gd name="adj" fmla="val 10000"/>
          </a:avLst>
        </a:prstGeom>
        <a:solidFill>
          <a:schemeClr val="accent2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PROPOSTE DI MIGLIORAMENTO</a:t>
          </a:r>
          <a:endParaRPr lang="it-IT" sz="1600" kern="1200" dirty="0">
            <a:solidFill>
              <a:schemeClr val="tx1"/>
            </a:solidFill>
            <a:latin typeface="Aptos" panose="020B00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1"/>
              </a:solidFill>
              <a:latin typeface="Aptos" panose="020B0004020202020204" pitchFamily="34" charset="0"/>
            </a:rPr>
            <a:t>Maggiore diffusione dei </a:t>
          </a:r>
          <a:r>
            <a:rPr lang="it-IT" sz="1600" b="1" kern="1200" dirty="0">
              <a:solidFill>
                <a:schemeClr val="tx1"/>
              </a:solidFill>
              <a:latin typeface="Aptos" panose="020B0004020202020204" pitchFamily="34" charset="0"/>
            </a:rPr>
            <a:t>Costi Standard</a:t>
          </a:r>
          <a:endParaRPr lang="en-US" sz="1600" kern="1200" dirty="0">
            <a:solidFill>
              <a:schemeClr val="tx1"/>
            </a:solidFill>
            <a:latin typeface="Aptos" panose="020B00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Aptos" panose="020B0004020202020204" pitchFamily="34" charset="0"/>
            </a:rPr>
            <a:t>Formazione</a:t>
          </a:r>
          <a:r>
            <a:rPr lang="it-IT" sz="1600" kern="1200" dirty="0">
              <a:solidFill>
                <a:schemeClr val="tx1"/>
              </a:solidFill>
              <a:latin typeface="Aptos" panose="020B0004020202020204" pitchFamily="34" charset="0"/>
            </a:rPr>
            <a:t> mirata agli operatori e ai beneficiari (spese ammissibili, indicatori…)</a:t>
          </a:r>
          <a:endParaRPr lang="en-US" sz="1600" kern="1200" dirty="0">
            <a:solidFill>
              <a:schemeClr val="tx1"/>
            </a:solidFill>
            <a:latin typeface="Aptos" panose="020B00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Aptos" panose="020B0004020202020204" pitchFamily="34" charset="0"/>
            </a:rPr>
            <a:t>Modelli standard </a:t>
          </a:r>
          <a:r>
            <a:rPr lang="it-IT" sz="1600" kern="1200" dirty="0">
              <a:solidFill>
                <a:schemeClr val="tx1"/>
              </a:solidFill>
              <a:latin typeface="Aptos" panose="020B0004020202020204" pitchFamily="34" charset="0"/>
            </a:rPr>
            <a:t>per rendicontazione, Vademecum e Linee guida</a:t>
          </a:r>
          <a:endParaRPr lang="en-US" sz="1600" kern="1200" dirty="0">
            <a:solidFill>
              <a:schemeClr val="tx1"/>
            </a:solidFill>
            <a:latin typeface="Aptos" panose="020B00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Aptos" panose="020B0004020202020204" pitchFamily="34" charset="0"/>
            </a:rPr>
            <a:t>Monitoraggio</a:t>
          </a:r>
          <a:r>
            <a:rPr lang="it-IT" sz="1600" kern="12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it-IT" sz="1600" b="1" kern="1200" dirty="0">
              <a:solidFill>
                <a:schemeClr val="tx1"/>
              </a:solidFill>
              <a:latin typeface="Aptos" panose="020B0004020202020204" pitchFamily="34" charset="0"/>
            </a:rPr>
            <a:t>attività</a:t>
          </a:r>
          <a:r>
            <a:rPr lang="it-IT" sz="1600" kern="1200" dirty="0">
              <a:solidFill>
                <a:schemeClr val="tx1"/>
              </a:solidFill>
              <a:latin typeface="Aptos" panose="020B0004020202020204" pitchFamily="34" charset="0"/>
            </a:rPr>
            <a:t> (sistemi di warning sul S.I., misure correttive in itinere…)</a:t>
          </a:r>
          <a:endParaRPr lang="en-US" sz="1600" kern="1200" dirty="0">
            <a:solidFill>
              <a:schemeClr val="tx1"/>
            </a:solidFill>
            <a:latin typeface="Aptos" panose="020B00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Aptos" panose="020B0004020202020204" pitchFamily="34" charset="0"/>
            </a:rPr>
            <a:t>E-mail</a:t>
          </a:r>
          <a:r>
            <a:rPr lang="it-IT" sz="1600" kern="1200" dirty="0">
              <a:solidFill>
                <a:schemeClr val="tx1"/>
              </a:solidFill>
              <a:latin typeface="Aptos" panose="020B0004020202020204" pitchFamily="34" charset="0"/>
            </a:rPr>
            <a:t> dedicate ai BF e pubblicazione di </a:t>
          </a:r>
          <a:r>
            <a:rPr lang="it-IT" sz="1600" b="1" kern="1200" dirty="0">
              <a:solidFill>
                <a:schemeClr val="tx1"/>
              </a:solidFill>
              <a:latin typeface="Aptos" panose="020B0004020202020204" pitchFamily="34" charset="0"/>
            </a:rPr>
            <a:t>FAQ</a:t>
          </a:r>
          <a:r>
            <a:rPr lang="it-IT" sz="1600" kern="1200" dirty="0">
              <a:solidFill>
                <a:schemeClr val="tx1"/>
              </a:solidFill>
              <a:latin typeface="Aptos" panose="020B0004020202020204" pitchFamily="34" charset="0"/>
            </a:rPr>
            <a:t> aggiornate</a:t>
          </a:r>
          <a:endParaRPr lang="en-US" sz="1600" kern="1200" dirty="0">
            <a:solidFill>
              <a:schemeClr val="tx1"/>
            </a:solidFill>
            <a:latin typeface="Aptos" panose="020B00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1"/>
              </a:solidFill>
              <a:latin typeface="Aptos" panose="020B0004020202020204" pitchFamily="34" charset="0"/>
            </a:rPr>
            <a:t>Check list di </a:t>
          </a:r>
          <a:r>
            <a:rPr lang="it-IT" sz="1600" b="1" kern="1200" dirty="0">
              <a:solidFill>
                <a:schemeClr val="tx1"/>
              </a:solidFill>
              <a:latin typeface="Aptos" panose="020B0004020202020204" pitchFamily="34" charset="0"/>
            </a:rPr>
            <a:t>autocontrollo</a:t>
          </a:r>
          <a:r>
            <a:rPr lang="it-IT" sz="1600" kern="1200" dirty="0">
              <a:solidFill>
                <a:schemeClr val="tx1"/>
              </a:solidFill>
              <a:latin typeface="Aptos" panose="020B0004020202020204" pitchFamily="34" charset="0"/>
            </a:rPr>
            <a:t> dei  BF</a:t>
          </a:r>
          <a:endParaRPr lang="en-US" sz="1600" kern="1200" dirty="0">
            <a:solidFill>
              <a:schemeClr val="tx1"/>
            </a:solidFill>
            <a:latin typeface="Aptos" panose="020B00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Aptos" panose="020B0004020202020204" pitchFamily="34" charset="0"/>
            </a:rPr>
            <a:t>Analisi dei rischi </a:t>
          </a:r>
          <a:r>
            <a:rPr lang="it-IT" sz="1600" kern="1200" dirty="0">
              <a:solidFill>
                <a:schemeClr val="tx1"/>
              </a:solidFill>
              <a:latin typeface="Aptos" panose="020B0004020202020204" pitchFamily="34" charset="0"/>
            </a:rPr>
            <a:t>(ex-ante e in itinere)</a:t>
          </a:r>
        </a:p>
      </dsp:txBody>
      <dsp:txXfrm>
        <a:off x="153585" y="1116088"/>
        <a:ext cx="3074196" cy="5549762"/>
      </dsp:txXfrm>
    </dsp:sp>
    <dsp:sp modelId="{A0A03C7C-FD02-4D42-B0D1-B379C159884C}">
      <dsp:nvSpPr>
        <dsp:cNvPr id="0" name=""/>
        <dsp:cNvSpPr/>
      </dsp:nvSpPr>
      <dsp:spPr>
        <a:xfrm rot="21595063">
          <a:off x="3545742" y="2941737"/>
          <a:ext cx="581632" cy="958742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545742" y="3133610"/>
        <a:ext cx="407142" cy="575246"/>
      </dsp:txXfrm>
    </dsp:sp>
    <dsp:sp modelId="{989D9D18-F805-42C4-878F-4EE139C212E1}">
      <dsp:nvSpPr>
        <dsp:cNvPr id="0" name=""/>
        <dsp:cNvSpPr/>
      </dsp:nvSpPr>
      <dsp:spPr>
        <a:xfrm>
          <a:off x="4248921" y="1015383"/>
          <a:ext cx="2778921" cy="452735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  <a:latin typeface="Aptos" panose="020B0004020202020204" pitchFamily="34" charset="0"/>
            </a:rPr>
            <a:t>LEVE</a:t>
          </a:r>
          <a:r>
            <a:rPr lang="it-IT" sz="2000" kern="1200" dirty="0">
              <a:solidFill>
                <a:schemeClr val="tx1"/>
              </a:solidFill>
              <a:latin typeface="Aptos" panose="020B0004020202020204" pitchFamily="34" charset="0"/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  <a:latin typeface="Aptos" panose="020B0004020202020204" pitchFamily="34" charset="0"/>
            </a:rPr>
            <a:t>Rafforzare la capacità amministrativa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  <a:latin typeface="Aptos" panose="020B0004020202020204" pitchFamily="34" charset="0"/>
            </a:rPr>
            <a:t>Migliorare i sistemi di controllo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  <a:latin typeface="Aptos" panose="020B0004020202020204" pitchFamily="34" charset="0"/>
            </a:rPr>
            <a:t>Responsabilizzare i beneficiari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Riduzione dei conflitti con la condivisione delle responsabilità tra le Autorità dei Programmi  e i Beneficiari</a:t>
          </a:r>
          <a:endParaRPr lang="it-IT" sz="2000" b="1" kern="1200" dirty="0">
            <a:solidFill>
              <a:schemeClr val="tx1"/>
            </a:solidFill>
            <a:latin typeface="Aptos" panose="020B0004020202020204" pitchFamily="34" charset="0"/>
            <a:ea typeface="+mn-ea"/>
            <a:cs typeface="+mn-cs"/>
          </a:endParaRPr>
        </a:p>
      </dsp:txBody>
      <dsp:txXfrm>
        <a:off x="4330313" y="1096775"/>
        <a:ext cx="2616137" cy="4364568"/>
      </dsp:txXfrm>
    </dsp:sp>
    <dsp:sp modelId="{73163262-1CBA-4AD5-924F-70DDEFA1D892}">
      <dsp:nvSpPr>
        <dsp:cNvPr id="0" name=""/>
        <dsp:cNvSpPr/>
      </dsp:nvSpPr>
      <dsp:spPr>
        <a:xfrm rot="1491">
          <a:off x="7339329" y="3027535"/>
          <a:ext cx="661780" cy="689172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7339329" y="3165326"/>
        <a:ext cx="463246" cy="413504"/>
      </dsp:txXfrm>
    </dsp:sp>
    <dsp:sp modelId="{ACE256B8-4FFB-4078-8A47-222204018BA7}">
      <dsp:nvSpPr>
        <dsp:cNvPr id="0" name=""/>
        <dsp:cNvSpPr/>
      </dsp:nvSpPr>
      <dsp:spPr>
        <a:xfrm>
          <a:off x="8275177" y="1607271"/>
          <a:ext cx="2778921" cy="371239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2021- 2027: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Effettivo miglioramento delle rendicontazioni della spesa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Aptos" panose="020B0004020202020204" pitchFamily="34" charset="0"/>
            </a:rPr>
            <a:t>gestione sempre più efficace, trasparente e regolare dei fondi europea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cultura della compliance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TET minori</a:t>
          </a:r>
        </a:p>
      </dsp:txBody>
      <dsp:txXfrm>
        <a:off x="8356569" y="1688663"/>
        <a:ext cx="2616137" cy="3549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0.70604</cdr:x>
      <cdr:y>0.3245</cdr:y>
    </cdr:from>
    <cdr:to>
      <cdr:x>0.99745</cdr:x>
      <cdr:y>0.9645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91A6BDB2-5072-2ADD-044F-E7CB009FD7C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939826" y="584100"/>
          <a:ext cx="1213361" cy="11520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0.63919</cdr:x>
      <cdr:y>0.41064</cdr:y>
    </cdr:from>
    <cdr:to>
      <cdr:x>0.98389</cdr:x>
      <cdr:y>0.99636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BA74DC44-0F05-B057-A2C6-DB0494C5AD1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46263" y="739156"/>
          <a:ext cx="1427025" cy="105428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0.64464</cdr:x>
      <cdr:y>0.35716</cdr:y>
    </cdr:from>
    <cdr:to>
      <cdr:x>0.97747</cdr:x>
      <cdr:y>0.96644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97C339F3-C272-F6EF-9862-E25B67C1BB2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84185" y="642965"/>
          <a:ext cx="1385833" cy="1096822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0.68214</cdr:x>
      <cdr:y>0.32364</cdr:y>
    </cdr:from>
    <cdr:to>
      <cdr:x>0.97876</cdr:x>
      <cdr:y>0.96549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961814EF-636D-A760-AE03-BDC559F55A2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40311" y="582549"/>
          <a:ext cx="1235073" cy="1155334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0.68079</cdr:x>
      <cdr:y>0.36848</cdr:y>
    </cdr:from>
    <cdr:to>
      <cdr:x>0.97946</cdr:x>
      <cdr:y>0.99057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1FB60D6A-AB18-3D39-3049-339B35BAC06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18463" y="663262"/>
          <a:ext cx="1236494" cy="1119762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0.6973</cdr:x>
      <cdr:y>0.34759</cdr:y>
    </cdr:from>
    <cdr:to>
      <cdr:x>0.99295</cdr:x>
      <cdr:y>0.98866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00EEBDCD-EA59-E643-018B-CF88DBFAB37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86822" y="625662"/>
          <a:ext cx="1224000" cy="1153921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0.8424</cdr:x>
      <cdr:y>0.9045</cdr:y>
    </cdr:from>
    <cdr:to>
      <cdr:x>1</cdr:x>
      <cdr:y>1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4DCDB0FD-8186-A508-5BC8-DD58971780E7}"/>
            </a:ext>
          </a:extLst>
        </cdr:cNvPr>
        <cdr:cNvSpPr txBox="1"/>
      </cdr:nvSpPr>
      <cdr:spPr>
        <a:xfrm xmlns:a="http://schemas.openxmlformats.org/drawingml/2006/main">
          <a:off x="9775372" y="5376347"/>
          <a:ext cx="1828800" cy="567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 b="1" kern="1200" dirty="0">
              <a:solidFill>
                <a:schemeClr val="tx1"/>
              </a:solidFill>
              <a:latin typeface="Aptos" panose="020B0004020202020204" pitchFamily="34" charset="0"/>
            </a:rPr>
            <a:t>*Il</a:t>
          </a:r>
          <a:r>
            <a:rPr lang="it-IT" sz="1000" b="1" kern="1200" baseline="0" dirty="0">
              <a:solidFill>
                <a:schemeClr val="tx1"/>
              </a:solidFill>
              <a:latin typeface="Aptos" panose="020B0004020202020204" pitchFamily="34" charset="0"/>
            </a:rPr>
            <a:t> TET non include le rettifiche  della Commissione</a:t>
          </a:r>
          <a:endParaRPr lang="it-IT" sz="1000" b="1" kern="1200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8CDF8-FE8F-4692-9BD1-B57B6AE379BD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59EBF-D12D-443A-8E5F-AD52C9B25D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47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350 operazioni controllate – 134 </a:t>
            </a:r>
          </a:p>
          <a:p>
            <a:r>
              <a:rPr lang="it-IT" dirty="0"/>
              <a:t>senza rilievi 38% senza irregolarità – 87 con impatto per 25% -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59EBF-D12D-443A-8E5F-AD52C9B25D6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720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59EBF-D12D-443A-8E5F-AD52C9B25D6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73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6A127-E578-63B1-378E-28D0DDA26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6671A79-53FF-BE0B-71EA-EC1BD1E09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2F9E499-382F-F34C-7E50-5FAF6AC16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275DA2-910F-3850-FB42-BF235B7F7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59EBF-D12D-443A-8E5F-AD52C9B25D6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70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2A040-5D57-1E8A-BD4F-AFFE39A8D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E56E9D0-393A-85C5-5877-DD7EF9120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E91EABC-321D-CB92-8DFE-82D2FC34F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BEFACE-32B8-9523-0F21-CCA6DF9A5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59EBF-D12D-443A-8E5F-AD52C9B25D6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07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59EBF-D12D-443A-8E5F-AD52C9B25D6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935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518B1-2A88-7C01-E50E-153F12938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C54E1E7-0A06-DDFA-60EC-E6D8D4F91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3476222-E05E-ACF3-8AFD-491137ACC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A7CC87-5D51-7F9C-1BEB-CA78363C0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59EBF-D12D-443A-8E5F-AD52C9B25D6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912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il dato della percentuale del controllato sul certificato ad esempio 2016/2017 </a:t>
            </a:r>
            <a:r>
              <a:rPr lang="it-IT" b="1"/>
              <a:t>100%</a:t>
            </a:r>
            <a:r>
              <a:rPr lang="it-IT"/>
              <a:t>, 2017/2018 </a:t>
            </a:r>
            <a:r>
              <a:rPr lang="it-IT" b="1"/>
              <a:t>41%</a:t>
            </a:r>
            <a:r>
              <a:rPr lang="it-IT"/>
              <a:t>; 2018/2019 </a:t>
            </a:r>
            <a:r>
              <a:rPr lang="it-IT" b="1"/>
              <a:t>32%</a:t>
            </a:r>
            <a:r>
              <a:rPr lang="it-IT"/>
              <a:t>; 2019/2020 </a:t>
            </a:r>
            <a:r>
              <a:rPr lang="it-IT" b="1"/>
              <a:t>59%</a:t>
            </a:r>
            <a:r>
              <a:rPr lang="it-IT"/>
              <a:t>; 2020/2021 </a:t>
            </a:r>
            <a:r>
              <a:rPr lang="it-IT" b="1"/>
              <a:t>45%</a:t>
            </a:r>
            <a:r>
              <a:rPr lang="it-IT"/>
              <a:t>; 2021/2022 </a:t>
            </a:r>
            <a:r>
              <a:rPr lang="it-IT" b="1"/>
              <a:t>45%</a:t>
            </a:r>
            <a:r>
              <a:rPr lang="it-IT"/>
              <a:t>; 2022/2023 41%; 2023/2025 34%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59EBF-D12D-443A-8E5F-AD52C9B25D6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293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Appalti 13 irregolarità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59EBF-D12D-443A-8E5F-AD52C9B25D6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11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Altro: indicatori, </a:t>
            </a:r>
            <a:r>
              <a:rPr lang="it-IT" dirty="0" err="1"/>
              <a:t>arachne</a:t>
            </a:r>
            <a:r>
              <a:rPr lang="it-IT" dirty="0"/>
              <a:t>, errori materiali, </a:t>
            </a:r>
            <a:r>
              <a:rPr lang="it-IT" dirty="0" err="1"/>
              <a:t>ceck</a:t>
            </a:r>
            <a:r>
              <a:rPr lang="it-IT" dirty="0"/>
              <a:t> list con piccole carenze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59EBF-D12D-443A-8E5F-AD52C9B25D6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280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Comuni rappresentano il 40% delle 155 operazioni controllate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59EBF-D12D-443A-8E5F-AD52C9B25D6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88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91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51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447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46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98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1471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029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186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23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225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03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675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542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91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40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578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31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56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26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08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26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63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47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55548A0-2AD8-49B8-AE3B-6E58528EF0D4}" type="datetimeFigureOut">
              <a:rPr lang="it-IT" smtClean="0"/>
              <a:t>11/06/2026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6FFB424-6622-4F67-996E-BC63AD97E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93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A3CA9CA3-BFDE-3087-2F4E-556078CD9574}"/>
              </a:ext>
            </a:extLst>
          </p:cNvPr>
          <p:cNvSpPr txBox="1">
            <a:spLocks/>
          </p:cNvSpPr>
          <p:nvPr/>
        </p:nvSpPr>
        <p:spPr>
          <a:xfrm>
            <a:off x="327851" y="275283"/>
            <a:ext cx="10378629" cy="1291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0"/>
              </a:spcAft>
            </a:pPr>
            <a:r>
              <a:rPr lang="en-US" sz="3200" b="1" dirty="0">
                <a:latin typeface="Aptos" panose="020B0004020202020204" pitchFamily="34" charset="0"/>
              </a:rPr>
              <a:t>Piano </a:t>
            </a:r>
            <a:r>
              <a:rPr lang="en-US" sz="3200" b="1" dirty="0" err="1">
                <a:latin typeface="Aptos" panose="020B0004020202020204" pitchFamily="34" charset="0"/>
              </a:rPr>
              <a:t>d’azione</a:t>
            </a:r>
            <a:r>
              <a:rPr lang="en-US" sz="3200" b="1" dirty="0">
                <a:latin typeface="Aptos" panose="020B0004020202020204" pitchFamily="34" charset="0"/>
              </a:rPr>
              <a:t> per </a:t>
            </a:r>
            <a:r>
              <a:rPr lang="en-US" sz="3200" b="1" dirty="0" err="1">
                <a:latin typeface="Aptos" panose="020B0004020202020204" pitchFamily="34" charset="0"/>
              </a:rPr>
              <a:t>rafforzare</a:t>
            </a:r>
            <a:r>
              <a:rPr lang="en-US" sz="3200" b="1" dirty="0">
                <a:latin typeface="Aptos" panose="020B0004020202020204" pitchFamily="34" charset="0"/>
              </a:rPr>
              <a:t> la </a:t>
            </a:r>
            <a:r>
              <a:rPr lang="en-US" sz="3200" b="1" dirty="0" err="1">
                <a:latin typeface="Aptos" panose="020B0004020202020204" pitchFamily="34" charset="0"/>
              </a:rPr>
              <a:t>capacità</a:t>
            </a:r>
            <a:r>
              <a:rPr lang="en-US" sz="3200" b="1" dirty="0">
                <a:latin typeface="Aptos" panose="020B0004020202020204" pitchFamily="34" charset="0"/>
              </a:rPr>
              <a:t> di </a:t>
            </a:r>
            <a:r>
              <a:rPr lang="en-US" sz="3200" b="1" dirty="0" err="1">
                <a:latin typeface="Aptos" panose="020B0004020202020204" pitchFamily="34" charset="0"/>
              </a:rPr>
              <a:t>individuazione</a:t>
            </a:r>
            <a:r>
              <a:rPr lang="en-US" sz="3200" b="1" dirty="0">
                <a:latin typeface="Aptos" panose="020B0004020202020204" pitchFamily="34" charset="0"/>
              </a:rPr>
              <a:t> degli </a:t>
            </a:r>
            <a:r>
              <a:rPr lang="en-US" sz="3200" b="1" dirty="0" err="1">
                <a:latin typeface="Aptos" panose="020B0004020202020204" pitchFamily="34" charset="0"/>
              </a:rPr>
              <a:t>errori</a:t>
            </a:r>
            <a:r>
              <a:rPr lang="en-US" sz="3200" b="1" dirty="0">
                <a:latin typeface="Aptos" panose="020B0004020202020204" pitchFamily="34" charset="0"/>
              </a:rPr>
              <a:t> e </a:t>
            </a:r>
            <a:r>
              <a:rPr lang="en-US" sz="3200" b="1" dirty="0" err="1">
                <a:latin typeface="Aptos" panose="020B0004020202020204" pitchFamily="34" charset="0"/>
              </a:rPr>
              <a:t>favorire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efficaci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modalità</a:t>
            </a:r>
            <a:r>
              <a:rPr lang="en-US" sz="3200" b="1" dirty="0">
                <a:latin typeface="Aptos" panose="020B0004020202020204" pitchFamily="34" charset="0"/>
              </a:rPr>
              <a:t> di </a:t>
            </a:r>
            <a:r>
              <a:rPr lang="en-US" sz="3200" b="1" dirty="0" err="1">
                <a:latin typeface="Aptos" panose="020B0004020202020204" pitchFamily="34" charset="0"/>
              </a:rPr>
              <a:t>attuazione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it-IT" sz="3200" dirty="0">
                <a:latin typeface="Aptos" panose="020B0004020202020204" pitchFamily="34" charset="0"/>
              </a:rPr>
              <a:t>CPRE_24-0020-00 del 16/12/2024</a:t>
            </a:r>
            <a:endParaRPr lang="en-US" sz="3200" dirty="0">
              <a:latin typeface="Aptos" panose="020B00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4000" b="1" dirty="0">
                <a:latin typeface="Aptos" panose="020B0004020202020204" pitchFamily="34" charset="0"/>
              </a:rPr>
              <a:t>    </a:t>
            </a:r>
            <a:r>
              <a:rPr lang="en-US" sz="4000" b="1" dirty="0" err="1">
                <a:latin typeface="Aptos" panose="020B0004020202020204" pitchFamily="34" charset="0"/>
              </a:rPr>
              <a:t>L'esperienza</a:t>
            </a:r>
            <a:r>
              <a:rPr lang="en-US" sz="4000" b="1" dirty="0">
                <a:latin typeface="Aptos" panose="020B0004020202020204" pitchFamily="34" charset="0"/>
              </a:rPr>
              <a:t> della </a:t>
            </a:r>
            <a:r>
              <a:rPr lang="en-US" sz="4000" b="1" dirty="0" err="1">
                <a:latin typeface="Aptos" panose="020B0004020202020204" pitchFamily="34" charset="0"/>
              </a:rPr>
              <a:t>Regione</a:t>
            </a:r>
            <a:r>
              <a:rPr lang="en-US" sz="4000" b="1" dirty="0">
                <a:latin typeface="Aptos" panose="020B0004020202020204" pitchFamily="34" charset="0"/>
              </a:rPr>
              <a:t> Campania</a:t>
            </a:r>
            <a:br>
              <a:rPr lang="en-US" sz="4000" dirty="0">
                <a:latin typeface="Aptos" panose="020B0004020202020204" pitchFamily="34" charset="0"/>
              </a:rPr>
            </a:br>
            <a:r>
              <a:rPr lang="en-US" sz="4000" b="1" dirty="0">
                <a:latin typeface="Aptos" panose="020B0004020202020204" pitchFamily="34" charset="0"/>
              </a:rPr>
              <a:t>FESR e FSE 2014/2020</a:t>
            </a:r>
          </a:p>
        </p:txBody>
      </p:sp>
      <p:pic>
        <p:nvPicPr>
          <p:cNvPr id="5" name="Picture 6" descr="Image result for logo regione campania">
            <a:extLst>
              <a:ext uri="{FF2B5EF4-FFF2-40B4-BE49-F238E27FC236}">
                <a16:creationId xmlns:a16="http://schemas.microsoft.com/office/drawing/2014/main" id="{6DBCC806-88F1-9888-D03C-87D295EA9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947506" y="2667490"/>
            <a:ext cx="1102699" cy="1044000"/>
          </a:xfrm>
          <a:prstGeom prst="rect">
            <a:avLst/>
          </a:prstGeom>
          <a:noFill/>
        </p:spPr>
      </p:pic>
      <p:pic>
        <p:nvPicPr>
          <p:cNvPr id="6" name="Picture 4" descr="Image result for logo repubblica italiana">
            <a:extLst>
              <a:ext uri="{FF2B5EF4-FFF2-40B4-BE49-F238E27FC236}">
                <a16:creationId xmlns:a16="http://schemas.microsoft.com/office/drawing/2014/main" id="{3A96BAEE-22D9-F903-2074-3A80C8960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888" t="5771" r="43477"/>
          <a:stretch>
            <a:fillRect/>
          </a:stretch>
        </p:blipFill>
        <p:spPr bwMode="auto">
          <a:xfrm>
            <a:off x="10944554" y="1436200"/>
            <a:ext cx="1102699" cy="1112323"/>
          </a:xfrm>
          <a:prstGeom prst="rect">
            <a:avLst/>
          </a:prstGeom>
          <a:noFill/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445CC13-6305-CAB2-7A79-B87DB5CB6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462" y="3908764"/>
            <a:ext cx="1049461" cy="93110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06C9183-B7A4-91DC-F92C-E9CAC9D1D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41" y="317806"/>
            <a:ext cx="2184628" cy="1092315"/>
          </a:xfrm>
          <a:prstGeom prst="rect">
            <a:avLst/>
          </a:prstGeom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3DB7704C-E916-D2BC-894A-02A872736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1676" t="14720" r="24275" b="10000"/>
          <a:stretch>
            <a:fillRect/>
          </a:stretch>
        </p:blipFill>
        <p:spPr bwMode="auto">
          <a:xfrm>
            <a:off x="10981462" y="5232474"/>
            <a:ext cx="1120730" cy="931105"/>
          </a:xfrm>
          <a:prstGeom prst="rect">
            <a:avLst/>
          </a:prstGeom>
          <a:noFill/>
        </p:spPr>
      </p:pic>
      <p:sp>
        <p:nvSpPr>
          <p:cNvPr id="17" name="Shape 8">
            <a:extLst>
              <a:ext uri="{FF2B5EF4-FFF2-40B4-BE49-F238E27FC236}">
                <a16:creationId xmlns:a16="http://schemas.microsoft.com/office/drawing/2014/main" id="{1EC4A61F-3608-17C7-1FE4-84734B809E6B}"/>
              </a:ext>
            </a:extLst>
          </p:cNvPr>
          <p:cNvSpPr/>
          <p:nvPr/>
        </p:nvSpPr>
        <p:spPr>
          <a:xfrm>
            <a:off x="455552" y="3801464"/>
            <a:ext cx="2338261" cy="491889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  <a:prstDash val="solid"/>
          </a:ln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POR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FESR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CAMPANIA 14-20 4.115ME</a:t>
            </a:r>
          </a:p>
        </p:txBody>
      </p:sp>
      <p:sp>
        <p:nvSpPr>
          <p:cNvPr id="18" name="Text 11">
            <a:extLst>
              <a:ext uri="{FF2B5EF4-FFF2-40B4-BE49-F238E27FC236}">
                <a16:creationId xmlns:a16="http://schemas.microsoft.com/office/drawing/2014/main" id="{B31508AE-3D50-F611-F024-02BEB6A80175}"/>
              </a:ext>
            </a:extLst>
          </p:cNvPr>
          <p:cNvSpPr/>
          <p:nvPr/>
        </p:nvSpPr>
        <p:spPr>
          <a:xfrm>
            <a:off x="5652286" y="3801783"/>
            <a:ext cx="2230936" cy="491889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 anchor="ctr" anchorCtr="0"/>
          <a:lstStyle/>
          <a:p>
            <a:pPr algn="ctr" defTabSz="914400">
              <a:defRPr/>
            </a:pPr>
            <a:r>
              <a:rPr lang="en-US" sz="1400" b="1" dirty="0">
                <a:latin typeface="Aptos" panose="020B0004020202020204" pitchFamily="34" charset="0"/>
              </a:rPr>
              <a:t>155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progetti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verificati</a:t>
            </a:r>
            <a:endParaRPr lang="en-US" sz="1400" dirty="0">
              <a:latin typeface="Aptos" panose="020B00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33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irregolarità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accertate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9" name="Shape 12">
            <a:extLst>
              <a:ext uri="{FF2B5EF4-FFF2-40B4-BE49-F238E27FC236}">
                <a16:creationId xmlns:a16="http://schemas.microsoft.com/office/drawing/2014/main" id="{E1D435B2-8619-B00B-5658-66C32071C1B8}"/>
              </a:ext>
            </a:extLst>
          </p:cNvPr>
          <p:cNvSpPr/>
          <p:nvPr/>
        </p:nvSpPr>
        <p:spPr>
          <a:xfrm>
            <a:off x="8344043" y="3801465"/>
            <a:ext cx="2230936" cy="492207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  <a:prstDash val="solid"/>
          </a:ln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€ 8.9 M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Calibri" pitchFamily="34" charset="-122"/>
                <a:cs typeface="Calibri" pitchFamily="34" charset="-120"/>
              </a:rPr>
              <a:t>irregolarità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Calibri" pitchFamily="34" charset="-122"/>
                <a:cs typeface="Calibri" pitchFamily="34" charset="-120"/>
              </a:rPr>
              <a:t> AdA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0" name="Shape 8">
            <a:extLst>
              <a:ext uri="{FF2B5EF4-FFF2-40B4-BE49-F238E27FC236}">
                <a16:creationId xmlns:a16="http://schemas.microsoft.com/office/drawing/2014/main" id="{5899188A-43BE-9795-5B61-911D22134E90}"/>
              </a:ext>
            </a:extLst>
          </p:cNvPr>
          <p:cNvSpPr/>
          <p:nvPr/>
        </p:nvSpPr>
        <p:spPr>
          <a:xfrm>
            <a:off x="423483" y="4836950"/>
            <a:ext cx="2322936" cy="464301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  <a:prstDash val="solid"/>
          </a:ln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POR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FSE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CAMPANIA 14-20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latin typeface="Aptos" panose="020B0004020202020204" pitchFamily="34" charset="0"/>
              </a:rPr>
              <a:t>800ME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E95C3C22-0905-36D8-FEDA-0B4CF3BB1965}"/>
              </a:ext>
            </a:extLst>
          </p:cNvPr>
          <p:cNvSpPr/>
          <p:nvPr/>
        </p:nvSpPr>
        <p:spPr>
          <a:xfrm>
            <a:off x="5652286" y="4839869"/>
            <a:ext cx="2230936" cy="46949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 anchor="ctr" anchorCtr="0"/>
          <a:lstStyle/>
          <a:p>
            <a:pPr algn="ctr" defTabSz="914400">
              <a:defRPr/>
            </a:pPr>
            <a:r>
              <a:rPr lang="en-US" sz="1400" b="1" dirty="0">
                <a:latin typeface="Aptos" panose="020B0004020202020204" pitchFamily="34" charset="0"/>
              </a:rPr>
              <a:t>195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progetti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verificati</a:t>
            </a:r>
            <a:endParaRPr lang="en-US" sz="1400" dirty="0">
              <a:latin typeface="Aptos" panose="020B00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59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irregolarità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accertate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2" name="Shape 12">
            <a:extLst>
              <a:ext uri="{FF2B5EF4-FFF2-40B4-BE49-F238E27FC236}">
                <a16:creationId xmlns:a16="http://schemas.microsoft.com/office/drawing/2014/main" id="{CE6007C0-D146-75C3-16B2-6D70F7250C04}"/>
              </a:ext>
            </a:extLst>
          </p:cNvPr>
          <p:cNvSpPr/>
          <p:nvPr/>
        </p:nvSpPr>
        <p:spPr>
          <a:xfrm>
            <a:off x="8316874" y="4836950"/>
            <a:ext cx="2230936" cy="470132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  <a:prstDash val="solid"/>
          </a:ln>
        </p:spPr>
        <p:txBody>
          <a:bodyPr anchor="ctr" anchorCtr="0"/>
          <a:lstStyle/>
          <a:p>
            <a:pPr lvl="0"/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€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604 K </a:t>
            </a:r>
            <a:r>
              <a:rPr lang="en-US" sz="1400" dirty="0" err="1">
                <a:latin typeface="Aptos" panose="020B0004020202020204" pitchFamily="34" charset="0"/>
                <a:ea typeface="Calibri" pitchFamily="34" charset="-122"/>
                <a:cs typeface="Calibri" pitchFamily="34" charset="-120"/>
              </a:rPr>
              <a:t>irregolarità</a:t>
            </a:r>
            <a:r>
              <a:rPr lang="en-US" sz="1400" dirty="0">
                <a:latin typeface="Aptos" panose="020B0004020202020204" pitchFamily="34" charset="0"/>
                <a:ea typeface="Calibri" pitchFamily="34" charset="-122"/>
                <a:cs typeface="Calibri" pitchFamily="34" charset="-120"/>
              </a:rPr>
              <a:t> AdA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3" name="Shape 8">
            <a:extLst>
              <a:ext uri="{FF2B5EF4-FFF2-40B4-BE49-F238E27FC236}">
                <a16:creationId xmlns:a16="http://schemas.microsoft.com/office/drawing/2014/main" id="{3B330BD0-4526-C4E4-CF93-B5B103A8370A}"/>
              </a:ext>
            </a:extLst>
          </p:cNvPr>
          <p:cNvSpPr/>
          <p:nvPr/>
        </p:nvSpPr>
        <p:spPr>
          <a:xfrm>
            <a:off x="3254635" y="3801465"/>
            <a:ext cx="1687016" cy="491889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  <a:prstDash val="solid"/>
          </a:ln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8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periodi contabili</a:t>
            </a:r>
          </a:p>
        </p:txBody>
      </p:sp>
      <p:sp>
        <p:nvSpPr>
          <p:cNvPr id="24" name="Shape 8">
            <a:extLst>
              <a:ext uri="{FF2B5EF4-FFF2-40B4-BE49-F238E27FC236}">
                <a16:creationId xmlns:a16="http://schemas.microsoft.com/office/drawing/2014/main" id="{38A8C128-5D70-22E9-0A4A-B53C8E268EF9}"/>
              </a:ext>
            </a:extLst>
          </p:cNvPr>
          <p:cNvSpPr/>
          <p:nvPr/>
        </p:nvSpPr>
        <p:spPr>
          <a:xfrm>
            <a:off x="3254635" y="4831119"/>
            <a:ext cx="1687016" cy="470132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  <a:prstDash val="solid"/>
          </a:ln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latin typeface="Aptos" panose="020B0004020202020204" pitchFamily="34" charset="0"/>
              </a:rPr>
              <a:t>8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periodi contabili</a:t>
            </a:r>
          </a:p>
        </p:txBody>
      </p:sp>
      <p:sp>
        <p:nvSpPr>
          <p:cNvPr id="28" name="Sottotitolo 2">
            <a:extLst>
              <a:ext uri="{FF2B5EF4-FFF2-40B4-BE49-F238E27FC236}">
                <a16:creationId xmlns:a16="http://schemas.microsoft.com/office/drawing/2014/main" id="{01F75355-596A-7C74-790A-B28B22A7389A}"/>
              </a:ext>
            </a:extLst>
          </p:cNvPr>
          <p:cNvSpPr txBox="1">
            <a:spLocks/>
          </p:cNvSpPr>
          <p:nvPr/>
        </p:nvSpPr>
        <p:spPr>
          <a:xfrm>
            <a:off x="361747" y="5698027"/>
            <a:ext cx="10027393" cy="10183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b="1" dirty="0">
                <a:latin typeface="Aptos" panose="020B0004020202020204" pitchFamily="34" charset="0"/>
              </a:rPr>
              <a:t>Incontro annuale Commissione Europea - IGRUE - AdA nazionali e regionali </a:t>
            </a:r>
          </a:p>
          <a:p>
            <a:pPr>
              <a:lnSpc>
                <a:spcPct val="100000"/>
              </a:lnSpc>
            </a:pPr>
            <a:r>
              <a:rPr lang="it-IT" b="1" dirty="0">
                <a:latin typeface="Aptos" panose="020B0004020202020204" pitchFamily="34" charset="0"/>
              </a:rPr>
              <a:t>Merano  20 e 21 maggio 2026</a:t>
            </a:r>
            <a:endParaRPr lang="en-US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2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CE991D-3D64-E67C-BBEC-AA64FF5C23CE}"/>
              </a:ext>
            </a:extLst>
          </p:cNvPr>
          <p:cNvSpPr txBox="1"/>
          <p:nvPr/>
        </p:nvSpPr>
        <p:spPr>
          <a:xfrm>
            <a:off x="0" y="96"/>
            <a:ext cx="11312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Categorie di irregolarità con impatto (Frequenza </a:t>
            </a:r>
            <a:r>
              <a:rPr lang="it-IT" sz="2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vs</a:t>
            </a:r>
            <a:r>
              <a:rPr lang="it-IT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it-IT" sz="28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</a:t>
            </a:r>
            <a:r>
              <a:rPr lang="it-IT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pesa)</a:t>
            </a:r>
            <a:endParaRPr lang="it-IT" sz="2800" dirty="0">
              <a:highlight>
                <a:srgbClr val="FFFF00"/>
              </a:highlight>
            </a:endParaRPr>
          </a:p>
        </p:txBody>
      </p:sp>
      <p:sp>
        <p:nvSpPr>
          <p:cNvPr id="8" name="Titolo 31">
            <a:extLst>
              <a:ext uri="{FF2B5EF4-FFF2-40B4-BE49-F238E27FC236}">
                <a16:creationId xmlns:a16="http://schemas.microsoft.com/office/drawing/2014/main" id="{28E45428-6BE0-9A2D-6D12-79B42EA99D52}"/>
              </a:ext>
            </a:extLst>
          </p:cNvPr>
          <p:cNvSpPr txBox="1">
            <a:spLocks/>
          </p:cNvSpPr>
          <p:nvPr/>
        </p:nvSpPr>
        <p:spPr>
          <a:xfrm>
            <a:off x="2282005" y="1131772"/>
            <a:ext cx="1169397" cy="623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FSE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9" name="Titolo 31">
            <a:extLst>
              <a:ext uri="{FF2B5EF4-FFF2-40B4-BE49-F238E27FC236}">
                <a16:creationId xmlns:a16="http://schemas.microsoft.com/office/drawing/2014/main" id="{39069090-D3B4-AA4F-4FCC-C817EEDBDB79}"/>
              </a:ext>
            </a:extLst>
          </p:cNvPr>
          <p:cNvSpPr txBox="1">
            <a:spLocks/>
          </p:cNvSpPr>
          <p:nvPr/>
        </p:nvSpPr>
        <p:spPr>
          <a:xfrm>
            <a:off x="9002771" y="1170272"/>
            <a:ext cx="1814448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FESR</a:t>
            </a:r>
            <a:endParaRPr lang="it-IT" sz="2400" b="1" dirty="0">
              <a:solidFill>
                <a:schemeClr val="tx1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078A5DE-D82C-CA47-3D2F-E876DD609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798" y="6278898"/>
            <a:ext cx="5978696" cy="454704"/>
          </a:xfrm>
          <a:prstGeom prst="rect">
            <a:avLst/>
          </a:prstGeom>
        </p:spPr>
      </p:pic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BC548728-57A8-D78E-26C1-786CC685BF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280200"/>
              </p:ext>
            </p:extLst>
          </p:nvPr>
        </p:nvGraphicFramePr>
        <p:xfrm>
          <a:off x="62933" y="958019"/>
          <a:ext cx="5504438" cy="5418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AB3AEABD-9D18-123A-A839-3F02538E8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654771"/>
              </p:ext>
            </p:extLst>
          </p:nvPr>
        </p:nvGraphicFramePr>
        <p:xfrm>
          <a:off x="5670474" y="1040013"/>
          <a:ext cx="5642192" cy="560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1175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5D0182B-33CD-5F37-C206-DDD61B3A4C5B}"/>
              </a:ext>
            </a:extLst>
          </p:cNvPr>
          <p:cNvSpPr txBox="1">
            <a:spLocks/>
          </p:cNvSpPr>
          <p:nvPr/>
        </p:nvSpPr>
        <p:spPr>
          <a:xfrm>
            <a:off x="482599" y="186749"/>
            <a:ext cx="8572501" cy="666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F9C2AE-7F25-726B-A68E-644B52C3BC5C}"/>
              </a:ext>
            </a:extLst>
          </p:cNvPr>
          <p:cNvSpPr txBox="1"/>
          <p:nvPr/>
        </p:nvSpPr>
        <p:spPr>
          <a:xfrm>
            <a:off x="260131" y="-272384"/>
            <a:ext cx="92543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r>
              <a:rPr lang="en-US" sz="3200" b="1" kern="12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+mj-ea"/>
                <a:cs typeface="+mj-cs"/>
              </a:rPr>
              <a:t>Categorie</a:t>
            </a:r>
            <a:r>
              <a:rPr lang="en-US" sz="3200" b="1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j-ea"/>
                <a:cs typeface="+mj-cs"/>
              </a:rPr>
              <a:t> di </a:t>
            </a:r>
            <a:r>
              <a:rPr lang="en-US" sz="3200" b="1" kern="12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+mj-ea"/>
                <a:cs typeface="+mj-cs"/>
              </a:rPr>
              <a:t>errore</a:t>
            </a:r>
            <a:r>
              <a:rPr lang="en-US" sz="3200" b="1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sz="3200" b="1" u="sng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j-ea"/>
                <a:cs typeface="+mj-cs"/>
              </a:rPr>
              <a:t>senza</a:t>
            </a:r>
            <a:r>
              <a:rPr lang="en-US" sz="3200" b="1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+mj-ea"/>
                <a:cs typeface="+mj-cs"/>
              </a:rPr>
              <a:t>impatto</a:t>
            </a:r>
            <a:r>
              <a:rPr lang="en-US" sz="3200" b="1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+mj-ea"/>
                <a:cs typeface="+mj-cs"/>
              </a:rPr>
              <a:t>finanziario</a:t>
            </a:r>
            <a:endParaRPr lang="it-IT" sz="3200" dirty="0">
              <a:latin typeface="Aptos" panose="020B00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D008217-CBEA-185F-FB7F-F471C9692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307" y="158503"/>
            <a:ext cx="5978696" cy="454704"/>
          </a:xfrm>
          <a:prstGeom prst="rect">
            <a:avLst/>
          </a:prstGeom>
        </p:spPr>
      </p:pic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BFEA754F-8A12-DA7B-BADF-CB1385888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702378"/>
              </p:ext>
            </p:extLst>
          </p:nvPr>
        </p:nvGraphicFramePr>
        <p:xfrm>
          <a:off x="421638" y="3789680"/>
          <a:ext cx="10627766" cy="290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C8AA3BB0-EA59-082B-2429-BE3F04012C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336312"/>
              </p:ext>
            </p:extLst>
          </p:nvPr>
        </p:nvGraphicFramePr>
        <p:xfrm>
          <a:off x="421639" y="641453"/>
          <a:ext cx="10627766" cy="304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olo 31">
            <a:extLst>
              <a:ext uri="{FF2B5EF4-FFF2-40B4-BE49-F238E27FC236}">
                <a16:creationId xmlns:a16="http://schemas.microsoft.com/office/drawing/2014/main" id="{C31DC63B-8D0A-8C57-9F22-ED2710B06213}"/>
              </a:ext>
            </a:extLst>
          </p:cNvPr>
          <p:cNvSpPr txBox="1">
            <a:spLocks/>
          </p:cNvSpPr>
          <p:nvPr/>
        </p:nvSpPr>
        <p:spPr>
          <a:xfrm>
            <a:off x="5735521" y="730446"/>
            <a:ext cx="1169397" cy="6232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0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FSE</a:t>
            </a:r>
            <a:endParaRPr lang="it-IT" sz="4000" b="1" dirty="0">
              <a:solidFill>
                <a:schemeClr val="tx1"/>
              </a:solidFill>
            </a:endParaRPr>
          </a:p>
        </p:txBody>
      </p:sp>
      <p:sp>
        <p:nvSpPr>
          <p:cNvPr id="18" name="Titolo 31">
            <a:extLst>
              <a:ext uri="{FF2B5EF4-FFF2-40B4-BE49-F238E27FC236}">
                <a16:creationId xmlns:a16="http://schemas.microsoft.com/office/drawing/2014/main" id="{EF373314-9DE6-D1E4-735D-86C84B24A05A}"/>
              </a:ext>
            </a:extLst>
          </p:cNvPr>
          <p:cNvSpPr txBox="1">
            <a:spLocks/>
          </p:cNvSpPr>
          <p:nvPr/>
        </p:nvSpPr>
        <p:spPr>
          <a:xfrm>
            <a:off x="5687136" y="3946287"/>
            <a:ext cx="1814448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0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FESR</a:t>
            </a:r>
            <a:endParaRPr lang="it-I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2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41A85-5A88-12D6-F2C3-EC9C0F745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8DDDFB45-B7F3-0111-693B-16CCCAE0DD72}"/>
              </a:ext>
            </a:extLst>
          </p:cNvPr>
          <p:cNvSpPr txBox="1">
            <a:spLocks/>
          </p:cNvSpPr>
          <p:nvPr/>
        </p:nvSpPr>
        <p:spPr>
          <a:xfrm>
            <a:off x="9455143" y="4497201"/>
            <a:ext cx="2446465" cy="117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26E2856-DF9E-717D-0314-4C4B10E8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299546"/>
            <a:ext cx="10339026" cy="12297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Categorie</a:t>
            </a:r>
            <a:r>
              <a:rPr lang="en-US" sz="3200" b="1" kern="12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di </a:t>
            </a:r>
            <a:r>
              <a:rPr lang="en-US" sz="3200" b="1" kern="120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errore</a:t>
            </a:r>
            <a:r>
              <a:rPr lang="en-US" sz="3200" b="1" kern="12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3200" b="1" u="sng" kern="12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senza</a:t>
            </a:r>
            <a:r>
              <a:rPr lang="en-US" sz="3200" b="1" kern="12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impatto</a:t>
            </a:r>
            <a:r>
              <a:rPr lang="en-US" sz="3200" b="1" kern="12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finanziario</a:t>
            </a:r>
            <a:r>
              <a:rPr lang="en-US" sz="3200" b="1" kern="12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per </a:t>
            </a:r>
            <a:r>
              <a:rPr lang="en-US" sz="3200" b="1" dirty="0" err="1">
                <a:solidFill>
                  <a:schemeClr val="tx1"/>
                </a:solidFill>
                <a:latin typeface="Aptos" panose="020B0004020202020204" pitchFamily="34" charset="0"/>
              </a:rPr>
              <a:t>tipologia</a:t>
            </a: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3200" b="1" kern="12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di </a:t>
            </a:r>
            <a:r>
              <a:rPr lang="en-US" sz="3200" b="1" kern="120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beneficiario</a:t>
            </a:r>
            <a:r>
              <a:rPr lang="en-US" sz="3200" b="1" kern="12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3200" kern="1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E8CFA332-6DD2-3490-F884-D79C4F67A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965522"/>
              </p:ext>
            </p:extLst>
          </p:nvPr>
        </p:nvGraphicFramePr>
        <p:xfrm>
          <a:off x="137160" y="1733549"/>
          <a:ext cx="11040592" cy="482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32EEC294-7A9D-E2EE-291F-51EA4B447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665" y="72194"/>
            <a:ext cx="5978696" cy="4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9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187AA-DC04-0AEE-5461-285797E0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-317942"/>
            <a:ext cx="3541360" cy="93004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1"/>
                </a:solidFill>
                <a:latin typeface="Aptos" panose="020B0004020202020204" pitchFamily="34" charset="0"/>
              </a:rPr>
              <a:t>Conclusioni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63A685E-1979-5EE1-170B-E33F269AA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048474"/>
              </p:ext>
            </p:extLst>
          </p:nvPr>
        </p:nvGraphicFramePr>
        <p:xfrm>
          <a:off x="234669" y="-166994"/>
          <a:ext cx="11061736" cy="6926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7919B6-D3C9-E726-2BD1-D236AA5B1F89}"/>
              </a:ext>
            </a:extLst>
          </p:cNvPr>
          <p:cNvSpPr txBox="1">
            <a:spLocks/>
          </p:cNvSpPr>
          <p:nvPr/>
        </p:nvSpPr>
        <p:spPr>
          <a:xfrm>
            <a:off x="4084043" y="5356020"/>
            <a:ext cx="7273638" cy="1403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Grazie per l’attenzione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autorita.audit@regione.campania.it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82EF03-B7B6-5477-E99F-811969A2C5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3658" y="239338"/>
            <a:ext cx="5978696" cy="4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8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D4E492-98F4-546D-9559-02C3D11A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34" y="2200"/>
            <a:ext cx="10853663" cy="1092986"/>
          </a:xfrm>
        </p:spPr>
        <p:txBody>
          <a:bodyPr anchor="ctr">
            <a:normAutofit fontScale="90000"/>
          </a:bodyPr>
          <a:lstStyle/>
          <a:p>
            <a:r>
              <a:rPr lang="it-IT" sz="24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FSE</a:t>
            </a:r>
            <a:r>
              <a:rPr lang="it-IT" sz="2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lang="it-IT" sz="24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8</a:t>
            </a:r>
            <a:r>
              <a:rPr lang="it-IT" sz="24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RAC 195 vs </a:t>
            </a:r>
            <a:r>
              <a:rPr lang="it-IT" sz="24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6773</a:t>
            </a:r>
            <a:r>
              <a:rPr lang="it-IT" sz="24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it-IT" sz="24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operazioni 298 /769 M€ </a:t>
            </a:r>
            <a:r>
              <a:rPr lang="it-IT" sz="24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controllati  </a:t>
            </a:r>
            <a:r>
              <a:rPr lang="it-IT" sz="24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39% </a:t>
            </a:r>
            <a:r>
              <a:rPr lang="it-IT" sz="24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della spesa certificata</a:t>
            </a:r>
            <a:br>
              <a:rPr lang="it-IT" sz="24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it-IT" sz="24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FESR</a:t>
            </a:r>
            <a:r>
              <a:rPr lang="it-IT" sz="24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lang="it-IT" sz="24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8 RAC 155 vs 2801 operazioni 1.</a:t>
            </a:r>
            <a:r>
              <a:rPr lang="it-IT" sz="24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355</a:t>
            </a:r>
            <a:r>
              <a:rPr lang="it-IT" sz="24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/4.115M€ controllati  33% </a:t>
            </a:r>
            <a:r>
              <a:rPr lang="it-IT" sz="24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della spesa certificata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BF4D040B-9027-05D0-9694-064B2C33F61C}"/>
              </a:ext>
            </a:extLst>
          </p:cNvPr>
          <p:cNvSpPr/>
          <p:nvPr/>
        </p:nvSpPr>
        <p:spPr>
          <a:xfrm>
            <a:off x="4495436" y="1403881"/>
            <a:ext cx="2444290" cy="173093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E48588E6-A0B5-AB53-E4F9-02E4907C970F}"/>
              </a:ext>
            </a:extLst>
          </p:cNvPr>
          <p:cNvSpPr/>
          <p:nvPr/>
        </p:nvSpPr>
        <p:spPr>
          <a:xfrm>
            <a:off x="3312862" y="1410251"/>
            <a:ext cx="3022735" cy="18000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044C87B8-C29F-E8EB-A4BD-31CCCE83E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39" y="1948657"/>
            <a:ext cx="113637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50  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2FC99F30-D0AC-5451-EF9F-377F7E644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559" y="1948658"/>
            <a:ext cx="605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44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id="{0CF35DA8-A202-2B70-F855-96E6CE642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442" y="1939106"/>
            <a:ext cx="5210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normalizeH="0" baseline="0">
                <a:ln>
                  <a:noFill/>
                </a:ln>
                <a:effectLst/>
                <a:latin typeface="Aptos" panose="020B00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F23D1B13-C383-42D2-5A06-587178BFE1DB}"/>
              </a:ext>
            </a:extLst>
          </p:cNvPr>
          <p:cNvSpPr txBox="1"/>
          <p:nvPr/>
        </p:nvSpPr>
        <p:spPr>
          <a:xfrm>
            <a:off x="9790886" y="2545513"/>
            <a:ext cx="2366645" cy="28191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FSE n. 59 operazioni con n. 92 irregolarità con impatto finanziario per un importo di K€ 604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FESR n. 28 operazioni con </a:t>
            </a:r>
            <a:r>
              <a:rPr lang="it-IT" sz="1600" b="1" dirty="0">
                <a:solidFill>
                  <a:prstClr val="black"/>
                </a:solidFill>
                <a:latin typeface="Aptos" panose="020B0004020202020204" pitchFamily="34" charset="0"/>
              </a:rPr>
              <a:t>n.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33 irregolarità con impatto finanziario di M€ 8.9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6F6E81-321C-428A-22C3-22444D91C5CB}"/>
              </a:ext>
            </a:extLst>
          </p:cNvPr>
          <p:cNvSpPr txBox="1"/>
          <p:nvPr/>
        </p:nvSpPr>
        <p:spPr>
          <a:xfrm>
            <a:off x="47771" y="1071973"/>
            <a:ext cx="3583717" cy="1200329"/>
          </a:xfrm>
          <a:prstGeom prst="rect">
            <a:avLst/>
          </a:prstGeom>
          <a:noFill/>
          <a:ln w="28575">
            <a:solidFill>
              <a:srgbClr val="FFCC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Irregolarità senza impatto finanziario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77EBBB-7FDF-CB70-D16B-1A7FD44AA515}"/>
              </a:ext>
            </a:extLst>
          </p:cNvPr>
          <p:cNvSpPr txBox="1"/>
          <p:nvPr/>
        </p:nvSpPr>
        <p:spPr>
          <a:xfrm>
            <a:off x="6910274" y="1111218"/>
            <a:ext cx="4032276" cy="126188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0" i="0" u="none" strike="noStrike" cap="none" normalizeH="0" baseline="0">
                <a:ln>
                  <a:noFill/>
                </a:ln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Irregolarità con impatto finanziario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ECCA740-8A5F-892B-A8EA-2CB451E8D959}"/>
              </a:ext>
            </a:extLst>
          </p:cNvPr>
          <p:cNvSpPr txBox="1"/>
          <p:nvPr/>
        </p:nvSpPr>
        <p:spPr>
          <a:xfrm>
            <a:off x="47772" y="2797132"/>
            <a:ext cx="2587721" cy="1969706"/>
          </a:xfrm>
          <a:prstGeom prst="rect">
            <a:avLst/>
          </a:prstGeom>
          <a:ln>
            <a:solidFill>
              <a:srgbClr val="FFCC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FSE n. 94 operazioni con n. 234 irregolarità senza impatto finanziario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FESR n. </a:t>
            </a:r>
            <a:r>
              <a:rPr lang="it-IT" sz="1600" b="1" dirty="0">
                <a:solidFill>
                  <a:prstClr val="black"/>
                </a:solidFill>
                <a:latin typeface="Aptos" panose="020B0004020202020204" pitchFamily="34" charset="0"/>
              </a:rPr>
              <a:t>9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9 operazioni con n. 218 irregolarità senza impatto finanziario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C786B2-8603-4E7E-3F46-AC72F36F83CC}"/>
              </a:ext>
            </a:extLst>
          </p:cNvPr>
          <p:cNvSpPr txBox="1"/>
          <p:nvPr/>
        </p:nvSpPr>
        <p:spPr>
          <a:xfrm>
            <a:off x="3484723" y="991130"/>
            <a:ext cx="2029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FSE</a:t>
            </a: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A05967-FF9D-2B20-23D8-CBE13D13554F}"/>
              </a:ext>
            </a:extLst>
          </p:cNvPr>
          <p:cNvSpPr txBox="1"/>
          <p:nvPr/>
        </p:nvSpPr>
        <p:spPr>
          <a:xfrm>
            <a:off x="3285328" y="4263777"/>
            <a:ext cx="2029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FESR</a:t>
            </a: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57CC92F0-A92F-F4DB-5520-BF1C6438A994}"/>
              </a:ext>
            </a:extLst>
          </p:cNvPr>
          <p:cNvSpPr/>
          <p:nvPr/>
        </p:nvSpPr>
        <p:spPr>
          <a:xfrm>
            <a:off x="4962675" y="5065615"/>
            <a:ext cx="2143032" cy="129223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759AF63-FBC2-31FB-7A15-E54EECC56C1F}"/>
              </a:ext>
            </a:extLst>
          </p:cNvPr>
          <p:cNvSpPr/>
          <p:nvPr/>
        </p:nvSpPr>
        <p:spPr>
          <a:xfrm>
            <a:off x="2616229" y="4643608"/>
            <a:ext cx="3629319" cy="1913902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E6D3C471-CE77-5080-B10C-E1E361E13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52" y="5454031"/>
            <a:ext cx="125666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79 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4C9AF68C-40B8-4428-F183-99D2F5F14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127" y="5509809"/>
            <a:ext cx="791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E3F18BE-72C5-7D10-71D3-52DF2EDA7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7112" y="5516179"/>
            <a:ext cx="53938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400" b="1" dirty="0">
                <a:solidFill>
                  <a:prstClr val="black"/>
                </a:solidFill>
                <a:latin typeface="Aptos" panose="020B0004020202020204" pitchFamily="34" charset="0"/>
              </a:rPr>
              <a:t>8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C2F7668F-FDCA-CB83-6136-C4870A691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81" y="6357851"/>
            <a:ext cx="5978696" cy="454704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8B0EABB-8334-1687-AB3B-755B35549C37}"/>
              </a:ext>
            </a:extLst>
          </p:cNvPr>
          <p:cNvSpPr/>
          <p:nvPr/>
        </p:nvSpPr>
        <p:spPr>
          <a:xfrm>
            <a:off x="6738120" y="2582331"/>
            <a:ext cx="2966407" cy="1533698"/>
          </a:xfrm>
          <a:prstGeom prst="ellipse">
            <a:avLst/>
          </a:prstGeom>
          <a:solidFill>
            <a:srgbClr val="27F9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86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642281FF-E339-6672-17FC-CE373D6592DB}"/>
              </a:ext>
            </a:extLst>
          </p:cNvPr>
          <p:cNvSpPr/>
          <p:nvPr/>
        </p:nvSpPr>
        <p:spPr>
          <a:xfrm>
            <a:off x="7189931" y="5146632"/>
            <a:ext cx="2346446" cy="1384996"/>
          </a:xfrm>
          <a:prstGeom prst="ellipse">
            <a:avLst/>
          </a:prstGeom>
          <a:solidFill>
            <a:srgbClr val="27F9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48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731FC2B-BAD2-7A30-F7D6-DB3657BAA244}"/>
              </a:ext>
            </a:extLst>
          </p:cNvPr>
          <p:cNvSpPr txBox="1"/>
          <p:nvPr/>
        </p:nvSpPr>
        <p:spPr>
          <a:xfrm>
            <a:off x="-36365" y="1882335"/>
            <a:ext cx="2029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n. 1</a:t>
            </a:r>
            <a:r>
              <a:rPr lang="it-IT" b="1" dirty="0">
                <a:solidFill>
                  <a:prstClr val="black"/>
                </a:solidFill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9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  operazioni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4E0B20E-5459-D41C-86A3-F00BECB6AB57}"/>
              </a:ext>
            </a:extLst>
          </p:cNvPr>
          <p:cNvSpPr txBox="1"/>
          <p:nvPr/>
        </p:nvSpPr>
        <p:spPr>
          <a:xfrm>
            <a:off x="9095138" y="1946512"/>
            <a:ext cx="2029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n. 87  operazioni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28AFA5B-747A-0272-FCF0-9DE2F8E72375}"/>
              </a:ext>
            </a:extLst>
          </p:cNvPr>
          <p:cNvSpPr txBox="1"/>
          <p:nvPr/>
        </p:nvSpPr>
        <p:spPr>
          <a:xfrm>
            <a:off x="6939726" y="4471221"/>
            <a:ext cx="2727407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Senza irregolarità</a:t>
            </a:r>
          </a:p>
        </p:txBody>
      </p:sp>
    </p:spTree>
    <p:extLst>
      <p:ext uri="{BB962C8B-B14F-4D97-AF65-F5344CB8AC3E}">
        <p14:creationId xmlns:p14="http://schemas.microsoft.com/office/powerpoint/2010/main" val="313898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4A7BF-53D8-A034-8805-26BBE58AC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9132E9DE-5D0A-113A-5E11-FE07CB1BFB82}"/>
              </a:ext>
            </a:extLst>
          </p:cNvPr>
          <p:cNvSpPr/>
          <p:nvPr/>
        </p:nvSpPr>
        <p:spPr>
          <a:xfrm>
            <a:off x="-282075" y="568933"/>
            <a:ext cx="7361640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2801 progetti finanziati per tipologia di operazione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8F9EAD-4AB7-C0EE-FF95-6578BAE17825}"/>
              </a:ext>
            </a:extLst>
          </p:cNvPr>
          <p:cNvSpPr txBox="1"/>
          <p:nvPr/>
        </p:nvSpPr>
        <p:spPr>
          <a:xfrm>
            <a:off x="6715985" y="2633969"/>
            <a:ext cx="5623888" cy="25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Importo % dei progetti controllati per tipologia di operazione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A6850519-302B-EC5F-5405-E3B48D3B26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610373"/>
              </p:ext>
            </p:extLst>
          </p:nvPr>
        </p:nvGraphicFramePr>
        <p:xfrm>
          <a:off x="1312190" y="2844899"/>
          <a:ext cx="4495688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A932CE78-72EB-A1A9-E4D2-72CBE901C9FC}"/>
              </a:ext>
            </a:extLst>
          </p:cNvPr>
          <p:cNvGraphicFramePr>
            <a:graphicFrameLocks/>
          </p:cNvGraphicFramePr>
          <p:nvPr/>
        </p:nvGraphicFramePr>
        <p:xfrm>
          <a:off x="7502708" y="785936"/>
          <a:ext cx="4140001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itolo 1">
            <a:extLst>
              <a:ext uri="{FF2B5EF4-FFF2-40B4-BE49-F238E27FC236}">
                <a16:creationId xmlns:a16="http://schemas.microsoft.com/office/drawing/2014/main" id="{084ACDDF-4B48-F37C-E574-E1E16C0D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41" y="69926"/>
            <a:ext cx="11665021" cy="423569"/>
          </a:xfrm>
        </p:spPr>
        <p:txBody>
          <a:bodyPr anchor="ctr">
            <a:noAutofit/>
          </a:bodyPr>
          <a:lstStyle/>
          <a:p>
            <a:pPr algn="ctr"/>
            <a:r>
              <a:rPr lang="it-IT" sz="1600" i="1" u="sng" dirty="0">
                <a:solidFill>
                  <a:schemeClr val="tx1"/>
                </a:solidFill>
                <a:latin typeface="Aptos" panose="020B0004020202020204" pitchFamily="34" charset="0"/>
              </a:rPr>
              <a:t> POR FESR Campania 2014–2020</a:t>
            </a:r>
            <a:endParaRPr lang="it-IT" sz="16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CCC6872-972D-BEB2-903F-9E1E6F692E53}"/>
              </a:ext>
            </a:extLst>
          </p:cNvPr>
          <p:cNvSpPr/>
          <p:nvPr/>
        </p:nvSpPr>
        <p:spPr>
          <a:xfrm>
            <a:off x="6844583" y="549188"/>
            <a:ext cx="5109292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Importo % dei progetti finanziati per tipologia di </a:t>
            </a: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operazione</a:t>
            </a:r>
          </a:p>
        </p:txBody>
      </p:sp>
      <p:graphicFrame>
        <p:nvGraphicFramePr>
          <p:cNvPr id="25" name="Grafico 24">
            <a:extLst>
              <a:ext uri="{FF2B5EF4-FFF2-40B4-BE49-F238E27FC236}">
                <a16:creationId xmlns:a16="http://schemas.microsoft.com/office/drawing/2014/main" id="{7D949853-9ABE-FB31-67AA-CDCB3922BA02}"/>
              </a:ext>
            </a:extLst>
          </p:cNvPr>
          <p:cNvGraphicFramePr>
            <a:graphicFrameLocks/>
          </p:cNvGraphicFramePr>
          <p:nvPr/>
        </p:nvGraphicFramePr>
        <p:xfrm>
          <a:off x="7502708" y="2844702"/>
          <a:ext cx="4163825" cy="180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6" name="Immagine 25">
            <a:extLst>
              <a:ext uri="{FF2B5EF4-FFF2-40B4-BE49-F238E27FC236}">
                <a16:creationId xmlns:a16="http://schemas.microsoft.com/office/drawing/2014/main" id="{BE8D669F-DEFC-56B7-54BC-A3F6D1C38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930" y="-23570"/>
            <a:ext cx="5978696" cy="454704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D4B93893-4A04-4F4B-764B-E927D3E3D99A}"/>
              </a:ext>
            </a:extLst>
          </p:cNvPr>
          <p:cNvSpPr/>
          <p:nvPr/>
        </p:nvSpPr>
        <p:spPr>
          <a:xfrm>
            <a:off x="7277330" y="4674709"/>
            <a:ext cx="4548932" cy="276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Importo %  33 irregolarità con impatto finanziario per tipologia di operazione 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0AA5A47-B264-FDDE-5848-5E9D0C0BC261}"/>
              </a:ext>
            </a:extLst>
          </p:cNvPr>
          <p:cNvSpPr/>
          <p:nvPr/>
        </p:nvSpPr>
        <p:spPr>
          <a:xfrm>
            <a:off x="1048309" y="4650381"/>
            <a:ext cx="4759569" cy="300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1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33 irregolarità con impatto finanziario per tipologia di operazione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DF503EE-7D4E-4D6B-72A6-11A106CDFA6E}"/>
              </a:ext>
            </a:extLst>
          </p:cNvPr>
          <p:cNvSpPr txBox="1"/>
          <p:nvPr/>
        </p:nvSpPr>
        <p:spPr>
          <a:xfrm>
            <a:off x="380856" y="2633969"/>
            <a:ext cx="60944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155 progetti controllati per tipologia di operazione</a:t>
            </a:r>
          </a:p>
        </p:txBody>
      </p:sp>
      <p:graphicFrame>
        <p:nvGraphicFramePr>
          <p:cNvPr id="28" name="Grafico 27">
            <a:extLst>
              <a:ext uri="{FF2B5EF4-FFF2-40B4-BE49-F238E27FC236}">
                <a16:creationId xmlns:a16="http://schemas.microsoft.com/office/drawing/2014/main" id="{4BC0CD28-1E88-81C6-A5D6-E63FABC7EFAA}"/>
              </a:ext>
            </a:extLst>
          </p:cNvPr>
          <p:cNvGraphicFramePr>
            <a:graphicFrameLocks/>
          </p:cNvGraphicFramePr>
          <p:nvPr/>
        </p:nvGraphicFramePr>
        <p:xfrm>
          <a:off x="7502709" y="4951039"/>
          <a:ext cx="4163824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Grafico 32">
            <a:extLst>
              <a:ext uri="{FF2B5EF4-FFF2-40B4-BE49-F238E27FC236}">
                <a16:creationId xmlns:a16="http://schemas.microsoft.com/office/drawing/2014/main" id="{5B0562C5-B6EE-2AEE-4DDA-4A80F7857A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735361"/>
              </p:ext>
            </p:extLst>
          </p:nvPr>
        </p:nvGraphicFramePr>
        <p:xfrm>
          <a:off x="1329516" y="4932427"/>
          <a:ext cx="4478362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728A7AC5-F3F1-3EEB-795A-F89BB7D3F0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951573"/>
              </p:ext>
            </p:extLst>
          </p:nvPr>
        </p:nvGraphicFramePr>
        <p:xfrm>
          <a:off x="1329516" y="805644"/>
          <a:ext cx="4478362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B6A15B-55C7-6F54-6DB8-0D73B7511D9A}"/>
              </a:ext>
            </a:extLst>
          </p:cNvPr>
          <p:cNvSpPr txBox="1"/>
          <p:nvPr/>
        </p:nvSpPr>
        <p:spPr>
          <a:xfrm>
            <a:off x="5807878" y="1547117"/>
            <a:ext cx="1694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ptos" panose="020B0004020202020204" pitchFamily="34" charset="0"/>
              </a:rPr>
              <a:t>POPOLAZIONE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878C9C-D48D-77E8-C79C-3E70871B9B88}"/>
              </a:ext>
            </a:extLst>
          </p:cNvPr>
          <p:cNvSpPr txBox="1"/>
          <p:nvPr/>
        </p:nvSpPr>
        <p:spPr>
          <a:xfrm>
            <a:off x="5960278" y="3529801"/>
            <a:ext cx="1694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ptos" panose="020B0004020202020204" pitchFamily="34" charset="0"/>
              </a:rPr>
              <a:t>CAMPIONE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A2B346-C233-11C5-4834-5DAB0B3116D6}"/>
              </a:ext>
            </a:extLst>
          </p:cNvPr>
          <p:cNvSpPr txBox="1"/>
          <p:nvPr/>
        </p:nvSpPr>
        <p:spPr>
          <a:xfrm>
            <a:off x="5960278" y="5512485"/>
            <a:ext cx="1694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ptos" panose="020B0004020202020204" pitchFamily="34" charset="0"/>
              </a:rPr>
              <a:t>IRREGOLARITA’ </a:t>
            </a:r>
          </a:p>
        </p:txBody>
      </p:sp>
    </p:spTree>
    <p:extLst>
      <p:ext uri="{BB962C8B-B14F-4D97-AF65-F5344CB8AC3E}">
        <p14:creationId xmlns:p14="http://schemas.microsoft.com/office/powerpoint/2010/main" val="188469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AE013-BE8F-FE23-03F7-D4CA1D80B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31">
            <a:extLst>
              <a:ext uri="{FF2B5EF4-FFF2-40B4-BE49-F238E27FC236}">
                <a16:creationId xmlns:a16="http://schemas.microsoft.com/office/drawing/2014/main" id="{B74FD714-00EC-3572-F3EE-D82CAE65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30" y="638474"/>
            <a:ext cx="11692338" cy="937621"/>
          </a:xfrm>
        </p:spPr>
        <p:txBody>
          <a:bodyPr>
            <a:noAutofit/>
          </a:bodyPr>
          <a:lstStyle/>
          <a:p>
            <a:br>
              <a:rPr lang="it-IT" sz="2800" b="1" i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it-IT" sz="2800" b="1" i="1" dirty="0">
                <a:solidFill>
                  <a:schemeClr val="tx1"/>
                </a:solidFill>
                <a:latin typeface="Aptos" panose="020B0004020202020204" pitchFamily="34" charset="0"/>
              </a:rPr>
              <a:t>Categorie di errore con impatto finanziario per normativa di riferimento</a:t>
            </a:r>
            <a:br>
              <a:rPr lang="it-IT" sz="28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endParaRPr lang="it-IT" sz="28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6B2E287E-DA3F-5A88-7264-132A380AD5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296949"/>
              </p:ext>
            </p:extLst>
          </p:nvPr>
        </p:nvGraphicFramePr>
        <p:xfrm>
          <a:off x="283464" y="1380793"/>
          <a:ext cx="10826496" cy="523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43C6DB0D-806B-C56F-0851-28858E064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874" y="183770"/>
            <a:ext cx="5978696" cy="4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6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BABC5-33A4-ACEB-C80F-77B4A6137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99955CE-AE07-092D-D616-A6D2C2491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5" y="505956"/>
            <a:ext cx="4035905" cy="35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B7BE968-CDC2-4FCE-3392-C098C6941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43" y="516819"/>
            <a:ext cx="3882342" cy="35962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1338FBC-5842-1199-1CAF-3025DDDBE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359" y="474347"/>
            <a:ext cx="3751849" cy="364280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BBA7892-3B13-1095-B609-83F9FA495EFA}"/>
              </a:ext>
            </a:extLst>
          </p:cNvPr>
          <p:cNvSpPr txBox="1"/>
          <p:nvPr/>
        </p:nvSpPr>
        <p:spPr>
          <a:xfrm>
            <a:off x="2667002" y="82517"/>
            <a:ext cx="610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Distribuzione territoriale dei progetti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4F4653-13FC-4782-B333-C29A6CA4B298}"/>
              </a:ext>
            </a:extLst>
          </p:cNvPr>
          <p:cNvSpPr txBox="1"/>
          <p:nvPr/>
        </p:nvSpPr>
        <p:spPr>
          <a:xfrm>
            <a:off x="461220" y="187357"/>
            <a:ext cx="2498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Operazioni finanziate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86055D-C503-F635-1889-A68B7403B8FF}"/>
              </a:ext>
            </a:extLst>
          </p:cNvPr>
          <p:cNvSpPr txBox="1"/>
          <p:nvPr/>
        </p:nvSpPr>
        <p:spPr>
          <a:xfrm>
            <a:off x="3040884" y="182562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Operazioni controllate A</a:t>
            </a:r>
            <a:r>
              <a:rPr lang="it-IT" b="1" dirty="0">
                <a:solidFill>
                  <a:prstClr val="black"/>
                </a:solidFill>
                <a:latin typeface="Aptos" panose="020B0004020202020204" pitchFamily="34" charset="0"/>
              </a:rPr>
              <a:t>DA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F798A02-65DE-8F38-1B3B-D7BDCC777F87}"/>
              </a:ext>
            </a:extLst>
          </p:cNvPr>
          <p:cNvSpPr txBox="1"/>
          <p:nvPr/>
        </p:nvSpPr>
        <p:spPr>
          <a:xfrm>
            <a:off x="7038594" y="177767"/>
            <a:ext cx="5153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Operazioni irregolari A</a:t>
            </a:r>
            <a:r>
              <a:rPr lang="it-IT" b="1" dirty="0">
                <a:solidFill>
                  <a:prstClr val="black"/>
                </a:solidFill>
                <a:latin typeface="Aptos" panose="020B0004020202020204" pitchFamily="34" charset="0"/>
              </a:rPr>
              <a:t>D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63078463-2DD5-5052-80D2-8431C1EB1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72104"/>
              </p:ext>
            </p:extLst>
          </p:nvPr>
        </p:nvGraphicFramePr>
        <p:xfrm>
          <a:off x="8285359" y="4256402"/>
          <a:ext cx="3906641" cy="2239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441">
                  <a:extLst>
                    <a:ext uri="{9D8B030D-6E8A-4147-A177-3AD203B41FA5}">
                      <a16:colId xmlns:a16="http://schemas.microsoft.com/office/drawing/2014/main" val="3729147552"/>
                    </a:ext>
                  </a:extLst>
                </a:gridCol>
                <a:gridCol w="1103586">
                  <a:extLst>
                    <a:ext uri="{9D8B030D-6E8A-4147-A177-3AD203B41FA5}">
                      <a16:colId xmlns:a16="http://schemas.microsoft.com/office/drawing/2014/main" val="1681325243"/>
                    </a:ext>
                  </a:extLst>
                </a:gridCol>
                <a:gridCol w="1258614">
                  <a:extLst>
                    <a:ext uri="{9D8B030D-6E8A-4147-A177-3AD203B41FA5}">
                      <a16:colId xmlns:a16="http://schemas.microsoft.com/office/drawing/2014/main" val="3413950895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Provincia</a:t>
                      </a:r>
                      <a:endParaRPr lang="it-IT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 Operazioni</a:t>
                      </a:r>
                    </a:p>
                    <a:p>
                      <a:pPr algn="ctr" fontAlgn="b">
                        <a:buNone/>
                      </a:pPr>
                      <a:r>
                        <a:rPr lang="it-IT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Irregolari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Importo irregolare ADA</a:t>
                      </a:r>
                      <a:endParaRPr lang="it-IT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343892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Avellino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1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28K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01303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Benevento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1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18K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134422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Caserta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3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145K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357843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Napoli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8</a:t>
                      </a:r>
                      <a:endParaRPr lang="it-IT" sz="16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3.7M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714781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Salerno</a:t>
                      </a:r>
                      <a:endParaRPr lang="it-IT" sz="16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7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730K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43984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Tutte le province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8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" panose="020B0004020202020204" pitchFamily="34" charset="0"/>
                        </a:rPr>
                        <a:t>4.2M</a:t>
                      </a:r>
                      <a:endParaRPr lang="it-IT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51518"/>
                  </a:ext>
                </a:extLst>
              </a:tr>
            </a:tbl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D6F11E7C-3248-436F-B085-77B1117E9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260785"/>
              </p:ext>
            </p:extLst>
          </p:nvPr>
        </p:nvGraphicFramePr>
        <p:xfrm>
          <a:off x="109985" y="4333461"/>
          <a:ext cx="7713884" cy="2073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516">
                  <a:extLst>
                    <a:ext uri="{9D8B030D-6E8A-4147-A177-3AD203B41FA5}">
                      <a16:colId xmlns:a16="http://schemas.microsoft.com/office/drawing/2014/main" val="603116262"/>
                    </a:ext>
                  </a:extLst>
                </a:gridCol>
                <a:gridCol w="2606449">
                  <a:extLst>
                    <a:ext uri="{9D8B030D-6E8A-4147-A177-3AD203B41FA5}">
                      <a16:colId xmlns:a16="http://schemas.microsoft.com/office/drawing/2014/main" val="3663791331"/>
                    </a:ext>
                  </a:extLst>
                </a:gridCol>
                <a:gridCol w="2946919">
                  <a:extLst>
                    <a:ext uri="{9D8B030D-6E8A-4147-A177-3AD203B41FA5}">
                      <a16:colId xmlns:a16="http://schemas.microsoft.com/office/drawing/2014/main" val="1330516799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Provincia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Operazioni finanziate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Operazioni controllate ADA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873394"/>
                  </a:ext>
                </a:extLst>
              </a:tr>
              <a:tr h="2509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Avellino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319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091961"/>
                  </a:ext>
                </a:extLst>
              </a:tr>
              <a:tr h="2509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Benevento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316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955502"/>
                  </a:ext>
                </a:extLst>
              </a:tr>
              <a:tr h="2509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Caserta</a:t>
                      </a:r>
                      <a:endParaRPr lang="it-IT" sz="1600" b="1" i="0" u="none" strike="noStrike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314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81054"/>
                  </a:ext>
                </a:extLst>
              </a:tr>
              <a:tr h="2509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Napoli</a:t>
                      </a:r>
                      <a:endParaRPr lang="it-IT" sz="1600" b="1" i="0" u="none" strike="noStrike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1033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51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235337"/>
                  </a:ext>
                </a:extLst>
              </a:tr>
              <a:tr h="2509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Salerno</a:t>
                      </a:r>
                      <a:endParaRPr lang="it-IT" sz="1600" b="1" i="0" u="none" strike="noStrike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719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32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700976"/>
                  </a:ext>
                </a:extLst>
              </a:tr>
              <a:tr h="2509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Tutte le province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100</a:t>
                      </a:r>
                      <a:endParaRPr lang="it-IT" sz="1600" b="1" i="0" u="none" strike="noStrike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35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139622"/>
                  </a:ext>
                </a:extLst>
              </a:tr>
              <a:tr h="2509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Totale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2801</a:t>
                      </a:r>
                      <a:endParaRPr lang="it-IT" sz="1600" b="1" i="0" u="none" strike="noStrike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155</a:t>
                      </a:r>
                      <a:endParaRPr lang="it-IT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210943"/>
                  </a:ext>
                </a:extLst>
              </a:tr>
            </a:tbl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F4F10C81-3F70-6EBB-5B56-A5B25F17D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530" y="6403296"/>
            <a:ext cx="5978696" cy="4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8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8EC81-AAA3-8CA0-1ED3-0BCF71139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950A9D6-5A23-006C-353B-8A14DE660EF3}"/>
              </a:ext>
            </a:extLst>
          </p:cNvPr>
          <p:cNvSpPr txBox="1"/>
          <p:nvPr/>
        </p:nvSpPr>
        <p:spPr>
          <a:xfrm>
            <a:off x="132961" y="158055"/>
            <a:ext cx="111204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Operazioni controllate Vs Operazioni con irregolarità 1/2  </a:t>
            </a:r>
            <a:endParaRPr lang="it-IT" sz="3000" dirty="0"/>
          </a:p>
        </p:txBody>
      </p:sp>
      <p:sp>
        <p:nvSpPr>
          <p:cNvPr id="8" name="Titolo 31">
            <a:extLst>
              <a:ext uri="{FF2B5EF4-FFF2-40B4-BE49-F238E27FC236}">
                <a16:creationId xmlns:a16="http://schemas.microsoft.com/office/drawing/2014/main" id="{A49AB01E-D0A9-9B09-8C65-2693D4DA9E33}"/>
              </a:ext>
            </a:extLst>
          </p:cNvPr>
          <p:cNvSpPr txBox="1">
            <a:spLocks/>
          </p:cNvSpPr>
          <p:nvPr/>
        </p:nvSpPr>
        <p:spPr>
          <a:xfrm>
            <a:off x="2323611" y="1031789"/>
            <a:ext cx="1169397" cy="6232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0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FSE</a:t>
            </a:r>
            <a:endParaRPr lang="it-IT" sz="4000" b="1" dirty="0">
              <a:solidFill>
                <a:schemeClr val="tx1"/>
              </a:solidFill>
            </a:endParaRPr>
          </a:p>
        </p:txBody>
      </p:sp>
      <p:sp>
        <p:nvSpPr>
          <p:cNvPr id="9" name="Titolo 31">
            <a:extLst>
              <a:ext uri="{FF2B5EF4-FFF2-40B4-BE49-F238E27FC236}">
                <a16:creationId xmlns:a16="http://schemas.microsoft.com/office/drawing/2014/main" id="{D909D656-9E35-4C16-5356-644269AF0811}"/>
              </a:ext>
            </a:extLst>
          </p:cNvPr>
          <p:cNvSpPr txBox="1">
            <a:spLocks/>
          </p:cNvSpPr>
          <p:nvPr/>
        </p:nvSpPr>
        <p:spPr>
          <a:xfrm>
            <a:off x="8381113" y="963252"/>
            <a:ext cx="1814448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0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FESR</a:t>
            </a:r>
            <a:endParaRPr lang="it-IT" sz="4000" b="1" dirty="0">
              <a:solidFill>
                <a:schemeClr val="tx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D62A597-1278-43AE-8950-BE97D60DA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220" y="6403296"/>
            <a:ext cx="5978696" cy="454704"/>
          </a:xfrm>
          <a:prstGeom prst="rect">
            <a:avLst/>
          </a:prstGeom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831E67B5-A311-BD53-8AC2-03812880C3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143856"/>
              </p:ext>
            </p:extLst>
          </p:nvPr>
        </p:nvGraphicFramePr>
        <p:xfrm>
          <a:off x="117304" y="1655064"/>
          <a:ext cx="5978696" cy="474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2EADF3D-3868-F865-DAA5-9BBC57EC05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6971"/>
              </p:ext>
            </p:extLst>
          </p:nvPr>
        </p:nvGraphicFramePr>
        <p:xfrm>
          <a:off x="6213304" y="1655064"/>
          <a:ext cx="5978696" cy="474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1339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8A8A4-6DA2-7292-835C-23FBD52D5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9492BDA-0CD7-FE2F-B230-506063A7562E}"/>
              </a:ext>
            </a:extLst>
          </p:cNvPr>
          <p:cNvSpPr txBox="1"/>
          <p:nvPr/>
        </p:nvSpPr>
        <p:spPr>
          <a:xfrm>
            <a:off x="132961" y="158055"/>
            <a:ext cx="111204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Operazioni controllate Vs Operazioni con irregolarità 2/2  </a:t>
            </a:r>
            <a:endParaRPr lang="it-IT" sz="3000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B7EB809-D1F4-6EDA-952B-39F35EFFF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078320"/>
              </p:ext>
            </p:extLst>
          </p:nvPr>
        </p:nvGraphicFramePr>
        <p:xfrm>
          <a:off x="5693197" y="1529558"/>
          <a:ext cx="5400000" cy="4185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8017">
                  <a:extLst>
                    <a:ext uri="{9D8B030D-6E8A-4147-A177-3AD203B41FA5}">
                      <a16:colId xmlns:a16="http://schemas.microsoft.com/office/drawing/2014/main" val="3334374359"/>
                    </a:ext>
                  </a:extLst>
                </a:gridCol>
                <a:gridCol w="1284776">
                  <a:extLst>
                    <a:ext uri="{9D8B030D-6E8A-4147-A177-3AD203B41FA5}">
                      <a16:colId xmlns:a16="http://schemas.microsoft.com/office/drawing/2014/main" val="1077174055"/>
                    </a:ext>
                  </a:extLst>
                </a:gridCol>
                <a:gridCol w="1256268">
                  <a:extLst>
                    <a:ext uri="{9D8B030D-6E8A-4147-A177-3AD203B41FA5}">
                      <a16:colId xmlns:a16="http://schemas.microsoft.com/office/drawing/2014/main" val="4028790953"/>
                    </a:ext>
                  </a:extLst>
                </a:gridCol>
                <a:gridCol w="1760939">
                  <a:extLst>
                    <a:ext uri="{9D8B030D-6E8A-4147-A177-3AD203B41FA5}">
                      <a16:colId xmlns:a16="http://schemas.microsoft.com/office/drawing/2014/main" val="1744062627"/>
                    </a:ext>
                  </a:extLst>
                </a:gridCol>
              </a:tblGrid>
              <a:tr h="7776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b="1" u="none" strike="noStrike" dirty="0">
                          <a:effectLst/>
                        </a:rPr>
                        <a:t>AC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b="1" u="none" strike="noStrike" dirty="0">
                          <a:effectLst/>
                        </a:rPr>
                        <a:t>Operazioni controllate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b="1" u="none" strike="noStrike" dirty="0">
                          <a:effectLst/>
                        </a:rPr>
                        <a:t>Operazioni irregolare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b="1" u="none" strike="noStrike" dirty="0">
                          <a:effectLst/>
                        </a:rPr>
                        <a:t>Spesa Irregolare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119949"/>
                  </a:ext>
                </a:extLst>
              </a:tr>
              <a:tr h="4260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2016/2017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2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0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0 €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987382"/>
                  </a:ext>
                </a:extLst>
              </a:tr>
              <a:tr h="3797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>
                          <a:effectLst/>
                        </a:rPr>
                        <a:t>2017/2018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8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1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2.908.960 €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078162"/>
                  </a:ext>
                </a:extLst>
              </a:tr>
              <a:tr h="40812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2018/2019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>
                          <a:effectLst/>
                        </a:rPr>
                        <a:t>30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3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187.566 €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10165"/>
                  </a:ext>
                </a:extLst>
              </a:tr>
              <a:tr h="3797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2019/2020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21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>
                          <a:effectLst/>
                        </a:rPr>
                        <a:t>2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26.247 €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644985"/>
                  </a:ext>
                </a:extLst>
              </a:tr>
              <a:tr h="3797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2020/2021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>
                          <a:effectLst/>
                        </a:rPr>
                        <a:t>19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>
                          <a:effectLst/>
                        </a:rPr>
                        <a:t>6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4.077.914 €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094408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2021/2022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25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>
                          <a:effectLst/>
                        </a:rPr>
                        <a:t>3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156.095 €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303067"/>
                  </a:ext>
                </a:extLst>
              </a:tr>
              <a:tr h="37182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2022/2023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19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>
                          <a:effectLst/>
                        </a:rPr>
                        <a:t>4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59.457 €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83244"/>
                  </a:ext>
                </a:extLst>
              </a:tr>
              <a:tr h="3718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>
                          <a:effectLst/>
                        </a:rPr>
                        <a:t>2023/2025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>
                          <a:effectLst/>
                        </a:rPr>
                        <a:t>31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500" u="none" strike="noStrike">
                          <a:effectLst/>
                        </a:rPr>
                        <a:t>9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500" u="none" strike="noStrike" dirty="0">
                          <a:effectLst/>
                        </a:rPr>
                        <a:t>1.501.976 €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975858"/>
                  </a:ext>
                </a:extLst>
              </a:tr>
              <a:tr h="2638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8.918.215 €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221684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DE635F6-13E9-FB97-EF9F-BE97B63D2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06516"/>
              </p:ext>
            </p:extLst>
          </p:nvPr>
        </p:nvGraphicFramePr>
        <p:xfrm>
          <a:off x="132961" y="1529558"/>
          <a:ext cx="5399999" cy="4185440"/>
        </p:xfrm>
        <a:graphic>
          <a:graphicData uri="http://schemas.openxmlformats.org/drawingml/2006/table">
            <a:tbl>
              <a:tblPr/>
              <a:tblGrid>
                <a:gridCol w="1040486">
                  <a:extLst>
                    <a:ext uri="{9D8B030D-6E8A-4147-A177-3AD203B41FA5}">
                      <a16:colId xmlns:a16="http://schemas.microsoft.com/office/drawing/2014/main" val="2226509004"/>
                    </a:ext>
                  </a:extLst>
                </a:gridCol>
                <a:gridCol w="1303902">
                  <a:extLst>
                    <a:ext uri="{9D8B030D-6E8A-4147-A177-3AD203B41FA5}">
                      <a16:colId xmlns:a16="http://schemas.microsoft.com/office/drawing/2014/main" val="897553825"/>
                    </a:ext>
                  </a:extLst>
                </a:gridCol>
                <a:gridCol w="1238049">
                  <a:extLst>
                    <a:ext uri="{9D8B030D-6E8A-4147-A177-3AD203B41FA5}">
                      <a16:colId xmlns:a16="http://schemas.microsoft.com/office/drawing/2014/main" val="711984438"/>
                    </a:ext>
                  </a:extLst>
                </a:gridCol>
                <a:gridCol w="1817562">
                  <a:extLst>
                    <a:ext uri="{9D8B030D-6E8A-4147-A177-3AD203B41FA5}">
                      <a16:colId xmlns:a16="http://schemas.microsoft.com/office/drawing/2014/main" val="2240822398"/>
                    </a:ext>
                  </a:extLst>
                </a:gridCol>
              </a:tblGrid>
              <a:tr h="77616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Operazioni controllate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Operazioni irregolare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Spesa Irregolare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287994"/>
                  </a:ext>
                </a:extLst>
              </a:tr>
              <a:tr h="39325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2016/2017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229.444 €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401446"/>
                  </a:ext>
                </a:extLst>
              </a:tr>
              <a:tr h="39325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2017/2018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114.697 €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708779"/>
                  </a:ext>
                </a:extLst>
              </a:tr>
              <a:tr h="39325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2018/2019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27.231 €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390210"/>
                  </a:ext>
                </a:extLst>
              </a:tr>
              <a:tr h="39325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2019/2020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28.333 €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715018"/>
                  </a:ext>
                </a:extLst>
              </a:tr>
              <a:tr h="39325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2020/2021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1.324 €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912579"/>
                  </a:ext>
                </a:extLst>
              </a:tr>
              <a:tr h="39325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2021/2022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13.484 €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839204"/>
                  </a:ext>
                </a:extLst>
              </a:tr>
              <a:tr h="39325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2022/2023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24.497 €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520923"/>
                  </a:ext>
                </a:extLst>
              </a:tr>
              <a:tr h="39325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2023/2025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164.990 €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93760"/>
                  </a:ext>
                </a:extLst>
              </a:tr>
              <a:tr h="2632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TOTALE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195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604.000 €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783018"/>
                  </a:ext>
                </a:extLst>
              </a:tr>
            </a:tbl>
          </a:graphicData>
        </a:graphic>
      </p:graphicFrame>
      <p:sp>
        <p:nvSpPr>
          <p:cNvPr id="9" name="Titolo 31">
            <a:extLst>
              <a:ext uri="{FF2B5EF4-FFF2-40B4-BE49-F238E27FC236}">
                <a16:creationId xmlns:a16="http://schemas.microsoft.com/office/drawing/2014/main" id="{4C4BD04B-5B94-C8C2-918E-9F0EA776600F}"/>
              </a:ext>
            </a:extLst>
          </p:cNvPr>
          <p:cNvSpPr txBox="1">
            <a:spLocks/>
          </p:cNvSpPr>
          <p:nvPr/>
        </p:nvSpPr>
        <p:spPr>
          <a:xfrm>
            <a:off x="2323611" y="1031789"/>
            <a:ext cx="1169397" cy="6232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0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FSE</a:t>
            </a:r>
            <a:endParaRPr lang="it-IT" sz="4000" b="1" dirty="0">
              <a:solidFill>
                <a:schemeClr val="tx1"/>
              </a:solidFill>
            </a:endParaRPr>
          </a:p>
        </p:txBody>
      </p:sp>
      <p:sp>
        <p:nvSpPr>
          <p:cNvPr id="10" name="Titolo 31">
            <a:extLst>
              <a:ext uri="{FF2B5EF4-FFF2-40B4-BE49-F238E27FC236}">
                <a16:creationId xmlns:a16="http://schemas.microsoft.com/office/drawing/2014/main" id="{27CC16AD-AA75-8272-3D91-A342232622F9}"/>
              </a:ext>
            </a:extLst>
          </p:cNvPr>
          <p:cNvSpPr txBox="1">
            <a:spLocks/>
          </p:cNvSpPr>
          <p:nvPr/>
        </p:nvSpPr>
        <p:spPr>
          <a:xfrm>
            <a:off x="7648016" y="944783"/>
            <a:ext cx="1814448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0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FESR</a:t>
            </a:r>
            <a:endParaRPr lang="it-IT" sz="4000" b="1" dirty="0">
              <a:solidFill>
                <a:schemeClr val="tx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3B924E1-1413-0375-90C4-9B97E9F70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81" y="6357851"/>
            <a:ext cx="5978696" cy="4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356BC-03E3-F2F7-0FAE-A238B39C1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1148F46-BD84-6979-953E-4B7C2FCFD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364330"/>
              </p:ext>
            </p:extLst>
          </p:nvPr>
        </p:nvGraphicFramePr>
        <p:xfrm>
          <a:off x="293914" y="630977"/>
          <a:ext cx="11445504" cy="599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06C382-B550-40F6-54D5-32185521C4FF}"/>
              </a:ext>
            </a:extLst>
          </p:cNvPr>
          <p:cNvSpPr txBox="1"/>
          <p:nvPr/>
        </p:nvSpPr>
        <p:spPr>
          <a:xfrm>
            <a:off x="591224" y="46202"/>
            <a:ext cx="1051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UNIVERSO/CAMPIONE VS TET  FESR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144A84F-B54C-8ADD-F135-1D23551B7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0760"/>
            <a:ext cx="5980694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6EA6F3F-3771-5B60-B828-04F815AB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35" y="31172"/>
            <a:ext cx="11032918" cy="1143227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it-IT" sz="27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it-IT" sz="3200" dirty="0"/>
            </a:br>
            <a:br>
              <a:rPr lang="it-IT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it-IT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Andamento temporale degli errori con impatto finanziario per natura di beneficiario</a:t>
            </a:r>
            <a:endParaRPr lang="it-IT" sz="3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E5C355-034A-25C5-00BA-B81E46BFE2B1}"/>
              </a:ext>
            </a:extLst>
          </p:cNvPr>
          <p:cNvSpPr txBox="1"/>
          <p:nvPr/>
        </p:nvSpPr>
        <p:spPr>
          <a:xfrm>
            <a:off x="1996809" y="1271638"/>
            <a:ext cx="2029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FSE</a:t>
            </a:r>
            <a:endParaRPr kumimoji="0" lang="it-IT" alt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F0FD80-D45A-C8D1-4EC9-9CD319946E2E}"/>
              </a:ext>
            </a:extLst>
          </p:cNvPr>
          <p:cNvSpPr txBox="1"/>
          <p:nvPr/>
        </p:nvSpPr>
        <p:spPr>
          <a:xfrm>
            <a:off x="7753056" y="1271638"/>
            <a:ext cx="2029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FESR</a:t>
            </a:r>
            <a:endParaRPr kumimoji="0" lang="it-IT" alt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2EFBD79-8D49-BF59-2ABD-A702BC350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3" y="6372124"/>
            <a:ext cx="5978696" cy="454704"/>
          </a:xfrm>
          <a:prstGeom prst="rect">
            <a:avLst/>
          </a:prstGeom>
        </p:spPr>
      </p:pic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476F7AB8-D504-9081-C7F3-54192ED518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29855"/>
              </p:ext>
            </p:extLst>
          </p:nvPr>
        </p:nvGraphicFramePr>
        <p:xfrm>
          <a:off x="5894023" y="1972040"/>
          <a:ext cx="5498630" cy="431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0DF48675-D81B-663A-9137-4EBC71B404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031034"/>
              </p:ext>
            </p:extLst>
          </p:nvPr>
        </p:nvGraphicFramePr>
        <p:xfrm>
          <a:off x="164553" y="1972040"/>
          <a:ext cx="5645120" cy="431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8863694"/>
      </p:ext>
    </p:extLst>
  </p:cSld>
  <p:clrMapOvr>
    <a:masterClrMapping/>
  </p:clrMapOvr>
</p:sld>
</file>

<file path=ppt/theme/theme1.xml><?xml version="1.0" encoding="utf-8"?>
<a:theme xmlns:a="http://schemas.openxmlformats.org/drawingml/2006/main" name="Vista">
  <a:themeElements>
    <a:clrScheme name="Personalizzato 1">
      <a:dk1>
        <a:srgbClr val="000000"/>
      </a:dk1>
      <a:lt1>
        <a:srgbClr val="FFFFFF"/>
      </a:lt1>
      <a:dk2>
        <a:srgbClr val="A4DEF4"/>
      </a:dk2>
      <a:lt2>
        <a:srgbClr val="DFE3E5"/>
      </a:lt2>
      <a:accent1>
        <a:srgbClr val="A4DEF4"/>
      </a:accent1>
      <a:accent2>
        <a:srgbClr val="A4DEF4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Vista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t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1_Vista">
  <a:themeElements>
    <a:clrScheme name="Personalizzato 5">
      <a:dk1>
        <a:sysClr val="windowText" lastClr="000000"/>
      </a:dk1>
      <a:lt1>
        <a:sysClr val="window" lastClr="FFFFFF"/>
      </a:lt1>
      <a:dk2>
        <a:srgbClr val="B2E2F5"/>
      </a:dk2>
      <a:lt2>
        <a:srgbClr val="DFE3E5"/>
      </a:lt2>
      <a:accent1>
        <a:srgbClr val="B2E2F5"/>
      </a:accent1>
      <a:accent2>
        <a:srgbClr val="B2E2F5"/>
      </a:accent2>
      <a:accent3>
        <a:srgbClr val="B2E2F5"/>
      </a:accent3>
      <a:accent4>
        <a:srgbClr val="B2E2F5"/>
      </a:accent4>
      <a:accent5>
        <a:srgbClr val="B2E2F5"/>
      </a:accent5>
      <a:accent6>
        <a:srgbClr val="B2E2F5"/>
      </a:accent6>
      <a:hlink>
        <a:srgbClr val="6EAC1C"/>
      </a:hlink>
      <a:folHlink>
        <a:srgbClr val="B26B02"/>
      </a:folHlink>
    </a:clrScheme>
    <a:fontScheme name="Vista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t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zato 2">
    <a:dk1>
      <a:srgbClr val="215E99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ersonalizzato 5">
    <a:dk1>
      <a:sysClr val="windowText" lastClr="000000"/>
    </a:dk1>
    <a:lt1>
      <a:sysClr val="window" lastClr="FFFFFF"/>
    </a:lt1>
    <a:dk2>
      <a:srgbClr val="B2E2F5"/>
    </a:dk2>
    <a:lt2>
      <a:srgbClr val="DFE3E5"/>
    </a:lt2>
    <a:accent1>
      <a:srgbClr val="B2E2F5"/>
    </a:accent1>
    <a:accent2>
      <a:srgbClr val="B2E2F5"/>
    </a:accent2>
    <a:accent3>
      <a:srgbClr val="B2E2F5"/>
    </a:accent3>
    <a:accent4>
      <a:srgbClr val="B2E2F5"/>
    </a:accent4>
    <a:accent5>
      <a:srgbClr val="B2E2F5"/>
    </a:accent5>
    <a:accent6>
      <a:srgbClr val="B2E2F5"/>
    </a:accent6>
    <a:hlink>
      <a:srgbClr val="6EAC1C"/>
    </a:hlink>
    <a:folHlink>
      <a:srgbClr val="B26B02"/>
    </a:folHlink>
  </a:clrScheme>
  <a:fontScheme name="Vista">
    <a:majorFont>
      <a:latin typeface="Century Schoolbook" panose="020406040505050203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Schoolbook" panose="020406040505050203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Vista">
    <a:fillStyleLst>
      <a:solidFill>
        <a:schemeClr val="phClr"/>
      </a:solidFill>
      <a:solidFill>
        <a:schemeClr val="phClr">
          <a:tint val="60000"/>
          <a:satMod val="120000"/>
        </a:schemeClr>
      </a:solidFill>
      <a:solidFill>
        <a:schemeClr val="phClr">
          <a:shade val="75000"/>
          <a:satMod val="16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3970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95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phClr">
              <a:shade val="35000"/>
              <a:satMod val="130000"/>
            </a:schemeClr>
          </a:contourClr>
        </a:sp3d>
      </a:effectStyle>
      <a:effectStyle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phClr">
              <a:shade val="25000"/>
              <a:satMod val="14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4000"/>
              <a:shade val="98000"/>
              <a:satMod val="130000"/>
              <a:lumMod val="102000"/>
            </a:schemeClr>
          </a:gs>
          <a:gs pos="100000">
            <a:schemeClr val="phClr">
              <a:tint val="98000"/>
              <a:shade val="78000"/>
              <a:satMod val="14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Blu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Sfaccettatura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Sfaccettatura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lu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Sfaccettatura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Sfaccettatura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3A265787A86448A05F338567224205" ma:contentTypeVersion="12" ma:contentTypeDescription="Create a new document." ma:contentTypeScope="" ma:versionID="2b79a1716d6f86fec0152cbd1f3f05f9">
  <xsd:schema xmlns:xsd="http://www.w3.org/2001/XMLSchema" xmlns:xs="http://www.w3.org/2001/XMLSchema" xmlns:p="http://schemas.microsoft.com/office/2006/metadata/properties" xmlns:ns2="d1e1b162-1c6d-4d0e-a328-f60e638a722e" xmlns:ns3="b4a6ebc4-2842-43f3-a4f6-a79ce6d4f40f" targetNamespace="http://schemas.microsoft.com/office/2006/metadata/properties" ma:root="true" ma:fieldsID="5866168eb6b0c82fa9c0700717bb3e9c" ns2:_="" ns3:_="">
    <xsd:import namespace="d1e1b162-1c6d-4d0e-a328-f60e638a722e"/>
    <xsd:import namespace="b4a6ebc4-2842-43f3-a4f6-a79ce6d4f4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1b162-1c6d-4d0e-a328-f60e638a7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5e32e91-e282-4ae8-add1-730c2c7066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6ebc4-2842-43f3-a4f6-a79ce6d4f40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9e5858f-6138-4947-a9e1-ba89ca997f2a}" ma:internalName="TaxCatchAll" ma:showField="CatchAllData" ma:web="b4a6ebc4-2842-43f3-a4f6-a79ce6d4f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e1b162-1c6d-4d0e-a328-f60e638a722e">
      <Terms xmlns="http://schemas.microsoft.com/office/infopath/2007/PartnerControls"/>
    </lcf76f155ced4ddcb4097134ff3c332f>
    <TaxCatchAll xmlns="b4a6ebc4-2842-43f3-a4f6-a79ce6d4f40f" xsi:nil="true"/>
  </documentManagement>
</p:properties>
</file>

<file path=customXml/itemProps1.xml><?xml version="1.0" encoding="utf-8"?>
<ds:datastoreItem xmlns:ds="http://schemas.openxmlformats.org/officeDocument/2006/customXml" ds:itemID="{9B0DD511-7631-48B5-AEB1-CC6C2A110124}"/>
</file>

<file path=customXml/itemProps2.xml><?xml version="1.0" encoding="utf-8"?>
<ds:datastoreItem xmlns:ds="http://schemas.openxmlformats.org/officeDocument/2006/customXml" ds:itemID="{DD739C31-DE62-4305-A512-5802B3EA6A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E3242-2BBD-45D0-8C70-355E67420578}">
  <ds:schemaRefs>
    <ds:schemaRef ds:uri="http://schemas.openxmlformats.org/package/2006/metadata/core-properties"/>
    <ds:schemaRef ds:uri="87279a24-108c-43da-9de1-628e235f3cbb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d82b99c5-4939-4d93-bcf2-2da14b605e8e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95653b52-df9b-47d2-8549-8de78ac04e21}" enabled="1" method="Standard" siteId="{deff24bb-2089-4400-8c8e-f71e680378b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9934</TotalTime>
  <Words>804</Words>
  <Application>Microsoft Office PowerPoint</Application>
  <PresentationFormat>Widescreen</PresentationFormat>
  <Paragraphs>254</Paragraphs>
  <Slides>13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Aptos</vt:lpstr>
      <vt:lpstr>Arial</vt:lpstr>
      <vt:lpstr>Century Schoolbook</vt:lpstr>
      <vt:lpstr>Times New Roman</vt:lpstr>
      <vt:lpstr>Wingdings 2</vt:lpstr>
      <vt:lpstr>Vista</vt:lpstr>
      <vt:lpstr>1_Vista</vt:lpstr>
      <vt:lpstr>Presentazione standard di PowerPoint</vt:lpstr>
      <vt:lpstr>FSE: 8 RAC 195 vs 6773 operazioni 298 /769 M€ controllati  39% della spesa certificata FESR: 8 RAC 155 vs 2801 operazioni 1.355 /4.115M€ controllati  33% della spesa certificata</vt:lpstr>
      <vt:lpstr> POR FESR Campania 2014–2020</vt:lpstr>
      <vt:lpstr> Categorie di errore con impatto finanziario per normativa di riferimento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Andamento temporale degli errori con impatto finanziario per natura di beneficiario</vt:lpstr>
      <vt:lpstr>Presentazione standard di PowerPoint</vt:lpstr>
      <vt:lpstr>Presentazione standard di PowerPoint</vt:lpstr>
      <vt:lpstr>Categorie di errore senza impatto finanziario per tipologia di beneficiario </vt:lpstr>
      <vt:lpstr>Conclusioni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Uliano, Laura</dc:creator>
  <cp:lastModifiedBy>ANNIA GIORGI ROSSI</cp:lastModifiedBy>
  <cp:revision>64</cp:revision>
  <dcterms:created xsi:type="dcterms:W3CDTF">2025-05-09T12:03:35Z</dcterms:created>
  <dcterms:modified xsi:type="dcterms:W3CDTF">2026-06-11T13:51:30Z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0x010100FA3A265787A86448A05F338567224205</vt:lpwstr>
  </property>
</Properties>
</file>