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colors3.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2.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layout5.xml" ContentType="application/vnd.openxmlformats-officedocument.drawingml.diagramLayout+xml"/>
  <Override PartName="/ppt/diagrams/drawing1.xml" ContentType="application/vnd.ms-office.drawingml.diagramDrawing+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3.xml" ContentType="application/vnd.ms-office.drawingml.diagramDrawing+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58" r:id="rId4"/>
    <p:sldId id="265" r:id="rId5"/>
    <p:sldId id="276" r:id="rId6"/>
    <p:sldId id="285" r:id="rId7"/>
    <p:sldId id="287" r:id="rId8"/>
    <p:sldId id="262" r:id="rId9"/>
    <p:sldId id="266" r:id="rId10"/>
    <p:sldId id="263" r:id="rId11"/>
    <p:sldId id="274" r:id="rId12"/>
    <p:sldId id="267" r:id="rId13"/>
    <p:sldId id="268" r:id="rId14"/>
    <p:sldId id="288" r:id="rId15"/>
    <p:sldId id="286" r:id="rId16"/>
    <p:sldId id="279" r:id="rId17"/>
    <p:sldId id="297" r:id="rId18"/>
    <p:sldId id="289" r:id="rId19"/>
    <p:sldId id="294" r:id="rId20"/>
    <p:sldId id="296" r:id="rId21"/>
    <p:sldId id="277" r:id="rId22"/>
    <p:sldId id="278" r:id="rId23"/>
    <p:sldId id="281" r:id="rId24"/>
    <p:sldId id="301" r:id="rId25"/>
    <p:sldId id="302" r:id="rId26"/>
    <p:sldId id="29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Mascioletti" initials="BM" lastIdx="4" clrIdx="0">
    <p:extLst>
      <p:ext uri="{19B8F6BF-5375-455C-9EA6-DF929625EA0E}">
        <p15:presenceInfo xmlns:p15="http://schemas.microsoft.com/office/powerpoint/2012/main" userId="S::barbara.mascioletti@regione.abruzzo.it::5b4b3f3b-b6a6-4777-b8b7-b8ffd86f3b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9F755"/>
    <a:srgbClr val="DABEF6"/>
    <a:srgbClr val="EDC6EE"/>
    <a:srgbClr val="72FD41"/>
    <a:srgbClr val="003399"/>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88484" autoAdjust="0"/>
  </p:normalViewPr>
  <p:slideViewPr>
    <p:cSldViewPr snapToGrid="0">
      <p:cViewPr varScale="1">
        <p:scale>
          <a:sx n="99" d="100"/>
          <a:sy n="99"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ie\Downloads\POLICARDIO%20SRL_CL%20per%20verifica%20impresa%20in%20difficolt&#224;%20rev%20ana%2016_02_2026%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v>C.S. + RISERVE</c:v>
          </c:tx>
          <c:spPr>
            <a:solidFill>
              <a:schemeClr val="accent5">
                <a:lumMod val="75000"/>
              </a:schemeClr>
            </a:solidFill>
            <a:ln>
              <a:solidFill>
                <a:schemeClr val="accent6">
                  <a:shade val="76000"/>
                </a:schemeClr>
              </a:solidFill>
            </a:ln>
            <a:effectLst/>
            <a:sp3d>
              <a:contourClr>
                <a:schemeClr val="accent6">
                  <a:shade val="76000"/>
                </a:schemeClr>
              </a:contourClr>
            </a:sp3d>
          </c:spPr>
          <c:invertIfNegative val="0"/>
          <c:cat>
            <c:numRef>
              <c:f>'comma a)'!$C$6:$F$6</c:f>
              <c:numCache>
                <c:formatCode>General</c:formatCode>
                <c:ptCount val="4"/>
                <c:pt idx="0">
                  <c:v>2019</c:v>
                </c:pt>
                <c:pt idx="1">
                  <c:v>2020</c:v>
                </c:pt>
                <c:pt idx="2">
                  <c:v>2021</c:v>
                </c:pt>
                <c:pt idx="3">
                  <c:v>2022</c:v>
                </c:pt>
              </c:numCache>
            </c:numRef>
          </c:cat>
          <c:val>
            <c:numRef>
              <c:f>'comma a)'!$C$24:$F$24</c:f>
              <c:numCache>
                <c:formatCode>_-* #,##0_-;\-* #,##0_-;_-* \-??_-;_-@_-</c:formatCode>
                <c:ptCount val="4"/>
                <c:pt idx="0">
                  <c:v>6870</c:v>
                </c:pt>
                <c:pt idx="1">
                  <c:v>9325</c:v>
                </c:pt>
                <c:pt idx="2">
                  <c:v>121315</c:v>
                </c:pt>
                <c:pt idx="3">
                  <c:v>52110</c:v>
                </c:pt>
              </c:numCache>
            </c:numRef>
          </c:val>
          <c:extLst>
            <c:ext xmlns:c16="http://schemas.microsoft.com/office/drawing/2014/chart" uri="{C3380CC4-5D6E-409C-BE32-E72D297353CC}">
              <c16:uniqueId val="{00000000-07B4-4B26-B91B-A1B50274F528}"/>
            </c:ext>
          </c:extLst>
        </c:ser>
        <c:ser>
          <c:idx val="1"/>
          <c:order val="1"/>
          <c:tx>
            <c:v>PERDITE</c:v>
          </c:tx>
          <c:spPr>
            <a:pattFill prst="ltDnDiag">
              <a:fgClr>
                <a:schemeClr val="accent6">
                  <a:tint val="77000"/>
                </a:schemeClr>
              </a:fgClr>
              <a:bgClr>
                <a:schemeClr val="accent6">
                  <a:tint val="77000"/>
                  <a:lumMod val="20000"/>
                  <a:lumOff val="80000"/>
                </a:schemeClr>
              </a:bgClr>
            </a:pattFill>
            <a:ln>
              <a:solidFill>
                <a:schemeClr val="accent6">
                  <a:tint val="77000"/>
                </a:schemeClr>
              </a:solidFill>
            </a:ln>
            <a:effectLst/>
            <a:sp3d>
              <a:contourClr>
                <a:schemeClr val="accent6">
                  <a:tint val="77000"/>
                </a:schemeClr>
              </a:contourClr>
            </a:sp3d>
          </c:spPr>
          <c:invertIfNegative val="0"/>
          <c:cat>
            <c:numRef>
              <c:f>'comma a)'!$C$6:$F$6</c:f>
              <c:numCache>
                <c:formatCode>General</c:formatCode>
                <c:ptCount val="4"/>
                <c:pt idx="0">
                  <c:v>2019</c:v>
                </c:pt>
                <c:pt idx="1">
                  <c:v>2020</c:v>
                </c:pt>
                <c:pt idx="2">
                  <c:v>2021</c:v>
                </c:pt>
                <c:pt idx="3">
                  <c:v>2022</c:v>
                </c:pt>
              </c:numCache>
            </c:numRef>
          </c:cat>
          <c:val>
            <c:numRef>
              <c:f>'comma a)'!$C$25:$F$25</c:f>
              <c:numCache>
                <c:formatCode>_-* #,##0_-;\-* #,##0_-;_-* \-??_-;_-@_-</c:formatCode>
                <c:ptCount val="4"/>
                <c:pt idx="0">
                  <c:v>3130</c:v>
                </c:pt>
                <c:pt idx="1">
                  <c:v>19325</c:v>
                </c:pt>
                <c:pt idx="2">
                  <c:v>68685</c:v>
                </c:pt>
                <c:pt idx="3">
                  <c:v>137890</c:v>
                </c:pt>
              </c:numCache>
            </c:numRef>
          </c:val>
          <c:extLst>
            <c:ext xmlns:c16="http://schemas.microsoft.com/office/drawing/2014/chart" uri="{C3380CC4-5D6E-409C-BE32-E72D297353CC}">
              <c16:uniqueId val="{00000001-07B4-4B26-B91B-A1B50274F528}"/>
            </c:ext>
          </c:extLst>
        </c:ser>
        <c:dLbls>
          <c:showLegendKey val="0"/>
          <c:showVal val="0"/>
          <c:showCatName val="0"/>
          <c:showSerName val="0"/>
          <c:showPercent val="0"/>
          <c:showBubbleSize val="0"/>
        </c:dLbls>
        <c:gapWidth val="150"/>
        <c:shape val="box"/>
        <c:axId val="955380031"/>
        <c:axId val="955389183"/>
        <c:axId val="0"/>
      </c:bar3DChart>
      <c:catAx>
        <c:axId val="955380031"/>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it-IT"/>
          </a:p>
        </c:txPr>
        <c:crossAx val="955389183"/>
        <c:crosses val="autoZero"/>
        <c:auto val="1"/>
        <c:lblAlgn val="ctr"/>
        <c:lblOffset val="100"/>
        <c:noMultiLvlLbl val="0"/>
      </c:catAx>
      <c:valAx>
        <c:axId val="955389183"/>
        <c:scaling>
          <c:orientation val="minMax"/>
          <c:min val="0"/>
        </c:scaling>
        <c:delete val="0"/>
        <c:axPos val="l"/>
        <c:majorGridlines>
          <c:spPr>
            <a:ln>
              <a:solidFill>
                <a:schemeClr val="tx1">
                  <a:lumMod val="15000"/>
                  <a:lumOff val="85000"/>
                </a:schemeClr>
              </a:solidFill>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it-IT"/>
          </a:p>
        </c:txPr>
        <c:crossAx val="955380031"/>
        <c:crosses val="autoZero"/>
        <c:crossBetween val="between"/>
        <c:majorUnit val="100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it-IT"/>
        </a:p>
      </c:txPr>
    </c:legend>
    <c:plotVisOnly val="1"/>
    <c:dispBlanksAs val="gap"/>
    <c:showDLblsOverMax val="0"/>
  </c:chart>
  <c:spPr>
    <a:solidFill>
      <a:schemeClr val="lt1"/>
    </a:solidFill>
    <a:ln w="19050" cap="rnd" cmpd="sng" algn="ctr">
      <a:solidFill>
        <a:schemeClr val="accent1">
          <a:lumMod val="75000"/>
        </a:schemeClr>
      </a:solidFill>
      <a:prstDash val="solid"/>
    </a:ln>
    <a:effectLst/>
  </c:spPr>
  <c:txPr>
    <a:bodyPr/>
    <a:lstStyle/>
    <a:p>
      <a:pPr>
        <a:defRPr>
          <a:solidFill>
            <a:schemeClr val="dk1"/>
          </a:solidFill>
          <a:latin typeface="+mn-lt"/>
          <a:ea typeface="+mn-ea"/>
          <a:cs typeface="+mn-cs"/>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6-04-30T10:50:57.190" idx="1">
    <p:pos x="10" y="10"/>
    <p:text>eliminare ultima colonna per mettere numeri più grandi. I valori devono essere chiari. Ho eliminato anche un rigo</p:text>
    <p:extLst>
      <p:ext uri="{C676402C-5697-4E1C-873F-D02D1690AC5C}">
        <p15:threadingInfo xmlns:p15="http://schemas.microsoft.com/office/powerpoint/2012/main" timeZoneBias="-120"/>
      </p:ext>
    </p:extLst>
  </p:cm>
  <p:cm authorId="1" dt="2026-04-30T14:26:03.201" idx="3">
    <p:pos x="10" y="146"/>
    <p:text>non è chiaro se la condizione da soddisfare porta a essere in difficoltà o "non in difficolta</p:text>
    <p:extLst>
      <p:ext uri="{C676402C-5697-4E1C-873F-D02D1690AC5C}">
        <p15:threadingInfo xmlns:p15="http://schemas.microsoft.com/office/powerpoint/2012/main" timeZoneBias="-12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EF6B7-E803-4F89-A6D5-13873F40CCF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B81BC3F7-CC34-4058-B3F3-56D00BE8EA15}">
      <dgm:prSet/>
      <dgm:spPr/>
      <dgm:t>
        <a:bodyPr/>
        <a:lstStyle/>
        <a:p>
          <a:pPr rtl="0"/>
          <a:r>
            <a:rPr lang="it-IT" b="1" i="0" dirty="0">
              <a:solidFill>
                <a:schemeClr val="tx1"/>
              </a:solidFill>
            </a:rPr>
            <a:t>Quadro Temporaneo Covid-19</a:t>
          </a:r>
        </a:p>
        <a:p>
          <a:pPr rtl="0"/>
          <a:r>
            <a:rPr lang="it-IT" b="1" i="0" dirty="0">
              <a:solidFill>
                <a:srgbClr val="FFC000"/>
              </a:solidFill>
            </a:rPr>
            <a:t>Il quadro temporaneo in materia di aiuti di Stato a sostegno dell'economia nel contesto dell'emergenza epidemiologica da COVID-19, approvato il 19 marzo 2020</a:t>
          </a:r>
          <a:endParaRPr lang="it-IT" dirty="0">
            <a:solidFill>
              <a:srgbClr val="FFC000"/>
            </a:solidFill>
          </a:endParaRPr>
        </a:p>
      </dgm:t>
    </dgm:pt>
    <dgm:pt modelId="{BDD547B5-E5B0-4EE8-BBC2-D7F464C4AD23}" type="parTrans" cxnId="{AE1CA77E-11D9-4C22-ADF7-9C8372F630D2}">
      <dgm:prSet/>
      <dgm:spPr/>
      <dgm:t>
        <a:bodyPr/>
        <a:lstStyle/>
        <a:p>
          <a:endParaRPr lang="it-IT"/>
        </a:p>
      </dgm:t>
    </dgm:pt>
    <dgm:pt modelId="{5B7AA908-A9EA-4BAA-A51D-C03CFC37054D}" type="sibTrans" cxnId="{AE1CA77E-11D9-4C22-ADF7-9C8372F630D2}">
      <dgm:prSet/>
      <dgm:spPr/>
      <dgm:t>
        <a:bodyPr/>
        <a:lstStyle/>
        <a:p>
          <a:endParaRPr lang="it-IT"/>
        </a:p>
      </dgm:t>
    </dgm:pt>
    <dgm:pt modelId="{3E1E4D24-6ADF-43DC-8DD5-6E3628BC5727}">
      <dgm:prSet custT="1"/>
      <dgm:spPr/>
      <dgm:t>
        <a:bodyPr/>
        <a:lstStyle/>
        <a:p>
          <a:pPr rtl="0"/>
          <a:r>
            <a:rPr lang="it-IT" sz="1800" b="1" i="0" kern="1200" dirty="0">
              <a:solidFill>
                <a:schemeClr val="tx1"/>
              </a:solidFill>
            </a:rPr>
            <a:t>GBER articolo 1, paragrafo 4, lettera c):</a:t>
          </a:r>
        </a:p>
        <a:p>
          <a:pPr rtl="0"/>
          <a:r>
            <a:rPr lang="it-IT" sz="1800" b="1" i="1" kern="1200" dirty="0">
              <a:solidFill>
                <a:srgbClr val="FFC000"/>
              </a:solidFill>
              <a:latin typeface="Calibri" panose="020F0502020204030204"/>
              <a:ea typeface="+mn-ea"/>
              <a:cs typeface="+mn-cs"/>
            </a:rPr>
            <a:t>“il presente regolamento si applica, mediante deroga, alle imprese che al 31 dicembre  2019 non erano in difficoltà ma lo sono diventate nel periodo dal 1° gennaio 2020 al 31 dicembre 2021”. </a:t>
          </a:r>
        </a:p>
      </dgm:t>
    </dgm:pt>
    <dgm:pt modelId="{77D4B2BE-65D3-4CF1-BC61-3A2509B628EC}" type="sibTrans" cxnId="{2803E6E5-7676-4E3A-B303-BD22655735DE}">
      <dgm:prSet/>
      <dgm:spPr/>
      <dgm:t>
        <a:bodyPr/>
        <a:lstStyle/>
        <a:p>
          <a:endParaRPr lang="it-IT"/>
        </a:p>
      </dgm:t>
    </dgm:pt>
    <dgm:pt modelId="{24F3FC34-4554-44A3-B889-1983FED7AB46}" type="parTrans" cxnId="{2803E6E5-7676-4E3A-B303-BD22655735DE}">
      <dgm:prSet/>
      <dgm:spPr/>
      <dgm:t>
        <a:bodyPr/>
        <a:lstStyle/>
        <a:p>
          <a:endParaRPr lang="it-IT"/>
        </a:p>
      </dgm:t>
    </dgm:pt>
    <dgm:pt modelId="{17CCA9A1-AA87-4189-94DE-53EA937642E3}">
      <dgm:prSet custT="1"/>
      <dgm:spPr/>
      <dgm:t>
        <a:bodyPr/>
        <a:lstStyle/>
        <a:p>
          <a:pPr algn="ctr"/>
          <a:r>
            <a:rPr lang="it-IT" sz="1200" b="1" dirty="0">
              <a:solidFill>
                <a:schemeClr val="tx1"/>
              </a:solidFill>
            </a:rPr>
            <a:t>REGOLAMENTO (UE) 2021/1237 DELLA COMMISSIONE del 23 luglio 2021</a:t>
          </a:r>
        </a:p>
        <a:p>
          <a:pPr algn="ctr"/>
          <a:r>
            <a:rPr lang="it-IT" sz="1500" b="1" dirty="0">
              <a:solidFill>
                <a:srgbClr val="FFC000"/>
              </a:solidFill>
            </a:rPr>
            <a:t>(2) «</a:t>
          </a:r>
          <a:r>
            <a:rPr lang="it-IT" sz="1500" b="1" i="1" dirty="0">
              <a:solidFill>
                <a:srgbClr val="FFC000"/>
              </a:solidFill>
            </a:rPr>
            <a:t>In considerazione delle conseguenze economiche e finanziarie della pandemia di COVID-19 per le imprese … è opportuno adeguare il regolamento (UE) n. 651/2014. </a:t>
          </a:r>
        </a:p>
        <a:p>
          <a:pPr algn="ctr"/>
          <a:r>
            <a:rPr lang="it-IT" sz="1500" b="1" i="1" dirty="0">
              <a:solidFill>
                <a:srgbClr val="FFC000"/>
              </a:solidFill>
            </a:rPr>
            <a:t>È opportuno che le imprese che sono diventate imprese in difficoltà a causa della pandemia di COVID-19 continuino a beneficiare degli aiuti a norma del Regolamento (UE) n. 651/2014 per un periodo limitato, vale a dire dal 1 gennaio 2020 al 31 dicembre 2021.»</a:t>
          </a:r>
        </a:p>
      </dgm:t>
    </dgm:pt>
    <dgm:pt modelId="{9F9E4716-A1A2-445E-B2B7-7154624F515E}" type="parTrans" cxnId="{7B0E0D9D-3393-4995-A995-6F189BE0A539}">
      <dgm:prSet/>
      <dgm:spPr/>
      <dgm:t>
        <a:bodyPr/>
        <a:lstStyle/>
        <a:p>
          <a:endParaRPr lang="it-IT"/>
        </a:p>
      </dgm:t>
    </dgm:pt>
    <dgm:pt modelId="{4BC48783-D7CE-4683-85B8-861BEDDE599C}" type="sibTrans" cxnId="{7B0E0D9D-3393-4995-A995-6F189BE0A539}">
      <dgm:prSet/>
      <dgm:spPr/>
      <dgm:t>
        <a:bodyPr/>
        <a:lstStyle/>
        <a:p>
          <a:endParaRPr lang="it-IT"/>
        </a:p>
      </dgm:t>
    </dgm:pt>
    <dgm:pt modelId="{F8336344-BF8E-4E07-97CC-D66F426AC72D}" type="pres">
      <dgm:prSet presAssocID="{273EF6B7-E803-4F89-A6D5-13873F40CCFC}" presName="Name0" presStyleCnt="0">
        <dgm:presLayoutVars>
          <dgm:dir/>
          <dgm:resizeHandles val="exact"/>
        </dgm:presLayoutVars>
      </dgm:prSet>
      <dgm:spPr/>
    </dgm:pt>
    <dgm:pt modelId="{2B787EB5-58F4-4E5C-9102-4CD9AB777C82}" type="pres">
      <dgm:prSet presAssocID="{B81BC3F7-CC34-4058-B3F3-56D00BE8EA15}" presName="node" presStyleLbl="node1" presStyleIdx="0" presStyleCnt="3">
        <dgm:presLayoutVars>
          <dgm:bulletEnabled val="1"/>
        </dgm:presLayoutVars>
      </dgm:prSet>
      <dgm:spPr/>
    </dgm:pt>
    <dgm:pt modelId="{60966B91-CD58-483E-83AF-8334C44B3483}" type="pres">
      <dgm:prSet presAssocID="{5B7AA908-A9EA-4BAA-A51D-C03CFC37054D}" presName="sibTrans" presStyleLbl="sibTrans2D1" presStyleIdx="0" presStyleCnt="2"/>
      <dgm:spPr/>
    </dgm:pt>
    <dgm:pt modelId="{C08C27FC-FA0E-4898-A9C6-01AA64D623B4}" type="pres">
      <dgm:prSet presAssocID="{5B7AA908-A9EA-4BAA-A51D-C03CFC37054D}" presName="connectorText" presStyleLbl="sibTrans2D1" presStyleIdx="0" presStyleCnt="2"/>
      <dgm:spPr/>
    </dgm:pt>
    <dgm:pt modelId="{F1DC9932-F876-40F7-9F8C-966A8B470943}" type="pres">
      <dgm:prSet presAssocID="{3E1E4D24-6ADF-43DC-8DD5-6E3628BC5727}" presName="node" presStyleLbl="node1" presStyleIdx="1" presStyleCnt="3">
        <dgm:presLayoutVars>
          <dgm:bulletEnabled val="1"/>
        </dgm:presLayoutVars>
      </dgm:prSet>
      <dgm:spPr/>
    </dgm:pt>
    <dgm:pt modelId="{D3FCA39A-498B-4A1E-BF17-5A10CF231DCA}" type="pres">
      <dgm:prSet presAssocID="{77D4B2BE-65D3-4CF1-BC61-3A2509B628EC}" presName="sibTrans" presStyleLbl="sibTrans2D1" presStyleIdx="1" presStyleCnt="2"/>
      <dgm:spPr/>
    </dgm:pt>
    <dgm:pt modelId="{13FEDB45-2FF1-4E35-AB8D-DADDDAE8B7AC}" type="pres">
      <dgm:prSet presAssocID="{77D4B2BE-65D3-4CF1-BC61-3A2509B628EC}" presName="connectorText" presStyleLbl="sibTrans2D1" presStyleIdx="1" presStyleCnt="2"/>
      <dgm:spPr/>
    </dgm:pt>
    <dgm:pt modelId="{A31B4E72-4555-4949-A804-296971B9246C}" type="pres">
      <dgm:prSet presAssocID="{17CCA9A1-AA87-4189-94DE-53EA937642E3}" presName="node" presStyleLbl="node1" presStyleIdx="2" presStyleCnt="3">
        <dgm:presLayoutVars>
          <dgm:bulletEnabled val="1"/>
        </dgm:presLayoutVars>
      </dgm:prSet>
      <dgm:spPr/>
    </dgm:pt>
  </dgm:ptLst>
  <dgm:cxnLst>
    <dgm:cxn modelId="{ECEFC508-A780-462D-9F8C-0AA5E69FF0A3}" type="presOf" srcId="{5B7AA908-A9EA-4BAA-A51D-C03CFC37054D}" destId="{C08C27FC-FA0E-4898-A9C6-01AA64D623B4}" srcOrd="1" destOrd="0" presId="urn:microsoft.com/office/officeart/2005/8/layout/process1"/>
    <dgm:cxn modelId="{281A1F12-9D4F-4A41-BD18-4EF004E3FB45}" type="presOf" srcId="{B81BC3F7-CC34-4058-B3F3-56D00BE8EA15}" destId="{2B787EB5-58F4-4E5C-9102-4CD9AB777C82}" srcOrd="0" destOrd="0" presId="urn:microsoft.com/office/officeart/2005/8/layout/process1"/>
    <dgm:cxn modelId="{E3543115-7FDE-4FE2-87F0-E00917E95784}" type="presOf" srcId="{3E1E4D24-6ADF-43DC-8DD5-6E3628BC5727}" destId="{F1DC9932-F876-40F7-9F8C-966A8B470943}" srcOrd="0" destOrd="0" presId="urn:microsoft.com/office/officeart/2005/8/layout/process1"/>
    <dgm:cxn modelId="{A454A56E-2CB6-4514-A34B-649208412598}" type="presOf" srcId="{5B7AA908-A9EA-4BAA-A51D-C03CFC37054D}" destId="{60966B91-CD58-483E-83AF-8334C44B3483}" srcOrd="0" destOrd="0" presId="urn:microsoft.com/office/officeart/2005/8/layout/process1"/>
    <dgm:cxn modelId="{B364E977-18ED-4FA0-8379-9911A3704E55}" type="presOf" srcId="{77D4B2BE-65D3-4CF1-BC61-3A2509B628EC}" destId="{D3FCA39A-498B-4A1E-BF17-5A10CF231DCA}" srcOrd="0" destOrd="0" presId="urn:microsoft.com/office/officeart/2005/8/layout/process1"/>
    <dgm:cxn modelId="{AE1CA77E-11D9-4C22-ADF7-9C8372F630D2}" srcId="{273EF6B7-E803-4F89-A6D5-13873F40CCFC}" destId="{B81BC3F7-CC34-4058-B3F3-56D00BE8EA15}" srcOrd="0" destOrd="0" parTransId="{BDD547B5-E5B0-4EE8-BBC2-D7F464C4AD23}" sibTransId="{5B7AA908-A9EA-4BAA-A51D-C03CFC37054D}"/>
    <dgm:cxn modelId="{7B0E0D9D-3393-4995-A995-6F189BE0A539}" srcId="{273EF6B7-E803-4F89-A6D5-13873F40CCFC}" destId="{17CCA9A1-AA87-4189-94DE-53EA937642E3}" srcOrd="2" destOrd="0" parTransId="{9F9E4716-A1A2-445E-B2B7-7154624F515E}" sibTransId="{4BC48783-D7CE-4683-85B8-861BEDDE599C}"/>
    <dgm:cxn modelId="{BC9A03B7-3B1D-4DF8-A129-EFA4FD6B98EE}" type="presOf" srcId="{77D4B2BE-65D3-4CF1-BC61-3A2509B628EC}" destId="{13FEDB45-2FF1-4E35-AB8D-DADDDAE8B7AC}" srcOrd="1" destOrd="0" presId="urn:microsoft.com/office/officeart/2005/8/layout/process1"/>
    <dgm:cxn modelId="{0E7337CF-53E3-4C5A-A000-80262A799349}" type="presOf" srcId="{273EF6B7-E803-4F89-A6D5-13873F40CCFC}" destId="{F8336344-BF8E-4E07-97CC-D66F426AC72D}" srcOrd="0" destOrd="0" presId="urn:microsoft.com/office/officeart/2005/8/layout/process1"/>
    <dgm:cxn modelId="{2803E6E5-7676-4E3A-B303-BD22655735DE}" srcId="{273EF6B7-E803-4F89-A6D5-13873F40CCFC}" destId="{3E1E4D24-6ADF-43DC-8DD5-6E3628BC5727}" srcOrd="1" destOrd="0" parTransId="{24F3FC34-4554-44A3-B889-1983FED7AB46}" sibTransId="{77D4B2BE-65D3-4CF1-BC61-3A2509B628EC}"/>
    <dgm:cxn modelId="{1CEF82F6-4AE5-40F5-8C4E-039B57870CB7}" type="presOf" srcId="{17CCA9A1-AA87-4189-94DE-53EA937642E3}" destId="{A31B4E72-4555-4949-A804-296971B9246C}" srcOrd="0" destOrd="0" presId="urn:microsoft.com/office/officeart/2005/8/layout/process1"/>
    <dgm:cxn modelId="{E1C576CD-92F8-47A7-8CBF-CAEC426B1132}" type="presParOf" srcId="{F8336344-BF8E-4E07-97CC-D66F426AC72D}" destId="{2B787EB5-58F4-4E5C-9102-4CD9AB777C82}" srcOrd="0" destOrd="0" presId="urn:microsoft.com/office/officeart/2005/8/layout/process1"/>
    <dgm:cxn modelId="{DA37F540-4F2E-4088-9926-713EEAEA5FA5}" type="presParOf" srcId="{F8336344-BF8E-4E07-97CC-D66F426AC72D}" destId="{60966B91-CD58-483E-83AF-8334C44B3483}" srcOrd="1" destOrd="0" presId="urn:microsoft.com/office/officeart/2005/8/layout/process1"/>
    <dgm:cxn modelId="{687411B5-9024-4F35-9250-88FD36FE20BF}" type="presParOf" srcId="{60966B91-CD58-483E-83AF-8334C44B3483}" destId="{C08C27FC-FA0E-4898-A9C6-01AA64D623B4}" srcOrd="0" destOrd="0" presId="urn:microsoft.com/office/officeart/2005/8/layout/process1"/>
    <dgm:cxn modelId="{B87C72D9-59C7-4033-B18F-0E10D28AEBFC}" type="presParOf" srcId="{F8336344-BF8E-4E07-97CC-D66F426AC72D}" destId="{F1DC9932-F876-40F7-9F8C-966A8B470943}" srcOrd="2" destOrd="0" presId="urn:microsoft.com/office/officeart/2005/8/layout/process1"/>
    <dgm:cxn modelId="{C89AFF1F-4FF9-4B95-A7A7-27C3CA373239}" type="presParOf" srcId="{F8336344-BF8E-4E07-97CC-D66F426AC72D}" destId="{D3FCA39A-498B-4A1E-BF17-5A10CF231DCA}" srcOrd="3" destOrd="0" presId="urn:microsoft.com/office/officeart/2005/8/layout/process1"/>
    <dgm:cxn modelId="{C9A89A2B-8E9A-466D-9159-2A279C7B08CB}" type="presParOf" srcId="{D3FCA39A-498B-4A1E-BF17-5A10CF231DCA}" destId="{13FEDB45-2FF1-4E35-AB8D-DADDDAE8B7AC}" srcOrd="0" destOrd="0" presId="urn:microsoft.com/office/officeart/2005/8/layout/process1"/>
    <dgm:cxn modelId="{54589170-DB28-4191-ACAC-D8FD1BCE72EE}" type="presParOf" srcId="{F8336344-BF8E-4E07-97CC-D66F426AC72D}" destId="{A31B4E72-4555-4949-A804-296971B9246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1CA4F2-DA2F-40FA-90FA-78F6B040728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it-IT"/>
        </a:p>
      </dgm:t>
    </dgm:pt>
    <dgm:pt modelId="{EF987827-7819-4340-8A7C-F9F95667D7B7}">
      <dgm:prSet phldrT="[Testo]" custT="1"/>
      <dgm:spPr>
        <a:solidFill>
          <a:schemeClr val="bg1"/>
        </a:solidFill>
        <a:ln w="28575">
          <a:noFill/>
        </a:ln>
      </dgm:spPr>
      <dgm:t>
        <a:bodyPr/>
        <a:lstStyle/>
        <a:p>
          <a:r>
            <a:rPr lang="it-IT" sz="1600" b="1" dirty="0">
              <a:solidFill>
                <a:schemeClr val="tx1"/>
              </a:solidFill>
            </a:rPr>
            <a:t>Applicabilità della deroga e Principio di i</a:t>
          </a:r>
          <a:r>
            <a:rPr lang="it-IT" sz="1600" b="1" dirty="0"/>
            <a:t>nterpretazione restrittiva del diritto UE</a:t>
          </a:r>
          <a:endParaRPr lang="it-IT" sz="1600" dirty="0">
            <a:solidFill>
              <a:schemeClr val="tx1"/>
            </a:solidFill>
          </a:endParaRPr>
        </a:p>
      </dgm:t>
    </dgm:pt>
    <dgm:pt modelId="{BBF78897-CC05-446D-BD9B-FE148643948E}" type="parTrans" cxnId="{F95B6C02-48CD-43B6-B3CC-65E75C2A585A}">
      <dgm:prSet/>
      <dgm:spPr/>
      <dgm:t>
        <a:bodyPr/>
        <a:lstStyle/>
        <a:p>
          <a:endParaRPr lang="it-IT">
            <a:solidFill>
              <a:schemeClr val="tx1"/>
            </a:solidFill>
          </a:endParaRPr>
        </a:p>
      </dgm:t>
    </dgm:pt>
    <dgm:pt modelId="{99C46CCB-3FD4-4E81-9B1D-4C7633335B6C}" type="sibTrans" cxnId="{F95B6C02-48CD-43B6-B3CC-65E75C2A585A}">
      <dgm:prSet/>
      <dgm:spPr/>
      <dgm:t>
        <a:bodyPr/>
        <a:lstStyle/>
        <a:p>
          <a:endParaRPr lang="it-IT">
            <a:solidFill>
              <a:schemeClr val="tx1"/>
            </a:solidFill>
          </a:endParaRPr>
        </a:p>
      </dgm:t>
    </dgm:pt>
    <dgm:pt modelId="{9998A917-8FB5-45EA-B6A6-F87E59560AE0}">
      <dgm:prSet phldrT="[Testo]" custT="1"/>
      <dgm:spPr>
        <a:solidFill>
          <a:schemeClr val="bg2">
            <a:lumMod val="90000"/>
          </a:schemeClr>
        </a:solidFill>
      </dgm:spPr>
      <dgm:t>
        <a:bodyPr/>
        <a:lstStyle/>
        <a:p>
          <a:pPr>
            <a:buFont typeface="Wingdings" panose="05000000000000000000" pitchFamily="2" charset="2"/>
            <a:buChar char="q"/>
          </a:pPr>
          <a:endParaRPr lang="it-IT" sz="1100" b="1" dirty="0">
            <a:solidFill>
              <a:schemeClr val="tx1"/>
            </a:solidFill>
          </a:endParaRPr>
        </a:p>
        <a:p>
          <a:pPr>
            <a:buFont typeface="Wingdings" panose="05000000000000000000" pitchFamily="2" charset="2"/>
            <a:buChar char="q"/>
          </a:pPr>
          <a:endParaRPr lang="it-IT" sz="1400" b="1" dirty="0">
            <a:solidFill>
              <a:schemeClr val="tx1"/>
            </a:solidFill>
          </a:endParaRPr>
        </a:p>
        <a:p>
          <a:pPr>
            <a:buFont typeface="Wingdings" panose="05000000000000000000" pitchFamily="2" charset="2"/>
            <a:buChar char="q"/>
          </a:pPr>
          <a:r>
            <a:rPr lang="it-IT" sz="1400" b="1" dirty="0">
              <a:solidFill>
                <a:schemeClr val="tx1"/>
              </a:solidFill>
            </a:rPr>
            <a:t>La giurisprudenza della Corte di giustizia dell’UE è costante nell’affermare che le deroghe al divieto generale di cui all’art. 107, par. 1, TFUE devono essere interpretate restrittivamente.</a:t>
          </a:r>
        </a:p>
        <a:p>
          <a:pPr>
            <a:buFont typeface="Wingdings" panose="05000000000000000000" pitchFamily="2" charset="2"/>
            <a:buChar char="q"/>
          </a:pPr>
          <a:r>
            <a:rPr lang="it-IT" sz="1400" dirty="0">
              <a:solidFill>
                <a:schemeClr val="tx1"/>
              </a:solidFill>
            </a:rPr>
            <a:t>La modifica introdotta dal Regolamento (UE) 2021/1237, che consente l’ammissibilità delle imprese divenute in difficoltà nel periodo 1° gennaio 2020 – 31 dicembre 2021, ha natura espressamente </a:t>
          </a:r>
          <a:r>
            <a:rPr lang="it-IT" sz="1400" b="1" u="sng" dirty="0">
              <a:solidFill>
                <a:schemeClr val="tx1"/>
              </a:solidFill>
            </a:rPr>
            <a:t>temporanea ed eccezionale</a:t>
          </a:r>
          <a:r>
            <a:rPr lang="it-IT" sz="1400" b="1" dirty="0">
              <a:solidFill>
                <a:schemeClr val="tx1"/>
              </a:solidFill>
            </a:rPr>
            <a:t>.</a:t>
          </a:r>
          <a:r>
            <a:rPr lang="it-IT" sz="1400" dirty="0">
              <a:solidFill>
                <a:schemeClr val="tx1"/>
              </a:solidFill>
            </a:rPr>
            <a:t> </a:t>
          </a:r>
        </a:p>
        <a:p>
          <a:pPr>
            <a:buFont typeface="Wingdings" panose="05000000000000000000" pitchFamily="2" charset="2"/>
            <a:buChar char="q"/>
          </a:pPr>
          <a:r>
            <a:rPr lang="it-IT" sz="1400" b="1" dirty="0">
              <a:solidFill>
                <a:schemeClr val="tx1"/>
              </a:solidFill>
            </a:rPr>
            <a:t>Tale deroga non può essere estesa a situazioni ulteriori rispetto a quelle chiaramente ricomprese nel suo ambito temporale e oggettivo, né può fondare una categoria permanente di imprese ammissibili.</a:t>
          </a:r>
        </a:p>
      </dgm:t>
    </dgm:pt>
    <dgm:pt modelId="{75BC612D-6535-47B1-9A8C-87F6FFAAA97B}" type="parTrans" cxnId="{4847FEF0-3051-4911-B055-82FFF46CB6AA}">
      <dgm:prSet/>
      <dgm:spPr/>
      <dgm:t>
        <a:bodyPr/>
        <a:lstStyle/>
        <a:p>
          <a:endParaRPr lang="it-IT">
            <a:solidFill>
              <a:schemeClr val="tx1"/>
            </a:solidFill>
          </a:endParaRPr>
        </a:p>
      </dgm:t>
    </dgm:pt>
    <dgm:pt modelId="{E7C571E2-9DF7-4D27-BBD8-920EE867F960}" type="sibTrans" cxnId="{4847FEF0-3051-4911-B055-82FFF46CB6AA}">
      <dgm:prSet/>
      <dgm:spPr/>
      <dgm:t>
        <a:bodyPr/>
        <a:lstStyle/>
        <a:p>
          <a:endParaRPr lang="it-IT">
            <a:solidFill>
              <a:schemeClr val="tx1"/>
            </a:solidFill>
          </a:endParaRPr>
        </a:p>
      </dgm:t>
    </dgm:pt>
    <dgm:pt modelId="{4DAF165A-88F7-4572-8474-5DFEDF543FC7}">
      <dgm:prSet phldrT="[Testo]" custT="1"/>
      <dgm:spPr>
        <a:solidFill>
          <a:schemeClr val="accent6">
            <a:lumMod val="20000"/>
            <a:lumOff val="80000"/>
          </a:schemeClr>
        </a:solidFill>
      </dgm:spPr>
      <dgm:t>
        <a:bodyPr/>
        <a:lstStyle/>
        <a:p>
          <a:pPr>
            <a:buFont typeface="Wingdings" panose="05000000000000000000" pitchFamily="2" charset="2"/>
            <a:buChar char="q"/>
          </a:pPr>
          <a:endParaRPr lang="it-IT" sz="1400" b="0" dirty="0">
            <a:solidFill>
              <a:schemeClr val="tx1"/>
            </a:solidFill>
          </a:endParaRPr>
        </a:p>
        <a:p>
          <a:pPr>
            <a:buFont typeface="Wingdings" panose="05000000000000000000" pitchFamily="2" charset="2"/>
            <a:buChar char="q"/>
          </a:pPr>
          <a:endParaRPr lang="it-IT" sz="1400" b="0" dirty="0">
            <a:solidFill>
              <a:schemeClr val="tx1"/>
            </a:solidFill>
          </a:endParaRPr>
        </a:p>
        <a:p>
          <a:pPr>
            <a:buFont typeface="Wingdings" panose="05000000000000000000" pitchFamily="2" charset="2"/>
            <a:buChar char="q"/>
          </a:pPr>
          <a:endParaRPr lang="it-IT" sz="1400" b="0" dirty="0">
            <a:solidFill>
              <a:schemeClr val="tx1"/>
            </a:solidFill>
          </a:endParaRPr>
        </a:p>
        <a:p>
          <a:pPr>
            <a:buFont typeface="Wingdings" panose="05000000000000000000" pitchFamily="2" charset="2"/>
            <a:buChar char="q"/>
          </a:pPr>
          <a:r>
            <a:rPr lang="it-IT" sz="1400" b="0" dirty="0">
              <a:solidFill>
                <a:schemeClr val="tx1"/>
              </a:solidFill>
            </a:rPr>
            <a:t>La deroga introdotta dal Regolamento (UE) 2021/1237 richiede </a:t>
          </a:r>
          <a:r>
            <a:rPr lang="it-IT" sz="1400" b="1" dirty="0">
              <a:solidFill>
                <a:schemeClr val="tx1"/>
              </a:solidFill>
            </a:rPr>
            <a:t>l’esistenza dello status di “impresa in difficoltà” secondo la definizione del GBER. </a:t>
          </a:r>
        </a:p>
        <a:p>
          <a:pPr>
            <a:buFont typeface="Wingdings" panose="05000000000000000000" pitchFamily="2" charset="2"/>
            <a:buChar char="q"/>
          </a:pPr>
          <a:r>
            <a:rPr lang="it-IT" sz="1400" b="0" u="none" dirty="0">
              <a:solidFill>
                <a:schemeClr val="tx1"/>
              </a:solidFill>
            </a:rPr>
            <a:t>Ai sensi dell’art. 2, par. 18 del Regolamento (UE) n. 651/2014 (GBER), una società a responsabilità limitata costituita da meno di tre anni non è considerata impresa in difficoltà, anche se le perdite cumulate erodono più della metà del capitale sottoscritto</a:t>
          </a:r>
          <a:r>
            <a:rPr lang="it-IT" sz="1400" dirty="0">
              <a:solidFill>
                <a:schemeClr val="tx1"/>
              </a:solidFill>
            </a:rPr>
            <a:t>.</a:t>
          </a:r>
        </a:p>
        <a:p>
          <a:pPr>
            <a:buFont typeface="Wingdings" panose="05000000000000000000" pitchFamily="2" charset="2"/>
            <a:buChar char="q"/>
          </a:pPr>
          <a:r>
            <a:rPr lang="it-IT" sz="1400" dirty="0">
              <a:solidFill>
                <a:schemeClr val="tx1"/>
              </a:solidFill>
            </a:rPr>
            <a:t> </a:t>
          </a:r>
          <a:r>
            <a:rPr lang="it-IT" sz="1400" b="1" dirty="0">
              <a:solidFill>
                <a:schemeClr val="tx1"/>
              </a:solidFill>
            </a:rPr>
            <a:t>La società nel periodo COVID (2020/2021) non poteva essere considerata in difficoltà</a:t>
          </a:r>
        </a:p>
        <a:p>
          <a:pPr>
            <a:buFont typeface="Wingdings" panose="05000000000000000000" pitchFamily="2" charset="2"/>
            <a:buChar char="q"/>
          </a:pPr>
          <a:endParaRPr lang="it-IT" sz="1400" dirty="0">
            <a:solidFill>
              <a:schemeClr val="tx1"/>
            </a:solidFill>
          </a:endParaRPr>
        </a:p>
        <a:p>
          <a:pPr>
            <a:buFont typeface="Wingdings" panose="05000000000000000000" pitchFamily="2" charset="2"/>
            <a:buChar char="q"/>
          </a:pPr>
          <a:endParaRPr lang="it-IT" sz="1000" dirty="0">
            <a:solidFill>
              <a:schemeClr val="tx1"/>
            </a:solidFill>
          </a:endParaRPr>
        </a:p>
      </dgm:t>
    </dgm:pt>
    <dgm:pt modelId="{0975871E-CEE3-4B7D-AD15-F4CFE5FDEEFB}" type="parTrans" cxnId="{D6BE6AEF-CF9D-4499-BCF4-27404DC144C3}">
      <dgm:prSet/>
      <dgm:spPr/>
      <dgm:t>
        <a:bodyPr/>
        <a:lstStyle/>
        <a:p>
          <a:endParaRPr lang="it-IT">
            <a:solidFill>
              <a:schemeClr val="tx1"/>
            </a:solidFill>
          </a:endParaRPr>
        </a:p>
      </dgm:t>
    </dgm:pt>
    <dgm:pt modelId="{2D4D16A9-BA5E-4C24-A1F3-57C00DE5773B}" type="sibTrans" cxnId="{D6BE6AEF-CF9D-4499-BCF4-27404DC144C3}">
      <dgm:prSet/>
      <dgm:spPr/>
      <dgm:t>
        <a:bodyPr/>
        <a:lstStyle/>
        <a:p>
          <a:endParaRPr lang="it-IT">
            <a:solidFill>
              <a:schemeClr val="tx1"/>
            </a:solidFill>
          </a:endParaRPr>
        </a:p>
      </dgm:t>
    </dgm:pt>
    <dgm:pt modelId="{56335477-373F-47BA-8401-88DAD70AB282}">
      <dgm:prSet phldrT="[Testo]"/>
      <dgm:spPr>
        <a:solidFill>
          <a:schemeClr val="tx2">
            <a:lumMod val="20000"/>
            <a:lumOff val="80000"/>
          </a:schemeClr>
        </a:solidFill>
      </dgm:spPr>
      <dgm:t>
        <a:bodyPr anchor="t"/>
        <a:lstStyle/>
        <a:p>
          <a:pPr>
            <a:buNone/>
          </a:pPr>
          <a:r>
            <a:rPr lang="it-IT" dirty="0">
              <a:solidFill>
                <a:schemeClr val="tx1"/>
              </a:solidFill>
            </a:rPr>
            <a:t>La deroga COVID non abroga o modifica la definizione di impresa in difficoltà e pertanto non abroga la regola specifica per imprese &lt;3 anni, </a:t>
          </a:r>
          <a:r>
            <a:rPr lang="it-IT" b="0" u="none" dirty="0">
              <a:solidFill>
                <a:schemeClr val="tx1"/>
              </a:solidFill>
            </a:rPr>
            <a:t>quindi</a:t>
          </a:r>
          <a:r>
            <a:rPr lang="it-IT" b="1" u="sng" dirty="0">
              <a:solidFill>
                <a:schemeClr val="tx1"/>
              </a:solidFill>
            </a:rPr>
            <a:t> non crea un diritto automatico di accedere alla deroga per imprese “giovani” che abbiano subito perdite elevate </a:t>
          </a:r>
          <a:r>
            <a:rPr lang="it-IT" dirty="0">
              <a:solidFill>
                <a:schemeClr val="tx1"/>
              </a:solidFill>
            </a:rPr>
            <a:t>.</a:t>
          </a:r>
        </a:p>
      </dgm:t>
    </dgm:pt>
    <dgm:pt modelId="{CE84480C-A8E0-4259-82FB-4994DC01B565}" type="parTrans" cxnId="{9D3C2B7D-F912-48F6-B346-CE8D6E8FFB0E}">
      <dgm:prSet/>
      <dgm:spPr/>
      <dgm:t>
        <a:bodyPr/>
        <a:lstStyle/>
        <a:p>
          <a:endParaRPr lang="it-IT">
            <a:solidFill>
              <a:schemeClr val="tx1"/>
            </a:solidFill>
          </a:endParaRPr>
        </a:p>
      </dgm:t>
    </dgm:pt>
    <dgm:pt modelId="{7E76D0B3-D7E6-4DB7-B51A-6B6E53ECDEC9}" type="sibTrans" cxnId="{9D3C2B7D-F912-48F6-B346-CE8D6E8FFB0E}">
      <dgm:prSet/>
      <dgm:spPr/>
      <dgm:t>
        <a:bodyPr/>
        <a:lstStyle/>
        <a:p>
          <a:endParaRPr lang="it-IT">
            <a:solidFill>
              <a:schemeClr val="tx1"/>
            </a:solidFill>
          </a:endParaRPr>
        </a:p>
      </dgm:t>
    </dgm:pt>
    <dgm:pt modelId="{FFC9EFBE-1051-41B8-86C2-316EBE79C9AE}">
      <dgm:prSet phldrT="[Testo]" custT="1"/>
      <dgm:spPr>
        <a:solidFill>
          <a:schemeClr val="accent2">
            <a:lumMod val="20000"/>
            <a:lumOff val="80000"/>
          </a:schemeClr>
        </a:solidFill>
      </dgm:spPr>
      <dgm:t>
        <a:bodyPr anchor="t"/>
        <a:lstStyle/>
        <a:p>
          <a:pPr>
            <a:buNone/>
          </a:pPr>
          <a:r>
            <a:rPr lang="it-IT" sz="1400" b="0" dirty="0">
              <a:solidFill>
                <a:schemeClr val="tx1"/>
              </a:solidFill>
            </a:rPr>
            <a:t>Il principio applicato dalla giurisprudenza della Corte di Giustizia UE prevede che </a:t>
          </a:r>
          <a:r>
            <a:rPr lang="it-IT" sz="1400" b="1" u="sng" dirty="0">
              <a:solidFill>
                <a:schemeClr val="tx1"/>
              </a:solidFill>
            </a:rPr>
            <a:t>la verifica dello status di impresa in difficoltà (e più in generale delle condizioni di ammissibilità all’aiuto) deve essere eseguita nel momento in cui il diritto all’aiuto è conferito</a:t>
          </a:r>
          <a:r>
            <a:rPr lang="it-IT" sz="1400" b="0" dirty="0">
              <a:solidFill>
                <a:schemeClr val="tx1"/>
              </a:solidFill>
            </a:rPr>
            <a:t>, cioè al momento della concessione dell’aiuto o quando si costituisce il diritto soggettivo alla prestazione</a:t>
          </a:r>
        </a:p>
        <a:p>
          <a:pPr>
            <a:buNone/>
          </a:pPr>
          <a:r>
            <a:rPr lang="it-IT" sz="1400" b="1" dirty="0">
              <a:solidFill>
                <a:schemeClr val="tx1"/>
              </a:solidFill>
            </a:rPr>
            <a:t>A fronte di un’istanza presentata nel 2023 il beneficio è stato concesso a inizio 2024</a:t>
          </a:r>
        </a:p>
      </dgm:t>
    </dgm:pt>
    <dgm:pt modelId="{4C821BD7-34E4-4CC9-9C92-0CC9E4AFC9E2}" type="parTrans" cxnId="{99BC4520-E754-472A-B573-34E25D41BD19}">
      <dgm:prSet/>
      <dgm:spPr/>
      <dgm:t>
        <a:bodyPr/>
        <a:lstStyle/>
        <a:p>
          <a:endParaRPr lang="it-IT">
            <a:solidFill>
              <a:schemeClr val="tx1"/>
            </a:solidFill>
          </a:endParaRPr>
        </a:p>
      </dgm:t>
    </dgm:pt>
    <dgm:pt modelId="{FA13D2DA-0A64-4DD1-9B19-80113E7566F6}" type="sibTrans" cxnId="{99BC4520-E754-472A-B573-34E25D41BD19}">
      <dgm:prSet/>
      <dgm:spPr/>
      <dgm:t>
        <a:bodyPr/>
        <a:lstStyle/>
        <a:p>
          <a:endParaRPr lang="it-IT">
            <a:solidFill>
              <a:schemeClr val="tx1"/>
            </a:solidFill>
          </a:endParaRPr>
        </a:p>
      </dgm:t>
    </dgm:pt>
    <dgm:pt modelId="{70DF4B73-CFEA-430B-9729-8C3E63EA4FD6}">
      <dgm:prSet/>
      <dgm:spPr/>
      <dgm:t>
        <a:bodyPr/>
        <a:lstStyle/>
        <a:p>
          <a:endParaRPr lang="it-IT">
            <a:solidFill>
              <a:schemeClr val="tx1"/>
            </a:solidFill>
          </a:endParaRPr>
        </a:p>
      </dgm:t>
    </dgm:pt>
    <dgm:pt modelId="{FCF0841A-EC4A-47F4-837F-DDC149C778B7}" type="parTrans" cxnId="{91133EEE-1BE6-4D0B-8C46-CC2AF11C7AB4}">
      <dgm:prSet/>
      <dgm:spPr/>
      <dgm:t>
        <a:bodyPr/>
        <a:lstStyle/>
        <a:p>
          <a:endParaRPr lang="it-IT">
            <a:solidFill>
              <a:schemeClr val="tx1"/>
            </a:solidFill>
          </a:endParaRPr>
        </a:p>
      </dgm:t>
    </dgm:pt>
    <dgm:pt modelId="{2DBFBA7A-D70F-47AE-9D89-0A4711869B2B}" type="sibTrans" cxnId="{91133EEE-1BE6-4D0B-8C46-CC2AF11C7AB4}">
      <dgm:prSet/>
      <dgm:spPr/>
      <dgm:t>
        <a:bodyPr/>
        <a:lstStyle/>
        <a:p>
          <a:endParaRPr lang="it-IT">
            <a:solidFill>
              <a:schemeClr val="tx1"/>
            </a:solidFill>
          </a:endParaRPr>
        </a:p>
      </dgm:t>
    </dgm:pt>
    <dgm:pt modelId="{06882129-760A-4DC9-ACED-2622D689ABF1}" type="pres">
      <dgm:prSet presAssocID="{D31CA4F2-DA2F-40FA-90FA-78F6B0407289}" presName="diagram" presStyleCnt="0">
        <dgm:presLayoutVars>
          <dgm:chMax val="1"/>
          <dgm:dir/>
          <dgm:animLvl val="ctr"/>
          <dgm:resizeHandles val="exact"/>
        </dgm:presLayoutVars>
      </dgm:prSet>
      <dgm:spPr/>
    </dgm:pt>
    <dgm:pt modelId="{439017AE-8793-4170-BF09-0F0C0A228395}" type="pres">
      <dgm:prSet presAssocID="{D31CA4F2-DA2F-40FA-90FA-78F6B0407289}" presName="matrix" presStyleCnt="0"/>
      <dgm:spPr/>
    </dgm:pt>
    <dgm:pt modelId="{19F74D02-7453-40DA-A7A5-36D436202628}" type="pres">
      <dgm:prSet presAssocID="{D31CA4F2-DA2F-40FA-90FA-78F6B0407289}" presName="tile1" presStyleLbl="node1" presStyleIdx="0" presStyleCnt="4"/>
      <dgm:spPr/>
    </dgm:pt>
    <dgm:pt modelId="{3D215427-B6BD-4A91-9E19-2169782A07CE}" type="pres">
      <dgm:prSet presAssocID="{D31CA4F2-DA2F-40FA-90FA-78F6B0407289}" presName="tile1text" presStyleLbl="node1" presStyleIdx="0" presStyleCnt="4">
        <dgm:presLayoutVars>
          <dgm:chMax val="0"/>
          <dgm:chPref val="0"/>
          <dgm:bulletEnabled val="1"/>
        </dgm:presLayoutVars>
      </dgm:prSet>
      <dgm:spPr/>
    </dgm:pt>
    <dgm:pt modelId="{1B478934-6120-410D-8049-C98629BD09AB}" type="pres">
      <dgm:prSet presAssocID="{D31CA4F2-DA2F-40FA-90FA-78F6B0407289}" presName="tile2" presStyleLbl="node1" presStyleIdx="1" presStyleCnt="4"/>
      <dgm:spPr/>
    </dgm:pt>
    <dgm:pt modelId="{6DBF0C8D-B89F-48F7-A1F5-2AA1D7E7077E}" type="pres">
      <dgm:prSet presAssocID="{D31CA4F2-DA2F-40FA-90FA-78F6B0407289}" presName="tile2text" presStyleLbl="node1" presStyleIdx="1" presStyleCnt="4">
        <dgm:presLayoutVars>
          <dgm:chMax val="0"/>
          <dgm:chPref val="0"/>
          <dgm:bulletEnabled val="1"/>
        </dgm:presLayoutVars>
      </dgm:prSet>
      <dgm:spPr/>
    </dgm:pt>
    <dgm:pt modelId="{3DCF1EE3-A28C-46CD-9317-CFE90FB2AD5B}" type="pres">
      <dgm:prSet presAssocID="{D31CA4F2-DA2F-40FA-90FA-78F6B0407289}" presName="tile3" presStyleLbl="node1" presStyleIdx="2" presStyleCnt="4"/>
      <dgm:spPr/>
    </dgm:pt>
    <dgm:pt modelId="{F340FBAE-6B47-49C8-87C9-DCE111F4459D}" type="pres">
      <dgm:prSet presAssocID="{D31CA4F2-DA2F-40FA-90FA-78F6B0407289}" presName="tile3text" presStyleLbl="node1" presStyleIdx="2" presStyleCnt="4">
        <dgm:presLayoutVars>
          <dgm:chMax val="0"/>
          <dgm:chPref val="0"/>
          <dgm:bulletEnabled val="1"/>
        </dgm:presLayoutVars>
      </dgm:prSet>
      <dgm:spPr/>
    </dgm:pt>
    <dgm:pt modelId="{8715BC60-E5E3-43B6-8D6E-82D8A12FDE0C}" type="pres">
      <dgm:prSet presAssocID="{D31CA4F2-DA2F-40FA-90FA-78F6B0407289}" presName="tile4" presStyleLbl="node1" presStyleIdx="3" presStyleCnt="4"/>
      <dgm:spPr/>
    </dgm:pt>
    <dgm:pt modelId="{61D094B5-3D04-420D-B29A-A9FF23194C1C}" type="pres">
      <dgm:prSet presAssocID="{D31CA4F2-DA2F-40FA-90FA-78F6B0407289}" presName="tile4text" presStyleLbl="node1" presStyleIdx="3" presStyleCnt="4">
        <dgm:presLayoutVars>
          <dgm:chMax val="0"/>
          <dgm:chPref val="0"/>
          <dgm:bulletEnabled val="1"/>
        </dgm:presLayoutVars>
      </dgm:prSet>
      <dgm:spPr/>
    </dgm:pt>
    <dgm:pt modelId="{9D4E1AF2-933A-4ED2-8588-7759320ADCF8}" type="pres">
      <dgm:prSet presAssocID="{D31CA4F2-DA2F-40FA-90FA-78F6B0407289}" presName="centerTile" presStyleLbl="fgShp" presStyleIdx="0" presStyleCnt="1" custScaleX="80593" custScaleY="66552" custLinFactNeighborX="-395" custLinFactNeighborY="21775">
        <dgm:presLayoutVars>
          <dgm:chMax val="0"/>
          <dgm:chPref val="0"/>
        </dgm:presLayoutVars>
      </dgm:prSet>
      <dgm:spPr/>
    </dgm:pt>
  </dgm:ptLst>
  <dgm:cxnLst>
    <dgm:cxn modelId="{F95B6C02-48CD-43B6-B3CC-65E75C2A585A}" srcId="{D31CA4F2-DA2F-40FA-90FA-78F6B0407289}" destId="{EF987827-7819-4340-8A7C-F9F95667D7B7}" srcOrd="0" destOrd="0" parTransId="{BBF78897-CC05-446D-BD9B-FE148643948E}" sibTransId="{99C46CCB-3FD4-4E81-9B1D-4C7633335B6C}"/>
    <dgm:cxn modelId="{B253B91E-7FBA-4D38-8117-6852055B4C7F}" type="presOf" srcId="{56335477-373F-47BA-8401-88DAD70AB282}" destId="{3DCF1EE3-A28C-46CD-9317-CFE90FB2AD5B}" srcOrd="0" destOrd="0" presId="urn:microsoft.com/office/officeart/2005/8/layout/matrix1"/>
    <dgm:cxn modelId="{99BC4520-E754-472A-B573-34E25D41BD19}" srcId="{EF987827-7819-4340-8A7C-F9F95667D7B7}" destId="{FFC9EFBE-1051-41B8-86C2-316EBE79C9AE}" srcOrd="3" destOrd="0" parTransId="{4C821BD7-34E4-4CC9-9C92-0CC9E4AFC9E2}" sibTransId="{FA13D2DA-0A64-4DD1-9B19-80113E7566F6}"/>
    <dgm:cxn modelId="{34958120-0208-41C9-870B-3F2016DC500B}" type="presOf" srcId="{EF987827-7819-4340-8A7C-F9F95667D7B7}" destId="{9D4E1AF2-933A-4ED2-8588-7759320ADCF8}" srcOrd="0" destOrd="0" presId="urn:microsoft.com/office/officeart/2005/8/layout/matrix1"/>
    <dgm:cxn modelId="{9700805B-C0A4-4C87-AA33-2EC9D2B2341E}" type="presOf" srcId="{56335477-373F-47BA-8401-88DAD70AB282}" destId="{F340FBAE-6B47-49C8-87C9-DCE111F4459D}" srcOrd="1" destOrd="0" presId="urn:microsoft.com/office/officeart/2005/8/layout/matrix1"/>
    <dgm:cxn modelId="{14E00166-943C-4C8A-8F4D-0A020B14FE60}" type="presOf" srcId="{FFC9EFBE-1051-41B8-86C2-316EBE79C9AE}" destId="{8715BC60-E5E3-43B6-8D6E-82D8A12FDE0C}" srcOrd="0" destOrd="0" presId="urn:microsoft.com/office/officeart/2005/8/layout/matrix1"/>
    <dgm:cxn modelId="{1598D84C-7F41-4632-A2CC-DCAD7590315A}" type="presOf" srcId="{FFC9EFBE-1051-41B8-86C2-316EBE79C9AE}" destId="{61D094B5-3D04-420D-B29A-A9FF23194C1C}" srcOrd="1" destOrd="0" presId="urn:microsoft.com/office/officeart/2005/8/layout/matrix1"/>
    <dgm:cxn modelId="{93FBEE78-024D-48B8-82E2-21872D2A1793}" type="presOf" srcId="{9998A917-8FB5-45EA-B6A6-F87E59560AE0}" destId="{3D215427-B6BD-4A91-9E19-2169782A07CE}" srcOrd="1" destOrd="0" presId="urn:microsoft.com/office/officeart/2005/8/layout/matrix1"/>
    <dgm:cxn modelId="{9D3C2B7D-F912-48F6-B346-CE8D6E8FFB0E}" srcId="{EF987827-7819-4340-8A7C-F9F95667D7B7}" destId="{56335477-373F-47BA-8401-88DAD70AB282}" srcOrd="2" destOrd="0" parTransId="{CE84480C-A8E0-4259-82FB-4994DC01B565}" sibTransId="{7E76D0B3-D7E6-4DB7-B51A-6B6E53ECDEC9}"/>
    <dgm:cxn modelId="{E7EBC086-BC41-4760-BE5E-97F8D9F00E55}" type="presOf" srcId="{D31CA4F2-DA2F-40FA-90FA-78F6B0407289}" destId="{06882129-760A-4DC9-ACED-2622D689ABF1}" srcOrd="0" destOrd="0" presId="urn:microsoft.com/office/officeart/2005/8/layout/matrix1"/>
    <dgm:cxn modelId="{6E89E0A4-4CE1-4433-80CD-5AC7FB50E792}" type="presOf" srcId="{9998A917-8FB5-45EA-B6A6-F87E59560AE0}" destId="{19F74D02-7453-40DA-A7A5-36D436202628}" srcOrd="0" destOrd="0" presId="urn:microsoft.com/office/officeart/2005/8/layout/matrix1"/>
    <dgm:cxn modelId="{91133EEE-1BE6-4D0B-8C46-CC2AF11C7AB4}" srcId="{D31CA4F2-DA2F-40FA-90FA-78F6B0407289}" destId="{70DF4B73-CFEA-430B-9729-8C3E63EA4FD6}" srcOrd="1" destOrd="0" parTransId="{FCF0841A-EC4A-47F4-837F-DDC149C778B7}" sibTransId="{2DBFBA7A-D70F-47AE-9D89-0A4711869B2B}"/>
    <dgm:cxn modelId="{D6BE6AEF-CF9D-4499-BCF4-27404DC144C3}" srcId="{EF987827-7819-4340-8A7C-F9F95667D7B7}" destId="{4DAF165A-88F7-4572-8474-5DFEDF543FC7}" srcOrd="1" destOrd="0" parTransId="{0975871E-CEE3-4B7D-AD15-F4CFE5FDEEFB}" sibTransId="{2D4D16A9-BA5E-4C24-A1F3-57C00DE5773B}"/>
    <dgm:cxn modelId="{4847FEF0-3051-4911-B055-82FFF46CB6AA}" srcId="{EF987827-7819-4340-8A7C-F9F95667D7B7}" destId="{9998A917-8FB5-45EA-B6A6-F87E59560AE0}" srcOrd="0" destOrd="0" parTransId="{75BC612D-6535-47B1-9A8C-87F6FFAAA97B}" sibTransId="{E7C571E2-9DF7-4D27-BBD8-920EE867F960}"/>
    <dgm:cxn modelId="{A9F0C0F3-CAF7-4330-8E1D-8D3ABD4416BB}" type="presOf" srcId="{4DAF165A-88F7-4572-8474-5DFEDF543FC7}" destId="{1B478934-6120-410D-8049-C98629BD09AB}" srcOrd="0" destOrd="0" presId="urn:microsoft.com/office/officeart/2005/8/layout/matrix1"/>
    <dgm:cxn modelId="{EC1982FD-26CE-44F5-9F6B-EAF8FBF9FEB8}" type="presOf" srcId="{4DAF165A-88F7-4572-8474-5DFEDF543FC7}" destId="{6DBF0C8D-B89F-48F7-A1F5-2AA1D7E7077E}" srcOrd="1" destOrd="0" presId="urn:microsoft.com/office/officeart/2005/8/layout/matrix1"/>
    <dgm:cxn modelId="{A69685F2-B5B8-4A22-9EA3-EBC8C1077A8B}" type="presParOf" srcId="{06882129-760A-4DC9-ACED-2622D689ABF1}" destId="{439017AE-8793-4170-BF09-0F0C0A228395}" srcOrd="0" destOrd="0" presId="urn:microsoft.com/office/officeart/2005/8/layout/matrix1"/>
    <dgm:cxn modelId="{DCAFD26B-16DB-4A0B-AAFC-EFFC8212E1A1}" type="presParOf" srcId="{439017AE-8793-4170-BF09-0F0C0A228395}" destId="{19F74D02-7453-40DA-A7A5-36D436202628}" srcOrd="0" destOrd="0" presId="urn:microsoft.com/office/officeart/2005/8/layout/matrix1"/>
    <dgm:cxn modelId="{C7E74971-C462-4274-B67E-89097521C0FE}" type="presParOf" srcId="{439017AE-8793-4170-BF09-0F0C0A228395}" destId="{3D215427-B6BD-4A91-9E19-2169782A07CE}" srcOrd="1" destOrd="0" presId="urn:microsoft.com/office/officeart/2005/8/layout/matrix1"/>
    <dgm:cxn modelId="{47CD973F-0C77-4403-8B63-8A6DB050062D}" type="presParOf" srcId="{439017AE-8793-4170-BF09-0F0C0A228395}" destId="{1B478934-6120-410D-8049-C98629BD09AB}" srcOrd="2" destOrd="0" presId="urn:microsoft.com/office/officeart/2005/8/layout/matrix1"/>
    <dgm:cxn modelId="{4A8C64B7-4F76-4A71-BB21-D8BAAD329A82}" type="presParOf" srcId="{439017AE-8793-4170-BF09-0F0C0A228395}" destId="{6DBF0C8D-B89F-48F7-A1F5-2AA1D7E7077E}" srcOrd="3" destOrd="0" presId="urn:microsoft.com/office/officeart/2005/8/layout/matrix1"/>
    <dgm:cxn modelId="{212221F7-56F9-4952-BCE6-4CB7605C74A9}" type="presParOf" srcId="{439017AE-8793-4170-BF09-0F0C0A228395}" destId="{3DCF1EE3-A28C-46CD-9317-CFE90FB2AD5B}" srcOrd="4" destOrd="0" presId="urn:microsoft.com/office/officeart/2005/8/layout/matrix1"/>
    <dgm:cxn modelId="{D2524D2D-658D-4A53-BCAF-4274F1A84640}" type="presParOf" srcId="{439017AE-8793-4170-BF09-0F0C0A228395}" destId="{F340FBAE-6B47-49C8-87C9-DCE111F4459D}" srcOrd="5" destOrd="0" presId="urn:microsoft.com/office/officeart/2005/8/layout/matrix1"/>
    <dgm:cxn modelId="{2C68E5B4-6111-4ECF-9DFB-D6EDE5364ECC}" type="presParOf" srcId="{439017AE-8793-4170-BF09-0F0C0A228395}" destId="{8715BC60-E5E3-43B6-8D6E-82D8A12FDE0C}" srcOrd="6" destOrd="0" presId="urn:microsoft.com/office/officeart/2005/8/layout/matrix1"/>
    <dgm:cxn modelId="{66B91403-6487-4D71-9C6B-C7DEAFBC56E1}" type="presParOf" srcId="{439017AE-8793-4170-BF09-0F0C0A228395}" destId="{61D094B5-3D04-420D-B29A-A9FF23194C1C}" srcOrd="7" destOrd="0" presId="urn:microsoft.com/office/officeart/2005/8/layout/matrix1"/>
    <dgm:cxn modelId="{2748B928-5E3C-4935-A59B-0B61C9186D76}" type="presParOf" srcId="{06882129-760A-4DC9-ACED-2622D689ABF1}" destId="{9D4E1AF2-933A-4ED2-8588-7759320ADCF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C1978C-E687-4039-8E0E-070A92DD12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it-IT"/>
        </a:p>
      </dgm:t>
    </dgm:pt>
    <dgm:pt modelId="{92954E32-D309-4A5D-94EB-515AF52AD654}">
      <dgm:prSet phldrT="[Testo]" custT="1"/>
      <dgm:spPr>
        <a:solidFill>
          <a:schemeClr val="bg1"/>
        </a:solidFill>
      </dgm:spPr>
      <dgm:t>
        <a:bodyPr/>
        <a:lstStyle/>
        <a:p>
          <a:r>
            <a:rPr lang="it-IT" sz="2800" b="1" dirty="0"/>
            <a:t>Principi contabili e di bilancio</a:t>
          </a:r>
          <a:endParaRPr lang="it-IT" sz="2800" dirty="0"/>
        </a:p>
      </dgm:t>
    </dgm:pt>
    <dgm:pt modelId="{F3BFF271-2405-408D-A34A-E410637E2341}" type="parTrans" cxnId="{07C2772A-3E6B-4202-ABA4-CCDA9766ABC4}">
      <dgm:prSet/>
      <dgm:spPr/>
      <dgm:t>
        <a:bodyPr/>
        <a:lstStyle/>
        <a:p>
          <a:endParaRPr lang="it-IT"/>
        </a:p>
      </dgm:t>
    </dgm:pt>
    <dgm:pt modelId="{A470646C-00CA-4FE8-BC58-AB30B9F89C3F}" type="sibTrans" cxnId="{07C2772A-3E6B-4202-ABA4-CCDA9766ABC4}">
      <dgm:prSet/>
      <dgm:spPr/>
      <dgm:t>
        <a:bodyPr/>
        <a:lstStyle/>
        <a:p>
          <a:endParaRPr lang="it-IT"/>
        </a:p>
      </dgm:t>
    </dgm:pt>
    <dgm:pt modelId="{7022BF26-4396-4E53-8CB1-1E95D48C5BE9}">
      <dgm:prSet phldrT="[Testo]" custT="1"/>
      <dgm:spPr>
        <a:solidFill>
          <a:schemeClr val="accent3">
            <a:lumMod val="20000"/>
            <a:lumOff val="80000"/>
          </a:schemeClr>
        </a:solidFill>
      </dgm:spPr>
      <dgm:t>
        <a:bodyPr/>
        <a:lstStyle/>
        <a:p>
          <a:pPr marL="88900" indent="0"/>
          <a:r>
            <a:rPr lang="it-IT" sz="1600" b="1" dirty="0">
              <a:solidFill>
                <a:schemeClr val="tx1"/>
              </a:solidFill>
            </a:rPr>
            <a:t>Il bilancio di esercizio è il principale documento pubblico attraverso cui si rappresenta in modo veritiero e corretto la situazione patrimoniale e finanziaria della società (art. 2423 c.c.). </a:t>
          </a:r>
          <a:endParaRPr lang="it-IT" sz="1600" dirty="0">
            <a:solidFill>
              <a:schemeClr val="tx1"/>
            </a:solidFill>
          </a:endParaRPr>
        </a:p>
        <a:p>
          <a:pPr marL="88900" indent="0"/>
          <a:r>
            <a:rPr lang="it-IT" sz="1600" b="1" dirty="0">
              <a:solidFill>
                <a:schemeClr val="tx1"/>
              </a:solidFill>
            </a:rPr>
            <a:t>Costituisce la fonte informativa ufficiale e certificata a cui le PA devono fare riferimento nelle loro istruttorie</a:t>
          </a:r>
          <a:endParaRPr lang="it-IT" sz="1600" dirty="0">
            <a:solidFill>
              <a:schemeClr val="tx1"/>
            </a:solidFill>
          </a:endParaRPr>
        </a:p>
      </dgm:t>
    </dgm:pt>
    <dgm:pt modelId="{70133DF6-CEF3-4E70-AEA4-099FF41B394C}" type="parTrans" cxnId="{13B512F5-8C55-40CD-AECB-8C9D11B25484}">
      <dgm:prSet/>
      <dgm:spPr/>
      <dgm:t>
        <a:bodyPr/>
        <a:lstStyle/>
        <a:p>
          <a:endParaRPr lang="it-IT"/>
        </a:p>
      </dgm:t>
    </dgm:pt>
    <dgm:pt modelId="{1A5F27C0-7D0C-44D7-BEBA-2C2D0459A312}" type="sibTrans" cxnId="{13B512F5-8C55-40CD-AECB-8C9D11B25484}">
      <dgm:prSet/>
      <dgm:spPr/>
      <dgm:t>
        <a:bodyPr/>
        <a:lstStyle/>
        <a:p>
          <a:endParaRPr lang="it-IT"/>
        </a:p>
      </dgm:t>
    </dgm:pt>
    <dgm:pt modelId="{1A7E6A02-977F-4F4D-ACF5-AB371E966E86}">
      <dgm:prSet phldrT="[Testo]" custT="1"/>
      <dgm:spPr>
        <a:solidFill>
          <a:schemeClr val="accent6">
            <a:lumMod val="20000"/>
            <a:lumOff val="80000"/>
          </a:schemeClr>
        </a:solidFill>
      </dgm:spPr>
      <dgm:t>
        <a:bodyPr anchor="t" anchorCtr="0"/>
        <a:lstStyle/>
        <a:p>
          <a:pPr algn="ctr"/>
          <a:r>
            <a:rPr lang="it-IT" sz="1600" b="1" dirty="0">
              <a:solidFill>
                <a:schemeClr val="tx1"/>
              </a:solidFill>
            </a:rPr>
            <a:t>L’impresa non ha capitalizzato immobilizzazioni nel conto economico del bilancio 2022, ma non poteva neppure farlo laddove i costi che avevano generato tali immobilizzazioni non avevano portato al completamento del progetto e per cui erano stati sostenuti, visto che è lo stesso beneficiario, nelle sue controdeduzioni, a dichiarare il progetto completato solo a gennaio 2026 </a:t>
          </a:r>
          <a:endParaRPr lang="it-IT" sz="1600" dirty="0">
            <a:solidFill>
              <a:schemeClr val="tx1"/>
            </a:solidFill>
          </a:endParaRPr>
        </a:p>
      </dgm:t>
    </dgm:pt>
    <dgm:pt modelId="{BE5CB5F2-AD85-46DE-9FBC-C79DB736C376}" type="parTrans" cxnId="{8225D9BD-F2A9-4568-A7C4-C6F09BEEE394}">
      <dgm:prSet/>
      <dgm:spPr/>
      <dgm:t>
        <a:bodyPr/>
        <a:lstStyle/>
        <a:p>
          <a:endParaRPr lang="it-IT"/>
        </a:p>
      </dgm:t>
    </dgm:pt>
    <dgm:pt modelId="{93615F4F-D6A3-442D-8DD5-D7FFDFBE6237}" type="sibTrans" cxnId="{8225D9BD-F2A9-4568-A7C4-C6F09BEEE394}">
      <dgm:prSet/>
      <dgm:spPr/>
      <dgm:t>
        <a:bodyPr/>
        <a:lstStyle/>
        <a:p>
          <a:endParaRPr lang="it-IT"/>
        </a:p>
      </dgm:t>
    </dgm:pt>
    <dgm:pt modelId="{ACEAFCA3-BA5F-41F8-82F3-32D674B4CBF6}">
      <dgm:prSet phldrT="[Testo]" custT="1"/>
      <dgm:spPr>
        <a:solidFill>
          <a:schemeClr val="bg2">
            <a:lumMod val="90000"/>
          </a:schemeClr>
        </a:solidFill>
      </dgm:spPr>
      <dgm:t>
        <a:bodyPr/>
        <a:lstStyle/>
        <a:p>
          <a:pPr algn="ctr"/>
          <a:r>
            <a:rPr lang="it-IT" sz="1600" b="1" dirty="0">
              <a:solidFill>
                <a:schemeClr val="tx1"/>
              </a:solidFill>
            </a:rPr>
            <a:t>Non è possibile leggere un bilancio escludendo in modo strumentale  le perdite di due annualità (2021-2021) considerato, inoltre, che il capitale sociale era stato aumentato nel 2021 per accedere ad altra contribuzione pubblica </a:t>
          </a:r>
          <a:endParaRPr lang="it-IT" sz="1600" dirty="0">
            <a:solidFill>
              <a:schemeClr val="tx1"/>
            </a:solidFill>
          </a:endParaRPr>
        </a:p>
      </dgm:t>
    </dgm:pt>
    <dgm:pt modelId="{89397F99-6BDE-47DC-B1CD-C852E7C29FC6}" type="parTrans" cxnId="{E57DC881-2490-4F12-A94E-754F7DBB3B63}">
      <dgm:prSet/>
      <dgm:spPr/>
      <dgm:t>
        <a:bodyPr/>
        <a:lstStyle/>
        <a:p>
          <a:endParaRPr lang="it-IT"/>
        </a:p>
      </dgm:t>
    </dgm:pt>
    <dgm:pt modelId="{6A419392-600C-41E3-BC93-9548F40FB8CE}" type="sibTrans" cxnId="{E57DC881-2490-4F12-A94E-754F7DBB3B63}">
      <dgm:prSet/>
      <dgm:spPr/>
      <dgm:t>
        <a:bodyPr/>
        <a:lstStyle/>
        <a:p>
          <a:endParaRPr lang="it-IT"/>
        </a:p>
      </dgm:t>
    </dgm:pt>
    <dgm:pt modelId="{D3D29FB3-59AE-48E9-B2AB-8A68735C148D}">
      <dgm:prSet phldrT="[Testo]" custT="1"/>
      <dgm:spPr>
        <a:solidFill>
          <a:schemeClr val="accent4">
            <a:lumMod val="20000"/>
            <a:lumOff val="80000"/>
          </a:schemeClr>
        </a:solidFill>
      </dgm:spPr>
      <dgm:t>
        <a:bodyPr anchor="b" anchorCtr="1"/>
        <a:lstStyle/>
        <a:p>
          <a:pPr algn="ctr"/>
          <a:r>
            <a:rPr lang="it-IT" sz="1400" b="1" dirty="0">
              <a:solidFill>
                <a:schemeClr val="tx1"/>
              </a:solidFill>
            </a:rPr>
            <a:t>       AMBITO OGGETTIVO DEROGA</a:t>
          </a:r>
          <a:endParaRPr lang="it-IT" sz="1400" dirty="0">
            <a:solidFill>
              <a:schemeClr val="tx1"/>
            </a:solidFill>
          </a:endParaRPr>
        </a:p>
        <a:p>
          <a:pPr algn="ctr"/>
          <a:r>
            <a:rPr lang="it-IT" sz="1400" b="1" dirty="0">
              <a:solidFill>
                <a:schemeClr val="tx1"/>
              </a:solidFill>
            </a:rPr>
            <a:t>I bilanci  2019, 2020, 2021 e 2022 </a:t>
          </a:r>
        </a:p>
        <a:p>
          <a:pPr algn="just"/>
          <a:r>
            <a:rPr lang="it-IT" sz="1400" b="1" dirty="0">
              <a:solidFill>
                <a:schemeClr val="tx1"/>
              </a:solidFill>
            </a:rPr>
            <a:t>non mostrano fatturato ("Valore della produzione" pari a zero), quindi non vi può essere stata una decrescita di ricavi causata dalla pandemia;</a:t>
          </a:r>
          <a:endParaRPr lang="it-IT" sz="1400" dirty="0">
            <a:solidFill>
              <a:schemeClr val="tx1"/>
            </a:solidFill>
          </a:endParaRPr>
        </a:p>
        <a:p>
          <a:pPr algn="just"/>
          <a:r>
            <a:rPr lang="it-IT" sz="1400" b="1" dirty="0">
              <a:solidFill>
                <a:schemeClr val="tx1"/>
              </a:solidFill>
            </a:rPr>
            <a:t>non mostrano incrementi sostanziali di costi riconducibili alla pandemia (es. spese emergenziali per sanificazioni, dispositivi di protezione individuale, riorganizzazione produttiva)</a:t>
          </a:r>
          <a:endParaRPr lang="it-IT" sz="1400" dirty="0">
            <a:solidFill>
              <a:schemeClr val="tx1"/>
            </a:solidFill>
          </a:endParaRPr>
        </a:p>
      </dgm:t>
    </dgm:pt>
    <dgm:pt modelId="{E5988709-C85E-4FDF-9E0B-18250790FACE}" type="parTrans" cxnId="{56D2A727-94FD-4EA2-9DDD-6C9113F87A63}">
      <dgm:prSet/>
      <dgm:spPr/>
      <dgm:t>
        <a:bodyPr/>
        <a:lstStyle/>
        <a:p>
          <a:endParaRPr lang="it-IT"/>
        </a:p>
      </dgm:t>
    </dgm:pt>
    <dgm:pt modelId="{DAF11285-1DC2-4F7D-BBA4-5608F90C10F4}" type="sibTrans" cxnId="{56D2A727-94FD-4EA2-9DDD-6C9113F87A63}">
      <dgm:prSet/>
      <dgm:spPr/>
      <dgm:t>
        <a:bodyPr/>
        <a:lstStyle/>
        <a:p>
          <a:endParaRPr lang="it-IT"/>
        </a:p>
      </dgm:t>
    </dgm:pt>
    <dgm:pt modelId="{EA6A8E29-7664-48DE-9AEA-C40BD1574F02}" type="pres">
      <dgm:prSet presAssocID="{6DC1978C-E687-4039-8E0E-070A92DD12BB}" presName="diagram" presStyleCnt="0">
        <dgm:presLayoutVars>
          <dgm:chMax val="1"/>
          <dgm:dir/>
          <dgm:animLvl val="ctr"/>
          <dgm:resizeHandles val="exact"/>
        </dgm:presLayoutVars>
      </dgm:prSet>
      <dgm:spPr/>
    </dgm:pt>
    <dgm:pt modelId="{F0158785-047D-44FE-8C57-3A1627DF44DF}" type="pres">
      <dgm:prSet presAssocID="{6DC1978C-E687-4039-8E0E-070A92DD12BB}" presName="matrix" presStyleCnt="0"/>
      <dgm:spPr/>
    </dgm:pt>
    <dgm:pt modelId="{4D918156-232E-40A9-8473-5D7185A8FD61}" type="pres">
      <dgm:prSet presAssocID="{6DC1978C-E687-4039-8E0E-070A92DD12BB}" presName="tile1" presStyleLbl="node1" presStyleIdx="0" presStyleCnt="4"/>
      <dgm:spPr/>
    </dgm:pt>
    <dgm:pt modelId="{D4A3196F-AD15-4FC8-92F1-4B5F7A607B12}" type="pres">
      <dgm:prSet presAssocID="{6DC1978C-E687-4039-8E0E-070A92DD12BB}" presName="tile1text" presStyleLbl="node1" presStyleIdx="0" presStyleCnt="4">
        <dgm:presLayoutVars>
          <dgm:chMax val="0"/>
          <dgm:chPref val="0"/>
          <dgm:bulletEnabled val="1"/>
        </dgm:presLayoutVars>
      </dgm:prSet>
      <dgm:spPr/>
    </dgm:pt>
    <dgm:pt modelId="{49D1E0A7-76BF-4FF6-BB01-AEC255AED188}" type="pres">
      <dgm:prSet presAssocID="{6DC1978C-E687-4039-8E0E-070A92DD12BB}" presName="tile2" presStyleLbl="node1" presStyleIdx="1" presStyleCnt="4"/>
      <dgm:spPr/>
    </dgm:pt>
    <dgm:pt modelId="{FB1AD94D-0C08-4873-99F8-C8776C135212}" type="pres">
      <dgm:prSet presAssocID="{6DC1978C-E687-4039-8E0E-070A92DD12BB}" presName="tile2text" presStyleLbl="node1" presStyleIdx="1" presStyleCnt="4">
        <dgm:presLayoutVars>
          <dgm:chMax val="0"/>
          <dgm:chPref val="0"/>
          <dgm:bulletEnabled val="1"/>
        </dgm:presLayoutVars>
      </dgm:prSet>
      <dgm:spPr/>
    </dgm:pt>
    <dgm:pt modelId="{86EC8558-9642-4ACF-9E14-B04ECA7085FE}" type="pres">
      <dgm:prSet presAssocID="{6DC1978C-E687-4039-8E0E-070A92DD12BB}" presName="tile3" presStyleLbl="node1" presStyleIdx="2" presStyleCnt="4"/>
      <dgm:spPr/>
    </dgm:pt>
    <dgm:pt modelId="{2CAFBF64-4C64-4CBB-8AE7-9012B0530049}" type="pres">
      <dgm:prSet presAssocID="{6DC1978C-E687-4039-8E0E-070A92DD12BB}" presName="tile3text" presStyleLbl="node1" presStyleIdx="2" presStyleCnt="4">
        <dgm:presLayoutVars>
          <dgm:chMax val="0"/>
          <dgm:chPref val="0"/>
          <dgm:bulletEnabled val="1"/>
        </dgm:presLayoutVars>
      </dgm:prSet>
      <dgm:spPr/>
    </dgm:pt>
    <dgm:pt modelId="{A0535D6E-C1C4-46BC-8749-E04AE4784C24}" type="pres">
      <dgm:prSet presAssocID="{6DC1978C-E687-4039-8E0E-070A92DD12BB}" presName="tile4" presStyleLbl="node1" presStyleIdx="3" presStyleCnt="4"/>
      <dgm:spPr/>
    </dgm:pt>
    <dgm:pt modelId="{85B6169F-E812-4986-84B8-CBBC2546720D}" type="pres">
      <dgm:prSet presAssocID="{6DC1978C-E687-4039-8E0E-070A92DD12BB}" presName="tile4text" presStyleLbl="node1" presStyleIdx="3" presStyleCnt="4">
        <dgm:presLayoutVars>
          <dgm:chMax val="0"/>
          <dgm:chPref val="0"/>
          <dgm:bulletEnabled val="1"/>
        </dgm:presLayoutVars>
      </dgm:prSet>
      <dgm:spPr/>
    </dgm:pt>
    <dgm:pt modelId="{F8832AF9-C5A8-4BB8-A8B5-D6D11489EDF0}" type="pres">
      <dgm:prSet presAssocID="{6DC1978C-E687-4039-8E0E-070A92DD12BB}" presName="centerTile" presStyleLbl="fgShp" presStyleIdx="0" presStyleCnt="1">
        <dgm:presLayoutVars>
          <dgm:chMax val="0"/>
          <dgm:chPref val="0"/>
        </dgm:presLayoutVars>
      </dgm:prSet>
      <dgm:spPr/>
    </dgm:pt>
  </dgm:ptLst>
  <dgm:cxnLst>
    <dgm:cxn modelId="{23C0E300-E840-48AD-85EF-3D2384D35EAD}" type="presOf" srcId="{7022BF26-4396-4E53-8CB1-1E95D48C5BE9}" destId="{4D918156-232E-40A9-8473-5D7185A8FD61}" srcOrd="0" destOrd="0" presId="urn:microsoft.com/office/officeart/2005/8/layout/matrix1"/>
    <dgm:cxn modelId="{9C26FD08-1E81-43B8-96EC-0E4F88FC85A4}" type="presOf" srcId="{1A7E6A02-977F-4F4D-ACF5-AB371E966E86}" destId="{FB1AD94D-0C08-4873-99F8-C8776C135212}" srcOrd="1" destOrd="0" presId="urn:microsoft.com/office/officeart/2005/8/layout/matrix1"/>
    <dgm:cxn modelId="{E3D97C0A-CD39-4570-8CB7-12C8C7AA5338}" type="presOf" srcId="{92954E32-D309-4A5D-94EB-515AF52AD654}" destId="{F8832AF9-C5A8-4BB8-A8B5-D6D11489EDF0}" srcOrd="0" destOrd="0" presId="urn:microsoft.com/office/officeart/2005/8/layout/matrix1"/>
    <dgm:cxn modelId="{5518DE17-16D7-4009-ABA8-BC896F7A7F47}" type="presOf" srcId="{ACEAFCA3-BA5F-41F8-82F3-32D674B4CBF6}" destId="{2CAFBF64-4C64-4CBB-8AE7-9012B0530049}" srcOrd="1" destOrd="0" presId="urn:microsoft.com/office/officeart/2005/8/layout/matrix1"/>
    <dgm:cxn modelId="{56D2A727-94FD-4EA2-9DDD-6C9113F87A63}" srcId="{92954E32-D309-4A5D-94EB-515AF52AD654}" destId="{D3D29FB3-59AE-48E9-B2AB-8A68735C148D}" srcOrd="3" destOrd="0" parTransId="{E5988709-C85E-4FDF-9E0B-18250790FACE}" sibTransId="{DAF11285-1DC2-4F7D-BBA4-5608F90C10F4}"/>
    <dgm:cxn modelId="{07C2772A-3E6B-4202-ABA4-CCDA9766ABC4}" srcId="{6DC1978C-E687-4039-8E0E-070A92DD12BB}" destId="{92954E32-D309-4A5D-94EB-515AF52AD654}" srcOrd="0" destOrd="0" parTransId="{F3BFF271-2405-408D-A34A-E410637E2341}" sibTransId="{A470646C-00CA-4FE8-BC58-AB30B9F89C3F}"/>
    <dgm:cxn modelId="{ACF6FC38-5319-4181-9272-6AB9996496D8}" type="presOf" srcId="{D3D29FB3-59AE-48E9-B2AB-8A68735C148D}" destId="{85B6169F-E812-4986-84B8-CBBC2546720D}" srcOrd="1" destOrd="0" presId="urn:microsoft.com/office/officeart/2005/8/layout/matrix1"/>
    <dgm:cxn modelId="{4FB21B73-71B4-4781-BED8-6421909D0E69}" type="presOf" srcId="{D3D29FB3-59AE-48E9-B2AB-8A68735C148D}" destId="{A0535D6E-C1C4-46BC-8749-E04AE4784C24}" srcOrd="0" destOrd="0" presId="urn:microsoft.com/office/officeart/2005/8/layout/matrix1"/>
    <dgm:cxn modelId="{E57DC881-2490-4F12-A94E-754F7DBB3B63}" srcId="{92954E32-D309-4A5D-94EB-515AF52AD654}" destId="{ACEAFCA3-BA5F-41F8-82F3-32D674B4CBF6}" srcOrd="2" destOrd="0" parTransId="{89397F99-6BDE-47DC-B1CD-C852E7C29FC6}" sibTransId="{6A419392-600C-41E3-BC93-9548F40FB8CE}"/>
    <dgm:cxn modelId="{5F1BC5A9-1AE9-46F1-BB63-E0B3839BD546}" type="presOf" srcId="{7022BF26-4396-4E53-8CB1-1E95D48C5BE9}" destId="{D4A3196F-AD15-4FC8-92F1-4B5F7A607B12}" srcOrd="1" destOrd="0" presId="urn:microsoft.com/office/officeart/2005/8/layout/matrix1"/>
    <dgm:cxn modelId="{C05CD1BB-914A-48CF-934D-C893C9044343}" type="presOf" srcId="{6DC1978C-E687-4039-8E0E-070A92DD12BB}" destId="{EA6A8E29-7664-48DE-9AEA-C40BD1574F02}" srcOrd="0" destOrd="0" presId="urn:microsoft.com/office/officeart/2005/8/layout/matrix1"/>
    <dgm:cxn modelId="{8225D9BD-F2A9-4568-A7C4-C6F09BEEE394}" srcId="{92954E32-D309-4A5D-94EB-515AF52AD654}" destId="{1A7E6A02-977F-4F4D-ACF5-AB371E966E86}" srcOrd="1" destOrd="0" parTransId="{BE5CB5F2-AD85-46DE-9FBC-C79DB736C376}" sibTransId="{93615F4F-D6A3-442D-8DD5-D7FFDFBE6237}"/>
    <dgm:cxn modelId="{8379F4C6-9425-46DA-AA9A-2EEAB0554DDF}" type="presOf" srcId="{1A7E6A02-977F-4F4D-ACF5-AB371E966E86}" destId="{49D1E0A7-76BF-4FF6-BB01-AEC255AED188}" srcOrd="0" destOrd="0" presId="urn:microsoft.com/office/officeart/2005/8/layout/matrix1"/>
    <dgm:cxn modelId="{EFFF81C7-77D9-4DA6-A4D7-54DDB3D0A845}" type="presOf" srcId="{ACEAFCA3-BA5F-41F8-82F3-32D674B4CBF6}" destId="{86EC8558-9642-4ACF-9E14-B04ECA7085FE}" srcOrd="0" destOrd="0" presId="urn:microsoft.com/office/officeart/2005/8/layout/matrix1"/>
    <dgm:cxn modelId="{13B512F5-8C55-40CD-AECB-8C9D11B25484}" srcId="{92954E32-D309-4A5D-94EB-515AF52AD654}" destId="{7022BF26-4396-4E53-8CB1-1E95D48C5BE9}" srcOrd="0" destOrd="0" parTransId="{70133DF6-CEF3-4E70-AEA4-099FF41B394C}" sibTransId="{1A5F27C0-7D0C-44D7-BEBA-2C2D0459A312}"/>
    <dgm:cxn modelId="{468AB574-AFD4-453D-94C8-8822C995D04F}" type="presParOf" srcId="{EA6A8E29-7664-48DE-9AEA-C40BD1574F02}" destId="{F0158785-047D-44FE-8C57-3A1627DF44DF}" srcOrd="0" destOrd="0" presId="urn:microsoft.com/office/officeart/2005/8/layout/matrix1"/>
    <dgm:cxn modelId="{B230B6EC-6CC5-475E-98ED-FF2F2CEB1A51}" type="presParOf" srcId="{F0158785-047D-44FE-8C57-3A1627DF44DF}" destId="{4D918156-232E-40A9-8473-5D7185A8FD61}" srcOrd="0" destOrd="0" presId="urn:microsoft.com/office/officeart/2005/8/layout/matrix1"/>
    <dgm:cxn modelId="{1CE05544-19C4-41A5-884D-4060B1052418}" type="presParOf" srcId="{F0158785-047D-44FE-8C57-3A1627DF44DF}" destId="{D4A3196F-AD15-4FC8-92F1-4B5F7A607B12}" srcOrd="1" destOrd="0" presId="urn:microsoft.com/office/officeart/2005/8/layout/matrix1"/>
    <dgm:cxn modelId="{51497B27-4835-4ED1-A3EC-120F5227939E}" type="presParOf" srcId="{F0158785-047D-44FE-8C57-3A1627DF44DF}" destId="{49D1E0A7-76BF-4FF6-BB01-AEC255AED188}" srcOrd="2" destOrd="0" presId="urn:microsoft.com/office/officeart/2005/8/layout/matrix1"/>
    <dgm:cxn modelId="{C5C796FB-863E-4624-8E2F-D07B9A8F2CCA}" type="presParOf" srcId="{F0158785-047D-44FE-8C57-3A1627DF44DF}" destId="{FB1AD94D-0C08-4873-99F8-C8776C135212}" srcOrd="3" destOrd="0" presId="urn:microsoft.com/office/officeart/2005/8/layout/matrix1"/>
    <dgm:cxn modelId="{119B8943-373A-45FB-BA22-8975AF5EEF8C}" type="presParOf" srcId="{F0158785-047D-44FE-8C57-3A1627DF44DF}" destId="{86EC8558-9642-4ACF-9E14-B04ECA7085FE}" srcOrd="4" destOrd="0" presId="urn:microsoft.com/office/officeart/2005/8/layout/matrix1"/>
    <dgm:cxn modelId="{B3026CEC-D43C-4C15-928B-0960892D8079}" type="presParOf" srcId="{F0158785-047D-44FE-8C57-3A1627DF44DF}" destId="{2CAFBF64-4C64-4CBB-8AE7-9012B0530049}" srcOrd="5" destOrd="0" presId="urn:microsoft.com/office/officeart/2005/8/layout/matrix1"/>
    <dgm:cxn modelId="{903BF631-FA15-43CC-8DA9-7313BE294BCC}" type="presParOf" srcId="{F0158785-047D-44FE-8C57-3A1627DF44DF}" destId="{A0535D6E-C1C4-46BC-8749-E04AE4784C24}" srcOrd="6" destOrd="0" presId="urn:microsoft.com/office/officeart/2005/8/layout/matrix1"/>
    <dgm:cxn modelId="{AF96B64A-1FB5-420D-A7AA-0500B27382B1}" type="presParOf" srcId="{F0158785-047D-44FE-8C57-3A1627DF44DF}" destId="{85B6169F-E812-4986-84B8-CBBC2546720D}" srcOrd="7" destOrd="0" presId="urn:microsoft.com/office/officeart/2005/8/layout/matrix1"/>
    <dgm:cxn modelId="{74AABD35-0F99-488F-B4BB-13C3A9B381B2}" type="presParOf" srcId="{EA6A8E29-7664-48DE-9AEA-C40BD1574F02}" destId="{F8832AF9-C5A8-4BB8-A8B5-D6D11489EDF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AA8E63-2F56-4E77-BC1F-C6D399AE6DDD}"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it-IT"/>
        </a:p>
      </dgm:t>
    </dgm:pt>
    <dgm:pt modelId="{0946F225-83CA-4B60-9059-46A95A32EBFC}">
      <dgm:prSet custT="1"/>
      <dgm:spPr/>
      <dgm:t>
        <a:bodyPr/>
        <a:lstStyle/>
        <a:p>
          <a:endParaRPr lang="it-IT" sz="1200" b="0" i="0" dirty="0">
            <a:latin typeface="+mn-lt"/>
          </a:endParaRPr>
        </a:p>
        <a:p>
          <a:endParaRPr lang="it-IT" sz="1200" b="0" dirty="0">
            <a:latin typeface="+mn-lt"/>
          </a:endParaRPr>
        </a:p>
      </dgm:t>
    </dgm:pt>
    <dgm:pt modelId="{881D00EB-94F7-4EC1-88DC-8A82F2200354}" type="parTrans" cxnId="{F1553A44-BCDC-44A9-9D12-41895F03CB59}">
      <dgm:prSet/>
      <dgm:spPr/>
      <dgm:t>
        <a:bodyPr/>
        <a:lstStyle/>
        <a:p>
          <a:endParaRPr lang="it-IT" sz="1200" b="0">
            <a:latin typeface="+mn-lt"/>
          </a:endParaRPr>
        </a:p>
      </dgm:t>
    </dgm:pt>
    <dgm:pt modelId="{855FEB04-4313-43F5-B0D2-EB4AB28957FE}" type="sibTrans" cxnId="{F1553A44-BCDC-44A9-9D12-41895F03CB59}">
      <dgm:prSet/>
      <dgm:spPr/>
      <dgm:t>
        <a:bodyPr/>
        <a:lstStyle/>
        <a:p>
          <a:endParaRPr lang="it-IT" sz="1200" b="0">
            <a:latin typeface="+mn-lt"/>
          </a:endParaRPr>
        </a:p>
      </dgm:t>
    </dgm:pt>
    <dgm:pt modelId="{779C422A-36B5-49E5-8F30-19082EDF7B8C}">
      <dgm:prSet custT="1"/>
      <dgm:spPr/>
      <dgm:t>
        <a:bodyPr/>
        <a:lstStyle/>
        <a:p>
          <a:endParaRPr lang="it-IT" sz="1200" b="0" dirty="0">
            <a:latin typeface="+mn-lt"/>
          </a:endParaRPr>
        </a:p>
      </dgm:t>
    </dgm:pt>
    <dgm:pt modelId="{A120E4CE-4213-466C-A1E5-6E553ADBA26A}" type="parTrans" cxnId="{E7572203-3FDE-4A86-B9CA-9EE52492FC29}">
      <dgm:prSet/>
      <dgm:spPr/>
      <dgm:t>
        <a:bodyPr/>
        <a:lstStyle/>
        <a:p>
          <a:endParaRPr lang="it-IT" sz="1200" b="0">
            <a:latin typeface="+mn-lt"/>
          </a:endParaRPr>
        </a:p>
      </dgm:t>
    </dgm:pt>
    <dgm:pt modelId="{9C214FC8-5BD0-4EBD-BCB3-1BF9CE8E076E}" type="sibTrans" cxnId="{E7572203-3FDE-4A86-B9CA-9EE52492FC29}">
      <dgm:prSet/>
      <dgm:spPr/>
      <dgm:t>
        <a:bodyPr/>
        <a:lstStyle/>
        <a:p>
          <a:endParaRPr lang="it-IT" sz="1200" b="0">
            <a:latin typeface="+mn-lt"/>
          </a:endParaRPr>
        </a:p>
      </dgm:t>
    </dgm:pt>
    <dgm:pt modelId="{1A2B83C7-4EAD-4922-8291-ACBE69F24427}">
      <dgm:prSet custT="1"/>
      <dgm:spPr/>
      <dgm:t>
        <a:bodyPr/>
        <a:lstStyle/>
        <a:p>
          <a:endParaRPr lang="it-IT" sz="1200" b="0" dirty="0">
            <a:latin typeface="+mn-lt"/>
          </a:endParaRPr>
        </a:p>
      </dgm:t>
    </dgm:pt>
    <dgm:pt modelId="{EF75A359-CC60-4B41-AA33-01B9ED8F81DA}" type="parTrans" cxnId="{6A4A6694-BE69-426E-9966-0F1CFA391A4E}">
      <dgm:prSet/>
      <dgm:spPr/>
      <dgm:t>
        <a:bodyPr/>
        <a:lstStyle/>
        <a:p>
          <a:endParaRPr lang="it-IT" sz="1200" b="0">
            <a:latin typeface="+mn-lt"/>
          </a:endParaRPr>
        </a:p>
      </dgm:t>
    </dgm:pt>
    <dgm:pt modelId="{C3E43AD6-1FCC-46A4-8EF9-473CD2C95CD4}" type="sibTrans" cxnId="{6A4A6694-BE69-426E-9966-0F1CFA391A4E}">
      <dgm:prSet/>
      <dgm:spPr/>
      <dgm:t>
        <a:bodyPr/>
        <a:lstStyle/>
        <a:p>
          <a:endParaRPr lang="it-IT" sz="1200" b="0">
            <a:latin typeface="+mn-lt"/>
          </a:endParaRPr>
        </a:p>
      </dgm:t>
    </dgm:pt>
    <dgm:pt modelId="{9B905345-72F6-49C2-8A01-863C6E0429C2}">
      <dgm:prSet custT="1"/>
      <dgm:spPr/>
      <dgm:t>
        <a:bodyPr/>
        <a:lstStyle/>
        <a:p>
          <a:pPr marL="0" indent="0" algn="just">
            <a:buFontTx/>
            <a:buNone/>
          </a:pPr>
          <a:r>
            <a:rPr lang="it-IT" sz="1200" b="1" i="0" kern="1200" dirty="0">
              <a:latin typeface="+mn-lt"/>
              <a:ea typeface="+mn-ea"/>
              <a:cs typeface="+mn-cs"/>
            </a:rPr>
            <a:t>La deroga </a:t>
          </a:r>
          <a:r>
            <a:rPr lang="it-IT" sz="1200" b="0" i="0" kern="1200" dirty="0">
              <a:latin typeface="+mn-lt"/>
              <a:ea typeface="+mn-ea"/>
              <a:cs typeface="+mn-cs"/>
            </a:rPr>
            <a:t>di cui al comma 2, del par. 4, dell'art. 1 del regolamento (UE) 651/2014, introdotta dal Regolamento (UE) 2021/1237, </a:t>
          </a:r>
          <a:r>
            <a:rPr lang="it-IT" sz="1200" b="1" i="0" kern="1200" dirty="0">
              <a:latin typeface="+mn-lt"/>
              <a:ea typeface="+mn-ea"/>
              <a:cs typeface="+mn-cs"/>
            </a:rPr>
            <a:t>ha carattere eccezionale e di stretta interpretazione</a:t>
          </a:r>
          <a:r>
            <a:rPr lang="it-IT" sz="1200" b="0" i="0" kern="1200" dirty="0">
              <a:latin typeface="+mn-lt"/>
              <a:ea typeface="+mn-ea"/>
              <a:cs typeface="+mn-cs"/>
            </a:rPr>
            <a:t>, non trovando applicazione nel caso di specie in quanto </a:t>
          </a:r>
          <a:r>
            <a:rPr lang="it-IT" sz="1200" b="1" i="0" kern="1200" dirty="0">
              <a:latin typeface="+mn-lt"/>
              <a:ea typeface="+mn-ea"/>
              <a:cs typeface="+mn-cs"/>
            </a:rPr>
            <a:t>l'aiuto è stato richiesto nel 2023 </a:t>
          </a:r>
          <a:r>
            <a:rPr lang="it-IT" sz="1200" b="0" i="0" kern="1200" dirty="0">
              <a:latin typeface="+mn-lt"/>
              <a:ea typeface="+mn-ea"/>
              <a:cs typeface="+mn-cs"/>
            </a:rPr>
            <a:t>sulla base del bilancio 2022</a:t>
          </a:r>
          <a:r>
            <a:rPr lang="it-IT" sz="1200" b="1" i="0" kern="1200" dirty="0">
              <a:latin typeface="+mn-lt"/>
              <a:ea typeface="+mn-ea"/>
              <a:cs typeface="+mn-cs"/>
            </a:rPr>
            <a:t>, successivo al periodo di applicazione della deroga stessa, e i dati contabili non supportano l’ambito oggettivo della deroga.</a:t>
          </a:r>
          <a:endParaRPr lang="it-IT" sz="1200" b="1" kern="1200" dirty="0">
            <a:latin typeface="+mn-lt"/>
            <a:ea typeface="+mn-ea"/>
            <a:cs typeface="+mn-cs"/>
          </a:endParaRPr>
        </a:p>
      </dgm:t>
    </dgm:pt>
    <dgm:pt modelId="{B91D2C54-57C7-439B-962C-291CA5F81E2A}" type="parTrans" cxnId="{CA344BA5-55EF-4048-A170-8BA65F6AD568}">
      <dgm:prSet/>
      <dgm:spPr/>
      <dgm:t>
        <a:bodyPr/>
        <a:lstStyle/>
        <a:p>
          <a:endParaRPr lang="it-IT" sz="1200" b="0">
            <a:latin typeface="+mn-lt"/>
          </a:endParaRPr>
        </a:p>
      </dgm:t>
    </dgm:pt>
    <dgm:pt modelId="{283F8B03-15C9-45C4-8682-209A204C189A}" type="sibTrans" cxnId="{CA344BA5-55EF-4048-A170-8BA65F6AD568}">
      <dgm:prSet/>
      <dgm:spPr/>
      <dgm:t>
        <a:bodyPr/>
        <a:lstStyle/>
        <a:p>
          <a:endParaRPr lang="it-IT" sz="1200" b="0">
            <a:latin typeface="+mn-lt"/>
          </a:endParaRPr>
        </a:p>
      </dgm:t>
    </dgm:pt>
    <dgm:pt modelId="{41B1E129-6D04-45A3-A3F1-8FFC05FCDED4}">
      <dgm:prSet custT="1"/>
      <dgm:spPr/>
      <dgm:t>
        <a:bodyPr/>
        <a:lstStyle/>
        <a:p>
          <a:pPr marL="0" indent="0" algn="just">
            <a:buNone/>
          </a:pPr>
          <a:r>
            <a:rPr lang="it-IT" sz="1200" b="0" dirty="0">
              <a:latin typeface="+mn-lt"/>
            </a:rPr>
            <a:t>La deroga temporale ivi prevista </a:t>
          </a:r>
          <a:r>
            <a:rPr lang="it-IT" sz="1200" b="1" dirty="0">
              <a:latin typeface="+mn-lt"/>
            </a:rPr>
            <a:t>si applica esclusivamente alle perdite emerse negli esercizi ricompresi dal 1° gennaio 2020 al 31 dicembre 2021 riconducibili al periodo della crisi pandemica da Covid-19</a:t>
          </a:r>
          <a:r>
            <a:rPr lang="it-IT" sz="1200" b="0" dirty="0">
              <a:latin typeface="+mn-lt"/>
            </a:rPr>
            <a:t>. Essa </a:t>
          </a:r>
          <a:r>
            <a:rPr lang="it-IT" sz="1200" b="1" dirty="0">
              <a:latin typeface="+mn-lt"/>
            </a:rPr>
            <a:t>non può essere invocata, sine die, per perdite riportate nei bilanci di esercizi successivi</a:t>
          </a:r>
          <a:r>
            <a:rPr lang="it-IT" sz="1200" b="0" dirty="0">
              <a:latin typeface="+mn-lt"/>
            </a:rPr>
            <a:t>.</a:t>
          </a:r>
        </a:p>
      </dgm:t>
    </dgm:pt>
    <dgm:pt modelId="{85CABF75-F111-46BF-9C1B-F7B38075B6AE}" type="parTrans" cxnId="{C02AC36D-5803-4437-84C6-06BB017E4DDC}">
      <dgm:prSet/>
      <dgm:spPr/>
      <dgm:t>
        <a:bodyPr/>
        <a:lstStyle/>
        <a:p>
          <a:endParaRPr lang="it-IT" sz="1200" b="0">
            <a:latin typeface="+mn-lt"/>
          </a:endParaRPr>
        </a:p>
      </dgm:t>
    </dgm:pt>
    <dgm:pt modelId="{88788885-B3CA-474E-8C46-7EC9850D7324}" type="sibTrans" cxnId="{C02AC36D-5803-4437-84C6-06BB017E4DDC}">
      <dgm:prSet/>
      <dgm:spPr/>
      <dgm:t>
        <a:bodyPr/>
        <a:lstStyle/>
        <a:p>
          <a:endParaRPr lang="it-IT" sz="1200" b="0">
            <a:latin typeface="+mn-lt"/>
          </a:endParaRPr>
        </a:p>
      </dgm:t>
    </dgm:pt>
    <dgm:pt modelId="{B7D7CF38-0BCE-41AA-85D4-F0C98F78AF06}">
      <dgm:prSet custT="1"/>
      <dgm:spPr/>
      <dgm:t>
        <a:bodyPr/>
        <a:lstStyle/>
        <a:p>
          <a:pPr marL="0" lvl="1" indent="0" defTabSz="577850">
            <a:lnSpc>
              <a:spcPct val="90000"/>
            </a:lnSpc>
            <a:spcBef>
              <a:spcPct val="0"/>
            </a:spcBef>
            <a:spcAft>
              <a:spcPct val="15000"/>
            </a:spcAft>
            <a:buNone/>
          </a:pPr>
          <a:endParaRPr lang="it-IT" sz="1200" b="0" kern="1200" dirty="0">
            <a:latin typeface="+mn-lt"/>
          </a:endParaRPr>
        </a:p>
      </dgm:t>
    </dgm:pt>
    <dgm:pt modelId="{C3A840FC-0CB7-48F2-A8FB-470A434F9998}" type="parTrans" cxnId="{23CB5E7E-B75D-4F99-AB34-BD773FA55A5C}">
      <dgm:prSet/>
      <dgm:spPr/>
      <dgm:t>
        <a:bodyPr/>
        <a:lstStyle/>
        <a:p>
          <a:endParaRPr lang="it-IT" sz="1200" b="0">
            <a:latin typeface="+mn-lt"/>
          </a:endParaRPr>
        </a:p>
      </dgm:t>
    </dgm:pt>
    <dgm:pt modelId="{CEFFE5B5-B1C5-4D7E-AF95-9C976305CD0F}" type="sibTrans" cxnId="{23CB5E7E-B75D-4F99-AB34-BD773FA55A5C}">
      <dgm:prSet/>
      <dgm:spPr/>
      <dgm:t>
        <a:bodyPr/>
        <a:lstStyle/>
        <a:p>
          <a:endParaRPr lang="it-IT" sz="1200" b="0">
            <a:latin typeface="+mn-lt"/>
          </a:endParaRPr>
        </a:p>
      </dgm:t>
    </dgm:pt>
    <dgm:pt modelId="{4D0CCB16-7012-4BE3-939A-E0E1FDAEDD00}">
      <dgm:prSet custT="1"/>
      <dgm:spPr/>
      <dgm:t>
        <a:bodyPr/>
        <a:lstStyle/>
        <a:p>
          <a:endParaRPr lang="it-IT" sz="1200" b="0" dirty="0">
            <a:latin typeface="+mn-lt"/>
          </a:endParaRPr>
        </a:p>
      </dgm:t>
    </dgm:pt>
    <dgm:pt modelId="{D703E964-1CBA-4098-ADFF-FFD3E3CE8422}" type="parTrans" cxnId="{91EDCA8F-14C4-46C2-9AEC-E28FDF05D74D}">
      <dgm:prSet/>
      <dgm:spPr/>
      <dgm:t>
        <a:bodyPr/>
        <a:lstStyle/>
        <a:p>
          <a:endParaRPr lang="it-IT" sz="1200" b="0">
            <a:latin typeface="+mn-lt"/>
          </a:endParaRPr>
        </a:p>
      </dgm:t>
    </dgm:pt>
    <dgm:pt modelId="{FC6AC163-0A55-48E4-9450-6F3463D04428}" type="sibTrans" cxnId="{91EDCA8F-14C4-46C2-9AEC-E28FDF05D74D}">
      <dgm:prSet/>
      <dgm:spPr/>
      <dgm:t>
        <a:bodyPr/>
        <a:lstStyle/>
        <a:p>
          <a:endParaRPr lang="it-IT" sz="1200" b="0">
            <a:latin typeface="+mn-lt"/>
          </a:endParaRPr>
        </a:p>
      </dgm:t>
    </dgm:pt>
    <dgm:pt modelId="{5176F311-66D9-47AB-8A16-F716C860D83A}">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it-IT" sz="1200" b="1" i="0" kern="1200" dirty="0">
              <a:latin typeface="+mn-lt"/>
              <a:ea typeface="+mn-ea"/>
              <a:cs typeface="+mn-cs"/>
            </a:rPr>
            <a:t>Nessuna deroga adottata dalla Commissione europea era in vigore al momento della presentazione della domanda tale da consentire la concessione di aiuti alle PMI, imprese di capitali, costituite da oltre tre anni e che versavano in stato di difficoltà rispetto a quanto già disciplinato e che non trova diretta applicazione sugli aiuti in deroga ex art. 25 del Reg. (UE) 651/2014.</a:t>
          </a:r>
          <a:endParaRPr lang="it-IT" sz="1200" b="1" dirty="0">
            <a:latin typeface="+mn-lt"/>
          </a:endParaRPr>
        </a:p>
      </dgm:t>
    </dgm:pt>
    <dgm:pt modelId="{F0823B8D-BB5B-4F7F-AA53-46FECFE47B4C}" type="parTrans" cxnId="{7F0AAFC3-C514-4525-B51F-FBAC05F48C90}">
      <dgm:prSet/>
      <dgm:spPr/>
      <dgm:t>
        <a:bodyPr/>
        <a:lstStyle/>
        <a:p>
          <a:endParaRPr lang="it-IT" sz="1200" b="0">
            <a:latin typeface="+mn-lt"/>
          </a:endParaRPr>
        </a:p>
      </dgm:t>
    </dgm:pt>
    <dgm:pt modelId="{B39E740A-8506-4490-854A-E106A6138D44}" type="sibTrans" cxnId="{7F0AAFC3-C514-4525-B51F-FBAC05F48C90}">
      <dgm:prSet/>
      <dgm:spPr/>
      <dgm:t>
        <a:bodyPr/>
        <a:lstStyle/>
        <a:p>
          <a:endParaRPr lang="it-IT" sz="1200" b="0">
            <a:latin typeface="+mn-lt"/>
          </a:endParaRPr>
        </a:p>
      </dgm:t>
    </dgm:pt>
    <dgm:pt modelId="{2BC0DBD8-1571-497F-B89C-3D8D6AAE6E4B}">
      <dgm:prSet custT="1"/>
      <dgm:spPr/>
      <dgm:t>
        <a:bodyPr/>
        <a:lstStyle/>
        <a:p>
          <a:pPr marL="0" lvl="1" indent="0" defTabSz="577850">
            <a:lnSpc>
              <a:spcPct val="90000"/>
            </a:lnSpc>
            <a:spcBef>
              <a:spcPct val="0"/>
            </a:spcBef>
            <a:spcAft>
              <a:spcPct val="15000"/>
            </a:spcAft>
            <a:buNone/>
          </a:pPr>
          <a:endParaRPr lang="it-IT" sz="1200" b="0" i="0" kern="1200" dirty="0">
            <a:solidFill>
              <a:prstClr val="black">
                <a:hueOff val="0"/>
                <a:satOff val="0"/>
                <a:lumOff val="0"/>
                <a:alphaOff val="0"/>
              </a:prstClr>
            </a:solidFill>
            <a:latin typeface="+mn-lt"/>
            <a:ea typeface="+mn-ea"/>
            <a:cs typeface="+mn-cs"/>
          </a:endParaRPr>
        </a:p>
      </dgm:t>
    </dgm:pt>
    <dgm:pt modelId="{E8201193-6B9B-4FE7-BEB6-0C888798544B}" type="parTrans" cxnId="{F2A7BE01-A114-4BD7-9C8D-E83209460815}">
      <dgm:prSet/>
      <dgm:spPr/>
      <dgm:t>
        <a:bodyPr/>
        <a:lstStyle/>
        <a:p>
          <a:endParaRPr lang="it-IT" sz="1200" b="0">
            <a:latin typeface="+mn-lt"/>
          </a:endParaRPr>
        </a:p>
      </dgm:t>
    </dgm:pt>
    <dgm:pt modelId="{C3D5E47A-8461-4A1A-A5A5-89B41DDDB901}" type="sibTrans" cxnId="{F2A7BE01-A114-4BD7-9C8D-E83209460815}">
      <dgm:prSet/>
      <dgm:spPr/>
      <dgm:t>
        <a:bodyPr/>
        <a:lstStyle/>
        <a:p>
          <a:endParaRPr lang="it-IT" sz="1200" b="0">
            <a:latin typeface="+mn-lt"/>
          </a:endParaRPr>
        </a:p>
      </dgm:t>
    </dgm:pt>
    <dgm:pt modelId="{600F275F-78AA-42CD-B0DD-18335BB48645}">
      <dgm:prSet custT="1"/>
      <dgm:spPr/>
      <dgm:t>
        <a:bodyPr/>
        <a:lstStyle/>
        <a:p>
          <a:pPr marL="0" lvl="1" indent="0" defTabSz="577850">
            <a:lnSpc>
              <a:spcPct val="90000"/>
            </a:lnSpc>
            <a:spcBef>
              <a:spcPct val="0"/>
            </a:spcBef>
            <a:spcAft>
              <a:spcPct val="15000"/>
            </a:spcAft>
            <a:buNone/>
          </a:pPr>
          <a:r>
            <a:rPr lang="it-IT" sz="1200" b="0" kern="1200" dirty="0">
              <a:latin typeface="+mn-lt"/>
              <a:ea typeface="+mn-ea"/>
              <a:cs typeface="+mn-cs"/>
            </a:rPr>
            <a:t>L'Amministrazione deve fare </a:t>
          </a:r>
          <a:r>
            <a:rPr lang="it-IT" sz="1200" b="1" kern="1200" dirty="0">
              <a:latin typeface="+mn-lt"/>
              <a:ea typeface="+mn-ea"/>
              <a:cs typeface="+mn-cs"/>
            </a:rPr>
            <a:t>riferimento esclusivamente ai dati dell'ultimo bilancio depositato presso il Registro delle Imprese </a:t>
          </a:r>
          <a:r>
            <a:rPr lang="it-IT" sz="1200" b="0" kern="1200" dirty="0">
              <a:latin typeface="+mn-lt"/>
              <a:ea typeface="+mn-ea"/>
              <a:cs typeface="+mn-cs"/>
            </a:rPr>
            <a:t>alla data di presentazione della domanda, non potendo valorizzare, nel calcolo di verifica della sussistenza dello stato di difficoltà, criteri contabili che non siano già espressi nella contabilità evidenziata nel bilancio di esercizio dell’impresa, al di fuori dei criteri giuridicamente certi previsti dal legislatore europeo.</a:t>
          </a:r>
        </a:p>
      </dgm:t>
    </dgm:pt>
    <dgm:pt modelId="{C00D939C-9602-497C-922A-2164417D58D1}" type="parTrans" cxnId="{E6A67249-E1CF-4A6F-84F8-E672A94E32B9}">
      <dgm:prSet/>
      <dgm:spPr/>
      <dgm:t>
        <a:bodyPr/>
        <a:lstStyle/>
        <a:p>
          <a:endParaRPr lang="it-IT" sz="1200" b="0">
            <a:latin typeface="+mn-lt"/>
          </a:endParaRPr>
        </a:p>
      </dgm:t>
    </dgm:pt>
    <dgm:pt modelId="{91AE141A-9365-4AB1-8E92-44F6DA60D218}" type="sibTrans" cxnId="{E6A67249-E1CF-4A6F-84F8-E672A94E32B9}">
      <dgm:prSet/>
      <dgm:spPr/>
      <dgm:t>
        <a:bodyPr/>
        <a:lstStyle/>
        <a:p>
          <a:endParaRPr lang="it-IT" sz="1200" b="0">
            <a:latin typeface="+mn-lt"/>
          </a:endParaRPr>
        </a:p>
      </dgm:t>
    </dgm:pt>
    <dgm:pt modelId="{8497498E-32D8-4542-A956-06E805E4C488}">
      <dgm:prSet custT="1"/>
      <dgm:spPr/>
      <dgm:t>
        <a:bodyPr/>
        <a:lstStyle/>
        <a:p>
          <a:endParaRPr lang="it-IT" sz="1200" b="0">
            <a:latin typeface="+mn-lt"/>
          </a:endParaRPr>
        </a:p>
      </dgm:t>
    </dgm:pt>
    <dgm:pt modelId="{BFC8F29B-94E3-44BD-832C-3E3CC46DF0B2}" type="parTrans" cxnId="{9D6D32E3-AE37-4F21-B7EC-AF8641B629DC}">
      <dgm:prSet/>
      <dgm:spPr/>
      <dgm:t>
        <a:bodyPr/>
        <a:lstStyle/>
        <a:p>
          <a:endParaRPr lang="it-IT" sz="1200" b="0">
            <a:latin typeface="+mn-lt"/>
          </a:endParaRPr>
        </a:p>
      </dgm:t>
    </dgm:pt>
    <dgm:pt modelId="{B51F061E-61C6-42BA-BD8D-4535F75EDF9C}" type="sibTrans" cxnId="{9D6D32E3-AE37-4F21-B7EC-AF8641B629DC}">
      <dgm:prSet/>
      <dgm:spPr/>
      <dgm:t>
        <a:bodyPr/>
        <a:lstStyle/>
        <a:p>
          <a:endParaRPr lang="it-IT" sz="1200" b="0">
            <a:latin typeface="+mn-lt"/>
          </a:endParaRPr>
        </a:p>
      </dgm:t>
    </dgm:pt>
    <dgm:pt modelId="{C48F3177-56AC-4870-94C0-439DCDAA4562}">
      <dgm:prSet custT="1"/>
      <dgm:spPr/>
      <dgm:t>
        <a:bodyPr/>
        <a:lstStyle/>
        <a:p>
          <a:pPr marL="0" indent="0">
            <a:lnSpc>
              <a:spcPct val="100000"/>
            </a:lnSpc>
            <a:buNone/>
          </a:pPr>
          <a:r>
            <a:rPr lang="it-IT" sz="1200" b="1" dirty="0">
              <a:latin typeface="+mn-lt"/>
            </a:rPr>
            <a:t>La qualifica di start-up innovativa non ha avuto rilievo ai fini della valutazione dello stato di difficoltà, poiché la normativa europea vigente prevede criteri oggettivi e uniformi per tutte le imprese</a:t>
          </a:r>
        </a:p>
      </dgm:t>
    </dgm:pt>
    <dgm:pt modelId="{C8BC51F5-49A3-4D68-BEB0-15651BF5BA10}" type="parTrans" cxnId="{0A84A68F-189A-498C-87B0-77F63C36D398}">
      <dgm:prSet/>
      <dgm:spPr/>
      <dgm:t>
        <a:bodyPr/>
        <a:lstStyle/>
        <a:p>
          <a:endParaRPr lang="it-IT" sz="1200" b="0">
            <a:latin typeface="+mn-lt"/>
          </a:endParaRPr>
        </a:p>
      </dgm:t>
    </dgm:pt>
    <dgm:pt modelId="{34A9D2EF-B481-42E9-9812-D5D6D725762C}" type="sibTrans" cxnId="{0A84A68F-189A-498C-87B0-77F63C36D398}">
      <dgm:prSet/>
      <dgm:spPr/>
      <dgm:t>
        <a:bodyPr/>
        <a:lstStyle/>
        <a:p>
          <a:endParaRPr lang="it-IT" sz="1200" b="0">
            <a:latin typeface="+mn-lt"/>
          </a:endParaRPr>
        </a:p>
      </dgm:t>
    </dgm:pt>
    <dgm:pt modelId="{62E88EF5-F0BA-424C-BAF9-2E974E483AF9}" type="pres">
      <dgm:prSet presAssocID="{BDAA8E63-2F56-4E77-BC1F-C6D399AE6DDD}" presName="linearFlow" presStyleCnt="0">
        <dgm:presLayoutVars>
          <dgm:dir/>
          <dgm:animLvl val="lvl"/>
          <dgm:resizeHandles val="exact"/>
        </dgm:presLayoutVars>
      </dgm:prSet>
      <dgm:spPr/>
    </dgm:pt>
    <dgm:pt modelId="{A10B1A01-DB3D-4872-85F0-FB6DBBBE309B}" type="pres">
      <dgm:prSet presAssocID="{0946F225-83CA-4B60-9059-46A95A32EBFC}" presName="composite" presStyleCnt="0"/>
      <dgm:spPr/>
    </dgm:pt>
    <dgm:pt modelId="{2480AFD9-E990-4DBA-889F-411B7CDC9EF6}" type="pres">
      <dgm:prSet presAssocID="{0946F225-83CA-4B60-9059-46A95A32EBFC}" presName="parentText" presStyleLbl="alignNode1" presStyleIdx="0" presStyleCnt="5">
        <dgm:presLayoutVars>
          <dgm:chMax val="1"/>
          <dgm:bulletEnabled val="1"/>
        </dgm:presLayoutVars>
      </dgm:prSet>
      <dgm:spPr/>
    </dgm:pt>
    <dgm:pt modelId="{BD785C45-3875-4F52-B56E-135A7C447B57}" type="pres">
      <dgm:prSet presAssocID="{0946F225-83CA-4B60-9059-46A95A32EBFC}" presName="descendantText" presStyleLbl="alignAcc1" presStyleIdx="0" presStyleCnt="5">
        <dgm:presLayoutVars>
          <dgm:bulletEnabled val="1"/>
        </dgm:presLayoutVars>
      </dgm:prSet>
      <dgm:spPr/>
    </dgm:pt>
    <dgm:pt modelId="{28AC365D-E5E5-4356-9FBF-8019CEC1A634}" type="pres">
      <dgm:prSet presAssocID="{855FEB04-4313-43F5-B0D2-EB4AB28957FE}" presName="sp" presStyleCnt="0"/>
      <dgm:spPr/>
    </dgm:pt>
    <dgm:pt modelId="{5F46D8D9-0B19-41FB-B5A8-F6D525293307}" type="pres">
      <dgm:prSet presAssocID="{779C422A-36B5-49E5-8F30-19082EDF7B8C}" presName="composite" presStyleCnt="0"/>
      <dgm:spPr/>
    </dgm:pt>
    <dgm:pt modelId="{1D2E5C91-78F0-420F-8C46-82B56D30C2EA}" type="pres">
      <dgm:prSet presAssocID="{779C422A-36B5-49E5-8F30-19082EDF7B8C}" presName="parentText" presStyleLbl="alignNode1" presStyleIdx="1" presStyleCnt="5">
        <dgm:presLayoutVars>
          <dgm:chMax val="1"/>
          <dgm:bulletEnabled val="1"/>
        </dgm:presLayoutVars>
      </dgm:prSet>
      <dgm:spPr/>
    </dgm:pt>
    <dgm:pt modelId="{0AA91CC1-26EE-437C-8460-EBF44D68F192}" type="pres">
      <dgm:prSet presAssocID="{779C422A-36B5-49E5-8F30-19082EDF7B8C}" presName="descendantText" presStyleLbl="alignAcc1" presStyleIdx="1" presStyleCnt="5" custLinFactNeighborX="1396" custLinFactNeighborY="-1728">
        <dgm:presLayoutVars>
          <dgm:bulletEnabled val="1"/>
        </dgm:presLayoutVars>
      </dgm:prSet>
      <dgm:spPr/>
    </dgm:pt>
    <dgm:pt modelId="{01C90A8E-48BF-4DC4-B6F2-B3AE70EF67D6}" type="pres">
      <dgm:prSet presAssocID="{9C214FC8-5BD0-4EBD-BCB3-1BF9CE8E076E}" presName="sp" presStyleCnt="0"/>
      <dgm:spPr/>
    </dgm:pt>
    <dgm:pt modelId="{9D368E42-9401-4DD8-8E4F-5BC5F578CF4E}" type="pres">
      <dgm:prSet presAssocID="{1A2B83C7-4EAD-4922-8291-ACBE69F24427}" presName="composite" presStyleCnt="0"/>
      <dgm:spPr/>
    </dgm:pt>
    <dgm:pt modelId="{AA5EB61F-7F21-4DF0-8E84-BECB5CCF9DA9}" type="pres">
      <dgm:prSet presAssocID="{1A2B83C7-4EAD-4922-8291-ACBE69F24427}" presName="parentText" presStyleLbl="alignNode1" presStyleIdx="2" presStyleCnt="5">
        <dgm:presLayoutVars>
          <dgm:chMax val="1"/>
          <dgm:bulletEnabled val="1"/>
        </dgm:presLayoutVars>
      </dgm:prSet>
      <dgm:spPr/>
    </dgm:pt>
    <dgm:pt modelId="{E5D91E72-FCC1-4867-AA08-9978887E9E6E}" type="pres">
      <dgm:prSet presAssocID="{1A2B83C7-4EAD-4922-8291-ACBE69F24427}" presName="descendantText" presStyleLbl="alignAcc1" presStyleIdx="2" presStyleCnt="5">
        <dgm:presLayoutVars>
          <dgm:bulletEnabled val="1"/>
        </dgm:presLayoutVars>
      </dgm:prSet>
      <dgm:spPr/>
    </dgm:pt>
    <dgm:pt modelId="{981CEDBD-ECFA-47C0-9B2E-B493DD998450}" type="pres">
      <dgm:prSet presAssocID="{C3E43AD6-1FCC-46A4-8EF9-473CD2C95CD4}" presName="sp" presStyleCnt="0"/>
      <dgm:spPr/>
    </dgm:pt>
    <dgm:pt modelId="{80ADA089-DC65-411F-8E42-80C9A8CDC81A}" type="pres">
      <dgm:prSet presAssocID="{4D0CCB16-7012-4BE3-939A-E0E1FDAEDD00}" presName="composite" presStyleCnt="0"/>
      <dgm:spPr/>
    </dgm:pt>
    <dgm:pt modelId="{72038B47-373D-4D74-B9AB-D95E812059B1}" type="pres">
      <dgm:prSet presAssocID="{4D0CCB16-7012-4BE3-939A-E0E1FDAEDD00}" presName="parentText" presStyleLbl="alignNode1" presStyleIdx="3" presStyleCnt="5">
        <dgm:presLayoutVars>
          <dgm:chMax val="1"/>
          <dgm:bulletEnabled val="1"/>
        </dgm:presLayoutVars>
      </dgm:prSet>
      <dgm:spPr/>
    </dgm:pt>
    <dgm:pt modelId="{1B0093D0-6A73-4A2C-99DF-9DAAB874C5F0}" type="pres">
      <dgm:prSet presAssocID="{4D0CCB16-7012-4BE3-939A-E0E1FDAEDD00}" presName="descendantText" presStyleLbl="alignAcc1" presStyleIdx="3" presStyleCnt="5">
        <dgm:presLayoutVars>
          <dgm:bulletEnabled val="1"/>
        </dgm:presLayoutVars>
      </dgm:prSet>
      <dgm:spPr/>
    </dgm:pt>
    <dgm:pt modelId="{76100CE0-15A5-4616-9642-F00B538FF499}" type="pres">
      <dgm:prSet presAssocID="{FC6AC163-0A55-48E4-9450-6F3463D04428}" presName="sp" presStyleCnt="0"/>
      <dgm:spPr/>
    </dgm:pt>
    <dgm:pt modelId="{F81DE993-3F46-4A80-A0E8-6C26A99960FE}" type="pres">
      <dgm:prSet presAssocID="{8497498E-32D8-4542-A956-06E805E4C488}" presName="composite" presStyleCnt="0"/>
      <dgm:spPr/>
    </dgm:pt>
    <dgm:pt modelId="{189F299C-DC75-4071-93C5-41F645BBA42C}" type="pres">
      <dgm:prSet presAssocID="{8497498E-32D8-4542-A956-06E805E4C488}" presName="parentText" presStyleLbl="alignNode1" presStyleIdx="4" presStyleCnt="5">
        <dgm:presLayoutVars>
          <dgm:chMax val="1"/>
          <dgm:bulletEnabled val="1"/>
        </dgm:presLayoutVars>
      </dgm:prSet>
      <dgm:spPr/>
    </dgm:pt>
    <dgm:pt modelId="{859B3572-9744-4B92-A368-91E0FE8A6FFA}" type="pres">
      <dgm:prSet presAssocID="{8497498E-32D8-4542-A956-06E805E4C488}" presName="descendantText" presStyleLbl="alignAcc1" presStyleIdx="4" presStyleCnt="5">
        <dgm:presLayoutVars>
          <dgm:bulletEnabled val="1"/>
        </dgm:presLayoutVars>
      </dgm:prSet>
      <dgm:spPr/>
    </dgm:pt>
  </dgm:ptLst>
  <dgm:cxnLst>
    <dgm:cxn modelId="{F2A7BE01-A114-4BD7-9C8D-E83209460815}" srcId="{1A2B83C7-4EAD-4922-8291-ACBE69F24427}" destId="{2BC0DBD8-1571-497F-B89C-3D8D6AAE6E4B}" srcOrd="2" destOrd="0" parTransId="{E8201193-6B9B-4FE7-BEB6-0C888798544B}" sibTransId="{C3D5E47A-8461-4A1A-A5A5-89B41DDDB901}"/>
    <dgm:cxn modelId="{E7572203-3FDE-4A86-B9CA-9EE52492FC29}" srcId="{BDAA8E63-2F56-4E77-BC1F-C6D399AE6DDD}" destId="{779C422A-36B5-49E5-8F30-19082EDF7B8C}" srcOrd="1" destOrd="0" parTransId="{A120E4CE-4213-466C-A1E5-6E553ADBA26A}" sibTransId="{9C214FC8-5BD0-4EBD-BCB3-1BF9CE8E076E}"/>
    <dgm:cxn modelId="{733FB708-AD3B-47A5-842D-498087D4D4DC}" type="presOf" srcId="{C48F3177-56AC-4870-94C0-439DCDAA4562}" destId="{859B3572-9744-4B92-A368-91E0FE8A6FFA}" srcOrd="0" destOrd="0" presId="urn:microsoft.com/office/officeart/2005/8/layout/chevron2"/>
    <dgm:cxn modelId="{A683E610-6E75-4679-A78B-91E402DB22BA}" type="presOf" srcId="{B7D7CF38-0BCE-41AA-85D4-F0C98F78AF06}" destId="{E5D91E72-FCC1-4867-AA08-9978887E9E6E}" srcOrd="0" destOrd="0" presId="urn:microsoft.com/office/officeart/2005/8/layout/chevron2"/>
    <dgm:cxn modelId="{F1553A44-BCDC-44A9-9D12-41895F03CB59}" srcId="{BDAA8E63-2F56-4E77-BC1F-C6D399AE6DDD}" destId="{0946F225-83CA-4B60-9059-46A95A32EBFC}" srcOrd="0" destOrd="0" parTransId="{881D00EB-94F7-4EC1-88DC-8A82F2200354}" sibTransId="{855FEB04-4313-43F5-B0D2-EB4AB28957FE}"/>
    <dgm:cxn modelId="{E6A67249-E1CF-4A6F-84F8-E672A94E32B9}" srcId="{1A2B83C7-4EAD-4922-8291-ACBE69F24427}" destId="{600F275F-78AA-42CD-B0DD-18335BB48645}" srcOrd="1" destOrd="0" parTransId="{C00D939C-9602-497C-922A-2164417D58D1}" sibTransId="{91AE141A-9365-4AB1-8E92-44F6DA60D218}"/>
    <dgm:cxn modelId="{C38E1D4C-EE3B-49E8-B544-FB8650CEFBC0}" type="presOf" srcId="{BDAA8E63-2F56-4E77-BC1F-C6D399AE6DDD}" destId="{62E88EF5-F0BA-424C-BAF9-2E974E483AF9}" srcOrd="0" destOrd="0" presId="urn:microsoft.com/office/officeart/2005/8/layout/chevron2"/>
    <dgm:cxn modelId="{C02AC36D-5803-4437-84C6-06BB017E4DDC}" srcId="{779C422A-36B5-49E5-8F30-19082EDF7B8C}" destId="{41B1E129-6D04-45A3-A3F1-8FFC05FCDED4}" srcOrd="0" destOrd="0" parTransId="{85CABF75-F111-46BF-9C1B-F7B38075B6AE}" sibTransId="{88788885-B3CA-474E-8C46-7EC9850D7324}"/>
    <dgm:cxn modelId="{83B61F51-3145-41BC-9664-2E76496774DD}" type="presOf" srcId="{8497498E-32D8-4542-A956-06E805E4C488}" destId="{189F299C-DC75-4071-93C5-41F645BBA42C}" srcOrd="0" destOrd="0" presId="urn:microsoft.com/office/officeart/2005/8/layout/chevron2"/>
    <dgm:cxn modelId="{83F77D75-7B15-41E9-91FA-67AAB92ED919}" type="presOf" srcId="{779C422A-36B5-49E5-8F30-19082EDF7B8C}" destId="{1D2E5C91-78F0-420F-8C46-82B56D30C2EA}" srcOrd="0" destOrd="0" presId="urn:microsoft.com/office/officeart/2005/8/layout/chevron2"/>
    <dgm:cxn modelId="{6C933A76-FAA0-4956-A52E-C0DFC9ECF8F7}" type="presOf" srcId="{0946F225-83CA-4B60-9059-46A95A32EBFC}" destId="{2480AFD9-E990-4DBA-889F-411B7CDC9EF6}" srcOrd="0" destOrd="0" presId="urn:microsoft.com/office/officeart/2005/8/layout/chevron2"/>
    <dgm:cxn modelId="{078AC976-DFD0-41C7-9733-EF349BA76165}" type="presOf" srcId="{5176F311-66D9-47AB-8A16-F716C860D83A}" destId="{1B0093D0-6A73-4A2C-99DF-9DAAB874C5F0}" srcOrd="0" destOrd="0" presId="urn:microsoft.com/office/officeart/2005/8/layout/chevron2"/>
    <dgm:cxn modelId="{23CB5E7E-B75D-4F99-AB34-BD773FA55A5C}" srcId="{1A2B83C7-4EAD-4922-8291-ACBE69F24427}" destId="{B7D7CF38-0BCE-41AA-85D4-F0C98F78AF06}" srcOrd="0" destOrd="0" parTransId="{C3A840FC-0CB7-48F2-A8FB-470A434F9998}" sibTransId="{CEFFE5B5-B1C5-4D7E-AF95-9C976305CD0F}"/>
    <dgm:cxn modelId="{0A84A68F-189A-498C-87B0-77F63C36D398}" srcId="{8497498E-32D8-4542-A956-06E805E4C488}" destId="{C48F3177-56AC-4870-94C0-439DCDAA4562}" srcOrd="0" destOrd="0" parTransId="{C8BC51F5-49A3-4D68-BEB0-15651BF5BA10}" sibTransId="{34A9D2EF-B481-42E9-9812-D5D6D725762C}"/>
    <dgm:cxn modelId="{91EDCA8F-14C4-46C2-9AEC-E28FDF05D74D}" srcId="{BDAA8E63-2F56-4E77-BC1F-C6D399AE6DDD}" destId="{4D0CCB16-7012-4BE3-939A-E0E1FDAEDD00}" srcOrd="3" destOrd="0" parTransId="{D703E964-1CBA-4098-ADFF-FFD3E3CE8422}" sibTransId="{FC6AC163-0A55-48E4-9450-6F3463D04428}"/>
    <dgm:cxn modelId="{6A4A6694-BE69-426E-9966-0F1CFA391A4E}" srcId="{BDAA8E63-2F56-4E77-BC1F-C6D399AE6DDD}" destId="{1A2B83C7-4EAD-4922-8291-ACBE69F24427}" srcOrd="2" destOrd="0" parTransId="{EF75A359-CC60-4B41-AA33-01B9ED8F81DA}" sibTransId="{C3E43AD6-1FCC-46A4-8EF9-473CD2C95CD4}"/>
    <dgm:cxn modelId="{6685149D-0FAC-4CDE-81BE-C4704F257243}" type="presOf" srcId="{4D0CCB16-7012-4BE3-939A-E0E1FDAEDD00}" destId="{72038B47-373D-4D74-B9AB-D95E812059B1}" srcOrd="0" destOrd="0" presId="urn:microsoft.com/office/officeart/2005/8/layout/chevron2"/>
    <dgm:cxn modelId="{CA344BA5-55EF-4048-A170-8BA65F6AD568}" srcId="{0946F225-83CA-4B60-9059-46A95A32EBFC}" destId="{9B905345-72F6-49C2-8A01-863C6E0429C2}" srcOrd="0" destOrd="0" parTransId="{B91D2C54-57C7-439B-962C-291CA5F81E2A}" sibTransId="{283F8B03-15C9-45C4-8682-209A204C189A}"/>
    <dgm:cxn modelId="{B2F696A9-9077-43B5-A094-6EC07C29C86D}" type="presOf" srcId="{41B1E129-6D04-45A3-A3F1-8FFC05FCDED4}" destId="{0AA91CC1-26EE-437C-8460-EBF44D68F192}" srcOrd="0" destOrd="0" presId="urn:microsoft.com/office/officeart/2005/8/layout/chevron2"/>
    <dgm:cxn modelId="{FEC455B0-EA11-4DF6-832A-3DCE817472A2}" type="presOf" srcId="{600F275F-78AA-42CD-B0DD-18335BB48645}" destId="{E5D91E72-FCC1-4867-AA08-9978887E9E6E}" srcOrd="0" destOrd="1" presId="urn:microsoft.com/office/officeart/2005/8/layout/chevron2"/>
    <dgm:cxn modelId="{D2C9F2BF-6B5B-439F-B2E4-2D80841B2572}" type="presOf" srcId="{1A2B83C7-4EAD-4922-8291-ACBE69F24427}" destId="{AA5EB61F-7F21-4DF0-8E84-BECB5CCF9DA9}" srcOrd="0" destOrd="0" presId="urn:microsoft.com/office/officeart/2005/8/layout/chevron2"/>
    <dgm:cxn modelId="{7F0AAFC3-C514-4525-B51F-FBAC05F48C90}" srcId="{4D0CCB16-7012-4BE3-939A-E0E1FDAEDD00}" destId="{5176F311-66D9-47AB-8A16-F716C860D83A}" srcOrd="0" destOrd="0" parTransId="{F0823B8D-BB5B-4F7F-AA53-46FECFE47B4C}" sibTransId="{B39E740A-8506-4490-854A-E106A6138D44}"/>
    <dgm:cxn modelId="{F19915E1-814C-4D09-82D4-EC62753A9F96}" type="presOf" srcId="{2BC0DBD8-1571-497F-B89C-3D8D6AAE6E4B}" destId="{E5D91E72-FCC1-4867-AA08-9978887E9E6E}" srcOrd="0" destOrd="2" presId="urn:microsoft.com/office/officeart/2005/8/layout/chevron2"/>
    <dgm:cxn modelId="{9D6D32E3-AE37-4F21-B7EC-AF8641B629DC}" srcId="{BDAA8E63-2F56-4E77-BC1F-C6D399AE6DDD}" destId="{8497498E-32D8-4542-A956-06E805E4C488}" srcOrd="4" destOrd="0" parTransId="{BFC8F29B-94E3-44BD-832C-3E3CC46DF0B2}" sibTransId="{B51F061E-61C6-42BA-BD8D-4535F75EDF9C}"/>
    <dgm:cxn modelId="{52EAB4FA-A6E2-47F5-8ACE-39EA7CD29DF6}" type="presOf" srcId="{9B905345-72F6-49C2-8A01-863C6E0429C2}" destId="{BD785C45-3875-4F52-B56E-135A7C447B57}" srcOrd="0" destOrd="0" presId="urn:microsoft.com/office/officeart/2005/8/layout/chevron2"/>
    <dgm:cxn modelId="{F2601C38-F77B-4070-8F2B-5BFF6DE7D716}" type="presParOf" srcId="{62E88EF5-F0BA-424C-BAF9-2E974E483AF9}" destId="{A10B1A01-DB3D-4872-85F0-FB6DBBBE309B}" srcOrd="0" destOrd="0" presId="urn:microsoft.com/office/officeart/2005/8/layout/chevron2"/>
    <dgm:cxn modelId="{7023A304-C763-482D-8B87-FC2649EA28F0}" type="presParOf" srcId="{A10B1A01-DB3D-4872-85F0-FB6DBBBE309B}" destId="{2480AFD9-E990-4DBA-889F-411B7CDC9EF6}" srcOrd="0" destOrd="0" presId="urn:microsoft.com/office/officeart/2005/8/layout/chevron2"/>
    <dgm:cxn modelId="{33E62ACC-1FD3-45F1-B9F0-7D5EBC4BE850}" type="presParOf" srcId="{A10B1A01-DB3D-4872-85F0-FB6DBBBE309B}" destId="{BD785C45-3875-4F52-B56E-135A7C447B57}" srcOrd="1" destOrd="0" presId="urn:microsoft.com/office/officeart/2005/8/layout/chevron2"/>
    <dgm:cxn modelId="{D94A1E07-72EE-441F-AB87-E5934A17B1CE}" type="presParOf" srcId="{62E88EF5-F0BA-424C-BAF9-2E974E483AF9}" destId="{28AC365D-E5E5-4356-9FBF-8019CEC1A634}" srcOrd="1" destOrd="0" presId="urn:microsoft.com/office/officeart/2005/8/layout/chevron2"/>
    <dgm:cxn modelId="{7BACBA71-D169-4EF5-BB9A-242B3672E3BC}" type="presParOf" srcId="{62E88EF5-F0BA-424C-BAF9-2E974E483AF9}" destId="{5F46D8D9-0B19-41FB-B5A8-F6D525293307}" srcOrd="2" destOrd="0" presId="urn:microsoft.com/office/officeart/2005/8/layout/chevron2"/>
    <dgm:cxn modelId="{852E75E2-D713-432F-9F3A-3D8D8FD5A2EB}" type="presParOf" srcId="{5F46D8D9-0B19-41FB-B5A8-F6D525293307}" destId="{1D2E5C91-78F0-420F-8C46-82B56D30C2EA}" srcOrd="0" destOrd="0" presId="urn:microsoft.com/office/officeart/2005/8/layout/chevron2"/>
    <dgm:cxn modelId="{E1DDF54C-59E8-4A3B-885E-BB1D00BAFB9B}" type="presParOf" srcId="{5F46D8D9-0B19-41FB-B5A8-F6D525293307}" destId="{0AA91CC1-26EE-437C-8460-EBF44D68F192}" srcOrd="1" destOrd="0" presId="urn:microsoft.com/office/officeart/2005/8/layout/chevron2"/>
    <dgm:cxn modelId="{25E7993C-2E4D-4E09-9A6E-9CA7BCF37725}" type="presParOf" srcId="{62E88EF5-F0BA-424C-BAF9-2E974E483AF9}" destId="{01C90A8E-48BF-4DC4-B6F2-B3AE70EF67D6}" srcOrd="3" destOrd="0" presId="urn:microsoft.com/office/officeart/2005/8/layout/chevron2"/>
    <dgm:cxn modelId="{FF12E752-943F-4D6C-8DAD-93CA00277ADF}" type="presParOf" srcId="{62E88EF5-F0BA-424C-BAF9-2E974E483AF9}" destId="{9D368E42-9401-4DD8-8E4F-5BC5F578CF4E}" srcOrd="4" destOrd="0" presId="urn:microsoft.com/office/officeart/2005/8/layout/chevron2"/>
    <dgm:cxn modelId="{67A838BB-F217-402F-86F2-76C6351054AB}" type="presParOf" srcId="{9D368E42-9401-4DD8-8E4F-5BC5F578CF4E}" destId="{AA5EB61F-7F21-4DF0-8E84-BECB5CCF9DA9}" srcOrd="0" destOrd="0" presId="urn:microsoft.com/office/officeart/2005/8/layout/chevron2"/>
    <dgm:cxn modelId="{2E21DC4B-58DE-4FBF-8B45-27A57DBACF93}" type="presParOf" srcId="{9D368E42-9401-4DD8-8E4F-5BC5F578CF4E}" destId="{E5D91E72-FCC1-4867-AA08-9978887E9E6E}" srcOrd="1" destOrd="0" presId="urn:microsoft.com/office/officeart/2005/8/layout/chevron2"/>
    <dgm:cxn modelId="{A090DA54-F38F-4C60-91A4-8B01DF3B7AF5}" type="presParOf" srcId="{62E88EF5-F0BA-424C-BAF9-2E974E483AF9}" destId="{981CEDBD-ECFA-47C0-9B2E-B493DD998450}" srcOrd="5" destOrd="0" presId="urn:microsoft.com/office/officeart/2005/8/layout/chevron2"/>
    <dgm:cxn modelId="{90410820-3B8A-46CD-A23C-18871ADD4DE7}" type="presParOf" srcId="{62E88EF5-F0BA-424C-BAF9-2E974E483AF9}" destId="{80ADA089-DC65-411F-8E42-80C9A8CDC81A}" srcOrd="6" destOrd="0" presId="urn:microsoft.com/office/officeart/2005/8/layout/chevron2"/>
    <dgm:cxn modelId="{F0885BCD-85B4-41DB-B334-C1CD96F9EE52}" type="presParOf" srcId="{80ADA089-DC65-411F-8E42-80C9A8CDC81A}" destId="{72038B47-373D-4D74-B9AB-D95E812059B1}" srcOrd="0" destOrd="0" presId="urn:microsoft.com/office/officeart/2005/8/layout/chevron2"/>
    <dgm:cxn modelId="{D6330627-0273-4F8A-84E3-B58981FF2BEA}" type="presParOf" srcId="{80ADA089-DC65-411F-8E42-80C9A8CDC81A}" destId="{1B0093D0-6A73-4A2C-99DF-9DAAB874C5F0}" srcOrd="1" destOrd="0" presId="urn:microsoft.com/office/officeart/2005/8/layout/chevron2"/>
    <dgm:cxn modelId="{55721F3B-FA10-47B3-BDDD-158BC0038CC3}" type="presParOf" srcId="{62E88EF5-F0BA-424C-BAF9-2E974E483AF9}" destId="{76100CE0-15A5-4616-9642-F00B538FF499}" srcOrd="7" destOrd="0" presId="urn:microsoft.com/office/officeart/2005/8/layout/chevron2"/>
    <dgm:cxn modelId="{362A03A3-F41D-4C9C-A61D-86E55FF609F4}" type="presParOf" srcId="{62E88EF5-F0BA-424C-BAF9-2E974E483AF9}" destId="{F81DE993-3F46-4A80-A0E8-6C26A99960FE}" srcOrd="8" destOrd="0" presId="urn:microsoft.com/office/officeart/2005/8/layout/chevron2"/>
    <dgm:cxn modelId="{2FC15310-BAF6-4898-8B0D-F1152D40140F}" type="presParOf" srcId="{F81DE993-3F46-4A80-A0E8-6C26A99960FE}" destId="{189F299C-DC75-4071-93C5-41F645BBA42C}" srcOrd="0" destOrd="0" presId="urn:microsoft.com/office/officeart/2005/8/layout/chevron2"/>
    <dgm:cxn modelId="{916C6D72-2650-486D-99DE-76FF663CAE45}" type="presParOf" srcId="{F81DE993-3F46-4A80-A0E8-6C26A99960FE}" destId="{859B3572-9744-4B92-A368-91E0FE8A6FF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AA8E63-2F56-4E77-BC1F-C6D399AE6DDD}"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it-IT"/>
        </a:p>
      </dgm:t>
    </dgm:pt>
    <dgm:pt modelId="{0946F225-83CA-4B60-9059-46A95A32EBFC}">
      <dgm:prSet custT="1"/>
      <dgm:spPr/>
      <dgm:t>
        <a:bodyPr/>
        <a:lstStyle/>
        <a:p>
          <a:endParaRPr lang="it-IT" sz="1200" b="0" i="0" dirty="0">
            <a:latin typeface="+mn-lt"/>
          </a:endParaRPr>
        </a:p>
        <a:p>
          <a:endParaRPr lang="it-IT" sz="1200" b="0" dirty="0">
            <a:latin typeface="+mn-lt"/>
          </a:endParaRPr>
        </a:p>
      </dgm:t>
    </dgm:pt>
    <dgm:pt modelId="{881D00EB-94F7-4EC1-88DC-8A82F2200354}" type="parTrans" cxnId="{F1553A44-BCDC-44A9-9D12-41895F03CB59}">
      <dgm:prSet/>
      <dgm:spPr/>
      <dgm:t>
        <a:bodyPr/>
        <a:lstStyle/>
        <a:p>
          <a:endParaRPr lang="it-IT" sz="1200" b="0">
            <a:latin typeface="+mn-lt"/>
          </a:endParaRPr>
        </a:p>
      </dgm:t>
    </dgm:pt>
    <dgm:pt modelId="{855FEB04-4313-43F5-B0D2-EB4AB28957FE}" type="sibTrans" cxnId="{F1553A44-BCDC-44A9-9D12-41895F03CB59}">
      <dgm:prSet/>
      <dgm:spPr/>
      <dgm:t>
        <a:bodyPr/>
        <a:lstStyle/>
        <a:p>
          <a:endParaRPr lang="it-IT" sz="1200" b="0">
            <a:latin typeface="+mn-lt"/>
          </a:endParaRPr>
        </a:p>
      </dgm:t>
    </dgm:pt>
    <dgm:pt modelId="{779C422A-36B5-49E5-8F30-19082EDF7B8C}">
      <dgm:prSet custT="1"/>
      <dgm:spPr/>
      <dgm:t>
        <a:bodyPr/>
        <a:lstStyle/>
        <a:p>
          <a:endParaRPr lang="it-IT" sz="1200" b="0" dirty="0">
            <a:latin typeface="+mn-lt"/>
          </a:endParaRPr>
        </a:p>
      </dgm:t>
    </dgm:pt>
    <dgm:pt modelId="{A120E4CE-4213-466C-A1E5-6E553ADBA26A}" type="parTrans" cxnId="{E7572203-3FDE-4A86-B9CA-9EE52492FC29}">
      <dgm:prSet/>
      <dgm:spPr/>
      <dgm:t>
        <a:bodyPr/>
        <a:lstStyle/>
        <a:p>
          <a:endParaRPr lang="it-IT" sz="1200" b="0">
            <a:latin typeface="+mn-lt"/>
          </a:endParaRPr>
        </a:p>
      </dgm:t>
    </dgm:pt>
    <dgm:pt modelId="{9C214FC8-5BD0-4EBD-BCB3-1BF9CE8E076E}" type="sibTrans" cxnId="{E7572203-3FDE-4A86-B9CA-9EE52492FC29}">
      <dgm:prSet/>
      <dgm:spPr/>
      <dgm:t>
        <a:bodyPr/>
        <a:lstStyle/>
        <a:p>
          <a:endParaRPr lang="it-IT" sz="1200" b="0">
            <a:latin typeface="+mn-lt"/>
          </a:endParaRPr>
        </a:p>
      </dgm:t>
    </dgm:pt>
    <dgm:pt modelId="{1A2B83C7-4EAD-4922-8291-ACBE69F24427}">
      <dgm:prSet custT="1"/>
      <dgm:spPr/>
      <dgm:t>
        <a:bodyPr/>
        <a:lstStyle/>
        <a:p>
          <a:endParaRPr lang="it-IT" sz="1200" b="0" dirty="0">
            <a:latin typeface="+mn-lt"/>
          </a:endParaRPr>
        </a:p>
      </dgm:t>
    </dgm:pt>
    <dgm:pt modelId="{EF75A359-CC60-4B41-AA33-01B9ED8F81DA}" type="parTrans" cxnId="{6A4A6694-BE69-426E-9966-0F1CFA391A4E}">
      <dgm:prSet/>
      <dgm:spPr/>
      <dgm:t>
        <a:bodyPr/>
        <a:lstStyle/>
        <a:p>
          <a:endParaRPr lang="it-IT" sz="1200" b="0">
            <a:latin typeface="+mn-lt"/>
          </a:endParaRPr>
        </a:p>
      </dgm:t>
    </dgm:pt>
    <dgm:pt modelId="{C3E43AD6-1FCC-46A4-8EF9-473CD2C95CD4}" type="sibTrans" cxnId="{6A4A6694-BE69-426E-9966-0F1CFA391A4E}">
      <dgm:prSet/>
      <dgm:spPr/>
      <dgm:t>
        <a:bodyPr/>
        <a:lstStyle/>
        <a:p>
          <a:endParaRPr lang="it-IT" sz="1200" b="0">
            <a:latin typeface="+mn-lt"/>
          </a:endParaRPr>
        </a:p>
      </dgm:t>
    </dgm:pt>
    <dgm:pt modelId="{9B905345-72F6-49C2-8A01-863C6E0429C2}">
      <dgm:prSet custT="1"/>
      <dgm:spPr/>
      <dgm:t>
        <a:bodyPr/>
        <a:lstStyle/>
        <a:p>
          <a:pPr marL="0" indent="0" algn="just">
            <a:buNone/>
          </a:pPr>
          <a:endParaRPr lang="it-IT" sz="1400" b="1" kern="1200" dirty="0">
            <a:latin typeface="+mn-lt"/>
            <a:ea typeface="+mn-ea"/>
            <a:cs typeface="+mn-cs"/>
          </a:endParaRPr>
        </a:p>
      </dgm:t>
    </dgm:pt>
    <dgm:pt modelId="{B91D2C54-57C7-439B-962C-291CA5F81E2A}" type="parTrans" cxnId="{CA344BA5-55EF-4048-A170-8BA65F6AD568}">
      <dgm:prSet/>
      <dgm:spPr/>
      <dgm:t>
        <a:bodyPr/>
        <a:lstStyle/>
        <a:p>
          <a:endParaRPr lang="it-IT" sz="1200" b="0">
            <a:latin typeface="+mn-lt"/>
          </a:endParaRPr>
        </a:p>
      </dgm:t>
    </dgm:pt>
    <dgm:pt modelId="{283F8B03-15C9-45C4-8682-209A204C189A}" type="sibTrans" cxnId="{CA344BA5-55EF-4048-A170-8BA65F6AD568}">
      <dgm:prSet/>
      <dgm:spPr/>
      <dgm:t>
        <a:bodyPr/>
        <a:lstStyle/>
        <a:p>
          <a:endParaRPr lang="it-IT" sz="1200" b="0">
            <a:latin typeface="+mn-lt"/>
          </a:endParaRPr>
        </a:p>
      </dgm:t>
    </dgm:pt>
    <dgm:pt modelId="{B7D7CF38-0BCE-41AA-85D4-F0C98F78AF06}">
      <dgm:prSet custT="1"/>
      <dgm:spPr/>
      <dgm:t>
        <a:bodyPr/>
        <a:lstStyle/>
        <a:p>
          <a:pPr marL="0" lvl="1" indent="0" algn="just" defTabSz="577850">
            <a:lnSpc>
              <a:spcPct val="90000"/>
            </a:lnSpc>
            <a:spcBef>
              <a:spcPct val="0"/>
            </a:spcBef>
            <a:spcAft>
              <a:spcPct val="15000"/>
            </a:spcAft>
            <a:buNone/>
          </a:pPr>
          <a:endParaRPr lang="it-IT" sz="1400" b="0" kern="1200" dirty="0">
            <a:latin typeface="+mn-lt"/>
          </a:endParaRPr>
        </a:p>
      </dgm:t>
    </dgm:pt>
    <dgm:pt modelId="{C3A840FC-0CB7-48F2-A8FB-470A434F9998}" type="parTrans" cxnId="{23CB5E7E-B75D-4F99-AB34-BD773FA55A5C}">
      <dgm:prSet/>
      <dgm:spPr/>
      <dgm:t>
        <a:bodyPr/>
        <a:lstStyle/>
        <a:p>
          <a:endParaRPr lang="it-IT" sz="1200" b="0">
            <a:latin typeface="+mn-lt"/>
          </a:endParaRPr>
        </a:p>
      </dgm:t>
    </dgm:pt>
    <dgm:pt modelId="{CEFFE5B5-B1C5-4D7E-AF95-9C976305CD0F}" type="sibTrans" cxnId="{23CB5E7E-B75D-4F99-AB34-BD773FA55A5C}">
      <dgm:prSet/>
      <dgm:spPr/>
      <dgm:t>
        <a:bodyPr/>
        <a:lstStyle/>
        <a:p>
          <a:endParaRPr lang="it-IT" sz="1200" b="0">
            <a:latin typeface="+mn-lt"/>
          </a:endParaRPr>
        </a:p>
      </dgm:t>
    </dgm:pt>
    <dgm:pt modelId="{4D0CCB16-7012-4BE3-939A-E0E1FDAEDD00}">
      <dgm:prSet custT="1"/>
      <dgm:spPr/>
      <dgm:t>
        <a:bodyPr/>
        <a:lstStyle/>
        <a:p>
          <a:endParaRPr lang="it-IT" sz="1200" b="0" dirty="0">
            <a:latin typeface="+mn-lt"/>
          </a:endParaRPr>
        </a:p>
      </dgm:t>
    </dgm:pt>
    <dgm:pt modelId="{D703E964-1CBA-4098-ADFF-FFD3E3CE8422}" type="parTrans" cxnId="{91EDCA8F-14C4-46C2-9AEC-E28FDF05D74D}">
      <dgm:prSet/>
      <dgm:spPr/>
      <dgm:t>
        <a:bodyPr/>
        <a:lstStyle/>
        <a:p>
          <a:endParaRPr lang="it-IT" sz="1200" b="0">
            <a:latin typeface="+mn-lt"/>
          </a:endParaRPr>
        </a:p>
      </dgm:t>
    </dgm:pt>
    <dgm:pt modelId="{FC6AC163-0A55-48E4-9450-6F3463D04428}" type="sibTrans" cxnId="{91EDCA8F-14C4-46C2-9AEC-E28FDF05D74D}">
      <dgm:prSet/>
      <dgm:spPr/>
      <dgm:t>
        <a:bodyPr/>
        <a:lstStyle/>
        <a:p>
          <a:endParaRPr lang="it-IT" sz="1200" b="0">
            <a:latin typeface="+mn-lt"/>
          </a:endParaRPr>
        </a:p>
      </dgm:t>
    </dgm:pt>
    <dgm:pt modelId="{5176F311-66D9-47AB-8A16-F716C860D83A}">
      <dgm:prSet custT="1"/>
      <dgm:spPr/>
      <dgm:t>
        <a:bodyPr/>
        <a:lstStyle/>
        <a:p>
          <a:pPr marL="0" lvl="0" indent="0" algn="just" defTabSz="914400">
            <a:lnSpc>
              <a:spcPct val="100000"/>
            </a:lnSpc>
            <a:spcBef>
              <a:spcPts val="0"/>
            </a:spcBef>
            <a:spcAft>
              <a:spcPts val="0"/>
            </a:spcAft>
            <a:buNone/>
          </a:pPr>
          <a:endParaRPr lang="it-IT" sz="1400" b="1" dirty="0">
            <a:latin typeface="+mn-lt"/>
          </a:endParaRPr>
        </a:p>
      </dgm:t>
    </dgm:pt>
    <dgm:pt modelId="{F0823B8D-BB5B-4F7F-AA53-46FECFE47B4C}" type="parTrans" cxnId="{7F0AAFC3-C514-4525-B51F-FBAC05F48C90}">
      <dgm:prSet/>
      <dgm:spPr/>
      <dgm:t>
        <a:bodyPr/>
        <a:lstStyle/>
        <a:p>
          <a:endParaRPr lang="it-IT" sz="1200" b="0">
            <a:latin typeface="+mn-lt"/>
          </a:endParaRPr>
        </a:p>
      </dgm:t>
    </dgm:pt>
    <dgm:pt modelId="{B39E740A-8506-4490-854A-E106A6138D44}" type="sibTrans" cxnId="{7F0AAFC3-C514-4525-B51F-FBAC05F48C90}">
      <dgm:prSet/>
      <dgm:spPr/>
      <dgm:t>
        <a:bodyPr/>
        <a:lstStyle/>
        <a:p>
          <a:endParaRPr lang="it-IT" sz="1200" b="0">
            <a:latin typeface="+mn-lt"/>
          </a:endParaRPr>
        </a:p>
      </dgm:t>
    </dgm:pt>
    <dgm:pt modelId="{41B1E129-6D04-45A3-A3F1-8FFC05FCDED4}">
      <dgm:prSet custT="1"/>
      <dgm:spPr/>
      <dgm:t>
        <a:bodyPr/>
        <a:lstStyle/>
        <a:p>
          <a:pPr marL="0" indent="0" algn="just">
            <a:buNone/>
          </a:pPr>
          <a:endParaRPr lang="it-IT" sz="1400" b="1" dirty="0">
            <a:latin typeface="+mn-lt"/>
          </a:endParaRPr>
        </a:p>
      </dgm:t>
    </dgm:pt>
    <dgm:pt modelId="{88788885-B3CA-474E-8C46-7EC9850D7324}" type="sibTrans" cxnId="{C02AC36D-5803-4437-84C6-06BB017E4DDC}">
      <dgm:prSet/>
      <dgm:spPr/>
      <dgm:t>
        <a:bodyPr/>
        <a:lstStyle/>
        <a:p>
          <a:endParaRPr lang="it-IT" sz="1200" b="0">
            <a:latin typeface="+mn-lt"/>
          </a:endParaRPr>
        </a:p>
      </dgm:t>
    </dgm:pt>
    <dgm:pt modelId="{85CABF75-F111-46BF-9C1B-F7B38075B6AE}" type="parTrans" cxnId="{C02AC36D-5803-4437-84C6-06BB017E4DDC}">
      <dgm:prSet/>
      <dgm:spPr/>
      <dgm:t>
        <a:bodyPr/>
        <a:lstStyle/>
        <a:p>
          <a:endParaRPr lang="it-IT" sz="1200" b="0">
            <a:latin typeface="+mn-lt"/>
          </a:endParaRPr>
        </a:p>
      </dgm:t>
    </dgm:pt>
    <dgm:pt modelId="{70CA63AB-F814-417A-A2E3-3E1F7734294F}">
      <dgm:prSet custT="1"/>
      <dgm:spPr/>
      <dgm:t>
        <a:bodyPr/>
        <a:lstStyle/>
        <a:p>
          <a:pPr marL="0" indent="0" algn="just">
            <a:buNone/>
          </a:pPr>
          <a:r>
            <a:rPr lang="it-IT" sz="1400" b="1" dirty="0">
              <a:latin typeface="+mn-lt"/>
            </a:rPr>
            <a:t>La società ha presentato riscorso previa sospensione cautelare, anche con decreto presidenziale ante </a:t>
          </a:r>
          <a:r>
            <a:rPr lang="it-IT" sz="1400" b="1" dirty="0" err="1">
              <a:latin typeface="+mn-lt"/>
            </a:rPr>
            <a:t>causam</a:t>
          </a:r>
          <a:r>
            <a:rPr lang="it-IT" sz="1400" b="1" dirty="0">
              <a:latin typeface="+mn-lt"/>
            </a:rPr>
            <a:t>: interpretazione letterale e formalistica dell’impresa in difficoltà e rischio fallimento.</a:t>
          </a:r>
        </a:p>
      </dgm:t>
    </dgm:pt>
    <dgm:pt modelId="{5E5D6EB9-D9AE-4BF9-BE45-6FAEEE00E101}" type="parTrans" cxnId="{E6206258-6C65-45E8-95B7-A03B0CD21541}">
      <dgm:prSet/>
      <dgm:spPr/>
      <dgm:t>
        <a:bodyPr/>
        <a:lstStyle/>
        <a:p>
          <a:endParaRPr lang="it-IT"/>
        </a:p>
      </dgm:t>
    </dgm:pt>
    <dgm:pt modelId="{672133BE-DA05-400F-8B7D-F2FEB9F00CD7}" type="sibTrans" cxnId="{E6206258-6C65-45E8-95B7-A03B0CD21541}">
      <dgm:prSet/>
      <dgm:spPr/>
      <dgm:t>
        <a:bodyPr/>
        <a:lstStyle/>
        <a:p>
          <a:endParaRPr lang="it-IT"/>
        </a:p>
      </dgm:t>
    </dgm:pt>
    <dgm:pt modelId="{10C979EE-791C-4D72-B683-00776D5C9BE0}">
      <dgm:prSet custT="1"/>
      <dgm:spPr/>
      <dgm:t>
        <a:bodyPr/>
        <a:lstStyle/>
        <a:p>
          <a:pPr marL="0" indent="0" algn="just">
            <a:buNone/>
          </a:pPr>
          <a:endParaRPr lang="it-IT" sz="1400" b="1" dirty="0">
            <a:latin typeface="+mn-lt"/>
          </a:endParaRPr>
        </a:p>
      </dgm:t>
    </dgm:pt>
    <dgm:pt modelId="{6BFAA802-C5C7-4008-9CD0-6D414077B5C2}" type="parTrans" cxnId="{8C5F8DE1-DCC4-4860-94E8-D11126AAEC99}">
      <dgm:prSet/>
      <dgm:spPr/>
      <dgm:t>
        <a:bodyPr/>
        <a:lstStyle/>
        <a:p>
          <a:endParaRPr lang="it-IT"/>
        </a:p>
      </dgm:t>
    </dgm:pt>
    <dgm:pt modelId="{9BA934A0-213A-432C-854D-5369BAD79943}" type="sibTrans" cxnId="{8C5F8DE1-DCC4-4860-94E8-D11126AAEC99}">
      <dgm:prSet/>
      <dgm:spPr/>
      <dgm:t>
        <a:bodyPr/>
        <a:lstStyle/>
        <a:p>
          <a:endParaRPr lang="it-IT"/>
        </a:p>
      </dgm:t>
    </dgm:pt>
    <dgm:pt modelId="{03CB33DF-EEDE-4164-A10A-54521AF68A5A}">
      <dgm:prSet custT="1"/>
      <dgm:spPr/>
      <dgm:t>
        <a:bodyPr/>
        <a:lstStyle/>
        <a:p>
          <a:pPr marL="0" indent="0" algn="just">
            <a:buNone/>
          </a:pPr>
          <a:endParaRPr lang="it-IT" sz="1400" b="1" i="0" kern="1200" dirty="0"/>
        </a:p>
      </dgm:t>
    </dgm:pt>
    <dgm:pt modelId="{4701B507-ECEE-4450-8728-2571F0668FC2}" type="parTrans" cxnId="{257FA4D0-0377-45FB-B897-1CA56F65CEA3}">
      <dgm:prSet/>
      <dgm:spPr/>
      <dgm:t>
        <a:bodyPr/>
        <a:lstStyle/>
        <a:p>
          <a:endParaRPr lang="it-IT"/>
        </a:p>
      </dgm:t>
    </dgm:pt>
    <dgm:pt modelId="{857FA2B4-AC62-4C09-BC28-AF3544FFACD3}" type="sibTrans" cxnId="{257FA4D0-0377-45FB-B897-1CA56F65CEA3}">
      <dgm:prSet/>
      <dgm:spPr/>
      <dgm:t>
        <a:bodyPr/>
        <a:lstStyle/>
        <a:p>
          <a:endParaRPr lang="it-IT"/>
        </a:p>
      </dgm:t>
    </dgm:pt>
    <dgm:pt modelId="{E1EDF316-9F28-41B5-9289-0F7EC7E7B685}">
      <dgm:prSet custT="1"/>
      <dgm:spPr/>
      <dgm:t>
        <a:bodyPr/>
        <a:lstStyle/>
        <a:p>
          <a:pPr marL="0" indent="0" algn="just">
            <a:buNone/>
          </a:pPr>
          <a:r>
            <a:rPr lang="it-IT" sz="1400" b="1" i="0" kern="1200" dirty="0"/>
            <a:t>L’Ada si è attenuta alla vigente disciplina del Reg. 651/2014 in materia di imprese in difficoltà.  Il rapporto negativo ha generato una rettifica finanziaria e la SRA ha disposto il recupero del contributo erogato. Il bilancio UE è stato tutelato.</a:t>
          </a:r>
          <a:endParaRPr lang="it-IT" sz="1400" b="1" kern="1200" dirty="0">
            <a:latin typeface="+mn-lt"/>
            <a:ea typeface="+mn-ea"/>
            <a:cs typeface="+mn-cs"/>
          </a:endParaRPr>
        </a:p>
      </dgm:t>
    </dgm:pt>
    <dgm:pt modelId="{4D4513E7-F549-4981-8591-9B77313A519D}" type="parTrans" cxnId="{28B8A77F-F2DB-42FB-A5A1-CD5AD9590CF9}">
      <dgm:prSet/>
      <dgm:spPr/>
      <dgm:t>
        <a:bodyPr/>
        <a:lstStyle/>
        <a:p>
          <a:endParaRPr lang="it-IT"/>
        </a:p>
      </dgm:t>
    </dgm:pt>
    <dgm:pt modelId="{7A334862-4D4C-4C46-8D02-80D35C2EC518}" type="sibTrans" cxnId="{28B8A77F-F2DB-42FB-A5A1-CD5AD9590CF9}">
      <dgm:prSet/>
      <dgm:spPr/>
      <dgm:t>
        <a:bodyPr/>
        <a:lstStyle/>
        <a:p>
          <a:endParaRPr lang="it-IT"/>
        </a:p>
      </dgm:t>
    </dgm:pt>
    <dgm:pt modelId="{5C71C251-5AF1-4D5D-9921-4E3DB27152A4}">
      <dgm:prSet custT="1"/>
      <dgm:spPr/>
      <dgm:t>
        <a:bodyPr/>
        <a:lstStyle/>
        <a:p>
          <a:pPr marL="0" lvl="0" indent="0" algn="just" defTabSz="914400">
            <a:lnSpc>
              <a:spcPct val="100000"/>
            </a:lnSpc>
            <a:spcBef>
              <a:spcPts val="0"/>
            </a:spcBef>
            <a:spcAft>
              <a:spcPts val="0"/>
            </a:spcAft>
            <a:buNone/>
          </a:pPr>
          <a:r>
            <a:rPr lang="it-IT" sz="1400" b="1" dirty="0">
              <a:latin typeface="+mn-lt"/>
            </a:rPr>
            <a:t>Nelle more di un allungamento del periodo di esenzione dalla verifica dell’impresa in difficoltà è urgente immaginare e condividere anche elementi ultra contabili, accettati/suggeriti dalla CE, utilizzabili nell’immediato, prima del nuovo GBER, per i controlli sugli avvisi/graduatorie esistenti, per valutare il rischio effettivo di fallimento/collasso dell’impresa. Ad esempio presunzioni a supporto della fase di ammissione e/o di controllo.</a:t>
          </a:r>
        </a:p>
      </dgm:t>
    </dgm:pt>
    <dgm:pt modelId="{593388EF-8D91-4348-A950-B6EC0A88F7D0}" type="parTrans" cxnId="{D7CABF0A-7A7A-4DDC-B1A9-2F279CCA0425}">
      <dgm:prSet/>
      <dgm:spPr/>
      <dgm:t>
        <a:bodyPr/>
        <a:lstStyle/>
        <a:p>
          <a:endParaRPr lang="it-IT"/>
        </a:p>
      </dgm:t>
    </dgm:pt>
    <dgm:pt modelId="{24B83D3F-C519-4CB2-8244-2A4ACB4BB958}" type="sibTrans" cxnId="{D7CABF0A-7A7A-4DDC-B1A9-2F279CCA0425}">
      <dgm:prSet/>
      <dgm:spPr/>
      <dgm:t>
        <a:bodyPr/>
        <a:lstStyle/>
        <a:p>
          <a:endParaRPr lang="it-IT"/>
        </a:p>
      </dgm:t>
    </dgm:pt>
    <dgm:pt modelId="{D588FEEE-FE4B-495A-8283-1D32E480143A}">
      <dgm:prSet custT="1"/>
      <dgm:spPr/>
      <dgm:t>
        <a:bodyPr/>
        <a:lstStyle/>
        <a:p>
          <a:pPr marL="0" lvl="0" indent="0" algn="just" defTabSz="914400">
            <a:lnSpc>
              <a:spcPct val="100000"/>
            </a:lnSpc>
            <a:spcBef>
              <a:spcPts val="0"/>
            </a:spcBef>
            <a:spcAft>
              <a:spcPts val="0"/>
            </a:spcAft>
            <a:buNone/>
          </a:pPr>
          <a:endParaRPr lang="it-IT" sz="1400" b="1" dirty="0">
            <a:latin typeface="+mn-lt"/>
          </a:endParaRPr>
        </a:p>
      </dgm:t>
    </dgm:pt>
    <dgm:pt modelId="{1275E959-E083-49B1-96E3-3BCED500DD84}" type="parTrans" cxnId="{D3C34572-D817-49FD-B529-F73BE6E3E340}">
      <dgm:prSet/>
      <dgm:spPr/>
      <dgm:t>
        <a:bodyPr/>
        <a:lstStyle/>
        <a:p>
          <a:endParaRPr lang="it-IT"/>
        </a:p>
      </dgm:t>
    </dgm:pt>
    <dgm:pt modelId="{CB4E4F4F-D9A9-4D68-9294-0855F15BB95C}" type="sibTrans" cxnId="{D3C34572-D817-49FD-B529-F73BE6E3E340}">
      <dgm:prSet/>
      <dgm:spPr/>
      <dgm:t>
        <a:bodyPr/>
        <a:lstStyle/>
        <a:p>
          <a:endParaRPr lang="it-IT"/>
        </a:p>
      </dgm:t>
    </dgm:pt>
    <dgm:pt modelId="{70536BD0-8008-46EA-8607-5C8BF88425AF}">
      <dgm:prSet custT="1"/>
      <dgm:spPr/>
      <dgm:t>
        <a:bodyPr/>
        <a:lstStyle/>
        <a:p>
          <a:pPr marL="0" lvl="1" indent="0" algn="just" defTabSz="577850">
            <a:lnSpc>
              <a:spcPct val="90000"/>
            </a:lnSpc>
            <a:spcBef>
              <a:spcPct val="0"/>
            </a:spcBef>
            <a:spcAft>
              <a:spcPct val="15000"/>
            </a:spcAft>
            <a:buNone/>
          </a:pPr>
          <a:r>
            <a:rPr lang="it-IT" sz="1400" b="1" kern="1200" dirty="0"/>
            <a:t>Il caso presenta elementi che, se esaminati congiuntamente ai dati contabili, hanno reso  più complicato ritirare il finanziamento  perché  potenzialmente  idonei a non supportare il rischio di effettivo collasso a breve/medio termine dell’impresa.</a:t>
          </a:r>
        </a:p>
      </dgm:t>
    </dgm:pt>
    <dgm:pt modelId="{0FB2D3D9-B027-47F5-B7F8-81E3F06E9145}" type="parTrans" cxnId="{E401112A-918E-474F-B586-197D9C56875C}">
      <dgm:prSet/>
      <dgm:spPr/>
      <dgm:t>
        <a:bodyPr/>
        <a:lstStyle/>
        <a:p>
          <a:endParaRPr lang="it-IT"/>
        </a:p>
      </dgm:t>
    </dgm:pt>
    <dgm:pt modelId="{13EC0D94-1DC8-41CE-BB5C-2FD74F84DFD2}" type="sibTrans" cxnId="{E401112A-918E-474F-B586-197D9C56875C}">
      <dgm:prSet/>
      <dgm:spPr/>
      <dgm:t>
        <a:bodyPr/>
        <a:lstStyle/>
        <a:p>
          <a:endParaRPr lang="it-IT"/>
        </a:p>
      </dgm:t>
    </dgm:pt>
    <dgm:pt modelId="{654CC071-7EDA-40D6-B8AA-5ADA5A7AA89B}">
      <dgm:prSet custT="1"/>
      <dgm:spPr/>
      <dgm:t>
        <a:bodyPr/>
        <a:lstStyle/>
        <a:p>
          <a:pPr marL="0" lvl="1" indent="0" algn="just" defTabSz="577850">
            <a:lnSpc>
              <a:spcPct val="90000"/>
            </a:lnSpc>
            <a:spcBef>
              <a:spcPct val="0"/>
            </a:spcBef>
            <a:spcAft>
              <a:spcPct val="15000"/>
            </a:spcAft>
            <a:buNone/>
          </a:pPr>
          <a:endParaRPr lang="it-IT" sz="1400" b="1" kern="1200" dirty="0"/>
        </a:p>
      </dgm:t>
    </dgm:pt>
    <dgm:pt modelId="{1D91425F-2253-411F-9D1E-D9180327F469}" type="parTrans" cxnId="{4A5D49DD-E616-4EB6-8658-E193A100FB34}">
      <dgm:prSet/>
      <dgm:spPr/>
      <dgm:t>
        <a:bodyPr/>
        <a:lstStyle/>
        <a:p>
          <a:endParaRPr lang="it-IT"/>
        </a:p>
      </dgm:t>
    </dgm:pt>
    <dgm:pt modelId="{C5F8360C-7724-45C0-BCEF-0FE14CA075EB}" type="sibTrans" cxnId="{4A5D49DD-E616-4EB6-8658-E193A100FB34}">
      <dgm:prSet/>
      <dgm:spPr/>
      <dgm:t>
        <a:bodyPr/>
        <a:lstStyle/>
        <a:p>
          <a:endParaRPr lang="it-IT"/>
        </a:p>
      </dgm:t>
    </dgm:pt>
    <dgm:pt modelId="{62E88EF5-F0BA-424C-BAF9-2E974E483AF9}" type="pres">
      <dgm:prSet presAssocID="{BDAA8E63-2F56-4E77-BC1F-C6D399AE6DDD}" presName="linearFlow" presStyleCnt="0">
        <dgm:presLayoutVars>
          <dgm:dir/>
          <dgm:animLvl val="lvl"/>
          <dgm:resizeHandles val="exact"/>
        </dgm:presLayoutVars>
      </dgm:prSet>
      <dgm:spPr/>
    </dgm:pt>
    <dgm:pt modelId="{A10B1A01-DB3D-4872-85F0-FB6DBBBE309B}" type="pres">
      <dgm:prSet presAssocID="{0946F225-83CA-4B60-9059-46A95A32EBFC}" presName="composite" presStyleCnt="0"/>
      <dgm:spPr/>
    </dgm:pt>
    <dgm:pt modelId="{2480AFD9-E990-4DBA-889F-411B7CDC9EF6}" type="pres">
      <dgm:prSet presAssocID="{0946F225-83CA-4B60-9059-46A95A32EBFC}" presName="parentText" presStyleLbl="alignNode1" presStyleIdx="0" presStyleCnt="4">
        <dgm:presLayoutVars>
          <dgm:chMax val="1"/>
          <dgm:bulletEnabled val="1"/>
        </dgm:presLayoutVars>
      </dgm:prSet>
      <dgm:spPr/>
    </dgm:pt>
    <dgm:pt modelId="{BD785C45-3875-4F52-B56E-135A7C447B57}" type="pres">
      <dgm:prSet presAssocID="{0946F225-83CA-4B60-9059-46A95A32EBFC}" presName="descendantText" presStyleLbl="alignAcc1" presStyleIdx="0" presStyleCnt="4" custLinFactNeighborX="0">
        <dgm:presLayoutVars>
          <dgm:bulletEnabled val="1"/>
        </dgm:presLayoutVars>
      </dgm:prSet>
      <dgm:spPr/>
    </dgm:pt>
    <dgm:pt modelId="{28AC365D-E5E5-4356-9FBF-8019CEC1A634}" type="pres">
      <dgm:prSet presAssocID="{855FEB04-4313-43F5-B0D2-EB4AB28957FE}" presName="sp" presStyleCnt="0"/>
      <dgm:spPr/>
    </dgm:pt>
    <dgm:pt modelId="{5F46D8D9-0B19-41FB-B5A8-F6D525293307}" type="pres">
      <dgm:prSet presAssocID="{779C422A-36B5-49E5-8F30-19082EDF7B8C}" presName="composite" presStyleCnt="0"/>
      <dgm:spPr/>
    </dgm:pt>
    <dgm:pt modelId="{1D2E5C91-78F0-420F-8C46-82B56D30C2EA}" type="pres">
      <dgm:prSet presAssocID="{779C422A-36B5-49E5-8F30-19082EDF7B8C}" presName="parentText" presStyleLbl="alignNode1" presStyleIdx="1" presStyleCnt="4">
        <dgm:presLayoutVars>
          <dgm:chMax val="1"/>
          <dgm:bulletEnabled val="1"/>
        </dgm:presLayoutVars>
      </dgm:prSet>
      <dgm:spPr/>
    </dgm:pt>
    <dgm:pt modelId="{0AA91CC1-26EE-437C-8460-EBF44D68F192}" type="pres">
      <dgm:prSet presAssocID="{779C422A-36B5-49E5-8F30-19082EDF7B8C}" presName="descendantText" presStyleLbl="alignAcc1" presStyleIdx="1" presStyleCnt="4" custLinFactNeighborX="1396" custLinFactNeighborY="-1728">
        <dgm:presLayoutVars>
          <dgm:bulletEnabled val="1"/>
        </dgm:presLayoutVars>
      </dgm:prSet>
      <dgm:spPr/>
    </dgm:pt>
    <dgm:pt modelId="{01C90A8E-48BF-4DC4-B6F2-B3AE70EF67D6}" type="pres">
      <dgm:prSet presAssocID="{9C214FC8-5BD0-4EBD-BCB3-1BF9CE8E076E}" presName="sp" presStyleCnt="0"/>
      <dgm:spPr/>
    </dgm:pt>
    <dgm:pt modelId="{9D368E42-9401-4DD8-8E4F-5BC5F578CF4E}" type="pres">
      <dgm:prSet presAssocID="{1A2B83C7-4EAD-4922-8291-ACBE69F24427}" presName="composite" presStyleCnt="0"/>
      <dgm:spPr/>
    </dgm:pt>
    <dgm:pt modelId="{AA5EB61F-7F21-4DF0-8E84-BECB5CCF9DA9}" type="pres">
      <dgm:prSet presAssocID="{1A2B83C7-4EAD-4922-8291-ACBE69F24427}" presName="parentText" presStyleLbl="alignNode1" presStyleIdx="2" presStyleCnt="4">
        <dgm:presLayoutVars>
          <dgm:chMax val="1"/>
          <dgm:bulletEnabled val="1"/>
        </dgm:presLayoutVars>
      </dgm:prSet>
      <dgm:spPr/>
    </dgm:pt>
    <dgm:pt modelId="{E5D91E72-FCC1-4867-AA08-9978887E9E6E}" type="pres">
      <dgm:prSet presAssocID="{1A2B83C7-4EAD-4922-8291-ACBE69F24427}" presName="descendantText" presStyleLbl="alignAcc1" presStyleIdx="2" presStyleCnt="4" custLinFactNeighborX="0">
        <dgm:presLayoutVars>
          <dgm:bulletEnabled val="1"/>
        </dgm:presLayoutVars>
      </dgm:prSet>
      <dgm:spPr/>
    </dgm:pt>
    <dgm:pt modelId="{981CEDBD-ECFA-47C0-9B2E-B493DD998450}" type="pres">
      <dgm:prSet presAssocID="{C3E43AD6-1FCC-46A4-8EF9-473CD2C95CD4}" presName="sp" presStyleCnt="0"/>
      <dgm:spPr/>
    </dgm:pt>
    <dgm:pt modelId="{80ADA089-DC65-411F-8E42-80C9A8CDC81A}" type="pres">
      <dgm:prSet presAssocID="{4D0CCB16-7012-4BE3-939A-E0E1FDAEDD00}" presName="composite" presStyleCnt="0"/>
      <dgm:spPr/>
    </dgm:pt>
    <dgm:pt modelId="{72038B47-373D-4D74-B9AB-D95E812059B1}" type="pres">
      <dgm:prSet presAssocID="{4D0CCB16-7012-4BE3-939A-E0E1FDAEDD00}" presName="parentText" presStyleLbl="alignNode1" presStyleIdx="3" presStyleCnt="4">
        <dgm:presLayoutVars>
          <dgm:chMax val="1"/>
          <dgm:bulletEnabled val="1"/>
        </dgm:presLayoutVars>
      </dgm:prSet>
      <dgm:spPr/>
    </dgm:pt>
    <dgm:pt modelId="{1B0093D0-6A73-4A2C-99DF-9DAAB874C5F0}" type="pres">
      <dgm:prSet presAssocID="{4D0CCB16-7012-4BE3-939A-E0E1FDAEDD00}" presName="descendantText" presStyleLbl="alignAcc1" presStyleIdx="3" presStyleCnt="4" custLinFactNeighborY="0">
        <dgm:presLayoutVars>
          <dgm:bulletEnabled val="1"/>
        </dgm:presLayoutVars>
      </dgm:prSet>
      <dgm:spPr/>
    </dgm:pt>
  </dgm:ptLst>
  <dgm:cxnLst>
    <dgm:cxn modelId="{E7572203-3FDE-4A86-B9CA-9EE52492FC29}" srcId="{BDAA8E63-2F56-4E77-BC1F-C6D399AE6DDD}" destId="{779C422A-36B5-49E5-8F30-19082EDF7B8C}" srcOrd="1" destOrd="0" parTransId="{A120E4CE-4213-466C-A1E5-6E553ADBA26A}" sibTransId="{9C214FC8-5BD0-4EBD-BCB3-1BF9CE8E076E}"/>
    <dgm:cxn modelId="{D7CABF0A-7A7A-4DDC-B1A9-2F279CCA0425}" srcId="{4D0CCB16-7012-4BE3-939A-E0E1FDAEDD00}" destId="{5C71C251-5AF1-4D5D-9921-4E3DB27152A4}" srcOrd="1" destOrd="0" parTransId="{593388EF-8D91-4348-A950-B6EC0A88F7D0}" sibTransId="{24B83D3F-C519-4CB2-8244-2A4ACB4BB958}"/>
    <dgm:cxn modelId="{A683E610-6E75-4679-A78B-91E402DB22BA}" type="presOf" srcId="{B7D7CF38-0BCE-41AA-85D4-F0C98F78AF06}" destId="{E5D91E72-FCC1-4867-AA08-9978887E9E6E}" srcOrd="0" destOrd="0" presId="urn:microsoft.com/office/officeart/2005/8/layout/chevron2"/>
    <dgm:cxn modelId="{A21E8B26-4552-491C-B90D-AE10ECB1958F}" type="presOf" srcId="{D588FEEE-FE4B-495A-8283-1D32E480143A}" destId="{1B0093D0-6A73-4A2C-99DF-9DAAB874C5F0}" srcOrd="0" destOrd="2" presId="urn:microsoft.com/office/officeart/2005/8/layout/chevron2"/>
    <dgm:cxn modelId="{E401112A-918E-474F-B586-197D9C56875C}" srcId="{1A2B83C7-4EAD-4922-8291-ACBE69F24427}" destId="{70536BD0-8008-46EA-8607-5C8BF88425AF}" srcOrd="1" destOrd="0" parTransId="{0FB2D3D9-B027-47F5-B7F8-81E3F06E9145}" sibTransId="{13EC0D94-1DC8-41CE-BB5C-2FD74F84DFD2}"/>
    <dgm:cxn modelId="{37A8ED2A-7EB2-4F45-B5D0-6D03A8129810}" type="presOf" srcId="{03CB33DF-EEDE-4164-A10A-54521AF68A5A}" destId="{BD785C45-3875-4F52-B56E-135A7C447B57}" srcOrd="0" destOrd="2" presId="urn:microsoft.com/office/officeart/2005/8/layout/chevron2"/>
    <dgm:cxn modelId="{A5F5CB30-A1D6-454A-AB2F-C552AE44A27D}" type="presOf" srcId="{70CA63AB-F814-417A-A2E3-3E1F7734294F}" destId="{0AA91CC1-26EE-437C-8460-EBF44D68F192}" srcOrd="0" destOrd="1" presId="urn:microsoft.com/office/officeart/2005/8/layout/chevron2"/>
    <dgm:cxn modelId="{2F5C0B3B-4977-4378-82EF-48F35640CDD0}" type="presOf" srcId="{E1EDF316-9F28-41B5-9289-0F7EC7E7B685}" destId="{BD785C45-3875-4F52-B56E-135A7C447B57}" srcOrd="0" destOrd="1" presId="urn:microsoft.com/office/officeart/2005/8/layout/chevron2"/>
    <dgm:cxn modelId="{F1553A44-BCDC-44A9-9D12-41895F03CB59}" srcId="{BDAA8E63-2F56-4E77-BC1F-C6D399AE6DDD}" destId="{0946F225-83CA-4B60-9059-46A95A32EBFC}" srcOrd="0" destOrd="0" parTransId="{881D00EB-94F7-4EC1-88DC-8A82F2200354}" sibTransId="{855FEB04-4313-43F5-B0D2-EB4AB28957FE}"/>
    <dgm:cxn modelId="{C38E1D4C-EE3B-49E8-B544-FB8650CEFBC0}" type="presOf" srcId="{BDAA8E63-2F56-4E77-BC1F-C6D399AE6DDD}" destId="{62E88EF5-F0BA-424C-BAF9-2E974E483AF9}" srcOrd="0" destOrd="0" presId="urn:microsoft.com/office/officeart/2005/8/layout/chevron2"/>
    <dgm:cxn modelId="{C02AC36D-5803-4437-84C6-06BB017E4DDC}" srcId="{779C422A-36B5-49E5-8F30-19082EDF7B8C}" destId="{41B1E129-6D04-45A3-A3F1-8FFC05FCDED4}" srcOrd="0" destOrd="0" parTransId="{85CABF75-F111-46BF-9C1B-F7B38075B6AE}" sibTransId="{88788885-B3CA-474E-8C46-7EC9850D7324}"/>
    <dgm:cxn modelId="{D3C34572-D817-49FD-B529-F73BE6E3E340}" srcId="{4D0CCB16-7012-4BE3-939A-E0E1FDAEDD00}" destId="{D588FEEE-FE4B-495A-8283-1D32E480143A}" srcOrd="2" destOrd="0" parTransId="{1275E959-E083-49B1-96E3-3BCED500DD84}" sibTransId="{CB4E4F4F-D9A9-4D68-9294-0855F15BB95C}"/>
    <dgm:cxn modelId="{83F77D75-7B15-41E9-91FA-67AAB92ED919}" type="presOf" srcId="{779C422A-36B5-49E5-8F30-19082EDF7B8C}" destId="{1D2E5C91-78F0-420F-8C46-82B56D30C2EA}" srcOrd="0" destOrd="0" presId="urn:microsoft.com/office/officeart/2005/8/layout/chevron2"/>
    <dgm:cxn modelId="{6C933A76-FAA0-4956-A52E-C0DFC9ECF8F7}" type="presOf" srcId="{0946F225-83CA-4B60-9059-46A95A32EBFC}" destId="{2480AFD9-E990-4DBA-889F-411B7CDC9EF6}" srcOrd="0" destOrd="0" presId="urn:microsoft.com/office/officeart/2005/8/layout/chevron2"/>
    <dgm:cxn modelId="{078AC976-DFD0-41C7-9733-EF349BA76165}" type="presOf" srcId="{5176F311-66D9-47AB-8A16-F716C860D83A}" destId="{1B0093D0-6A73-4A2C-99DF-9DAAB874C5F0}" srcOrd="0" destOrd="0" presId="urn:microsoft.com/office/officeart/2005/8/layout/chevron2"/>
    <dgm:cxn modelId="{E6206258-6C65-45E8-95B7-A03B0CD21541}" srcId="{779C422A-36B5-49E5-8F30-19082EDF7B8C}" destId="{70CA63AB-F814-417A-A2E3-3E1F7734294F}" srcOrd="1" destOrd="0" parTransId="{5E5D6EB9-D9AE-4BF9-BE45-6FAEEE00E101}" sibTransId="{672133BE-DA05-400F-8B7D-F2FEB9F00CD7}"/>
    <dgm:cxn modelId="{23CB5E7E-B75D-4F99-AB34-BD773FA55A5C}" srcId="{1A2B83C7-4EAD-4922-8291-ACBE69F24427}" destId="{B7D7CF38-0BCE-41AA-85D4-F0C98F78AF06}" srcOrd="0" destOrd="0" parTransId="{C3A840FC-0CB7-48F2-A8FB-470A434F9998}" sibTransId="{CEFFE5B5-B1C5-4D7E-AF95-9C976305CD0F}"/>
    <dgm:cxn modelId="{28B8A77F-F2DB-42FB-A5A1-CD5AD9590CF9}" srcId="{0946F225-83CA-4B60-9059-46A95A32EBFC}" destId="{E1EDF316-9F28-41B5-9289-0F7EC7E7B685}" srcOrd="1" destOrd="0" parTransId="{4D4513E7-F549-4981-8591-9B77313A519D}" sibTransId="{7A334862-4D4C-4C46-8D02-80D35C2EC518}"/>
    <dgm:cxn modelId="{C97E8E8A-D4D5-4ED3-9D8C-77E78B459DD5}" type="presOf" srcId="{70536BD0-8008-46EA-8607-5C8BF88425AF}" destId="{E5D91E72-FCC1-4867-AA08-9978887E9E6E}" srcOrd="0" destOrd="1" presId="urn:microsoft.com/office/officeart/2005/8/layout/chevron2"/>
    <dgm:cxn modelId="{91EDCA8F-14C4-46C2-9AEC-E28FDF05D74D}" srcId="{BDAA8E63-2F56-4E77-BC1F-C6D399AE6DDD}" destId="{4D0CCB16-7012-4BE3-939A-E0E1FDAEDD00}" srcOrd="3" destOrd="0" parTransId="{D703E964-1CBA-4098-ADFF-FFD3E3CE8422}" sibTransId="{FC6AC163-0A55-48E4-9450-6F3463D04428}"/>
    <dgm:cxn modelId="{6A4A6694-BE69-426E-9966-0F1CFA391A4E}" srcId="{BDAA8E63-2F56-4E77-BC1F-C6D399AE6DDD}" destId="{1A2B83C7-4EAD-4922-8291-ACBE69F24427}" srcOrd="2" destOrd="0" parTransId="{EF75A359-CC60-4B41-AA33-01B9ED8F81DA}" sibTransId="{C3E43AD6-1FCC-46A4-8EF9-473CD2C95CD4}"/>
    <dgm:cxn modelId="{6685149D-0FAC-4CDE-81BE-C4704F257243}" type="presOf" srcId="{4D0CCB16-7012-4BE3-939A-E0E1FDAEDD00}" destId="{72038B47-373D-4D74-B9AB-D95E812059B1}" srcOrd="0" destOrd="0" presId="urn:microsoft.com/office/officeart/2005/8/layout/chevron2"/>
    <dgm:cxn modelId="{0BC05D9E-98F6-4C6E-8657-A87D80FE4B17}" type="presOf" srcId="{654CC071-7EDA-40D6-B8AA-5ADA5A7AA89B}" destId="{E5D91E72-FCC1-4867-AA08-9978887E9E6E}" srcOrd="0" destOrd="2" presId="urn:microsoft.com/office/officeart/2005/8/layout/chevron2"/>
    <dgm:cxn modelId="{CA344BA5-55EF-4048-A170-8BA65F6AD568}" srcId="{0946F225-83CA-4B60-9059-46A95A32EBFC}" destId="{9B905345-72F6-49C2-8A01-863C6E0429C2}" srcOrd="0" destOrd="0" parTransId="{B91D2C54-57C7-439B-962C-291CA5F81E2A}" sibTransId="{283F8B03-15C9-45C4-8682-209A204C189A}"/>
    <dgm:cxn modelId="{B2F696A9-9077-43B5-A094-6EC07C29C86D}" type="presOf" srcId="{41B1E129-6D04-45A3-A3F1-8FFC05FCDED4}" destId="{0AA91CC1-26EE-437C-8460-EBF44D68F192}" srcOrd="0" destOrd="0" presId="urn:microsoft.com/office/officeart/2005/8/layout/chevron2"/>
    <dgm:cxn modelId="{D2C9F2BF-6B5B-439F-B2E4-2D80841B2572}" type="presOf" srcId="{1A2B83C7-4EAD-4922-8291-ACBE69F24427}" destId="{AA5EB61F-7F21-4DF0-8E84-BECB5CCF9DA9}" srcOrd="0" destOrd="0" presId="urn:microsoft.com/office/officeart/2005/8/layout/chevron2"/>
    <dgm:cxn modelId="{7F0AAFC3-C514-4525-B51F-FBAC05F48C90}" srcId="{4D0CCB16-7012-4BE3-939A-E0E1FDAEDD00}" destId="{5176F311-66D9-47AB-8A16-F716C860D83A}" srcOrd="0" destOrd="0" parTransId="{F0823B8D-BB5B-4F7F-AA53-46FECFE47B4C}" sibTransId="{B39E740A-8506-4490-854A-E106A6138D44}"/>
    <dgm:cxn modelId="{5F3E2DCE-661A-470B-801E-FE465038307D}" type="presOf" srcId="{10C979EE-791C-4D72-B683-00776D5C9BE0}" destId="{0AA91CC1-26EE-437C-8460-EBF44D68F192}" srcOrd="0" destOrd="2" presId="urn:microsoft.com/office/officeart/2005/8/layout/chevron2"/>
    <dgm:cxn modelId="{257FA4D0-0377-45FB-B897-1CA56F65CEA3}" srcId="{0946F225-83CA-4B60-9059-46A95A32EBFC}" destId="{03CB33DF-EEDE-4164-A10A-54521AF68A5A}" srcOrd="2" destOrd="0" parTransId="{4701B507-ECEE-4450-8728-2571F0668FC2}" sibTransId="{857FA2B4-AC62-4C09-BC28-AF3544FFACD3}"/>
    <dgm:cxn modelId="{4A5D49DD-E616-4EB6-8658-E193A100FB34}" srcId="{1A2B83C7-4EAD-4922-8291-ACBE69F24427}" destId="{654CC071-7EDA-40D6-B8AA-5ADA5A7AA89B}" srcOrd="2" destOrd="0" parTransId="{1D91425F-2253-411F-9D1E-D9180327F469}" sibTransId="{C5F8360C-7724-45C0-BCEF-0FE14CA075EB}"/>
    <dgm:cxn modelId="{8C5F8DE1-DCC4-4860-94E8-D11126AAEC99}" srcId="{779C422A-36B5-49E5-8F30-19082EDF7B8C}" destId="{10C979EE-791C-4D72-B683-00776D5C9BE0}" srcOrd="2" destOrd="0" parTransId="{6BFAA802-C5C7-4008-9CD0-6D414077B5C2}" sibTransId="{9BA934A0-213A-432C-854D-5369BAD79943}"/>
    <dgm:cxn modelId="{077A3FF9-293B-4CBA-9C9F-F66028493434}" type="presOf" srcId="{5C71C251-5AF1-4D5D-9921-4E3DB27152A4}" destId="{1B0093D0-6A73-4A2C-99DF-9DAAB874C5F0}" srcOrd="0" destOrd="1" presId="urn:microsoft.com/office/officeart/2005/8/layout/chevron2"/>
    <dgm:cxn modelId="{52EAB4FA-A6E2-47F5-8ACE-39EA7CD29DF6}" type="presOf" srcId="{9B905345-72F6-49C2-8A01-863C6E0429C2}" destId="{BD785C45-3875-4F52-B56E-135A7C447B57}" srcOrd="0" destOrd="0" presId="urn:microsoft.com/office/officeart/2005/8/layout/chevron2"/>
    <dgm:cxn modelId="{F2601C38-F77B-4070-8F2B-5BFF6DE7D716}" type="presParOf" srcId="{62E88EF5-F0BA-424C-BAF9-2E974E483AF9}" destId="{A10B1A01-DB3D-4872-85F0-FB6DBBBE309B}" srcOrd="0" destOrd="0" presId="urn:microsoft.com/office/officeart/2005/8/layout/chevron2"/>
    <dgm:cxn modelId="{7023A304-C763-482D-8B87-FC2649EA28F0}" type="presParOf" srcId="{A10B1A01-DB3D-4872-85F0-FB6DBBBE309B}" destId="{2480AFD9-E990-4DBA-889F-411B7CDC9EF6}" srcOrd="0" destOrd="0" presId="urn:microsoft.com/office/officeart/2005/8/layout/chevron2"/>
    <dgm:cxn modelId="{33E62ACC-1FD3-45F1-B9F0-7D5EBC4BE850}" type="presParOf" srcId="{A10B1A01-DB3D-4872-85F0-FB6DBBBE309B}" destId="{BD785C45-3875-4F52-B56E-135A7C447B57}" srcOrd="1" destOrd="0" presId="urn:microsoft.com/office/officeart/2005/8/layout/chevron2"/>
    <dgm:cxn modelId="{D94A1E07-72EE-441F-AB87-E5934A17B1CE}" type="presParOf" srcId="{62E88EF5-F0BA-424C-BAF9-2E974E483AF9}" destId="{28AC365D-E5E5-4356-9FBF-8019CEC1A634}" srcOrd="1" destOrd="0" presId="urn:microsoft.com/office/officeart/2005/8/layout/chevron2"/>
    <dgm:cxn modelId="{7BACBA71-D169-4EF5-BB9A-242B3672E3BC}" type="presParOf" srcId="{62E88EF5-F0BA-424C-BAF9-2E974E483AF9}" destId="{5F46D8D9-0B19-41FB-B5A8-F6D525293307}" srcOrd="2" destOrd="0" presId="urn:microsoft.com/office/officeart/2005/8/layout/chevron2"/>
    <dgm:cxn modelId="{852E75E2-D713-432F-9F3A-3D8D8FD5A2EB}" type="presParOf" srcId="{5F46D8D9-0B19-41FB-B5A8-F6D525293307}" destId="{1D2E5C91-78F0-420F-8C46-82B56D30C2EA}" srcOrd="0" destOrd="0" presId="urn:microsoft.com/office/officeart/2005/8/layout/chevron2"/>
    <dgm:cxn modelId="{E1DDF54C-59E8-4A3B-885E-BB1D00BAFB9B}" type="presParOf" srcId="{5F46D8D9-0B19-41FB-B5A8-F6D525293307}" destId="{0AA91CC1-26EE-437C-8460-EBF44D68F192}" srcOrd="1" destOrd="0" presId="urn:microsoft.com/office/officeart/2005/8/layout/chevron2"/>
    <dgm:cxn modelId="{25E7993C-2E4D-4E09-9A6E-9CA7BCF37725}" type="presParOf" srcId="{62E88EF5-F0BA-424C-BAF9-2E974E483AF9}" destId="{01C90A8E-48BF-4DC4-B6F2-B3AE70EF67D6}" srcOrd="3" destOrd="0" presId="urn:microsoft.com/office/officeart/2005/8/layout/chevron2"/>
    <dgm:cxn modelId="{FF12E752-943F-4D6C-8DAD-93CA00277ADF}" type="presParOf" srcId="{62E88EF5-F0BA-424C-BAF9-2E974E483AF9}" destId="{9D368E42-9401-4DD8-8E4F-5BC5F578CF4E}" srcOrd="4" destOrd="0" presId="urn:microsoft.com/office/officeart/2005/8/layout/chevron2"/>
    <dgm:cxn modelId="{67A838BB-F217-402F-86F2-76C6351054AB}" type="presParOf" srcId="{9D368E42-9401-4DD8-8E4F-5BC5F578CF4E}" destId="{AA5EB61F-7F21-4DF0-8E84-BECB5CCF9DA9}" srcOrd="0" destOrd="0" presId="urn:microsoft.com/office/officeart/2005/8/layout/chevron2"/>
    <dgm:cxn modelId="{2E21DC4B-58DE-4FBF-8B45-27A57DBACF93}" type="presParOf" srcId="{9D368E42-9401-4DD8-8E4F-5BC5F578CF4E}" destId="{E5D91E72-FCC1-4867-AA08-9978887E9E6E}" srcOrd="1" destOrd="0" presId="urn:microsoft.com/office/officeart/2005/8/layout/chevron2"/>
    <dgm:cxn modelId="{A090DA54-F38F-4C60-91A4-8B01DF3B7AF5}" type="presParOf" srcId="{62E88EF5-F0BA-424C-BAF9-2E974E483AF9}" destId="{981CEDBD-ECFA-47C0-9B2E-B493DD998450}" srcOrd="5" destOrd="0" presId="urn:microsoft.com/office/officeart/2005/8/layout/chevron2"/>
    <dgm:cxn modelId="{90410820-3B8A-46CD-A23C-18871ADD4DE7}" type="presParOf" srcId="{62E88EF5-F0BA-424C-BAF9-2E974E483AF9}" destId="{80ADA089-DC65-411F-8E42-80C9A8CDC81A}" srcOrd="6" destOrd="0" presId="urn:microsoft.com/office/officeart/2005/8/layout/chevron2"/>
    <dgm:cxn modelId="{F0885BCD-85B4-41DB-B334-C1CD96F9EE52}" type="presParOf" srcId="{80ADA089-DC65-411F-8E42-80C9A8CDC81A}" destId="{72038B47-373D-4D74-B9AB-D95E812059B1}" srcOrd="0" destOrd="0" presId="urn:microsoft.com/office/officeart/2005/8/layout/chevron2"/>
    <dgm:cxn modelId="{D6330627-0273-4F8A-84E3-B58981FF2BEA}" type="presParOf" srcId="{80ADA089-DC65-411F-8E42-80C9A8CDC81A}" destId="{1B0093D0-6A73-4A2C-99DF-9DAAB874C5F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87EB5-58F4-4E5C-9102-4CD9AB777C82}">
      <dsp:nvSpPr>
        <dsp:cNvPr id="0" name=""/>
        <dsp:cNvSpPr/>
      </dsp:nvSpPr>
      <dsp:spPr>
        <a:xfrm>
          <a:off x="9854" y="140907"/>
          <a:ext cx="2945494" cy="39136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it-IT" sz="1800" b="1" i="0" kern="1200" dirty="0">
              <a:solidFill>
                <a:schemeClr val="tx1"/>
              </a:solidFill>
            </a:rPr>
            <a:t>Quadro Temporaneo Covid-19</a:t>
          </a:r>
        </a:p>
        <a:p>
          <a:pPr marL="0" lvl="0" indent="0" algn="ctr" defTabSz="800100" rtl="0">
            <a:lnSpc>
              <a:spcPct val="90000"/>
            </a:lnSpc>
            <a:spcBef>
              <a:spcPct val="0"/>
            </a:spcBef>
            <a:spcAft>
              <a:spcPct val="35000"/>
            </a:spcAft>
            <a:buNone/>
          </a:pPr>
          <a:r>
            <a:rPr lang="it-IT" sz="1800" b="1" i="0" kern="1200" dirty="0">
              <a:solidFill>
                <a:srgbClr val="FFC000"/>
              </a:solidFill>
            </a:rPr>
            <a:t>Il quadro temporaneo in materia di aiuti di Stato a sostegno dell'economia nel contesto dell'emergenza epidemiologica da COVID-19, approvato il 19 marzo 2020</a:t>
          </a:r>
          <a:endParaRPr lang="it-IT" sz="1800" kern="1200" dirty="0">
            <a:solidFill>
              <a:srgbClr val="FFC000"/>
            </a:solidFill>
          </a:endParaRPr>
        </a:p>
      </dsp:txBody>
      <dsp:txXfrm>
        <a:off x="96125" y="227178"/>
        <a:ext cx="2772952" cy="3741123"/>
      </dsp:txXfrm>
    </dsp:sp>
    <dsp:sp modelId="{60966B91-CD58-483E-83AF-8334C44B3483}">
      <dsp:nvSpPr>
        <dsp:cNvPr id="0" name=""/>
        <dsp:cNvSpPr/>
      </dsp:nvSpPr>
      <dsp:spPr>
        <a:xfrm>
          <a:off x="3249898" y="1732499"/>
          <a:ext cx="624444" cy="7304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3249898" y="1878595"/>
        <a:ext cx="437111" cy="438290"/>
      </dsp:txXfrm>
    </dsp:sp>
    <dsp:sp modelId="{F1DC9932-F876-40F7-9F8C-966A8B470943}">
      <dsp:nvSpPr>
        <dsp:cNvPr id="0" name=""/>
        <dsp:cNvSpPr/>
      </dsp:nvSpPr>
      <dsp:spPr>
        <a:xfrm>
          <a:off x="4133546" y="140907"/>
          <a:ext cx="2945494" cy="39136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it-IT" sz="1800" b="1" i="0" kern="1200" dirty="0">
              <a:solidFill>
                <a:schemeClr val="tx1"/>
              </a:solidFill>
            </a:rPr>
            <a:t>GBER articolo 1, paragrafo 4, lettera c):</a:t>
          </a:r>
        </a:p>
        <a:p>
          <a:pPr marL="0" lvl="0" indent="0" algn="ctr" defTabSz="800100" rtl="0">
            <a:lnSpc>
              <a:spcPct val="90000"/>
            </a:lnSpc>
            <a:spcBef>
              <a:spcPct val="0"/>
            </a:spcBef>
            <a:spcAft>
              <a:spcPct val="35000"/>
            </a:spcAft>
            <a:buNone/>
          </a:pPr>
          <a:r>
            <a:rPr lang="it-IT" sz="1800" b="1" i="1" kern="1200" dirty="0">
              <a:solidFill>
                <a:srgbClr val="FFC000"/>
              </a:solidFill>
              <a:latin typeface="Calibri" panose="020F0502020204030204"/>
              <a:ea typeface="+mn-ea"/>
              <a:cs typeface="+mn-cs"/>
            </a:rPr>
            <a:t>“il presente regolamento si applica, mediante deroga, alle imprese che al 31 dicembre  2019 non erano in difficoltà ma lo sono diventate nel periodo dal 1° gennaio 2020 al 31 dicembre 2021”. </a:t>
          </a:r>
        </a:p>
      </dsp:txBody>
      <dsp:txXfrm>
        <a:off x="4219817" y="227178"/>
        <a:ext cx="2772952" cy="3741123"/>
      </dsp:txXfrm>
    </dsp:sp>
    <dsp:sp modelId="{D3FCA39A-498B-4A1E-BF17-5A10CF231DCA}">
      <dsp:nvSpPr>
        <dsp:cNvPr id="0" name=""/>
        <dsp:cNvSpPr/>
      </dsp:nvSpPr>
      <dsp:spPr>
        <a:xfrm>
          <a:off x="7373590" y="1732499"/>
          <a:ext cx="624444" cy="7304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7373590" y="1878595"/>
        <a:ext cx="437111" cy="438290"/>
      </dsp:txXfrm>
    </dsp:sp>
    <dsp:sp modelId="{A31B4E72-4555-4949-A804-296971B9246C}">
      <dsp:nvSpPr>
        <dsp:cNvPr id="0" name=""/>
        <dsp:cNvSpPr/>
      </dsp:nvSpPr>
      <dsp:spPr>
        <a:xfrm>
          <a:off x="8257238" y="140907"/>
          <a:ext cx="2945494" cy="39136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REGOLAMENTO (UE) 2021/1237 DELLA COMMISSIONE del 23 luglio 2021</a:t>
          </a:r>
        </a:p>
        <a:p>
          <a:pPr marL="0" lvl="0" indent="0" algn="ctr" defTabSz="533400">
            <a:lnSpc>
              <a:spcPct val="90000"/>
            </a:lnSpc>
            <a:spcBef>
              <a:spcPct val="0"/>
            </a:spcBef>
            <a:spcAft>
              <a:spcPct val="35000"/>
            </a:spcAft>
            <a:buNone/>
          </a:pPr>
          <a:r>
            <a:rPr lang="it-IT" sz="1500" b="1" kern="1200" dirty="0">
              <a:solidFill>
                <a:srgbClr val="FFC000"/>
              </a:solidFill>
            </a:rPr>
            <a:t>(2) «</a:t>
          </a:r>
          <a:r>
            <a:rPr lang="it-IT" sz="1500" b="1" i="1" kern="1200" dirty="0">
              <a:solidFill>
                <a:srgbClr val="FFC000"/>
              </a:solidFill>
            </a:rPr>
            <a:t>In considerazione delle conseguenze economiche e finanziarie della pandemia di COVID-19 per le imprese … è opportuno adeguare il regolamento (UE) n. 651/2014. </a:t>
          </a:r>
        </a:p>
        <a:p>
          <a:pPr marL="0" lvl="0" indent="0" algn="ctr" defTabSz="533400">
            <a:lnSpc>
              <a:spcPct val="90000"/>
            </a:lnSpc>
            <a:spcBef>
              <a:spcPct val="0"/>
            </a:spcBef>
            <a:spcAft>
              <a:spcPct val="35000"/>
            </a:spcAft>
            <a:buNone/>
          </a:pPr>
          <a:r>
            <a:rPr lang="it-IT" sz="1500" b="1" i="1" kern="1200" dirty="0">
              <a:solidFill>
                <a:srgbClr val="FFC000"/>
              </a:solidFill>
            </a:rPr>
            <a:t>È opportuno che le imprese che sono diventate imprese in difficoltà a causa della pandemia di COVID-19 continuino a beneficiare degli aiuti a norma del Regolamento (UE) n. 651/2014 per un periodo limitato, vale a dire dal 1 gennaio 2020 al 31 dicembre 2021.»</a:t>
          </a:r>
        </a:p>
      </dsp:txBody>
      <dsp:txXfrm>
        <a:off x="8343509" y="227178"/>
        <a:ext cx="2772952" cy="3741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74D02-7453-40DA-A7A5-36D436202628}">
      <dsp:nvSpPr>
        <dsp:cNvPr id="0" name=""/>
        <dsp:cNvSpPr/>
      </dsp:nvSpPr>
      <dsp:spPr>
        <a:xfrm rot="16200000">
          <a:off x="1541540" y="-1541540"/>
          <a:ext cx="2376164" cy="5459244"/>
        </a:xfrm>
        <a:prstGeom prst="round1Rect">
          <a:avLst/>
        </a:prstGeom>
        <a:solidFill>
          <a:schemeClr val="bg2">
            <a:lumMod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endParaRPr lang="it-IT" sz="1100" b="1" kern="1200" dirty="0">
            <a:solidFill>
              <a:schemeClr val="tx1"/>
            </a:solidFill>
          </a:endParaRPr>
        </a:p>
        <a:p>
          <a:pPr marL="0" lvl="0" indent="0" algn="ctr" defTabSz="488950">
            <a:lnSpc>
              <a:spcPct val="90000"/>
            </a:lnSpc>
            <a:spcBef>
              <a:spcPct val="0"/>
            </a:spcBef>
            <a:spcAft>
              <a:spcPct val="35000"/>
            </a:spcAft>
            <a:buFont typeface="Wingdings" panose="05000000000000000000" pitchFamily="2" charset="2"/>
            <a:buNone/>
          </a:pPr>
          <a:endParaRPr lang="it-IT" sz="1400" b="1" kern="1200" dirty="0">
            <a:solidFill>
              <a:schemeClr val="tx1"/>
            </a:solidFill>
          </a:endParaRPr>
        </a:p>
        <a:p>
          <a:pPr marL="0" lvl="0" indent="0" algn="ctr" defTabSz="488950">
            <a:lnSpc>
              <a:spcPct val="90000"/>
            </a:lnSpc>
            <a:spcBef>
              <a:spcPct val="0"/>
            </a:spcBef>
            <a:spcAft>
              <a:spcPct val="35000"/>
            </a:spcAft>
            <a:buFont typeface="Wingdings" panose="05000000000000000000" pitchFamily="2" charset="2"/>
            <a:buNone/>
          </a:pPr>
          <a:r>
            <a:rPr lang="it-IT" sz="1400" b="1" kern="1200" dirty="0">
              <a:solidFill>
                <a:schemeClr val="tx1"/>
              </a:solidFill>
            </a:rPr>
            <a:t>La giurisprudenza della Corte di giustizia dell’UE è costante nell’affermare che le deroghe al divieto generale di cui all’art. 107, par. 1, TFUE devono essere interpretate restrittivamente.</a:t>
          </a:r>
        </a:p>
        <a:p>
          <a:pPr marL="0" lvl="0" indent="0" algn="ctr" defTabSz="488950">
            <a:lnSpc>
              <a:spcPct val="90000"/>
            </a:lnSpc>
            <a:spcBef>
              <a:spcPct val="0"/>
            </a:spcBef>
            <a:spcAft>
              <a:spcPct val="35000"/>
            </a:spcAft>
            <a:buFont typeface="Wingdings" panose="05000000000000000000" pitchFamily="2" charset="2"/>
            <a:buNone/>
          </a:pPr>
          <a:r>
            <a:rPr lang="it-IT" sz="1400" kern="1200" dirty="0">
              <a:solidFill>
                <a:schemeClr val="tx1"/>
              </a:solidFill>
            </a:rPr>
            <a:t>La modifica introdotta dal Regolamento (UE) 2021/1237, che consente l’ammissibilità delle imprese divenute in difficoltà nel periodo 1° gennaio 2020 – 31 dicembre 2021, ha natura espressamente </a:t>
          </a:r>
          <a:r>
            <a:rPr lang="it-IT" sz="1400" b="1" u="sng" kern="1200" dirty="0">
              <a:solidFill>
                <a:schemeClr val="tx1"/>
              </a:solidFill>
            </a:rPr>
            <a:t>temporanea ed eccezionale</a:t>
          </a:r>
          <a:r>
            <a:rPr lang="it-IT" sz="1400" b="1" kern="1200" dirty="0">
              <a:solidFill>
                <a:schemeClr val="tx1"/>
              </a:solidFill>
            </a:rPr>
            <a:t>.</a:t>
          </a:r>
          <a:r>
            <a:rPr lang="it-IT" sz="1400" kern="1200" dirty="0">
              <a:solidFill>
                <a:schemeClr val="tx1"/>
              </a:solidFill>
            </a:rPr>
            <a:t> </a:t>
          </a:r>
        </a:p>
        <a:p>
          <a:pPr marL="0" lvl="0" indent="0" algn="ctr" defTabSz="488950">
            <a:lnSpc>
              <a:spcPct val="90000"/>
            </a:lnSpc>
            <a:spcBef>
              <a:spcPct val="0"/>
            </a:spcBef>
            <a:spcAft>
              <a:spcPct val="35000"/>
            </a:spcAft>
            <a:buFont typeface="Wingdings" panose="05000000000000000000" pitchFamily="2" charset="2"/>
            <a:buNone/>
          </a:pPr>
          <a:r>
            <a:rPr lang="it-IT" sz="1400" b="1" kern="1200" dirty="0">
              <a:solidFill>
                <a:schemeClr val="tx1"/>
              </a:solidFill>
            </a:rPr>
            <a:t>Tale deroga non può essere estesa a situazioni ulteriori rispetto a quelle chiaramente ricomprese nel suo ambito temporale e oggettivo, né può fondare una categoria permanente di imprese ammissibili.</a:t>
          </a:r>
        </a:p>
      </dsp:txBody>
      <dsp:txXfrm rot="5400000">
        <a:off x="0" y="0"/>
        <a:ext cx="5459244" cy="1782123"/>
      </dsp:txXfrm>
    </dsp:sp>
    <dsp:sp modelId="{1B478934-6120-410D-8049-C98629BD09AB}">
      <dsp:nvSpPr>
        <dsp:cNvPr id="0" name=""/>
        <dsp:cNvSpPr/>
      </dsp:nvSpPr>
      <dsp:spPr>
        <a:xfrm>
          <a:off x="5459244" y="0"/>
          <a:ext cx="5459244" cy="2376164"/>
        </a:xfrm>
        <a:prstGeom prst="round1Rect">
          <a:avLst/>
        </a:prstGeom>
        <a:solidFill>
          <a:schemeClr val="accent6">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endParaRPr lang="it-IT" sz="1400" b="0" kern="1200" dirty="0">
            <a:solidFill>
              <a:schemeClr val="tx1"/>
            </a:solidFill>
          </a:endParaRPr>
        </a:p>
        <a:p>
          <a:pPr marL="0" lvl="0" indent="0" algn="ctr" defTabSz="622300">
            <a:lnSpc>
              <a:spcPct val="90000"/>
            </a:lnSpc>
            <a:spcBef>
              <a:spcPct val="0"/>
            </a:spcBef>
            <a:spcAft>
              <a:spcPct val="35000"/>
            </a:spcAft>
            <a:buFont typeface="Wingdings" panose="05000000000000000000" pitchFamily="2" charset="2"/>
            <a:buNone/>
          </a:pPr>
          <a:endParaRPr lang="it-IT" sz="1400" b="0" kern="1200" dirty="0">
            <a:solidFill>
              <a:schemeClr val="tx1"/>
            </a:solidFill>
          </a:endParaRPr>
        </a:p>
        <a:p>
          <a:pPr marL="0" lvl="0" indent="0" algn="ctr" defTabSz="622300">
            <a:lnSpc>
              <a:spcPct val="90000"/>
            </a:lnSpc>
            <a:spcBef>
              <a:spcPct val="0"/>
            </a:spcBef>
            <a:spcAft>
              <a:spcPct val="35000"/>
            </a:spcAft>
            <a:buFont typeface="Wingdings" panose="05000000000000000000" pitchFamily="2" charset="2"/>
            <a:buNone/>
          </a:pPr>
          <a:endParaRPr lang="it-IT" sz="1400" b="0" kern="1200" dirty="0">
            <a:solidFill>
              <a:schemeClr val="tx1"/>
            </a:solidFill>
          </a:endParaRPr>
        </a:p>
        <a:p>
          <a:pPr marL="0" lvl="0" indent="0" algn="ctr" defTabSz="622300">
            <a:lnSpc>
              <a:spcPct val="90000"/>
            </a:lnSpc>
            <a:spcBef>
              <a:spcPct val="0"/>
            </a:spcBef>
            <a:spcAft>
              <a:spcPct val="35000"/>
            </a:spcAft>
            <a:buFont typeface="Wingdings" panose="05000000000000000000" pitchFamily="2" charset="2"/>
            <a:buNone/>
          </a:pPr>
          <a:r>
            <a:rPr lang="it-IT" sz="1400" b="0" kern="1200" dirty="0">
              <a:solidFill>
                <a:schemeClr val="tx1"/>
              </a:solidFill>
            </a:rPr>
            <a:t>La deroga introdotta dal Regolamento (UE) 2021/1237 richiede </a:t>
          </a:r>
          <a:r>
            <a:rPr lang="it-IT" sz="1400" b="1" kern="1200" dirty="0">
              <a:solidFill>
                <a:schemeClr val="tx1"/>
              </a:solidFill>
            </a:rPr>
            <a:t>l’esistenza dello status di “impresa in difficoltà” secondo la definizione del GBER. </a:t>
          </a:r>
        </a:p>
        <a:p>
          <a:pPr marL="0" lvl="0" indent="0" algn="ctr" defTabSz="622300">
            <a:lnSpc>
              <a:spcPct val="90000"/>
            </a:lnSpc>
            <a:spcBef>
              <a:spcPct val="0"/>
            </a:spcBef>
            <a:spcAft>
              <a:spcPct val="35000"/>
            </a:spcAft>
            <a:buFont typeface="Wingdings" panose="05000000000000000000" pitchFamily="2" charset="2"/>
            <a:buNone/>
          </a:pPr>
          <a:r>
            <a:rPr lang="it-IT" sz="1400" b="0" u="none" kern="1200" dirty="0">
              <a:solidFill>
                <a:schemeClr val="tx1"/>
              </a:solidFill>
            </a:rPr>
            <a:t>Ai sensi dell’art. 2, par. 18 del Regolamento (UE) n. 651/2014 (GBER), una società a responsabilità limitata costituita da meno di tre anni non è considerata impresa in difficoltà, anche se le perdite cumulate erodono più della metà del capitale sottoscritto</a:t>
          </a:r>
          <a:r>
            <a:rPr lang="it-IT" sz="1400" kern="1200" dirty="0">
              <a:solidFill>
                <a:schemeClr val="tx1"/>
              </a:solidFill>
            </a:rPr>
            <a:t>.</a:t>
          </a:r>
        </a:p>
        <a:p>
          <a:pPr marL="0" lvl="0" indent="0" algn="ctr" defTabSz="622300">
            <a:lnSpc>
              <a:spcPct val="90000"/>
            </a:lnSpc>
            <a:spcBef>
              <a:spcPct val="0"/>
            </a:spcBef>
            <a:spcAft>
              <a:spcPct val="35000"/>
            </a:spcAft>
            <a:buFont typeface="Wingdings" panose="05000000000000000000" pitchFamily="2" charset="2"/>
            <a:buNone/>
          </a:pPr>
          <a:r>
            <a:rPr lang="it-IT" sz="1400" kern="1200" dirty="0">
              <a:solidFill>
                <a:schemeClr val="tx1"/>
              </a:solidFill>
            </a:rPr>
            <a:t> </a:t>
          </a:r>
          <a:r>
            <a:rPr lang="it-IT" sz="1400" b="1" kern="1200" dirty="0">
              <a:solidFill>
                <a:schemeClr val="tx1"/>
              </a:solidFill>
            </a:rPr>
            <a:t>La società nel periodo COVID (2020/2021) non poteva essere considerata in difficoltà</a:t>
          </a:r>
        </a:p>
        <a:p>
          <a:pPr marL="0" lvl="0" indent="0" algn="ctr" defTabSz="622300">
            <a:lnSpc>
              <a:spcPct val="90000"/>
            </a:lnSpc>
            <a:spcBef>
              <a:spcPct val="0"/>
            </a:spcBef>
            <a:spcAft>
              <a:spcPct val="35000"/>
            </a:spcAft>
            <a:buFont typeface="Wingdings" panose="05000000000000000000" pitchFamily="2" charset="2"/>
            <a:buNone/>
          </a:pPr>
          <a:endParaRPr lang="it-IT" sz="1400" kern="1200" dirty="0">
            <a:solidFill>
              <a:schemeClr val="tx1"/>
            </a:solidFill>
          </a:endParaRPr>
        </a:p>
        <a:p>
          <a:pPr marL="0" lvl="0" indent="0" algn="ctr" defTabSz="622300">
            <a:lnSpc>
              <a:spcPct val="90000"/>
            </a:lnSpc>
            <a:spcBef>
              <a:spcPct val="0"/>
            </a:spcBef>
            <a:spcAft>
              <a:spcPct val="35000"/>
            </a:spcAft>
            <a:buFont typeface="Wingdings" panose="05000000000000000000" pitchFamily="2" charset="2"/>
            <a:buNone/>
          </a:pPr>
          <a:endParaRPr lang="it-IT" sz="1000" kern="1200" dirty="0">
            <a:solidFill>
              <a:schemeClr val="tx1"/>
            </a:solidFill>
          </a:endParaRPr>
        </a:p>
      </dsp:txBody>
      <dsp:txXfrm>
        <a:off x="5459244" y="0"/>
        <a:ext cx="5459244" cy="1782123"/>
      </dsp:txXfrm>
    </dsp:sp>
    <dsp:sp modelId="{3DCF1EE3-A28C-46CD-9317-CFE90FB2AD5B}">
      <dsp:nvSpPr>
        <dsp:cNvPr id="0" name=""/>
        <dsp:cNvSpPr/>
      </dsp:nvSpPr>
      <dsp:spPr>
        <a:xfrm rot="10800000">
          <a:off x="0" y="2376164"/>
          <a:ext cx="5459244" cy="2376164"/>
        </a:xfrm>
        <a:prstGeom prst="round1Rect">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it-IT" sz="1800" kern="1200" dirty="0">
              <a:solidFill>
                <a:schemeClr val="tx1"/>
              </a:solidFill>
            </a:rPr>
            <a:t>La deroga COVID non abroga o modifica la definizione di impresa in difficoltà e pertanto non abroga la regola specifica per imprese &lt;3 anni, </a:t>
          </a:r>
          <a:r>
            <a:rPr lang="it-IT" sz="1800" b="0" u="none" kern="1200" dirty="0">
              <a:solidFill>
                <a:schemeClr val="tx1"/>
              </a:solidFill>
            </a:rPr>
            <a:t>quindi</a:t>
          </a:r>
          <a:r>
            <a:rPr lang="it-IT" sz="1800" b="1" u="sng" kern="1200" dirty="0">
              <a:solidFill>
                <a:schemeClr val="tx1"/>
              </a:solidFill>
            </a:rPr>
            <a:t> non crea un diritto automatico di accedere alla deroga per imprese “giovani” che abbiano subito perdite elevate </a:t>
          </a:r>
          <a:r>
            <a:rPr lang="it-IT" sz="1800" kern="1200" dirty="0">
              <a:solidFill>
                <a:schemeClr val="tx1"/>
              </a:solidFill>
            </a:rPr>
            <a:t>.</a:t>
          </a:r>
        </a:p>
      </dsp:txBody>
      <dsp:txXfrm rot="10800000">
        <a:off x="0" y="2970204"/>
        <a:ext cx="5459244" cy="1782123"/>
      </dsp:txXfrm>
    </dsp:sp>
    <dsp:sp modelId="{8715BC60-E5E3-43B6-8D6E-82D8A12FDE0C}">
      <dsp:nvSpPr>
        <dsp:cNvPr id="0" name=""/>
        <dsp:cNvSpPr/>
      </dsp:nvSpPr>
      <dsp:spPr>
        <a:xfrm rot="5400000">
          <a:off x="7000784" y="834623"/>
          <a:ext cx="2376164" cy="5459244"/>
        </a:xfrm>
        <a:prstGeom prst="round1Rect">
          <a:avLst/>
        </a:prstGeom>
        <a:solidFill>
          <a:schemeClr val="accent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b="0" kern="1200" dirty="0">
              <a:solidFill>
                <a:schemeClr val="tx1"/>
              </a:solidFill>
            </a:rPr>
            <a:t>Il principio applicato dalla giurisprudenza della Corte di Giustizia UE prevede che </a:t>
          </a:r>
          <a:r>
            <a:rPr lang="it-IT" sz="1400" b="1" u="sng" kern="1200" dirty="0">
              <a:solidFill>
                <a:schemeClr val="tx1"/>
              </a:solidFill>
            </a:rPr>
            <a:t>la verifica dello status di impresa in difficoltà (e più in generale delle condizioni di ammissibilità all’aiuto) deve essere eseguita nel momento in cui il diritto all’aiuto è conferito</a:t>
          </a:r>
          <a:r>
            <a:rPr lang="it-IT" sz="1400" b="0" kern="1200" dirty="0">
              <a:solidFill>
                <a:schemeClr val="tx1"/>
              </a:solidFill>
            </a:rPr>
            <a:t>, cioè al momento della concessione dell’aiuto o quando si costituisce il diritto soggettivo alla prestazione</a:t>
          </a:r>
        </a:p>
        <a:p>
          <a:pPr marL="0" lvl="0" indent="0" algn="ctr" defTabSz="622300">
            <a:lnSpc>
              <a:spcPct val="90000"/>
            </a:lnSpc>
            <a:spcBef>
              <a:spcPct val="0"/>
            </a:spcBef>
            <a:spcAft>
              <a:spcPct val="35000"/>
            </a:spcAft>
            <a:buNone/>
          </a:pPr>
          <a:r>
            <a:rPr lang="it-IT" sz="1400" b="1" kern="1200" dirty="0">
              <a:solidFill>
                <a:schemeClr val="tx1"/>
              </a:solidFill>
            </a:rPr>
            <a:t>A fronte di un’istanza presentata nel 2023 il beneficio è stato concesso a inizio 2024</a:t>
          </a:r>
        </a:p>
      </dsp:txBody>
      <dsp:txXfrm rot="-5400000">
        <a:off x="5459245" y="2970204"/>
        <a:ext cx="5459244" cy="1782123"/>
      </dsp:txXfrm>
    </dsp:sp>
    <dsp:sp modelId="{9D4E1AF2-933A-4ED2-8588-7759320ADCF8}">
      <dsp:nvSpPr>
        <dsp:cNvPr id="0" name=""/>
        <dsp:cNvSpPr/>
      </dsp:nvSpPr>
      <dsp:spPr>
        <a:xfrm>
          <a:off x="4126375" y="2239522"/>
          <a:ext cx="2639861" cy="790692"/>
        </a:xfrm>
        <a:prstGeom prst="roundRect">
          <a:avLst/>
        </a:prstGeom>
        <a:solidFill>
          <a:schemeClr val="bg1"/>
        </a:solidFill>
        <a:ln w="2857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tx1"/>
              </a:solidFill>
            </a:rPr>
            <a:t>Applicabilità della deroga e Principio di i</a:t>
          </a:r>
          <a:r>
            <a:rPr lang="it-IT" sz="1600" b="1" kern="1200" dirty="0"/>
            <a:t>nterpretazione restrittiva del diritto UE</a:t>
          </a:r>
          <a:endParaRPr lang="it-IT" sz="1600" kern="1200" dirty="0">
            <a:solidFill>
              <a:schemeClr val="tx1"/>
            </a:solidFill>
          </a:endParaRPr>
        </a:p>
      </dsp:txBody>
      <dsp:txXfrm>
        <a:off x="4164973" y="2278120"/>
        <a:ext cx="2562665" cy="713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18156-232E-40A9-8473-5D7185A8FD61}">
      <dsp:nvSpPr>
        <dsp:cNvPr id="0" name=""/>
        <dsp:cNvSpPr/>
      </dsp:nvSpPr>
      <dsp:spPr>
        <a:xfrm rot="16200000">
          <a:off x="1407841" y="-1407841"/>
          <a:ext cx="2336180" cy="5151863"/>
        </a:xfrm>
        <a:prstGeom prst="round1Rect">
          <a:avLst/>
        </a:prstGeom>
        <a:solidFill>
          <a:schemeClr val="accent3">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88900" lvl="0" indent="0" algn="ctr" defTabSz="711200">
            <a:lnSpc>
              <a:spcPct val="90000"/>
            </a:lnSpc>
            <a:spcBef>
              <a:spcPct val="0"/>
            </a:spcBef>
            <a:spcAft>
              <a:spcPct val="35000"/>
            </a:spcAft>
            <a:buNone/>
          </a:pPr>
          <a:r>
            <a:rPr lang="it-IT" sz="1600" b="1" kern="1200" dirty="0">
              <a:solidFill>
                <a:schemeClr val="tx1"/>
              </a:solidFill>
            </a:rPr>
            <a:t>Il bilancio di esercizio è il principale documento pubblico attraverso cui si rappresenta in modo veritiero e corretto la situazione patrimoniale e finanziaria della società (art. 2423 c.c.). </a:t>
          </a:r>
          <a:endParaRPr lang="it-IT" sz="1600" kern="1200" dirty="0">
            <a:solidFill>
              <a:schemeClr val="tx1"/>
            </a:solidFill>
          </a:endParaRPr>
        </a:p>
        <a:p>
          <a:pPr marL="88900" lvl="0" indent="0" algn="ctr" defTabSz="711200">
            <a:lnSpc>
              <a:spcPct val="90000"/>
            </a:lnSpc>
            <a:spcBef>
              <a:spcPct val="0"/>
            </a:spcBef>
            <a:spcAft>
              <a:spcPct val="35000"/>
            </a:spcAft>
            <a:buNone/>
          </a:pPr>
          <a:r>
            <a:rPr lang="it-IT" sz="1600" b="1" kern="1200" dirty="0">
              <a:solidFill>
                <a:schemeClr val="tx1"/>
              </a:solidFill>
            </a:rPr>
            <a:t>Costituisce la fonte informativa ufficiale e certificata a cui le PA devono fare riferimento nelle loro istruttorie</a:t>
          </a:r>
          <a:endParaRPr lang="it-IT" sz="1600" kern="1200" dirty="0">
            <a:solidFill>
              <a:schemeClr val="tx1"/>
            </a:solidFill>
          </a:endParaRPr>
        </a:p>
      </dsp:txBody>
      <dsp:txXfrm rot="5400000">
        <a:off x="0" y="0"/>
        <a:ext cx="5151863" cy="1752135"/>
      </dsp:txXfrm>
    </dsp:sp>
    <dsp:sp modelId="{49D1E0A7-76BF-4FF6-BB01-AEC255AED188}">
      <dsp:nvSpPr>
        <dsp:cNvPr id="0" name=""/>
        <dsp:cNvSpPr/>
      </dsp:nvSpPr>
      <dsp:spPr>
        <a:xfrm>
          <a:off x="5151863" y="0"/>
          <a:ext cx="5151863" cy="2336180"/>
        </a:xfrm>
        <a:prstGeom prst="round1Rect">
          <a:avLst/>
        </a:prstGeom>
        <a:solidFill>
          <a:schemeClr val="accent6">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it-IT" sz="1600" b="1" kern="1200" dirty="0">
              <a:solidFill>
                <a:schemeClr val="tx1"/>
              </a:solidFill>
            </a:rPr>
            <a:t>L’impresa non ha capitalizzato immobilizzazioni nel conto economico del bilancio 2022, ma non poteva neppure farlo laddove i costi che avevano generato tali immobilizzazioni non avevano portato al completamento del progetto e per cui erano stati sostenuti, visto che è lo stesso beneficiario, nelle sue controdeduzioni, a dichiarare il progetto completato solo a gennaio 2026 </a:t>
          </a:r>
          <a:endParaRPr lang="it-IT" sz="1600" kern="1200" dirty="0">
            <a:solidFill>
              <a:schemeClr val="tx1"/>
            </a:solidFill>
          </a:endParaRPr>
        </a:p>
      </dsp:txBody>
      <dsp:txXfrm>
        <a:off x="5151863" y="0"/>
        <a:ext cx="5151863" cy="1752135"/>
      </dsp:txXfrm>
    </dsp:sp>
    <dsp:sp modelId="{86EC8558-9642-4ACF-9E14-B04ECA7085FE}">
      <dsp:nvSpPr>
        <dsp:cNvPr id="0" name=""/>
        <dsp:cNvSpPr/>
      </dsp:nvSpPr>
      <dsp:spPr>
        <a:xfrm rot="10800000">
          <a:off x="0" y="2336180"/>
          <a:ext cx="5151863" cy="2336180"/>
        </a:xfrm>
        <a:prstGeom prst="round1Rect">
          <a:avLst/>
        </a:prstGeom>
        <a:solidFill>
          <a:schemeClr val="bg2">
            <a:lumMod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chemeClr val="tx1"/>
              </a:solidFill>
            </a:rPr>
            <a:t>Non è possibile leggere un bilancio escludendo in modo strumentale  le perdite di due annualità (2021-2021) considerato, inoltre, che il capitale sociale era stato aumentato nel 2021 per accedere ad altra contribuzione pubblica </a:t>
          </a:r>
          <a:endParaRPr lang="it-IT" sz="1600" kern="1200" dirty="0">
            <a:solidFill>
              <a:schemeClr val="tx1"/>
            </a:solidFill>
          </a:endParaRPr>
        </a:p>
      </dsp:txBody>
      <dsp:txXfrm rot="10800000">
        <a:off x="0" y="2920225"/>
        <a:ext cx="5151863" cy="1752135"/>
      </dsp:txXfrm>
    </dsp:sp>
    <dsp:sp modelId="{A0535D6E-C1C4-46BC-8749-E04AE4784C24}">
      <dsp:nvSpPr>
        <dsp:cNvPr id="0" name=""/>
        <dsp:cNvSpPr/>
      </dsp:nvSpPr>
      <dsp:spPr>
        <a:xfrm rot="5400000">
          <a:off x="6559705" y="928339"/>
          <a:ext cx="2336180" cy="5151863"/>
        </a:xfrm>
        <a:prstGeom prst="round1Rect">
          <a:avLst/>
        </a:prstGeom>
        <a:solidFill>
          <a:schemeClr val="accent4">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r>
            <a:rPr lang="it-IT" sz="1400" b="1" kern="1200" dirty="0">
              <a:solidFill>
                <a:schemeClr val="tx1"/>
              </a:solidFill>
            </a:rPr>
            <a:t>       AMBITO OGGETTIVO DEROGA</a:t>
          </a:r>
          <a:endParaRPr lang="it-IT" sz="1400" kern="1200" dirty="0">
            <a:solidFill>
              <a:schemeClr val="tx1"/>
            </a:solidFill>
          </a:endParaRPr>
        </a:p>
        <a:p>
          <a:pPr marL="0" lvl="0" indent="0" algn="ctr" defTabSz="622300">
            <a:lnSpc>
              <a:spcPct val="90000"/>
            </a:lnSpc>
            <a:spcBef>
              <a:spcPct val="0"/>
            </a:spcBef>
            <a:spcAft>
              <a:spcPct val="35000"/>
            </a:spcAft>
            <a:buNone/>
          </a:pPr>
          <a:r>
            <a:rPr lang="it-IT" sz="1400" b="1" kern="1200" dirty="0">
              <a:solidFill>
                <a:schemeClr val="tx1"/>
              </a:solidFill>
            </a:rPr>
            <a:t>I bilanci  2019, 2020, 2021 e 2022 </a:t>
          </a:r>
        </a:p>
        <a:p>
          <a:pPr marL="0" lvl="0" indent="0" algn="just" defTabSz="622300">
            <a:lnSpc>
              <a:spcPct val="90000"/>
            </a:lnSpc>
            <a:spcBef>
              <a:spcPct val="0"/>
            </a:spcBef>
            <a:spcAft>
              <a:spcPct val="35000"/>
            </a:spcAft>
            <a:buNone/>
          </a:pPr>
          <a:r>
            <a:rPr lang="it-IT" sz="1400" b="1" kern="1200" dirty="0">
              <a:solidFill>
                <a:schemeClr val="tx1"/>
              </a:solidFill>
            </a:rPr>
            <a:t>non mostrano fatturato ("Valore della produzione" pari a zero), quindi non vi può essere stata una decrescita di ricavi causata dalla pandemia;</a:t>
          </a:r>
          <a:endParaRPr lang="it-IT" sz="1400" kern="1200" dirty="0">
            <a:solidFill>
              <a:schemeClr val="tx1"/>
            </a:solidFill>
          </a:endParaRPr>
        </a:p>
        <a:p>
          <a:pPr marL="0" lvl="0" indent="0" algn="just" defTabSz="622300">
            <a:lnSpc>
              <a:spcPct val="90000"/>
            </a:lnSpc>
            <a:spcBef>
              <a:spcPct val="0"/>
            </a:spcBef>
            <a:spcAft>
              <a:spcPct val="35000"/>
            </a:spcAft>
            <a:buNone/>
          </a:pPr>
          <a:r>
            <a:rPr lang="it-IT" sz="1400" b="1" kern="1200" dirty="0">
              <a:solidFill>
                <a:schemeClr val="tx1"/>
              </a:solidFill>
            </a:rPr>
            <a:t>non mostrano incrementi sostanziali di costi riconducibili alla pandemia (es. spese emergenziali per sanificazioni, dispositivi di protezione individuale, riorganizzazione produttiva)</a:t>
          </a:r>
          <a:endParaRPr lang="it-IT" sz="1400" kern="1200" dirty="0">
            <a:solidFill>
              <a:schemeClr val="tx1"/>
            </a:solidFill>
          </a:endParaRPr>
        </a:p>
      </dsp:txBody>
      <dsp:txXfrm rot="-5400000">
        <a:off x="5151863" y="2920225"/>
        <a:ext cx="5151863" cy="1752135"/>
      </dsp:txXfrm>
    </dsp:sp>
    <dsp:sp modelId="{F8832AF9-C5A8-4BB8-A8B5-D6D11489EDF0}">
      <dsp:nvSpPr>
        <dsp:cNvPr id="0" name=""/>
        <dsp:cNvSpPr/>
      </dsp:nvSpPr>
      <dsp:spPr>
        <a:xfrm>
          <a:off x="3606304" y="1752135"/>
          <a:ext cx="3091118" cy="1168090"/>
        </a:xfrm>
        <a:prstGeom prst="round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1" kern="1200" dirty="0"/>
            <a:t>Principi contabili e di bilancio</a:t>
          </a:r>
          <a:endParaRPr lang="it-IT" sz="2800" kern="1200" dirty="0"/>
        </a:p>
      </dsp:txBody>
      <dsp:txXfrm>
        <a:off x="3663325" y="1809156"/>
        <a:ext cx="2977076" cy="1054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0AFD9-E990-4DBA-889F-411B7CDC9EF6}">
      <dsp:nvSpPr>
        <dsp:cNvPr id="0" name=""/>
        <dsp:cNvSpPr/>
      </dsp:nvSpPr>
      <dsp:spPr>
        <a:xfrm rot="5400000">
          <a:off x="-173984" y="178480"/>
          <a:ext cx="1159899" cy="811929"/>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it-IT" sz="1200" b="0" i="0" kern="1200" dirty="0">
            <a:latin typeface="+mn-lt"/>
          </a:endParaRPr>
        </a:p>
        <a:p>
          <a:pPr marL="0" lvl="0" indent="0" algn="ctr" defTabSz="533400">
            <a:lnSpc>
              <a:spcPct val="90000"/>
            </a:lnSpc>
            <a:spcBef>
              <a:spcPct val="0"/>
            </a:spcBef>
            <a:spcAft>
              <a:spcPct val="35000"/>
            </a:spcAft>
            <a:buNone/>
          </a:pPr>
          <a:endParaRPr lang="it-IT" sz="1200" b="0" kern="1200" dirty="0">
            <a:latin typeface="+mn-lt"/>
          </a:endParaRPr>
        </a:p>
      </dsp:txBody>
      <dsp:txXfrm rot="-5400000">
        <a:off x="2" y="410460"/>
        <a:ext cx="811929" cy="347970"/>
      </dsp:txXfrm>
    </dsp:sp>
    <dsp:sp modelId="{BD785C45-3875-4F52-B56E-135A7C447B57}">
      <dsp:nvSpPr>
        <dsp:cNvPr id="0" name=""/>
        <dsp:cNvSpPr/>
      </dsp:nvSpPr>
      <dsp:spPr>
        <a:xfrm rot="5400000">
          <a:off x="5559803" y="-4743378"/>
          <a:ext cx="754331" cy="10250079"/>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0" lvl="1" indent="0" algn="just" defTabSz="533400">
            <a:lnSpc>
              <a:spcPct val="90000"/>
            </a:lnSpc>
            <a:spcBef>
              <a:spcPct val="0"/>
            </a:spcBef>
            <a:spcAft>
              <a:spcPct val="15000"/>
            </a:spcAft>
            <a:buFontTx/>
            <a:buNone/>
          </a:pPr>
          <a:r>
            <a:rPr lang="it-IT" sz="1200" b="1" i="0" kern="1200" dirty="0">
              <a:latin typeface="+mn-lt"/>
              <a:ea typeface="+mn-ea"/>
              <a:cs typeface="+mn-cs"/>
            </a:rPr>
            <a:t>La deroga </a:t>
          </a:r>
          <a:r>
            <a:rPr lang="it-IT" sz="1200" b="0" i="0" kern="1200" dirty="0">
              <a:latin typeface="+mn-lt"/>
              <a:ea typeface="+mn-ea"/>
              <a:cs typeface="+mn-cs"/>
            </a:rPr>
            <a:t>di cui al comma 2, del par. 4, dell'art. 1 del regolamento (UE) 651/2014, introdotta dal Regolamento (UE) 2021/1237, </a:t>
          </a:r>
          <a:r>
            <a:rPr lang="it-IT" sz="1200" b="1" i="0" kern="1200" dirty="0">
              <a:latin typeface="+mn-lt"/>
              <a:ea typeface="+mn-ea"/>
              <a:cs typeface="+mn-cs"/>
            </a:rPr>
            <a:t>ha carattere eccezionale e di stretta interpretazione</a:t>
          </a:r>
          <a:r>
            <a:rPr lang="it-IT" sz="1200" b="0" i="0" kern="1200" dirty="0">
              <a:latin typeface="+mn-lt"/>
              <a:ea typeface="+mn-ea"/>
              <a:cs typeface="+mn-cs"/>
            </a:rPr>
            <a:t>, non trovando applicazione nel caso di specie in quanto </a:t>
          </a:r>
          <a:r>
            <a:rPr lang="it-IT" sz="1200" b="1" i="0" kern="1200" dirty="0">
              <a:latin typeface="+mn-lt"/>
              <a:ea typeface="+mn-ea"/>
              <a:cs typeface="+mn-cs"/>
            </a:rPr>
            <a:t>l'aiuto è stato richiesto nel 2023 </a:t>
          </a:r>
          <a:r>
            <a:rPr lang="it-IT" sz="1200" b="0" i="0" kern="1200" dirty="0">
              <a:latin typeface="+mn-lt"/>
              <a:ea typeface="+mn-ea"/>
              <a:cs typeface="+mn-cs"/>
            </a:rPr>
            <a:t>sulla base del bilancio 2022</a:t>
          </a:r>
          <a:r>
            <a:rPr lang="it-IT" sz="1200" b="1" i="0" kern="1200" dirty="0">
              <a:latin typeface="+mn-lt"/>
              <a:ea typeface="+mn-ea"/>
              <a:cs typeface="+mn-cs"/>
            </a:rPr>
            <a:t>, successivo al periodo di applicazione della deroga stessa, e i dati contabili non supportano l’ambito oggettivo della deroga.</a:t>
          </a:r>
          <a:endParaRPr lang="it-IT" sz="1200" b="1" kern="1200" dirty="0">
            <a:latin typeface="+mn-lt"/>
            <a:ea typeface="+mn-ea"/>
            <a:cs typeface="+mn-cs"/>
          </a:endParaRPr>
        </a:p>
      </dsp:txBody>
      <dsp:txXfrm rot="-5400000">
        <a:off x="811930" y="41318"/>
        <a:ext cx="10213256" cy="680685"/>
      </dsp:txXfrm>
    </dsp:sp>
    <dsp:sp modelId="{1D2E5C91-78F0-420F-8C46-82B56D30C2EA}">
      <dsp:nvSpPr>
        <dsp:cNvPr id="0" name=""/>
        <dsp:cNvSpPr/>
      </dsp:nvSpPr>
      <dsp:spPr>
        <a:xfrm rot="5400000">
          <a:off x="-173984" y="1222098"/>
          <a:ext cx="1159899" cy="811929"/>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it-IT" sz="1200" b="0" kern="1200" dirty="0">
            <a:latin typeface="+mn-lt"/>
          </a:endParaRPr>
        </a:p>
      </dsp:txBody>
      <dsp:txXfrm rot="-5400000">
        <a:off x="2" y="1454078"/>
        <a:ext cx="811929" cy="347970"/>
      </dsp:txXfrm>
    </dsp:sp>
    <dsp:sp modelId="{0AA91CC1-26EE-437C-8460-EBF44D68F192}">
      <dsp:nvSpPr>
        <dsp:cNvPr id="0" name=""/>
        <dsp:cNvSpPr/>
      </dsp:nvSpPr>
      <dsp:spPr>
        <a:xfrm rot="5400000">
          <a:off x="5560001" y="-3712986"/>
          <a:ext cx="753934" cy="10250079"/>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0" lvl="1" indent="0" algn="just" defTabSz="533400">
            <a:lnSpc>
              <a:spcPct val="90000"/>
            </a:lnSpc>
            <a:spcBef>
              <a:spcPct val="0"/>
            </a:spcBef>
            <a:spcAft>
              <a:spcPct val="15000"/>
            </a:spcAft>
            <a:buNone/>
          </a:pPr>
          <a:r>
            <a:rPr lang="it-IT" sz="1200" b="0" kern="1200" dirty="0">
              <a:latin typeface="+mn-lt"/>
            </a:rPr>
            <a:t>La deroga temporale ivi prevista </a:t>
          </a:r>
          <a:r>
            <a:rPr lang="it-IT" sz="1200" b="1" kern="1200" dirty="0">
              <a:latin typeface="+mn-lt"/>
            </a:rPr>
            <a:t>si applica esclusivamente alle perdite emerse negli esercizi ricompresi dal 1° gennaio 2020 al 31 dicembre 2021 riconducibili al periodo della crisi pandemica da Covid-19</a:t>
          </a:r>
          <a:r>
            <a:rPr lang="it-IT" sz="1200" b="0" kern="1200" dirty="0">
              <a:latin typeface="+mn-lt"/>
            </a:rPr>
            <a:t>. Essa </a:t>
          </a:r>
          <a:r>
            <a:rPr lang="it-IT" sz="1200" b="1" kern="1200" dirty="0">
              <a:latin typeface="+mn-lt"/>
            </a:rPr>
            <a:t>non può essere invocata, sine die, per perdite riportate nei bilanci di esercizi successivi</a:t>
          </a:r>
          <a:r>
            <a:rPr lang="it-IT" sz="1200" b="0" kern="1200" dirty="0">
              <a:latin typeface="+mn-lt"/>
            </a:rPr>
            <a:t>.</a:t>
          </a:r>
        </a:p>
      </dsp:txBody>
      <dsp:txXfrm rot="-5400000">
        <a:off x="811929" y="1071890"/>
        <a:ext cx="10213275" cy="680326"/>
      </dsp:txXfrm>
    </dsp:sp>
    <dsp:sp modelId="{AA5EB61F-7F21-4DF0-8E84-BECB5CCF9DA9}">
      <dsp:nvSpPr>
        <dsp:cNvPr id="0" name=""/>
        <dsp:cNvSpPr/>
      </dsp:nvSpPr>
      <dsp:spPr>
        <a:xfrm rot="5400000">
          <a:off x="-173984" y="2265717"/>
          <a:ext cx="1159899" cy="811929"/>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it-IT" sz="1200" b="0" kern="1200" dirty="0">
            <a:latin typeface="+mn-lt"/>
          </a:endParaRPr>
        </a:p>
      </dsp:txBody>
      <dsp:txXfrm rot="-5400000">
        <a:off x="2" y="2497697"/>
        <a:ext cx="811929" cy="347970"/>
      </dsp:txXfrm>
    </dsp:sp>
    <dsp:sp modelId="{E5D91E72-FCC1-4867-AA08-9978887E9E6E}">
      <dsp:nvSpPr>
        <dsp:cNvPr id="0" name=""/>
        <dsp:cNvSpPr/>
      </dsp:nvSpPr>
      <dsp:spPr>
        <a:xfrm rot="5400000">
          <a:off x="5560001" y="-2656340"/>
          <a:ext cx="753934" cy="10250079"/>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0" lvl="1" indent="0" algn="l" defTabSz="577850">
            <a:lnSpc>
              <a:spcPct val="90000"/>
            </a:lnSpc>
            <a:spcBef>
              <a:spcPct val="0"/>
            </a:spcBef>
            <a:spcAft>
              <a:spcPct val="15000"/>
            </a:spcAft>
            <a:buNone/>
          </a:pPr>
          <a:endParaRPr lang="it-IT" sz="1200" b="0" kern="1200" dirty="0">
            <a:latin typeface="+mn-lt"/>
          </a:endParaRPr>
        </a:p>
        <a:p>
          <a:pPr marL="0" lvl="1" indent="0" algn="l" defTabSz="577850">
            <a:lnSpc>
              <a:spcPct val="90000"/>
            </a:lnSpc>
            <a:spcBef>
              <a:spcPct val="0"/>
            </a:spcBef>
            <a:spcAft>
              <a:spcPct val="15000"/>
            </a:spcAft>
            <a:buNone/>
          </a:pPr>
          <a:r>
            <a:rPr lang="it-IT" sz="1200" b="0" kern="1200" dirty="0">
              <a:latin typeface="+mn-lt"/>
              <a:ea typeface="+mn-ea"/>
              <a:cs typeface="+mn-cs"/>
            </a:rPr>
            <a:t>L'Amministrazione deve fare </a:t>
          </a:r>
          <a:r>
            <a:rPr lang="it-IT" sz="1200" b="1" kern="1200" dirty="0">
              <a:latin typeface="+mn-lt"/>
              <a:ea typeface="+mn-ea"/>
              <a:cs typeface="+mn-cs"/>
            </a:rPr>
            <a:t>riferimento esclusivamente ai dati dell'ultimo bilancio depositato presso il Registro delle Imprese </a:t>
          </a:r>
          <a:r>
            <a:rPr lang="it-IT" sz="1200" b="0" kern="1200" dirty="0">
              <a:latin typeface="+mn-lt"/>
              <a:ea typeface="+mn-ea"/>
              <a:cs typeface="+mn-cs"/>
            </a:rPr>
            <a:t>alla data di presentazione della domanda, non potendo valorizzare, nel calcolo di verifica della sussistenza dello stato di difficoltà, criteri contabili che non siano già espressi nella contabilità evidenziata nel bilancio di esercizio dell’impresa, al di fuori dei criteri giuridicamente certi previsti dal legislatore europeo.</a:t>
          </a:r>
        </a:p>
        <a:p>
          <a:pPr marL="0" lvl="1" indent="0" algn="l" defTabSz="577850">
            <a:lnSpc>
              <a:spcPct val="90000"/>
            </a:lnSpc>
            <a:spcBef>
              <a:spcPct val="0"/>
            </a:spcBef>
            <a:spcAft>
              <a:spcPct val="15000"/>
            </a:spcAft>
            <a:buNone/>
          </a:pPr>
          <a:endParaRPr lang="it-IT" sz="1200" b="0" i="0" kern="1200" dirty="0">
            <a:solidFill>
              <a:prstClr val="black">
                <a:hueOff val="0"/>
                <a:satOff val="0"/>
                <a:lumOff val="0"/>
                <a:alphaOff val="0"/>
              </a:prstClr>
            </a:solidFill>
            <a:latin typeface="+mn-lt"/>
            <a:ea typeface="+mn-ea"/>
            <a:cs typeface="+mn-cs"/>
          </a:endParaRPr>
        </a:p>
      </dsp:txBody>
      <dsp:txXfrm rot="-5400000">
        <a:off x="811929" y="2128536"/>
        <a:ext cx="10213275" cy="680326"/>
      </dsp:txXfrm>
    </dsp:sp>
    <dsp:sp modelId="{72038B47-373D-4D74-B9AB-D95E812059B1}">
      <dsp:nvSpPr>
        <dsp:cNvPr id="0" name=""/>
        <dsp:cNvSpPr/>
      </dsp:nvSpPr>
      <dsp:spPr>
        <a:xfrm rot="5400000">
          <a:off x="-173984" y="3309335"/>
          <a:ext cx="1159899" cy="811929"/>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it-IT" sz="1200" b="0" kern="1200" dirty="0">
            <a:latin typeface="+mn-lt"/>
          </a:endParaRPr>
        </a:p>
      </dsp:txBody>
      <dsp:txXfrm rot="-5400000">
        <a:off x="2" y="3541315"/>
        <a:ext cx="811929" cy="347970"/>
      </dsp:txXfrm>
    </dsp:sp>
    <dsp:sp modelId="{1B0093D0-6A73-4A2C-99DF-9DAAB874C5F0}">
      <dsp:nvSpPr>
        <dsp:cNvPr id="0" name=""/>
        <dsp:cNvSpPr/>
      </dsp:nvSpPr>
      <dsp:spPr>
        <a:xfrm rot="5400000">
          <a:off x="5560001" y="-1612721"/>
          <a:ext cx="753934" cy="10250079"/>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it-IT" sz="1200" b="1" i="0" kern="1200" dirty="0">
              <a:latin typeface="+mn-lt"/>
              <a:ea typeface="+mn-ea"/>
              <a:cs typeface="+mn-cs"/>
            </a:rPr>
            <a:t>Nessuna deroga adottata dalla Commissione europea era in vigore al momento della presentazione della domanda tale da consentire la concessione di aiuti alle PMI, imprese di capitali, costituite da oltre tre anni e che versavano in stato di difficoltà rispetto a quanto già disciplinato e che non trova diretta applicazione sugli aiuti in deroga ex art. 25 del Reg. (UE) 651/2014.</a:t>
          </a:r>
          <a:endParaRPr lang="it-IT" sz="1200" b="1" dirty="0">
            <a:latin typeface="+mn-lt"/>
          </a:endParaRPr>
        </a:p>
      </dsp:txBody>
      <dsp:txXfrm rot="-5400000">
        <a:off x="811929" y="3172155"/>
        <a:ext cx="10213275" cy="680326"/>
      </dsp:txXfrm>
    </dsp:sp>
    <dsp:sp modelId="{189F299C-DC75-4071-93C5-41F645BBA42C}">
      <dsp:nvSpPr>
        <dsp:cNvPr id="0" name=""/>
        <dsp:cNvSpPr/>
      </dsp:nvSpPr>
      <dsp:spPr>
        <a:xfrm rot="5400000">
          <a:off x="-173984" y="4352953"/>
          <a:ext cx="1159899" cy="811929"/>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it-IT" sz="1200" b="0" kern="1200">
            <a:latin typeface="+mn-lt"/>
          </a:endParaRPr>
        </a:p>
      </dsp:txBody>
      <dsp:txXfrm rot="-5400000">
        <a:off x="2" y="4584933"/>
        <a:ext cx="811929" cy="347970"/>
      </dsp:txXfrm>
    </dsp:sp>
    <dsp:sp modelId="{859B3572-9744-4B92-A368-91E0FE8A6FFA}">
      <dsp:nvSpPr>
        <dsp:cNvPr id="0" name=""/>
        <dsp:cNvSpPr/>
      </dsp:nvSpPr>
      <dsp:spPr>
        <a:xfrm rot="5400000">
          <a:off x="5560001" y="-569103"/>
          <a:ext cx="753934" cy="10250079"/>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0" lvl="1" indent="0" algn="l" defTabSz="533400">
            <a:lnSpc>
              <a:spcPct val="100000"/>
            </a:lnSpc>
            <a:spcBef>
              <a:spcPct val="0"/>
            </a:spcBef>
            <a:spcAft>
              <a:spcPct val="15000"/>
            </a:spcAft>
            <a:buNone/>
          </a:pPr>
          <a:r>
            <a:rPr lang="it-IT" sz="1200" b="1" kern="1200" dirty="0">
              <a:latin typeface="+mn-lt"/>
            </a:rPr>
            <a:t>La qualifica di start-up innovativa non ha avuto rilievo ai fini della valutazione dello stato di difficoltà, poiché la normativa europea vigente prevede criteri oggettivi e uniformi per tutte le imprese</a:t>
          </a:r>
        </a:p>
      </dsp:txBody>
      <dsp:txXfrm rot="-5400000">
        <a:off x="811929" y="4215773"/>
        <a:ext cx="10213275" cy="680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0AFD9-E990-4DBA-889F-411B7CDC9EF6}">
      <dsp:nvSpPr>
        <dsp:cNvPr id="0" name=""/>
        <dsp:cNvSpPr/>
      </dsp:nvSpPr>
      <dsp:spPr>
        <a:xfrm rot="5400000">
          <a:off x="-207935" y="213169"/>
          <a:ext cx="1386236" cy="970365"/>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it-IT" sz="1200" b="0" i="0" kern="1200" dirty="0">
            <a:latin typeface="+mn-lt"/>
          </a:endParaRPr>
        </a:p>
        <a:p>
          <a:pPr marL="0" lvl="0" indent="0" algn="ctr" defTabSz="533400">
            <a:lnSpc>
              <a:spcPct val="90000"/>
            </a:lnSpc>
            <a:spcBef>
              <a:spcPct val="0"/>
            </a:spcBef>
            <a:spcAft>
              <a:spcPct val="35000"/>
            </a:spcAft>
            <a:buNone/>
          </a:pPr>
          <a:endParaRPr lang="it-IT" sz="1200" b="0" kern="1200" dirty="0">
            <a:latin typeface="+mn-lt"/>
          </a:endParaRPr>
        </a:p>
      </dsp:txBody>
      <dsp:txXfrm rot="-5400000">
        <a:off x="1" y="490417"/>
        <a:ext cx="970365" cy="415871"/>
      </dsp:txXfrm>
    </dsp:sp>
    <dsp:sp modelId="{BD785C45-3875-4F52-B56E-135A7C447B57}">
      <dsp:nvSpPr>
        <dsp:cNvPr id="0" name=""/>
        <dsp:cNvSpPr/>
      </dsp:nvSpPr>
      <dsp:spPr>
        <a:xfrm rot="5400000">
          <a:off x="5303936" y="-4328337"/>
          <a:ext cx="901053" cy="956819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lvl="1" indent="0" algn="just" defTabSz="622300">
            <a:lnSpc>
              <a:spcPct val="90000"/>
            </a:lnSpc>
            <a:spcBef>
              <a:spcPct val="0"/>
            </a:spcBef>
            <a:spcAft>
              <a:spcPct val="15000"/>
            </a:spcAft>
            <a:buNone/>
          </a:pPr>
          <a:endParaRPr lang="it-IT" sz="1400" b="1" kern="1200" dirty="0">
            <a:latin typeface="+mn-lt"/>
            <a:ea typeface="+mn-ea"/>
            <a:cs typeface="+mn-cs"/>
          </a:endParaRPr>
        </a:p>
        <a:p>
          <a:pPr marL="0" lvl="1" indent="0" algn="just" defTabSz="622300">
            <a:lnSpc>
              <a:spcPct val="90000"/>
            </a:lnSpc>
            <a:spcBef>
              <a:spcPct val="0"/>
            </a:spcBef>
            <a:spcAft>
              <a:spcPct val="15000"/>
            </a:spcAft>
            <a:buNone/>
          </a:pPr>
          <a:r>
            <a:rPr lang="it-IT" sz="1400" b="1" i="0" kern="1200" dirty="0"/>
            <a:t>L’Ada si è attenuta alla vigente disciplina del Reg. 651/2014 in materia di imprese in difficoltà.  Il rapporto negativo ha generato una rettifica finanziaria e la SRA ha disposto il recupero del contributo erogato. Il bilancio UE è stato tutelato.</a:t>
          </a:r>
          <a:endParaRPr lang="it-IT" sz="1400" b="1" kern="1200" dirty="0">
            <a:latin typeface="+mn-lt"/>
            <a:ea typeface="+mn-ea"/>
            <a:cs typeface="+mn-cs"/>
          </a:endParaRPr>
        </a:p>
        <a:p>
          <a:pPr marL="0" lvl="1" indent="0" algn="just" defTabSz="622300">
            <a:lnSpc>
              <a:spcPct val="90000"/>
            </a:lnSpc>
            <a:spcBef>
              <a:spcPct val="0"/>
            </a:spcBef>
            <a:spcAft>
              <a:spcPct val="15000"/>
            </a:spcAft>
            <a:buNone/>
          </a:pPr>
          <a:endParaRPr lang="it-IT" sz="1400" b="1" i="0" kern="1200" dirty="0"/>
        </a:p>
      </dsp:txBody>
      <dsp:txXfrm rot="-5400000">
        <a:off x="970365" y="49220"/>
        <a:ext cx="9524210" cy="813081"/>
      </dsp:txXfrm>
    </dsp:sp>
    <dsp:sp modelId="{1D2E5C91-78F0-420F-8C46-82B56D30C2EA}">
      <dsp:nvSpPr>
        <dsp:cNvPr id="0" name=""/>
        <dsp:cNvSpPr/>
      </dsp:nvSpPr>
      <dsp:spPr>
        <a:xfrm rot="5400000">
          <a:off x="-207935" y="1454380"/>
          <a:ext cx="1386236" cy="970365"/>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it-IT" sz="1200" b="0" kern="1200" dirty="0">
            <a:latin typeface="+mn-lt"/>
          </a:endParaRPr>
        </a:p>
      </dsp:txBody>
      <dsp:txXfrm rot="-5400000">
        <a:off x="1" y="1731628"/>
        <a:ext cx="970365" cy="415871"/>
      </dsp:txXfrm>
    </dsp:sp>
    <dsp:sp modelId="{0AA91CC1-26EE-437C-8460-EBF44D68F192}">
      <dsp:nvSpPr>
        <dsp:cNvPr id="0" name=""/>
        <dsp:cNvSpPr/>
      </dsp:nvSpPr>
      <dsp:spPr>
        <a:xfrm rot="5400000">
          <a:off x="5303936" y="-3102695"/>
          <a:ext cx="901053" cy="956819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lvl="1" indent="0" algn="just" defTabSz="622300">
            <a:lnSpc>
              <a:spcPct val="90000"/>
            </a:lnSpc>
            <a:spcBef>
              <a:spcPct val="0"/>
            </a:spcBef>
            <a:spcAft>
              <a:spcPct val="15000"/>
            </a:spcAft>
            <a:buNone/>
          </a:pPr>
          <a:endParaRPr lang="it-IT" sz="1400" b="1" kern="1200" dirty="0">
            <a:latin typeface="+mn-lt"/>
          </a:endParaRPr>
        </a:p>
        <a:p>
          <a:pPr marL="0" lvl="1" indent="0" algn="just" defTabSz="622300">
            <a:lnSpc>
              <a:spcPct val="90000"/>
            </a:lnSpc>
            <a:spcBef>
              <a:spcPct val="0"/>
            </a:spcBef>
            <a:spcAft>
              <a:spcPct val="15000"/>
            </a:spcAft>
            <a:buNone/>
          </a:pPr>
          <a:r>
            <a:rPr lang="it-IT" sz="1400" b="1" kern="1200" dirty="0">
              <a:latin typeface="+mn-lt"/>
            </a:rPr>
            <a:t>La società ha presentato riscorso previa sospensione cautelare, anche con decreto presidenziale ante </a:t>
          </a:r>
          <a:r>
            <a:rPr lang="it-IT" sz="1400" b="1" kern="1200" dirty="0" err="1">
              <a:latin typeface="+mn-lt"/>
            </a:rPr>
            <a:t>causam</a:t>
          </a:r>
          <a:r>
            <a:rPr lang="it-IT" sz="1400" b="1" kern="1200" dirty="0">
              <a:latin typeface="+mn-lt"/>
            </a:rPr>
            <a:t>: interpretazione letterale e formalistica dell’impresa in difficoltà e rischio fallimento.</a:t>
          </a:r>
        </a:p>
        <a:p>
          <a:pPr marL="0" lvl="1" indent="0" algn="just" defTabSz="622300">
            <a:lnSpc>
              <a:spcPct val="90000"/>
            </a:lnSpc>
            <a:spcBef>
              <a:spcPct val="0"/>
            </a:spcBef>
            <a:spcAft>
              <a:spcPct val="15000"/>
            </a:spcAft>
            <a:buNone/>
          </a:pPr>
          <a:endParaRPr lang="it-IT" sz="1400" b="1" kern="1200" dirty="0">
            <a:latin typeface="+mn-lt"/>
          </a:endParaRPr>
        </a:p>
      </dsp:txBody>
      <dsp:txXfrm rot="-5400000">
        <a:off x="970365" y="1274862"/>
        <a:ext cx="9524210" cy="813081"/>
      </dsp:txXfrm>
    </dsp:sp>
    <dsp:sp modelId="{AA5EB61F-7F21-4DF0-8E84-BECB5CCF9DA9}">
      <dsp:nvSpPr>
        <dsp:cNvPr id="0" name=""/>
        <dsp:cNvSpPr/>
      </dsp:nvSpPr>
      <dsp:spPr>
        <a:xfrm rot="5400000">
          <a:off x="-207935" y="2695592"/>
          <a:ext cx="1386236" cy="970365"/>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it-IT" sz="1200" b="0" kern="1200" dirty="0">
            <a:latin typeface="+mn-lt"/>
          </a:endParaRPr>
        </a:p>
      </dsp:txBody>
      <dsp:txXfrm rot="-5400000">
        <a:off x="1" y="2972840"/>
        <a:ext cx="970365" cy="415871"/>
      </dsp:txXfrm>
    </dsp:sp>
    <dsp:sp modelId="{E5D91E72-FCC1-4867-AA08-9978887E9E6E}">
      <dsp:nvSpPr>
        <dsp:cNvPr id="0" name=""/>
        <dsp:cNvSpPr/>
      </dsp:nvSpPr>
      <dsp:spPr>
        <a:xfrm rot="5400000">
          <a:off x="5303936" y="-1845914"/>
          <a:ext cx="901053" cy="956819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lvl="1" indent="0" algn="just" defTabSz="577850">
            <a:lnSpc>
              <a:spcPct val="90000"/>
            </a:lnSpc>
            <a:spcBef>
              <a:spcPct val="0"/>
            </a:spcBef>
            <a:spcAft>
              <a:spcPct val="15000"/>
            </a:spcAft>
            <a:buNone/>
          </a:pPr>
          <a:endParaRPr lang="it-IT" sz="1400" b="0" kern="1200" dirty="0">
            <a:latin typeface="+mn-lt"/>
          </a:endParaRPr>
        </a:p>
        <a:p>
          <a:pPr marL="0" lvl="1" indent="0" algn="just" defTabSz="577850">
            <a:lnSpc>
              <a:spcPct val="90000"/>
            </a:lnSpc>
            <a:spcBef>
              <a:spcPct val="0"/>
            </a:spcBef>
            <a:spcAft>
              <a:spcPct val="15000"/>
            </a:spcAft>
            <a:buNone/>
          </a:pPr>
          <a:r>
            <a:rPr lang="it-IT" sz="1400" b="1" kern="1200" dirty="0"/>
            <a:t>Il caso presenta elementi che, se esaminati congiuntamente ai dati contabili, hanno reso  più complicato ritirare il finanziamento  perché  potenzialmente  idonei a non supportare il rischio di effettivo collasso a breve/medio termine dell’impresa.</a:t>
          </a:r>
        </a:p>
        <a:p>
          <a:pPr marL="0" lvl="1" indent="0" algn="just" defTabSz="577850">
            <a:lnSpc>
              <a:spcPct val="90000"/>
            </a:lnSpc>
            <a:spcBef>
              <a:spcPct val="0"/>
            </a:spcBef>
            <a:spcAft>
              <a:spcPct val="15000"/>
            </a:spcAft>
            <a:buNone/>
          </a:pPr>
          <a:endParaRPr lang="it-IT" sz="1400" b="1" kern="1200" dirty="0"/>
        </a:p>
      </dsp:txBody>
      <dsp:txXfrm rot="-5400000">
        <a:off x="970365" y="2531643"/>
        <a:ext cx="9524210" cy="813081"/>
      </dsp:txXfrm>
    </dsp:sp>
    <dsp:sp modelId="{72038B47-373D-4D74-B9AB-D95E812059B1}">
      <dsp:nvSpPr>
        <dsp:cNvPr id="0" name=""/>
        <dsp:cNvSpPr/>
      </dsp:nvSpPr>
      <dsp:spPr>
        <a:xfrm rot="5400000">
          <a:off x="-207935" y="3936803"/>
          <a:ext cx="1386236" cy="970365"/>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it-IT" sz="1200" b="0" kern="1200" dirty="0">
            <a:latin typeface="+mn-lt"/>
          </a:endParaRPr>
        </a:p>
      </dsp:txBody>
      <dsp:txXfrm rot="-5400000">
        <a:off x="1" y="4214051"/>
        <a:ext cx="970365" cy="415871"/>
      </dsp:txXfrm>
    </dsp:sp>
    <dsp:sp modelId="{1B0093D0-6A73-4A2C-99DF-9DAAB874C5F0}">
      <dsp:nvSpPr>
        <dsp:cNvPr id="0" name=""/>
        <dsp:cNvSpPr/>
      </dsp:nvSpPr>
      <dsp:spPr>
        <a:xfrm rot="5400000">
          <a:off x="5303936" y="-604702"/>
          <a:ext cx="901053" cy="956819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lvl="0" indent="0" algn="just" defTabSz="914400">
            <a:lnSpc>
              <a:spcPct val="100000"/>
            </a:lnSpc>
            <a:spcBef>
              <a:spcPts val="0"/>
            </a:spcBef>
            <a:spcAft>
              <a:spcPts val="0"/>
            </a:spcAft>
            <a:buNone/>
          </a:pPr>
          <a:endParaRPr lang="it-IT" sz="1400" b="1" kern="1200" dirty="0">
            <a:latin typeface="+mn-lt"/>
          </a:endParaRPr>
        </a:p>
        <a:p>
          <a:pPr marL="0" lvl="0" indent="0" algn="just" defTabSz="914400">
            <a:lnSpc>
              <a:spcPct val="100000"/>
            </a:lnSpc>
            <a:spcBef>
              <a:spcPts val="0"/>
            </a:spcBef>
            <a:spcAft>
              <a:spcPts val="0"/>
            </a:spcAft>
            <a:buNone/>
          </a:pPr>
          <a:r>
            <a:rPr lang="it-IT" sz="1400" b="1" kern="1200" dirty="0">
              <a:latin typeface="+mn-lt"/>
            </a:rPr>
            <a:t>Nelle more di un allungamento del periodo di esenzione dalla verifica dell’impresa in difficoltà è urgente immaginare e condividere anche elementi ultra contabili, accettati/suggeriti dalla CE, utilizzabili nell’immediato, prima del nuovo GBER, per i controlli sugli avvisi/graduatorie esistenti, per valutare il rischio effettivo di fallimento/collasso dell’impresa. Ad esempio presunzioni a supporto della fase di ammissione e/o di controllo.</a:t>
          </a:r>
        </a:p>
        <a:p>
          <a:pPr marL="0" lvl="0" indent="0" algn="just" defTabSz="914400">
            <a:lnSpc>
              <a:spcPct val="100000"/>
            </a:lnSpc>
            <a:spcBef>
              <a:spcPts val="0"/>
            </a:spcBef>
            <a:spcAft>
              <a:spcPts val="0"/>
            </a:spcAft>
            <a:buNone/>
          </a:pPr>
          <a:endParaRPr lang="it-IT" sz="1400" b="1" kern="1200" dirty="0">
            <a:latin typeface="+mn-lt"/>
          </a:endParaRPr>
        </a:p>
      </dsp:txBody>
      <dsp:txXfrm rot="-5400000">
        <a:off x="970365" y="3772855"/>
        <a:ext cx="9524210" cy="8130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607EA-FC06-4A36-B425-AD7F6B1A80DF}" type="datetimeFigureOut">
              <a:rPr lang="it-IT" smtClean="0"/>
              <a:t>14/05/2026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0DC64-B6F1-455F-9379-FDC5C728FF5B}" type="slidenum">
              <a:rPr lang="it-IT" smtClean="0"/>
              <a:t>‹N›</a:t>
            </a:fld>
            <a:endParaRPr lang="it-IT"/>
          </a:p>
        </p:txBody>
      </p:sp>
    </p:spTree>
    <p:extLst>
      <p:ext uri="{BB962C8B-B14F-4D97-AF65-F5344CB8AC3E}">
        <p14:creationId xmlns:p14="http://schemas.microsoft.com/office/powerpoint/2010/main" val="324309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6B0DC64-B6F1-455F-9379-FDC5C728FF5B}" type="slidenum">
              <a:rPr lang="it-IT" smtClean="0"/>
              <a:t>5</a:t>
            </a:fld>
            <a:endParaRPr lang="it-IT"/>
          </a:p>
        </p:txBody>
      </p:sp>
    </p:spTree>
    <p:extLst>
      <p:ext uri="{BB962C8B-B14F-4D97-AF65-F5344CB8AC3E}">
        <p14:creationId xmlns:p14="http://schemas.microsoft.com/office/powerpoint/2010/main" val="206153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6B0DC64-B6F1-455F-9379-FDC5C728FF5B}" type="slidenum">
              <a:rPr lang="it-IT" smtClean="0"/>
              <a:t>6</a:t>
            </a:fld>
            <a:endParaRPr lang="it-IT"/>
          </a:p>
        </p:txBody>
      </p:sp>
    </p:spTree>
    <p:extLst>
      <p:ext uri="{BB962C8B-B14F-4D97-AF65-F5344CB8AC3E}">
        <p14:creationId xmlns:p14="http://schemas.microsoft.com/office/powerpoint/2010/main" val="348301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6B0DC64-B6F1-455F-9379-FDC5C728FF5B}" type="slidenum">
              <a:rPr lang="it-IT" smtClean="0"/>
              <a:t>10</a:t>
            </a:fld>
            <a:endParaRPr lang="it-IT"/>
          </a:p>
        </p:txBody>
      </p:sp>
    </p:spTree>
    <p:extLst>
      <p:ext uri="{BB962C8B-B14F-4D97-AF65-F5344CB8AC3E}">
        <p14:creationId xmlns:p14="http://schemas.microsoft.com/office/powerpoint/2010/main" val="63413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6B0DC64-B6F1-455F-9379-FDC5C728FF5B}" type="slidenum">
              <a:rPr lang="it-IT" smtClean="0"/>
              <a:t>13</a:t>
            </a:fld>
            <a:endParaRPr lang="it-IT"/>
          </a:p>
        </p:txBody>
      </p:sp>
    </p:spTree>
    <p:extLst>
      <p:ext uri="{BB962C8B-B14F-4D97-AF65-F5344CB8AC3E}">
        <p14:creationId xmlns:p14="http://schemas.microsoft.com/office/powerpoint/2010/main" val="401028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6B0DC64-B6F1-455F-9379-FDC5C728FF5B}" type="slidenum">
              <a:rPr lang="it-IT" smtClean="0"/>
              <a:t>18</a:t>
            </a:fld>
            <a:endParaRPr lang="it-IT"/>
          </a:p>
        </p:txBody>
      </p:sp>
    </p:spTree>
    <p:extLst>
      <p:ext uri="{BB962C8B-B14F-4D97-AF65-F5344CB8AC3E}">
        <p14:creationId xmlns:p14="http://schemas.microsoft.com/office/powerpoint/2010/main" val="34738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6B0DC64-B6F1-455F-9379-FDC5C728FF5B}" type="slidenum">
              <a:rPr lang="it-IT" smtClean="0"/>
              <a:t>19</a:t>
            </a:fld>
            <a:endParaRPr lang="it-IT"/>
          </a:p>
        </p:txBody>
      </p:sp>
    </p:spTree>
    <p:extLst>
      <p:ext uri="{BB962C8B-B14F-4D97-AF65-F5344CB8AC3E}">
        <p14:creationId xmlns:p14="http://schemas.microsoft.com/office/powerpoint/2010/main" val="177789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5/14/2026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5/14/2026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dirty="0"/>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5/14/2026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5/14/2026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4509A250-FF31-4206-8172-F9D3106AACB1}" type="datetimeFigureOut">
              <a:rPr lang="en-US" dirty="0"/>
              <a:t>5/14/2026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jp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5/14/2026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pic>
        <p:nvPicPr>
          <p:cNvPr id="13" name="Immagine 12"/>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55781" y="452718"/>
            <a:ext cx="895061" cy="597901"/>
          </a:xfrm>
          <a:prstGeom prst="rect">
            <a:avLst/>
          </a:prstGeom>
        </p:spPr>
      </p:pic>
      <p:pic>
        <p:nvPicPr>
          <p:cNvPr id="15" name="Immagine 14"/>
          <p:cNvPicPr>
            <a:picLocks noChangeAspect="1"/>
          </p:cNvPicPr>
          <p:nvPr userDrawn="1"/>
        </p:nvPicPr>
        <p:blipFill>
          <a:blip r:embed="rId24"/>
          <a:stretch>
            <a:fillRect/>
          </a:stretch>
        </p:blipFill>
        <p:spPr>
          <a:xfrm>
            <a:off x="9486635" y="452718"/>
            <a:ext cx="563901" cy="8624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icsvalentinamanrique.blogspot.com/p/actividades-de-practica.htm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62773" y="3114785"/>
            <a:ext cx="8825658" cy="861420"/>
          </a:xfrm>
        </p:spPr>
        <p:txBody>
          <a:bodyPr>
            <a:noAutofit/>
          </a:bodyPr>
          <a:lstStyle/>
          <a:p>
            <a:pPr algn="ctr"/>
            <a:r>
              <a:rPr lang="it-IT" sz="3600" b="1" dirty="0">
                <a:solidFill>
                  <a:schemeClr val="tx2"/>
                </a:solidFill>
              </a:rPr>
              <a:t>Presentazione di un caso concreto a cura dell’ Ada Regione Abruzzo</a:t>
            </a:r>
          </a:p>
        </p:txBody>
      </p:sp>
      <p:sp>
        <p:nvSpPr>
          <p:cNvPr id="4" name="Titolo 3"/>
          <p:cNvSpPr>
            <a:spLocks noGrp="1"/>
          </p:cNvSpPr>
          <p:nvPr>
            <p:ph type="ctrTitle"/>
          </p:nvPr>
        </p:nvSpPr>
        <p:spPr>
          <a:xfrm>
            <a:off x="1433686" y="1959266"/>
            <a:ext cx="8825658" cy="646331"/>
          </a:xfrm>
          <a:prstGeom prst="rect">
            <a:avLst/>
          </a:prstGeom>
        </p:spPr>
        <p:txBody>
          <a:bodyPr wrap="square">
            <a:spAutoFit/>
          </a:bodyPr>
          <a:lstStyle/>
          <a:p>
            <a:pPr algn="ctr">
              <a:spcBef>
                <a:spcPts val="1000"/>
              </a:spcBef>
              <a:buClr>
                <a:schemeClr val="bg2">
                  <a:lumMod val="40000"/>
                  <a:lumOff val="60000"/>
                </a:schemeClr>
              </a:buClr>
              <a:buSzPct val="80000"/>
            </a:pPr>
            <a:r>
              <a:rPr lang="it-IT" sz="3600" b="1" cap="all" dirty="0">
                <a:solidFill>
                  <a:srgbClr val="0033CC"/>
                </a:solidFill>
              </a:rPr>
              <a:t>AIUTI DI STATO – IMPRESA IN DIFFICOLTÀ</a:t>
            </a:r>
          </a:p>
        </p:txBody>
      </p:sp>
      <p:sp>
        <p:nvSpPr>
          <p:cNvPr id="6" name="Sottotitolo 2"/>
          <p:cNvSpPr txBox="1">
            <a:spLocks/>
          </p:cNvSpPr>
          <p:nvPr/>
        </p:nvSpPr>
        <p:spPr>
          <a:xfrm>
            <a:off x="729574" y="4231532"/>
            <a:ext cx="9877199" cy="31138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it-IT" dirty="0"/>
          </a:p>
          <a:p>
            <a:pPr marL="0" indent="0" algn="ctr">
              <a:buNone/>
            </a:pPr>
            <a:endParaRPr lang="it-IT" i="1" dirty="0"/>
          </a:p>
          <a:p>
            <a:pPr marL="0" indent="0" algn="ctr">
              <a:buNone/>
            </a:pPr>
            <a:endParaRPr lang="it-IT" i="1" dirty="0"/>
          </a:p>
          <a:p>
            <a:pPr marL="0" indent="0" algn="ctr">
              <a:buNone/>
            </a:pPr>
            <a:endParaRPr lang="it-IT" i="1" dirty="0"/>
          </a:p>
          <a:p>
            <a:pPr marL="0" indent="0" algn="ctr">
              <a:buNone/>
            </a:pPr>
            <a:r>
              <a:rPr lang="it-IT" sz="2400" b="1" i="1" dirty="0">
                <a:solidFill>
                  <a:schemeClr val="tx2">
                    <a:lumMod val="50000"/>
                  </a:schemeClr>
                </a:solidFill>
              </a:rPr>
              <a:t>Incontro Annuale CE, IGRUE e AdA – Merano 2026</a:t>
            </a:r>
          </a:p>
        </p:txBody>
      </p:sp>
    </p:spTree>
    <p:extLst>
      <p:ext uri="{BB962C8B-B14F-4D97-AF65-F5344CB8AC3E}">
        <p14:creationId xmlns:p14="http://schemas.microsoft.com/office/powerpoint/2010/main" val="392679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6225" y="643636"/>
            <a:ext cx="9404723" cy="1400530"/>
          </a:xfrm>
        </p:spPr>
        <p:txBody>
          <a:bodyPr/>
          <a:lstStyle/>
          <a:p>
            <a:pPr algn="ctr"/>
            <a:r>
              <a:rPr lang="it-IT" sz="3200" b="1" dirty="0"/>
              <a:t>La verifica dei bilanci</a:t>
            </a:r>
          </a:p>
        </p:txBody>
      </p:sp>
      <p:sp>
        <p:nvSpPr>
          <p:cNvPr id="5" name="Rettangolo 4"/>
          <p:cNvSpPr/>
          <p:nvPr/>
        </p:nvSpPr>
        <p:spPr>
          <a:xfrm>
            <a:off x="1562100" y="3886200"/>
            <a:ext cx="8487753" cy="1533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7" name="Tabella 6">
            <a:extLst>
              <a:ext uri="{FF2B5EF4-FFF2-40B4-BE49-F238E27FC236}">
                <a16:creationId xmlns:a16="http://schemas.microsoft.com/office/drawing/2014/main" id="{D0C24C28-0E37-401E-9F4A-B68FA894160B}"/>
              </a:ext>
            </a:extLst>
          </p:cNvPr>
          <p:cNvGraphicFramePr>
            <a:graphicFrameLocks noGrp="1"/>
          </p:cNvGraphicFramePr>
          <p:nvPr>
            <p:extLst>
              <p:ext uri="{D42A27DB-BD31-4B8C-83A1-F6EECF244321}">
                <p14:modId xmlns:p14="http://schemas.microsoft.com/office/powerpoint/2010/main" val="773551446"/>
              </p:ext>
            </p:extLst>
          </p:nvPr>
        </p:nvGraphicFramePr>
        <p:xfrm>
          <a:off x="466927" y="1372642"/>
          <a:ext cx="11507821" cy="5419511"/>
        </p:xfrm>
        <a:graphic>
          <a:graphicData uri="http://schemas.openxmlformats.org/drawingml/2006/table">
            <a:tbl>
              <a:tblPr/>
              <a:tblGrid>
                <a:gridCol w="384507">
                  <a:extLst>
                    <a:ext uri="{9D8B030D-6E8A-4147-A177-3AD203B41FA5}">
                      <a16:colId xmlns:a16="http://schemas.microsoft.com/office/drawing/2014/main" val="3622147320"/>
                    </a:ext>
                  </a:extLst>
                </a:gridCol>
                <a:gridCol w="3829145">
                  <a:extLst>
                    <a:ext uri="{9D8B030D-6E8A-4147-A177-3AD203B41FA5}">
                      <a16:colId xmlns:a16="http://schemas.microsoft.com/office/drawing/2014/main" val="4289246525"/>
                    </a:ext>
                  </a:extLst>
                </a:gridCol>
                <a:gridCol w="1814793">
                  <a:extLst>
                    <a:ext uri="{9D8B030D-6E8A-4147-A177-3AD203B41FA5}">
                      <a16:colId xmlns:a16="http://schemas.microsoft.com/office/drawing/2014/main" val="287906360"/>
                    </a:ext>
                  </a:extLst>
                </a:gridCol>
                <a:gridCol w="1675862">
                  <a:extLst>
                    <a:ext uri="{9D8B030D-6E8A-4147-A177-3AD203B41FA5}">
                      <a16:colId xmlns:a16="http://schemas.microsoft.com/office/drawing/2014/main" val="954036546"/>
                    </a:ext>
                  </a:extLst>
                </a:gridCol>
                <a:gridCol w="1770434">
                  <a:extLst>
                    <a:ext uri="{9D8B030D-6E8A-4147-A177-3AD203B41FA5}">
                      <a16:colId xmlns:a16="http://schemas.microsoft.com/office/drawing/2014/main" val="2507329198"/>
                    </a:ext>
                  </a:extLst>
                </a:gridCol>
                <a:gridCol w="2033080">
                  <a:extLst>
                    <a:ext uri="{9D8B030D-6E8A-4147-A177-3AD203B41FA5}">
                      <a16:colId xmlns:a16="http://schemas.microsoft.com/office/drawing/2014/main" val="1344849102"/>
                    </a:ext>
                  </a:extLst>
                </a:gridCol>
              </a:tblGrid>
              <a:tr h="281060">
                <a:tc gridSpan="6">
                  <a:txBody>
                    <a:bodyPr/>
                    <a:lstStyle/>
                    <a:p>
                      <a:pPr algn="ctr" fontAlgn="b"/>
                      <a:r>
                        <a:rPr lang="it-IT" sz="1400" b="1" i="0" u="none" strike="noStrike" dirty="0">
                          <a:solidFill>
                            <a:srgbClr val="000000"/>
                          </a:solidFill>
                          <a:effectLst/>
                          <a:latin typeface="Aptos Narrow"/>
                        </a:rPr>
                        <a:t>  Anno di riferimento: 2023 - Bilancio di riferimento 31/12/2022</a:t>
                      </a:r>
                    </a:p>
                  </a:txBody>
                  <a:tcPr marL="45720" marR="4572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gradFill>
                      <a:gsLst>
                        <a:gs pos="0">
                          <a:schemeClr val="accent2">
                            <a:tint val="64000"/>
                            <a:lumMod val="118000"/>
                          </a:schemeClr>
                        </a:gs>
                        <a:gs pos="100000">
                          <a:schemeClr val="accent2">
                            <a:tint val="92000"/>
                            <a:alpha val="100000"/>
                            <a:lumMod val="110000"/>
                          </a:schemeClr>
                        </a:gs>
                      </a:gsLst>
                      <a:lin ang="5400000" scaled="0"/>
                    </a:gradFill>
                  </a:tcPr>
                </a:tc>
                <a:tc hMerge="1">
                  <a:txBody>
                    <a:bodyPr/>
                    <a:lstStyle/>
                    <a:p>
                      <a:pPr algn="l" fontAlgn="b"/>
                      <a:r>
                        <a:rPr lang="it-IT" sz="600" b="0" i="0" u="none" strike="noStrike" dirty="0">
                          <a:solidFill>
                            <a:srgbClr val="000000"/>
                          </a:solidFill>
                          <a:effectLst/>
                          <a:latin typeface="Aptos Narrow"/>
                        </a:rPr>
                        <a:t> </a:t>
                      </a:r>
                    </a:p>
                  </a:txBody>
                  <a:tcPr marL="5268" marR="5268" marT="5268" marB="0" anchor="b">
                    <a:lnL>
                      <a:noFill/>
                    </a:lnL>
                    <a:lnR>
                      <a:noFill/>
                    </a:lnR>
                    <a:lnT>
                      <a:noFill/>
                    </a:lnT>
                    <a:lnB>
                      <a:noFill/>
                    </a:lnB>
                    <a:solidFill>
                      <a:srgbClr val="F2CFEE"/>
                    </a:solidFill>
                  </a:tcPr>
                </a:tc>
                <a:tc hMerge="1">
                  <a:txBody>
                    <a:bodyPr/>
                    <a:lstStyle/>
                    <a:p>
                      <a:pPr algn="l" fontAlgn="b"/>
                      <a:r>
                        <a:rPr lang="it-IT" sz="600" b="0" i="0" u="none" strike="noStrike" dirty="0">
                          <a:solidFill>
                            <a:srgbClr val="000000"/>
                          </a:solidFill>
                          <a:effectLst/>
                          <a:latin typeface="Aptos Narrow"/>
                        </a:rPr>
                        <a:t> </a:t>
                      </a:r>
                    </a:p>
                  </a:txBody>
                  <a:tcPr marL="5268" marR="5268" marT="5268" marB="0" anchor="b">
                    <a:lnL>
                      <a:noFill/>
                    </a:lnL>
                    <a:lnR>
                      <a:noFill/>
                    </a:lnR>
                    <a:lnT>
                      <a:noFill/>
                    </a:lnT>
                    <a:lnB>
                      <a:noFill/>
                    </a:lnB>
                    <a:solidFill>
                      <a:srgbClr val="F2CFEE"/>
                    </a:solidFill>
                  </a:tcPr>
                </a:tc>
                <a:tc hMerge="1">
                  <a:txBody>
                    <a:bodyPr/>
                    <a:lstStyle/>
                    <a:p>
                      <a:pPr algn="l" fontAlgn="b"/>
                      <a:r>
                        <a:rPr lang="it-IT" sz="600" b="0" i="0" u="none" strike="noStrike" dirty="0">
                          <a:solidFill>
                            <a:srgbClr val="000000"/>
                          </a:solidFill>
                          <a:effectLst/>
                          <a:latin typeface="Aptos Narrow"/>
                        </a:rPr>
                        <a:t> </a:t>
                      </a:r>
                    </a:p>
                  </a:txBody>
                  <a:tcPr marL="5268" marR="5268" marT="5268" marB="0" anchor="b">
                    <a:lnL>
                      <a:noFill/>
                    </a:lnL>
                    <a:lnR>
                      <a:noFill/>
                    </a:lnR>
                    <a:lnT>
                      <a:noFill/>
                    </a:lnT>
                    <a:lnB>
                      <a:noFill/>
                    </a:lnB>
                    <a:solidFill>
                      <a:srgbClr val="F2CFEE"/>
                    </a:solidFill>
                  </a:tcPr>
                </a:tc>
                <a:tc hMerge="1">
                  <a:txBody>
                    <a:bodyPr/>
                    <a:lstStyle/>
                    <a:p>
                      <a:pPr algn="l" fontAlgn="b"/>
                      <a:r>
                        <a:rPr lang="it-IT" sz="600" b="0" i="0" u="none" strike="noStrike" dirty="0">
                          <a:solidFill>
                            <a:srgbClr val="000000"/>
                          </a:solidFill>
                          <a:effectLst/>
                          <a:latin typeface="Aptos Narrow"/>
                        </a:rPr>
                        <a:t> </a:t>
                      </a:r>
                    </a:p>
                  </a:txBody>
                  <a:tcPr marL="5268" marR="5268" marT="5268" marB="0" anchor="b">
                    <a:lnL>
                      <a:noFill/>
                    </a:lnL>
                    <a:lnR>
                      <a:noFill/>
                    </a:lnR>
                    <a:lnT>
                      <a:noFill/>
                    </a:lnT>
                    <a:lnB>
                      <a:noFill/>
                    </a:lnB>
                    <a:solidFill>
                      <a:srgbClr val="F2CFEE"/>
                    </a:solidFill>
                  </a:tcPr>
                </a:tc>
                <a:tc hMerge="1">
                  <a:txBody>
                    <a:bodyPr/>
                    <a:lstStyle/>
                    <a:p>
                      <a:pPr algn="ctr" fontAlgn="ctr"/>
                      <a:r>
                        <a:rPr lang="it-IT" sz="600" b="1" i="0" u="none" strike="noStrike" dirty="0">
                          <a:solidFill>
                            <a:srgbClr val="000000"/>
                          </a:solidFill>
                          <a:effectLst/>
                          <a:latin typeface="Aptos Narrow"/>
                        </a:rPr>
                        <a:t>Anno di riferimento: 2023</a:t>
                      </a:r>
                    </a:p>
                  </a:txBody>
                  <a:tcPr marL="5268" marR="5268" marT="5268" marB="0" anchor="ctr">
                    <a:lnL>
                      <a:noFill/>
                    </a:lnL>
                    <a:lnR>
                      <a:noFill/>
                    </a:lnR>
                    <a:lnT>
                      <a:noFill/>
                    </a:lnT>
                    <a:lnB>
                      <a:noFill/>
                    </a:lnB>
                    <a:solidFill>
                      <a:srgbClr val="F2CFEE"/>
                    </a:solidFill>
                  </a:tcPr>
                </a:tc>
                <a:extLst>
                  <a:ext uri="{0D108BD9-81ED-4DB2-BD59-A6C34878D82A}">
                    <a16:rowId xmlns:a16="http://schemas.microsoft.com/office/drawing/2014/main" val="1594593761"/>
                  </a:ext>
                </a:extLst>
              </a:tr>
              <a:tr h="163317">
                <a:tc gridSpan="6">
                  <a:txBody>
                    <a:bodyPr/>
                    <a:lstStyle/>
                    <a:p>
                      <a:pPr algn="ctr" fontAlgn="ctr"/>
                      <a:r>
                        <a:rPr lang="it-IT" sz="1100" b="1" i="0" u="none" strike="noStrike" dirty="0">
                          <a:solidFill>
                            <a:srgbClr val="000000"/>
                          </a:solidFill>
                          <a:effectLst/>
                          <a:latin typeface="+mn-lt"/>
                        </a:rPr>
                        <a:t>E' in difficoltà l’impresa che abbia perso più della metà del capitale sociale sottoscritto a causa di perdite cumulate</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hMerge="1">
                  <a:txBody>
                    <a:bodyPr/>
                    <a:lstStyle/>
                    <a:p>
                      <a:endParaRPr lang="it-IT"/>
                    </a:p>
                  </a:txBody>
                  <a:tcPr/>
                </a:tc>
                <a:tc hMerge="1">
                  <a:txBody>
                    <a:bodyPr/>
                    <a:lstStyle/>
                    <a:p>
                      <a:pPr algn="ctr" fontAlgn="ctr"/>
                      <a:endParaRPr lang="it-IT" sz="1100" b="1" i="0" u="none" strike="noStrike" dirty="0">
                        <a:solidFill>
                          <a:srgbClr val="000000"/>
                        </a:solidFill>
                        <a:effectLst/>
                        <a:latin typeface="+mn-lt"/>
                      </a:endParaRP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hMerge="1">
                  <a:txBody>
                    <a:bodyPr/>
                    <a:lstStyle/>
                    <a:p>
                      <a:pPr algn="ctr" fontAlgn="ctr"/>
                      <a:endParaRPr lang="it-IT" sz="1100" b="1" i="0" u="none" strike="noStrike" dirty="0">
                        <a:solidFill>
                          <a:srgbClr val="000000"/>
                        </a:solidFill>
                        <a:effectLst/>
                        <a:latin typeface="+mn-lt"/>
                      </a:endParaRP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hMerge="1">
                  <a:txBody>
                    <a:bodyPr/>
                    <a:lstStyle/>
                    <a:p>
                      <a:pPr algn="ctr" fontAlgn="ctr"/>
                      <a:endParaRPr lang="it-IT" sz="1100" b="1" i="0" u="none" strike="noStrike" dirty="0">
                        <a:solidFill>
                          <a:srgbClr val="000000"/>
                        </a:solidFill>
                        <a:effectLst/>
                        <a:latin typeface="+mn-lt"/>
                      </a:endParaRP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hMerge="1">
                  <a:txBody>
                    <a:bodyPr/>
                    <a:lstStyle/>
                    <a:p>
                      <a:pPr algn="l"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3832498"/>
                  </a:ext>
                </a:extLst>
              </a:tr>
              <a:tr h="173003">
                <a:tc>
                  <a:txBody>
                    <a:bodyPr/>
                    <a:lstStyle/>
                    <a:p>
                      <a:pPr algn="l"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3034936"/>
                  </a:ext>
                </a:extLst>
              </a:tr>
              <a:tr h="163317">
                <a:tc>
                  <a:txBody>
                    <a:bodyPr/>
                    <a:lstStyle/>
                    <a:p>
                      <a:pPr algn="l" fontAlgn="b"/>
                      <a:r>
                        <a:rPr lang="it-IT" sz="1100" b="1" i="0" u="none" strike="noStrike">
                          <a:solidFill>
                            <a:srgbClr val="000000"/>
                          </a:solidFill>
                          <a:effectLst/>
                          <a:latin typeface="+mn-lt"/>
                        </a:rPr>
                        <a:t>A</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1" i="0" u="none" strike="noStrike" dirty="0">
                          <a:solidFill>
                            <a:srgbClr val="000000"/>
                          </a:solidFill>
                          <a:effectLst/>
                          <a:latin typeface="+mn-lt"/>
                        </a:rPr>
                        <a:t>Patrimonio Netto</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mn-lt"/>
                        </a:rPr>
                        <a:t>2019</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mn-lt"/>
                        </a:rPr>
                        <a:t>2020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mn-lt"/>
                        </a:rPr>
                        <a:t>2021</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mn-lt"/>
                        </a:rPr>
                        <a:t>2022</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01634553"/>
                  </a:ext>
                </a:extLst>
              </a:tr>
              <a:tr h="321659">
                <a:tc>
                  <a:txBody>
                    <a:bodyPr/>
                    <a:lstStyle/>
                    <a:p>
                      <a:pPr algn="l" fontAlgn="b"/>
                      <a:r>
                        <a:rPr lang="it-IT" sz="1100" b="0" i="0" u="none" strike="noStrike">
                          <a:solidFill>
                            <a:srgbClr val="000000"/>
                          </a:solidFill>
                          <a:effectLst/>
                          <a:latin typeface="+mn-lt"/>
                        </a:rPr>
                        <a:t>A.I</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mn-lt"/>
                        </a:rPr>
                        <a:t>Capitale sociale</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                 10.000,00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                 10.000,00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               190.000,00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                                                          190.000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62053544"/>
                  </a:ext>
                </a:extLst>
              </a:tr>
              <a:tr h="321659">
                <a:tc>
                  <a:txBody>
                    <a:bodyPr/>
                    <a:lstStyle/>
                    <a:p>
                      <a:pPr algn="l" fontAlgn="b"/>
                      <a:r>
                        <a:rPr lang="it-IT" sz="1100" b="0" i="0" u="none" strike="noStrike">
                          <a:solidFill>
                            <a:srgbClr val="000000"/>
                          </a:solidFill>
                          <a:effectLst/>
                          <a:latin typeface="+mn-lt"/>
                        </a:rPr>
                        <a:t>A.II</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mn-lt"/>
                        </a:rPr>
                        <a:t>Riserva da sovrapprezzo azioni</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                                                                      -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0393220"/>
                  </a:ext>
                </a:extLst>
              </a:tr>
              <a:tr h="321659">
                <a:tc>
                  <a:txBody>
                    <a:bodyPr/>
                    <a:lstStyle/>
                    <a:p>
                      <a:pPr algn="l" fontAlgn="b"/>
                      <a:r>
                        <a:rPr lang="it-IT" sz="1100" b="0" i="0" u="none" strike="noStrike">
                          <a:solidFill>
                            <a:srgbClr val="000000"/>
                          </a:solidFill>
                          <a:effectLst/>
                          <a:latin typeface="+mn-lt"/>
                        </a:rPr>
                        <a:t>A.III</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mn-lt"/>
                        </a:rPr>
                        <a:t>Riserva di rivalutazione</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                                                                      -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37735130"/>
                  </a:ext>
                </a:extLst>
              </a:tr>
              <a:tr h="321659">
                <a:tc>
                  <a:txBody>
                    <a:bodyPr/>
                    <a:lstStyle/>
                    <a:p>
                      <a:pPr algn="l" fontAlgn="b"/>
                      <a:r>
                        <a:rPr lang="it-IT" sz="1100" b="0" i="0" u="none" strike="noStrike">
                          <a:solidFill>
                            <a:srgbClr val="000000"/>
                          </a:solidFill>
                          <a:effectLst/>
                          <a:latin typeface="+mn-lt"/>
                        </a:rPr>
                        <a:t>A.IV</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mn-lt"/>
                        </a:rPr>
                        <a:t>Riserva legale</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FF0000"/>
                          </a:solidFill>
                          <a:effectLst/>
                          <a:latin typeface="+mn-lt"/>
                        </a:rPr>
                        <a:t>-1</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                                                                      -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05251541"/>
                  </a:ext>
                </a:extLst>
              </a:tr>
              <a:tr h="321659">
                <a:tc>
                  <a:txBody>
                    <a:bodyPr/>
                    <a:lstStyle/>
                    <a:p>
                      <a:pPr algn="l" fontAlgn="b"/>
                      <a:r>
                        <a:rPr lang="it-IT" sz="1100" b="0" i="0" u="none" strike="noStrike">
                          <a:solidFill>
                            <a:srgbClr val="000000"/>
                          </a:solidFill>
                          <a:effectLst/>
                          <a:latin typeface="+mn-lt"/>
                        </a:rPr>
                        <a:t>A.V</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mn-lt"/>
                        </a:rPr>
                        <a:t>Riserve statutarie</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                                                                      -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10377867"/>
                  </a:ext>
                </a:extLst>
              </a:tr>
              <a:tr h="321659">
                <a:tc>
                  <a:txBody>
                    <a:bodyPr/>
                    <a:lstStyle/>
                    <a:p>
                      <a:pPr algn="l" fontAlgn="b"/>
                      <a:r>
                        <a:rPr lang="it-IT" sz="1100" b="0" i="0" u="none" strike="noStrike">
                          <a:solidFill>
                            <a:srgbClr val="000000"/>
                          </a:solidFill>
                          <a:effectLst/>
                          <a:latin typeface="+mn-lt"/>
                        </a:rPr>
                        <a:t>A.VI</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mn-lt"/>
                        </a:rPr>
                        <a:t>Altre riserve, distintamente indicate</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2</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FF0000"/>
                          </a:solidFill>
                          <a:effectLst/>
                          <a:latin typeface="+mn-lt"/>
                        </a:rPr>
                        <a:t>                                                                      -1</a:t>
                      </a:r>
                      <a:r>
                        <a:rPr lang="it-IT" sz="1100" b="0" i="0" u="none" strike="noStrike" dirty="0">
                          <a:solidFill>
                            <a:srgbClr val="000000"/>
                          </a:solidFill>
                          <a:effectLst/>
                          <a:latin typeface="+mn-lt"/>
                        </a:rPr>
                        <a:t>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6776857"/>
                  </a:ext>
                </a:extLst>
              </a:tr>
              <a:tr h="321659">
                <a:tc>
                  <a:txBody>
                    <a:bodyPr/>
                    <a:lstStyle/>
                    <a:p>
                      <a:pPr algn="l" fontAlgn="b"/>
                      <a:r>
                        <a:rPr lang="it-IT" sz="1100" b="0" i="0" u="none" strike="noStrike">
                          <a:solidFill>
                            <a:srgbClr val="000000"/>
                          </a:solidFill>
                          <a:effectLst/>
                          <a:latin typeface="+mn-lt"/>
                        </a:rPr>
                        <a:t>A.VII</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mn-lt"/>
                        </a:rPr>
                        <a:t>Riserva per operazioni di copertura dei flussi finanziari attesi</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000000"/>
                          </a:solidFill>
                          <a:effectLst/>
                          <a:latin typeface="+mn-lt"/>
                        </a:rPr>
                        <a:t>                                                                      -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84943209"/>
                  </a:ext>
                </a:extLst>
              </a:tr>
              <a:tr h="163317">
                <a:tc>
                  <a:txBody>
                    <a:bodyPr/>
                    <a:lstStyle/>
                    <a:p>
                      <a:pPr algn="l" fontAlgn="b"/>
                      <a:r>
                        <a:rPr lang="it-IT" sz="1100" b="0" i="0" u="none" strike="noStrike">
                          <a:solidFill>
                            <a:srgbClr val="000000"/>
                          </a:solidFill>
                          <a:effectLst/>
                          <a:latin typeface="+mn-lt"/>
                        </a:rPr>
                        <a:t>A.VIII</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mn-lt"/>
                        </a:rPr>
                        <a:t>Utili (Perdite) portati a nuovo</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FF0000"/>
                          </a:solidFill>
                          <a:effectLst/>
                          <a:latin typeface="+mn-lt"/>
                        </a:rPr>
                        <a:t>-           3.132,00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FF0000"/>
                          </a:solidFill>
                          <a:effectLst/>
                          <a:latin typeface="+mn-lt"/>
                        </a:rPr>
                        <a:t>-           19.326,00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FF0000"/>
                          </a:solidFill>
                          <a:effectLst/>
                          <a:latin typeface="+mn-lt"/>
                        </a:rPr>
                        <a:t>-                     68.687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25671125"/>
                  </a:ext>
                </a:extLst>
              </a:tr>
              <a:tr h="163317">
                <a:tc>
                  <a:txBody>
                    <a:bodyPr/>
                    <a:lstStyle/>
                    <a:p>
                      <a:pPr algn="l" fontAlgn="b"/>
                      <a:r>
                        <a:rPr lang="it-IT" sz="1100" b="0" i="0" u="none" strike="noStrike">
                          <a:solidFill>
                            <a:srgbClr val="000000"/>
                          </a:solidFill>
                          <a:effectLst/>
                          <a:latin typeface="+mn-lt"/>
                        </a:rPr>
                        <a:t>A.IX</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mn-lt"/>
                        </a:rPr>
                        <a:t>Utile (Perdita) d'esercizio</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FF0000"/>
                          </a:solidFill>
                          <a:effectLst/>
                          <a:latin typeface="+mn-lt"/>
                        </a:rPr>
                        <a:t>-          3.131,00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FF0000"/>
                          </a:solidFill>
                          <a:effectLst/>
                          <a:latin typeface="+mn-lt"/>
                        </a:rPr>
                        <a:t>-         16.194,00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FF0000"/>
                          </a:solidFill>
                          <a:effectLst/>
                          <a:latin typeface="+mn-lt"/>
                        </a:rPr>
                        <a:t>-           49.361,00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dirty="0">
                          <a:solidFill>
                            <a:srgbClr val="FF0000"/>
                          </a:solidFill>
                          <a:effectLst/>
                          <a:latin typeface="+mn-lt"/>
                        </a:rPr>
                        <a:t>-                     69.202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29441565"/>
                  </a:ext>
                </a:extLst>
              </a:tr>
              <a:tr h="163317">
                <a:tc>
                  <a:txBody>
                    <a:bodyPr/>
                    <a:lstStyle/>
                    <a:p>
                      <a:pPr algn="l" fontAlgn="b"/>
                      <a:r>
                        <a:rPr lang="it-IT" sz="1100" b="0" i="0" u="none" strike="noStrike">
                          <a:solidFill>
                            <a:srgbClr val="000000"/>
                          </a:solidFill>
                          <a:effectLst/>
                          <a:latin typeface="+mn-lt"/>
                        </a:rPr>
                        <a:t>A.X</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mn-lt"/>
                        </a:rPr>
                        <a:t>Riserva </a:t>
                      </a:r>
                      <a:r>
                        <a:rPr lang="it-IT" sz="1100" b="0" i="0" u="none" strike="noStrike" dirty="0">
                          <a:solidFill>
                            <a:srgbClr val="FF0000"/>
                          </a:solidFill>
                          <a:effectLst/>
                          <a:latin typeface="+mn-lt"/>
                        </a:rPr>
                        <a:t>negativa</a:t>
                      </a:r>
                      <a:r>
                        <a:rPr lang="it-IT" sz="1100" b="0" i="0" u="none" strike="noStrike" dirty="0">
                          <a:solidFill>
                            <a:srgbClr val="000000"/>
                          </a:solidFill>
                          <a:effectLst/>
                          <a:latin typeface="+mn-lt"/>
                        </a:rPr>
                        <a:t> per azioni proprie in portafoglio</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0" i="0" u="none" strike="noStrike">
                          <a:solidFill>
                            <a:srgbClr val="000000"/>
                          </a:solidFill>
                          <a:effectLst/>
                          <a:latin typeface="+mn-lt"/>
                        </a:rPr>
                        <a:t>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endParaRPr lang="it-IT" sz="1100" b="0" i="0" u="none" strike="noStrike" dirty="0">
                        <a:solidFill>
                          <a:srgbClr val="FF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731310"/>
                  </a:ext>
                </a:extLst>
              </a:tr>
              <a:tr h="163317">
                <a:tc>
                  <a:txBody>
                    <a:bodyPr/>
                    <a:lstStyle/>
                    <a:p>
                      <a:pPr algn="l" fontAlgn="b"/>
                      <a:endParaRPr lang="it-IT" sz="1100" b="0" i="0" u="none" strike="noStrike">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1" i="0" u="none" strike="noStrike">
                          <a:solidFill>
                            <a:srgbClr val="000000"/>
                          </a:solidFill>
                          <a:effectLst/>
                          <a:latin typeface="+mn-lt"/>
                        </a:rPr>
                        <a:t>TOTALE PATRIMONIO NETTO</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1" i="0" u="none" strike="noStrike" dirty="0">
                          <a:solidFill>
                            <a:srgbClr val="000000"/>
                          </a:solidFill>
                          <a:effectLst/>
                          <a:latin typeface="+mn-lt"/>
                        </a:rPr>
                        <a:t>                   6.868,00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1" i="0" u="none" strike="noStrike" dirty="0">
                          <a:solidFill>
                            <a:srgbClr val="FF0000"/>
                          </a:solidFill>
                          <a:effectLst/>
                          <a:latin typeface="+mn-lt"/>
                        </a:rPr>
                        <a:t>-           9.326,00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1" i="0" u="none" strike="noStrike" dirty="0">
                          <a:solidFill>
                            <a:schemeClr val="tx2">
                              <a:lumMod val="50000"/>
                            </a:schemeClr>
                          </a:solidFill>
                          <a:effectLst/>
                          <a:latin typeface="+mn-lt"/>
                        </a:rPr>
                        <a:t>121.315,00</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1" i="0" u="none" strike="noStrike" dirty="0">
                          <a:solidFill>
                            <a:srgbClr val="000000"/>
                          </a:solidFill>
                          <a:effectLst/>
                          <a:latin typeface="+mn-lt"/>
                        </a:rPr>
                        <a:t>                                            52.110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41586554"/>
                  </a:ext>
                </a:extLst>
              </a:tr>
              <a:tr h="163317">
                <a:tc>
                  <a:txBody>
                    <a:bodyPr/>
                    <a:lstStyle/>
                    <a:p>
                      <a:pPr algn="l" fontAlgn="b"/>
                      <a:endParaRPr lang="it-IT" sz="1100" b="0" i="0" u="none" strike="noStrike">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endParaRPr lang="it-IT" sz="1100" b="0" i="0" u="none" strike="noStrike">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endParaRPr lang="it-IT" sz="1100" b="0" i="0" u="none" strike="noStrike">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97431915"/>
                  </a:ext>
                </a:extLst>
              </a:tr>
              <a:tr h="163317">
                <a:tc>
                  <a:txBody>
                    <a:bodyPr/>
                    <a:lstStyle/>
                    <a:p>
                      <a:pPr algn="l" fontAlgn="b"/>
                      <a:endParaRPr lang="it-IT" sz="1100" b="0" i="0" u="none" strike="noStrike">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1" i="0" u="none" strike="noStrike" dirty="0">
                          <a:solidFill>
                            <a:srgbClr val="000000"/>
                          </a:solidFill>
                          <a:effectLst/>
                          <a:latin typeface="+mn-lt"/>
                        </a:rPr>
                        <a:t>FORMULE</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1" i="0" u="none" strike="noStrike" dirty="0">
                          <a:solidFill>
                            <a:srgbClr val="000000"/>
                          </a:solidFill>
                          <a:effectLst/>
                          <a:latin typeface="+mn-lt"/>
                        </a:rPr>
                        <a:t> VALORI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1" i="0" u="none" strike="noStrike">
                          <a:solidFill>
                            <a:srgbClr val="000000"/>
                          </a:solidFill>
                          <a:effectLst/>
                          <a:latin typeface="+mn-lt"/>
                        </a:rPr>
                        <a:t> VALORI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1" i="0" u="none" strike="noStrike">
                          <a:solidFill>
                            <a:srgbClr val="000000"/>
                          </a:solidFill>
                          <a:effectLst/>
                          <a:latin typeface="+mn-lt"/>
                        </a:rPr>
                        <a:t> VALORI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it-IT" sz="1100" b="1" i="0" u="none" strike="noStrike" dirty="0">
                          <a:solidFill>
                            <a:srgbClr val="000000"/>
                          </a:solidFill>
                          <a:effectLst/>
                          <a:latin typeface="+mn-lt"/>
                        </a:rPr>
                        <a:t> VALORI </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25844561"/>
                  </a:ext>
                </a:extLst>
              </a:tr>
              <a:tr h="163317">
                <a:tc>
                  <a:txBody>
                    <a:bodyPr/>
                    <a:lstStyle/>
                    <a:p>
                      <a:pPr algn="l" fontAlgn="b"/>
                      <a:endParaRPr lang="it-IT" sz="1100" b="0" i="0" u="none" strike="noStrike">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mn-lt"/>
                        </a:rPr>
                        <a:t>(A.I+A.II+A.X)</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ctr"/>
                      <a:r>
                        <a:rPr lang="it-IT" sz="1100" b="0" i="0" u="none" strike="noStrike" dirty="0">
                          <a:solidFill>
                            <a:srgbClr val="000000"/>
                          </a:solidFill>
                          <a:effectLst/>
                          <a:latin typeface="+mn-lt"/>
                        </a:rPr>
                        <a:t>                      10.000 </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tc>
                  <a:txBody>
                    <a:bodyPr/>
                    <a:lstStyle/>
                    <a:p>
                      <a:pPr algn="r" fontAlgn="ctr"/>
                      <a:r>
                        <a:rPr lang="it-IT" sz="1100" b="0" i="0" u="none" strike="noStrike" dirty="0">
                          <a:solidFill>
                            <a:srgbClr val="000000"/>
                          </a:solidFill>
                          <a:effectLst/>
                          <a:latin typeface="+mn-lt"/>
                        </a:rPr>
                        <a:t>                      10.000 </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tc>
                  <a:txBody>
                    <a:bodyPr/>
                    <a:lstStyle/>
                    <a:p>
                      <a:pPr algn="r" fontAlgn="ctr"/>
                      <a:r>
                        <a:rPr lang="it-IT" sz="1100" b="0" i="0" u="none" strike="noStrike" dirty="0">
                          <a:solidFill>
                            <a:srgbClr val="000000"/>
                          </a:solidFill>
                          <a:effectLst/>
                          <a:latin typeface="+mn-lt"/>
                        </a:rPr>
                        <a:t>                    190.000 </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tc>
                  <a:txBody>
                    <a:bodyPr/>
                    <a:lstStyle/>
                    <a:p>
                      <a:pPr algn="r" fontAlgn="ctr"/>
                      <a:r>
                        <a:rPr lang="it-IT" sz="1100" b="0" i="0" u="none" strike="noStrike" dirty="0">
                          <a:solidFill>
                            <a:srgbClr val="000000"/>
                          </a:solidFill>
                          <a:effectLst/>
                          <a:latin typeface="+mn-lt"/>
                        </a:rPr>
                        <a:t>                                          190.000 </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432211194"/>
                  </a:ext>
                </a:extLst>
              </a:tr>
              <a:tr h="169930">
                <a:tc>
                  <a:txBody>
                    <a:bodyPr/>
                    <a:lstStyle/>
                    <a:p>
                      <a:pPr algn="l" fontAlgn="b"/>
                      <a:endParaRPr lang="it-IT" sz="1100" b="0" i="0" u="none" strike="noStrike">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mn-lt"/>
                        </a:rPr>
                        <a:t>(A.III+A.IV+A.V+A.VI+A.VIII+A.IX)</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ctr"/>
                      <a:r>
                        <a:rPr lang="it-IT" sz="1100" b="0" i="0" u="none" strike="noStrike" dirty="0">
                          <a:solidFill>
                            <a:srgbClr val="FF0000"/>
                          </a:solidFill>
                          <a:effectLst/>
                          <a:latin typeface="+mn-lt"/>
                        </a:rPr>
                        <a:t>-               3.132 </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tc>
                  <a:txBody>
                    <a:bodyPr/>
                    <a:lstStyle/>
                    <a:p>
                      <a:pPr algn="r" fontAlgn="ctr"/>
                      <a:r>
                        <a:rPr lang="it-IT" sz="1100" b="0" i="0" u="none" strike="noStrike" dirty="0">
                          <a:solidFill>
                            <a:srgbClr val="FF0000"/>
                          </a:solidFill>
                          <a:effectLst/>
                          <a:latin typeface="+mn-lt"/>
                        </a:rPr>
                        <a:t>-               19.326 </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tc>
                  <a:txBody>
                    <a:bodyPr/>
                    <a:lstStyle/>
                    <a:p>
                      <a:pPr algn="r" fontAlgn="ctr"/>
                      <a:r>
                        <a:rPr lang="it-IT" sz="1100" b="0" i="0" u="none" strike="noStrike" dirty="0">
                          <a:solidFill>
                            <a:srgbClr val="FF0000"/>
                          </a:solidFill>
                          <a:effectLst/>
                          <a:latin typeface="+mn-lt"/>
                        </a:rPr>
                        <a:t>-                68.685 </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tc>
                  <a:txBody>
                    <a:bodyPr/>
                    <a:lstStyle/>
                    <a:p>
                      <a:pPr algn="r" fontAlgn="ctr"/>
                      <a:r>
                        <a:rPr lang="it-IT" sz="1100" b="0" i="0" u="none" strike="noStrike" dirty="0">
                          <a:solidFill>
                            <a:srgbClr val="FF0000"/>
                          </a:solidFill>
                          <a:effectLst/>
                          <a:latin typeface="+mn-lt"/>
                        </a:rPr>
                        <a:t>-                   137.890 </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1062346571"/>
                  </a:ext>
                </a:extLst>
              </a:tr>
              <a:tr h="292870">
                <a:tc>
                  <a:txBody>
                    <a:bodyPr/>
                    <a:lstStyle/>
                    <a:p>
                      <a:pPr algn="l" fontAlgn="b"/>
                      <a:endParaRPr lang="it-IT" sz="1100" b="0" i="0" u="none" strike="noStrike">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000" b="1" i="0" u="none" strike="noStrike" dirty="0">
                          <a:solidFill>
                            <a:srgbClr val="000000"/>
                          </a:solidFill>
                          <a:effectLst/>
                          <a:latin typeface="+mn-lt"/>
                        </a:rPr>
                        <a:t>Se l'impresa ha più di tre anni, </a:t>
                      </a:r>
                      <a:r>
                        <a:rPr lang="it-IT" sz="1000" b="0" i="0" u="none" strike="noStrike" dirty="0">
                          <a:solidFill>
                            <a:srgbClr val="000000"/>
                          </a:solidFill>
                          <a:effectLst/>
                          <a:latin typeface="+mn-lt"/>
                        </a:rPr>
                        <a:t>se </a:t>
                      </a:r>
                      <a:r>
                        <a:rPr lang="it-IT" sz="1000" b="1" i="0" u="none" strike="noStrike" dirty="0">
                          <a:solidFill>
                            <a:srgbClr val="000000"/>
                          </a:solidFill>
                          <a:effectLst/>
                          <a:latin typeface="+mn-lt"/>
                        </a:rPr>
                        <a:t>la voce superiore è negativa e questo rapporto è </a:t>
                      </a:r>
                      <a:r>
                        <a:rPr lang="it-IT" sz="1000" b="1" i="0" u="none" strike="noStrike" kern="1200" dirty="0">
                          <a:solidFill>
                            <a:srgbClr val="000000"/>
                          </a:solidFill>
                          <a:effectLst/>
                          <a:latin typeface="+mn-lt"/>
                          <a:ea typeface="+mn-ea"/>
                          <a:cs typeface="+mn-cs"/>
                        </a:rPr>
                        <a:t>inferiore a </a:t>
                      </a:r>
                      <a:r>
                        <a:rPr lang="it-IT" sz="1000" b="1" i="0" u="none" strike="noStrike" dirty="0">
                          <a:solidFill>
                            <a:srgbClr val="000000"/>
                          </a:solidFill>
                          <a:effectLst/>
                          <a:latin typeface="+mn-lt"/>
                        </a:rPr>
                        <a:t>-50%, l'impresa è in difficoltà</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ctr"/>
                      <a:r>
                        <a:rPr lang="it-IT" sz="1100" b="1" i="0" u="none" strike="noStrike" dirty="0">
                          <a:solidFill>
                            <a:srgbClr val="000000"/>
                          </a:solidFill>
                          <a:effectLst/>
                          <a:latin typeface="+mn-lt"/>
                        </a:rPr>
                        <a:t>31,32%</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tc>
                  <a:txBody>
                    <a:bodyPr/>
                    <a:lstStyle/>
                    <a:p>
                      <a:pPr algn="r" fontAlgn="ctr"/>
                      <a:r>
                        <a:rPr lang="it-IT" sz="1100" b="1" i="0" u="none" strike="noStrike" dirty="0">
                          <a:solidFill>
                            <a:srgbClr val="FF0000"/>
                          </a:solidFill>
                          <a:effectLst/>
                          <a:latin typeface="+mn-lt"/>
                        </a:rPr>
                        <a:t>193,26%</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tc>
                  <a:txBody>
                    <a:bodyPr/>
                    <a:lstStyle/>
                    <a:p>
                      <a:pPr algn="r" fontAlgn="ctr"/>
                      <a:r>
                        <a:rPr lang="it-IT" sz="1100" b="1" i="0" u="none" strike="noStrike" dirty="0">
                          <a:solidFill>
                            <a:srgbClr val="000000"/>
                          </a:solidFill>
                          <a:effectLst/>
                          <a:latin typeface="+mn-lt"/>
                        </a:rPr>
                        <a:t>36,15%</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tc>
                  <a:txBody>
                    <a:bodyPr/>
                    <a:lstStyle/>
                    <a:p>
                      <a:pPr marL="0" algn="r" defTabSz="457200" rtl="0" eaLnBrk="1" fontAlgn="ctr" latinLnBrk="0" hangingPunct="1"/>
                      <a:r>
                        <a:rPr lang="it-IT" sz="1100" b="1" i="0" u="none" strike="noStrike" kern="1200" dirty="0">
                          <a:solidFill>
                            <a:srgbClr val="FF0000"/>
                          </a:solidFill>
                          <a:effectLst/>
                          <a:latin typeface="+mn-lt"/>
                          <a:ea typeface="+mn-ea"/>
                          <a:cs typeface="+mn-cs"/>
                        </a:rPr>
                        <a:t>72,57%</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4053060561"/>
                  </a:ext>
                </a:extLst>
              </a:tr>
              <a:tr h="163317">
                <a:tc>
                  <a:txBody>
                    <a:bodyPr/>
                    <a:lstStyle/>
                    <a:p>
                      <a:pPr algn="l" fontAlgn="b"/>
                      <a:endParaRPr lang="it-IT" sz="1100" b="0" i="0" u="none" strike="noStrike">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ctr"/>
                      <a:r>
                        <a:rPr lang="it-IT" sz="1100" b="1" i="0" u="none" strike="noStrike">
                          <a:solidFill>
                            <a:srgbClr val="000000"/>
                          </a:solidFill>
                          <a:effectLst/>
                          <a:latin typeface="+mn-lt"/>
                        </a:rPr>
                        <a:t>Condizione 2</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mn-lt"/>
                        </a:rPr>
                        <a:t>soddisfatta</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92D050"/>
                    </a:solidFill>
                  </a:tcPr>
                </a:tc>
                <a:tc>
                  <a:txBody>
                    <a:bodyPr/>
                    <a:lstStyle/>
                    <a:p>
                      <a:pPr algn="ctr" fontAlgn="ctr"/>
                      <a:r>
                        <a:rPr lang="it-IT" sz="1100" b="1" i="0" u="none" strike="noStrike" dirty="0">
                          <a:solidFill>
                            <a:srgbClr val="000000"/>
                          </a:solidFill>
                          <a:effectLst/>
                          <a:latin typeface="+mn-lt"/>
                        </a:rPr>
                        <a:t>non soddisfatta</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solidFill>
                  </a:tcPr>
                </a:tc>
                <a:tc>
                  <a:txBody>
                    <a:bodyPr/>
                    <a:lstStyle/>
                    <a:p>
                      <a:pPr algn="ctr" fontAlgn="ctr"/>
                      <a:r>
                        <a:rPr lang="it-IT" sz="1100" b="1" i="0" u="none" strike="noStrike">
                          <a:solidFill>
                            <a:srgbClr val="000000"/>
                          </a:solidFill>
                          <a:effectLst/>
                          <a:latin typeface="+mn-lt"/>
                        </a:rPr>
                        <a:t>soddisfatta</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92D050"/>
                    </a:solidFill>
                  </a:tcPr>
                </a:tc>
                <a:tc>
                  <a:txBody>
                    <a:bodyPr/>
                    <a:lstStyle/>
                    <a:p>
                      <a:pPr algn="ctr" fontAlgn="ctr"/>
                      <a:r>
                        <a:rPr lang="it-IT" sz="1100" b="1" i="0" u="none" strike="noStrike" dirty="0">
                          <a:solidFill>
                            <a:srgbClr val="000000"/>
                          </a:solidFill>
                          <a:effectLst/>
                          <a:latin typeface="+mn-lt"/>
                        </a:rPr>
                        <a:t>non soddisfatta</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964778791"/>
                  </a:ext>
                </a:extLst>
              </a:tr>
              <a:tr h="163317">
                <a:tc>
                  <a:txBody>
                    <a:bodyPr/>
                    <a:lstStyle/>
                    <a:p>
                      <a:pPr algn="l" fontAlgn="b"/>
                      <a:endParaRPr lang="it-IT" sz="1100" b="0" i="0" u="none" strike="noStrike">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ctr"/>
                      <a:r>
                        <a:rPr lang="it-IT" sz="1100" b="1" i="0" u="none" strike="noStrike">
                          <a:solidFill>
                            <a:srgbClr val="000000"/>
                          </a:solidFill>
                          <a:effectLst/>
                          <a:latin typeface="+mn-lt"/>
                        </a:rPr>
                        <a:t>Condizione 1 </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mn-lt"/>
                        </a:rPr>
                        <a:t>&lt; 3 anni</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mn-lt"/>
                        </a:rPr>
                        <a:t>&lt; 3 anni</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mn-lt"/>
                        </a:rPr>
                        <a:t>&lt;3anni</a:t>
                      </a: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36756158"/>
                  </a:ext>
                </a:extLst>
              </a:tr>
              <a:tr h="163317">
                <a:tc>
                  <a:txBody>
                    <a:bodyPr/>
                    <a:lstStyle/>
                    <a:p>
                      <a:pPr algn="l" fontAlgn="b"/>
                      <a:endParaRPr lang="it-IT" sz="1100" b="0" i="0" u="none" strike="noStrike" dirty="0">
                        <a:solidFill>
                          <a:srgbClr val="000000"/>
                        </a:solidFill>
                        <a:effectLst/>
                        <a:latin typeface="+mn-lt"/>
                      </a:endParaRPr>
                    </a:p>
                  </a:txBody>
                  <a:tcPr marL="5268" marR="5268" marT="5268"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l" fontAlgn="ctr"/>
                      <a:r>
                        <a:rPr lang="it-IT" sz="1100" b="1" i="0" u="none" strike="noStrike">
                          <a:solidFill>
                            <a:srgbClr val="000000"/>
                          </a:solidFill>
                          <a:effectLst/>
                          <a:latin typeface="+mn-lt"/>
                        </a:rPr>
                        <a:t>Risultato</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it-IT" sz="1100" b="0" i="0" u="none" strike="noStrike" dirty="0">
                          <a:solidFill>
                            <a:srgbClr val="000000"/>
                          </a:solidFill>
                          <a:effectLst/>
                          <a:latin typeface="+mn-lt"/>
                        </a:rPr>
                        <a:t>NON IN DIFFICOLTA'</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92D050"/>
                    </a:solidFill>
                  </a:tcPr>
                </a:tc>
                <a:tc>
                  <a:txBody>
                    <a:bodyPr/>
                    <a:lstStyle/>
                    <a:p>
                      <a:pPr algn="ctr" fontAlgn="b"/>
                      <a:r>
                        <a:rPr lang="it-IT" sz="1100" b="0" i="0" u="none" strike="noStrike" dirty="0">
                          <a:solidFill>
                            <a:srgbClr val="000000"/>
                          </a:solidFill>
                          <a:effectLst/>
                          <a:latin typeface="+mn-lt"/>
                        </a:rPr>
                        <a:t>NON IN DIFFICOLTA'</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92D050"/>
                    </a:solidFill>
                  </a:tcPr>
                </a:tc>
                <a:tc>
                  <a:txBody>
                    <a:bodyPr/>
                    <a:lstStyle/>
                    <a:p>
                      <a:pPr marL="0" algn="ctr" defTabSz="457200" rtl="0" eaLnBrk="1" fontAlgn="b" latinLnBrk="0" hangingPunct="1"/>
                      <a:r>
                        <a:rPr lang="it-IT" sz="1100" b="0" i="0" u="none" strike="noStrike" kern="1200" dirty="0">
                          <a:solidFill>
                            <a:srgbClr val="000000"/>
                          </a:solidFill>
                          <a:effectLst/>
                          <a:latin typeface="+mn-lt"/>
                          <a:ea typeface="+mn-ea"/>
                          <a:cs typeface="+mn-cs"/>
                        </a:rPr>
                        <a:t>NON IN DIFFICOLTA'</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it-IT" sz="1100" b="1" i="0" u="none" strike="noStrike" kern="1200" dirty="0">
                          <a:solidFill>
                            <a:srgbClr val="000000"/>
                          </a:solidFill>
                          <a:effectLst/>
                          <a:latin typeface="+mn-lt"/>
                          <a:ea typeface="+mn-ea"/>
                          <a:cs typeface="+mn-cs"/>
                        </a:rPr>
                        <a:t>IN DIFFICOLTA’</a:t>
                      </a:r>
                    </a:p>
                  </a:txBody>
                  <a:tcPr marL="5268" marR="5268" marT="526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753992383"/>
                  </a:ext>
                </a:extLst>
              </a:tr>
            </a:tbl>
          </a:graphicData>
        </a:graphic>
      </p:graphicFrame>
    </p:spTree>
    <p:extLst>
      <p:ext uri="{BB962C8B-B14F-4D97-AF65-F5344CB8AC3E}">
        <p14:creationId xmlns:p14="http://schemas.microsoft.com/office/powerpoint/2010/main" val="192131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co 5">
            <a:extLst>
              <a:ext uri="{FF2B5EF4-FFF2-40B4-BE49-F238E27FC236}">
                <a16:creationId xmlns:a16="http://schemas.microsoft.com/office/drawing/2014/main" id="{3A684845-FD3B-4905-8474-B9885D35776D}"/>
              </a:ext>
            </a:extLst>
          </p:cNvPr>
          <p:cNvGraphicFramePr>
            <a:graphicFrameLocks/>
          </p:cNvGraphicFramePr>
          <p:nvPr>
            <p:extLst>
              <p:ext uri="{D42A27DB-BD31-4B8C-83A1-F6EECF244321}">
                <p14:modId xmlns:p14="http://schemas.microsoft.com/office/powerpoint/2010/main" val="1612280339"/>
              </p:ext>
            </p:extLst>
          </p:nvPr>
        </p:nvGraphicFramePr>
        <p:xfrm>
          <a:off x="1681212" y="1472665"/>
          <a:ext cx="8561826" cy="484900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Connettore diritto 7">
            <a:extLst>
              <a:ext uri="{FF2B5EF4-FFF2-40B4-BE49-F238E27FC236}">
                <a16:creationId xmlns:a16="http://schemas.microsoft.com/office/drawing/2014/main" id="{D2E7467F-1B21-4623-A4EB-40AC94ED706A}"/>
              </a:ext>
            </a:extLst>
          </p:cNvPr>
          <p:cNvCxnSpPr>
            <a:cxnSpLocks/>
          </p:cNvCxnSpPr>
          <p:nvPr/>
        </p:nvCxnSpPr>
        <p:spPr>
          <a:xfrm>
            <a:off x="2733575" y="4119613"/>
            <a:ext cx="694944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80BACAB6-F651-4D7D-B6B6-33C096531404}"/>
              </a:ext>
            </a:extLst>
          </p:cNvPr>
          <p:cNvSpPr txBox="1"/>
          <p:nvPr/>
        </p:nvSpPr>
        <p:spPr>
          <a:xfrm>
            <a:off x="9203850" y="3899342"/>
            <a:ext cx="1166261" cy="230832"/>
          </a:xfrm>
          <a:prstGeom prst="rect">
            <a:avLst/>
          </a:prstGeom>
          <a:noFill/>
        </p:spPr>
        <p:txBody>
          <a:bodyPr wrap="square" rtlCol="0">
            <a:spAutoFit/>
          </a:bodyPr>
          <a:lstStyle/>
          <a:p>
            <a:r>
              <a:rPr lang="it-IT" sz="900" i="1" dirty="0"/>
              <a:t>50% C.S. 95.000 </a:t>
            </a:r>
          </a:p>
        </p:txBody>
      </p:sp>
      <p:cxnSp>
        <p:nvCxnSpPr>
          <p:cNvPr id="5" name="Connettore diritto 4">
            <a:extLst>
              <a:ext uri="{FF2B5EF4-FFF2-40B4-BE49-F238E27FC236}">
                <a16:creationId xmlns:a16="http://schemas.microsoft.com/office/drawing/2014/main" id="{D2E7467F-1B21-4623-A4EB-40AC94ED706A}"/>
              </a:ext>
            </a:extLst>
          </p:cNvPr>
          <p:cNvCxnSpPr>
            <a:cxnSpLocks/>
          </p:cNvCxnSpPr>
          <p:nvPr/>
        </p:nvCxnSpPr>
        <p:spPr>
          <a:xfrm>
            <a:off x="2733575" y="5740431"/>
            <a:ext cx="336242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80BACAB6-F651-4D7D-B6B6-33C096531404}"/>
              </a:ext>
            </a:extLst>
          </p:cNvPr>
          <p:cNvSpPr txBox="1"/>
          <p:nvPr/>
        </p:nvSpPr>
        <p:spPr>
          <a:xfrm>
            <a:off x="5856912" y="5509598"/>
            <a:ext cx="1166261" cy="230832"/>
          </a:xfrm>
          <a:prstGeom prst="rect">
            <a:avLst/>
          </a:prstGeom>
          <a:noFill/>
        </p:spPr>
        <p:txBody>
          <a:bodyPr wrap="square" rtlCol="0">
            <a:spAutoFit/>
          </a:bodyPr>
          <a:lstStyle/>
          <a:p>
            <a:r>
              <a:rPr lang="it-IT" sz="900" i="1" dirty="0"/>
              <a:t>50% C.S. 5.000 </a:t>
            </a:r>
          </a:p>
        </p:txBody>
      </p:sp>
    </p:spTree>
    <p:extLst>
      <p:ext uri="{BB962C8B-B14F-4D97-AF65-F5344CB8AC3E}">
        <p14:creationId xmlns:p14="http://schemas.microsoft.com/office/powerpoint/2010/main" val="2529524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150" y="734072"/>
            <a:ext cx="9404723" cy="1400530"/>
          </a:xfrm>
        </p:spPr>
        <p:txBody>
          <a:bodyPr/>
          <a:lstStyle/>
          <a:p>
            <a:pPr algn="ctr"/>
            <a:r>
              <a:rPr lang="it-IT" b="1" dirty="0"/>
              <a:t>Esiti delle prime verifiche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735" y="2220510"/>
            <a:ext cx="3811589" cy="32811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Segnaposto contenuto 2"/>
          <p:cNvSpPr>
            <a:spLocks noGrp="1"/>
          </p:cNvSpPr>
          <p:nvPr>
            <p:ph idx="1"/>
          </p:nvPr>
        </p:nvSpPr>
        <p:spPr>
          <a:xfrm>
            <a:off x="808037" y="1767523"/>
            <a:ext cx="6850063" cy="4776152"/>
          </a:xfrm>
        </p:spPr>
        <p:txBody>
          <a:bodyPr>
            <a:normAutofit fontScale="92500" lnSpcReduction="10000"/>
          </a:bodyPr>
          <a:lstStyle/>
          <a:p>
            <a:pPr algn="just"/>
            <a:r>
              <a:rPr lang="it-IT" dirty="0"/>
              <a:t>Il beneficiario si trovava, al momento della presentazione della domanda di finanziamento (2023), </a:t>
            </a:r>
            <a:r>
              <a:rPr lang="it-IT" b="1" dirty="0"/>
              <a:t>“in difficoltà” </a:t>
            </a:r>
            <a:r>
              <a:rPr lang="it-IT" dirty="0"/>
              <a:t>ai sensi della lettera a) del paragrafo 18 dell’articolo 2 del Reg. (Ue) 651/2014 in quanto: </a:t>
            </a:r>
          </a:p>
          <a:p>
            <a:pPr marL="1162050" indent="-457200" algn="just">
              <a:buFont typeface="+mj-lt"/>
              <a:buAutoNum type="arabicPeriod"/>
            </a:pPr>
            <a:r>
              <a:rPr lang="it-IT" dirty="0"/>
              <a:t>l’azienda risultava costituita da circa quattro anni e operativa da oltre tre anni;</a:t>
            </a:r>
          </a:p>
          <a:p>
            <a:pPr marL="1162050" indent="-457200" algn="just">
              <a:buFont typeface="+mj-lt"/>
              <a:buAutoNum type="arabicPeriod"/>
            </a:pPr>
            <a:r>
              <a:rPr lang="it-IT" dirty="0"/>
              <a:t>dalla lettura del bilancio al 31/12/2022, risultava aver perso più della metà del capitale sociale sottoscritto a causa di perdite cumulate;</a:t>
            </a:r>
          </a:p>
          <a:p>
            <a:pPr marL="1162050" indent="-457200" algn="just">
              <a:buFont typeface="+mj-lt"/>
              <a:buAutoNum type="arabicPeriod"/>
            </a:pPr>
            <a:r>
              <a:rPr lang="it-IT" dirty="0"/>
              <a:t>le perdite pregresse degli esercizi 2020, 2021 e 2022 per un totale di </a:t>
            </a:r>
            <a:r>
              <a:rPr lang="it-IT" b="1" dirty="0">
                <a:solidFill>
                  <a:srgbClr val="FF0000"/>
                </a:solidFill>
              </a:rPr>
              <a:t>€ 137.890,00</a:t>
            </a:r>
            <a:r>
              <a:rPr lang="it-IT" dirty="0"/>
              <a:t> avevano eroso al 31.12.2022 oltre la metà del capitale sociale:</a:t>
            </a:r>
          </a:p>
          <a:p>
            <a:pPr marL="1162050" indent="-457200" algn="just">
              <a:buFont typeface="+mj-lt"/>
              <a:buAutoNum type="arabicPeriod"/>
            </a:pPr>
            <a:r>
              <a:rPr lang="it-IT" dirty="0"/>
              <a:t>i successivi bilanci mostravano un’ulteriore erosione del capitale sociale a seguito delle perdite registrate tanto che al 31.12.2024 il patrimonio netto della società risultava essere pari a € 27.000,00.</a:t>
            </a:r>
          </a:p>
        </p:txBody>
      </p:sp>
    </p:spTree>
    <p:extLst>
      <p:ext uri="{BB962C8B-B14F-4D97-AF65-F5344CB8AC3E}">
        <p14:creationId xmlns:p14="http://schemas.microsoft.com/office/powerpoint/2010/main" val="314075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50F4F-2FB4-43B9-927F-76758FD10136}"/>
              </a:ext>
            </a:extLst>
          </p:cNvPr>
          <p:cNvSpPr>
            <a:spLocks noGrp="1"/>
          </p:cNvSpPr>
          <p:nvPr>
            <p:ph type="title"/>
          </p:nvPr>
        </p:nvSpPr>
        <p:spPr>
          <a:xfrm>
            <a:off x="584565" y="672526"/>
            <a:ext cx="9404723" cy="1400530"/>
          </a:xfrm>
        </p:spPr>
        <p:txBody>
          <a:bodyPr/>
          <a:lstStyle/>
          <a:p>
            <a:pPr algn="ctr"/>
            <a:r>
              <a:rPr lang="it-IT" b="1" dirty="0"/>
              <a:t>Controdeduzioni</a:t>
            </a:r>
          </a:p>
        </p:txBody>
      </p:sp>
      <p:sp>
        <p:nvSpPr>
          <p:cNvPr id="3" name="Segnaposto contenuto 2">
            <a:extLst>
              <a:ext uri="{FF2B5EF4-FFF2-40B4-BE49-F238E27FC236}">
                <a16:creationId xmlns:a16="http://schemas.microsoft.com/office/drawing/2014/main" id="{5B4A1590-1847-44C6-909F-1D211C1D4F44}"/>
              </a:ext>
            </a:extLst>
          </p:cNvPr>
          <p:cNvSpPr>
            <a:spLocks noGrp="1"/>
          </p:cNvSpPr>
          <p:nvPr>
            <p:ph idx="1"/>
          </p:nvPr>
        </p:nvSpPr>
        <p:spPr>
          <a:xfrm>
            <a:off x="307731" y="1749669"/>
            <a:ext cx="11720146" cy="5108331"/>
          </a:xfrm>
        </p:spPr>
        <p:txBody>
          <a:bodyPr numCol="2">
            <a:normAutofit fontScale="70000" lnSpcReduction="20000"/>
          </a:bodyPr>
          <a:lstStyle/>
          <a:p>
            <a:pPr algn="just">
              <a:buClr>
                <a:schemeClr val="tx2">
                  <a:lumMod val="50000"/>
                </a:schemeClr>
              </a:buClr>
              <a:buFont typeface="Wingdings" panose="05000000000000000000" pitchFamily="2" charset="2"/>
              <a:buChar char="v"/>
            </a:pPr>
            <a:r>
              <a:rPr lang="it-IT" sz="2900" b="1" i="0" dirty="0">
                <a:solidFill>
                  <a:schemeClr val="tx2">
                    <a:lumMod val="50000"/>
                  </a:schemeClr>
                </a:solidFill>
                <a:effectLst/>
                <a:latin typeface="+mn-lt"/>
              </a:rPr>
              <a:t>IMPRESA:</a:t>
            </a:r>
          </a:p>
          <a:p>
            <a:pPr algn="just">
              <a:buClr>
                <a:schemeClr val="tx2">
                  <a:lumMod val="50000"/>
                </a:schemeClr>
              </a:buClr>
              <a:buFont typeface="Wingdings" panose="05000000000000000000" pitchFamily="2" charset="2"/>
              <a:buChar char="v"/>
            </a:pPr>
            <a:r>
              <a:rPr lang="it-IT" sz="2200" b="1" dirty="0">
                <a:solidFill>
                  <a:srgbClr val="0070C0"/>
                </a:solidFill>
                <a:latin typeface="+mn-lt"/>
              </a:rPr>
              <a:t>DEROGA: </a:t>
            </a:r>
            <a:r>
              <a:rPr lang="it-IT" sz="2200" dirty="0">
                <a:latin typeface="+mn-lt"/>
              </a:rPr>
              <a:t>al momento della presentazione della domanda di ammissione al sostegno era in vigore il provvedimento di deroga COVID: le perdite significative si sono generate nel biennio 2020-2021, coperto dalla deroga e alla luce dell’articolo 1, Par 4, Lettera c del GBER </a:t>
            </a:r>
            <a:r>
              <a:rPr lang="it-IT" sz="2200" b="1" dirty="0">
                <a:solidFill>
                  <a:schemeClr val="tx2">
                    <a:lumMod val="50000"/>
                  </a:schemeClr>
                </a:solidFill>
                <a:latin typeface="+mn-lt"/>
              </a:rPr>
              <a:t>i bilanci 2020 e 2021 non andavano considerati. </a:t>
            </a:r>
          </a:p>
          <a:p>
            <a:pPr algn="just">
              <a:buClr>
                <a:schemeClr val="tx2">
                  <a:lumMod val="50000"/>
                </a:schemeClr>
              </a:buClr>
              <a:buFont typeface="Wingdings" panose="05000000000000000000" pitchFamily="2" charset="2"/>
              <a:buChar char="v"/>
            </a:pPr>
            <a:r>
              <a:rPr lang="it-IT" sz="2200" b="1" dirty="0">
                <a:solidFill>
                  <a:srgbClr val="0070C0"/>
                </a:solidFill>
                <a:latin typeface="+mn-lt"/>
              </a:rPr>
              <a:t>PRESERVARE LA CONTINUITÀ AZIENDALE: </a:t>
            </a:r>
            <a:r>
              <a:rPr lang="it-IT" sz="2200" b="1" dirty="0">
                <a:solidFill>
                  <a:schemeClr val="tx2">
                    <a:lumMod val="50000"/>
                  </a:schemeClr>
                </a:solidFill>
                <a:latin typeface="+mn-lt"/>
              </a:rPr>
              <a:t>decreto liquidità </a:t>
            </a:r>
            <a:r>
              <a:rPr lang="it-IT" sz="2200" dirty="0">
                <a:latin typeface="+mn-lt"/>
              </a:rPr>
              <a:t>art. 6 del D.L. n. 23/2020 ha  sospeso gli obblighi civilistici di ricapitalizzazione per le perdite emerse nel periodo emergenziale consentendo di rinviarne la copertura fino al quinto esercizio successivo. La conseguenza giuridica è che </a:t>
            </a:r>
            <a:r>
              <a:rPr lang="it-IT" sz="2200" b="1" dirty="0">
                <a:solidFill>
                  <a:schemeClr val="tx2">
                    <a:lumMod val="50000"/>
                  </a:schemeClr>
                </a:solidFill>
                <a:latin typeface="+mn-lt"/>
              </a:rPr>
              <a:t>la perdita 2022, pur essendo iscritta a bilancio, non produceva l’effetto legale di erodere il capitale sociale </a:t>
            </a:r>
            <a:r>
              <a:rPr lang="it-IT" sz="2200" dirty="0">
                <a:latin typeface="+mn-lt"/>
              </a:rPr>
              <a:t>ai fini degli obblighi di cui agli artt. 2446, 2447, 2482-bis e 2482-ter del codice civile. </a:t>
            </a:r>
          </a:p>
          <a:p>
            <a:pPr algn="just">
              <a:buClr>
                <a:schemeClr val="tx2">
                  <a:lumMod val="50000"/>
                </a:schemeClr>
              </a:buClr>
              <a:buFont typeface="Wingdings" panose="05000000000000000000" pitchFamily="2" charset="2"/>
              <a:buChar char="v"/>
            </a:pPr>
            <a:r>
              <a:rPr lang="it-IT" sz="2200" b="1" dirty="0">
                <a:solidFill>
                  <a:srgbClr val="0070C0"/>
                </a:solidFill>
                <a:latin typeface="+mn-lt"/>
              </a:rPr>
              <a:t>REALIZZAZIONE DEL PROGETTO: </a:t>
            </a:r>
            <a:r>
              <a:rPr lang="it-IT" sz="2200" b="1" dirty="0">
                <a:solidFill>
                  <a:schemeClr val="tx2">
                    <a:lumMod val="50000"/>
                  </a:schemeClr>
                </a:solidFill>
                <a:latin typeface="+mn-lt"/>
              </a:rPr>
              <a:t>il progetto è stato ultimato nei tempi stabiliti raggiungendo integralmente gli obiettivi prefissati, </a:t>
            </a:r>
            <a:r>
              <a:rPr lang="it-IT" sz="2200" dirty="0">
                <a:latin typeface="+mn-lt"/>
              </a:rPr>
              <a:t>l’azienda</a:t>
            </a:r>
            <a:r>
              <a:rPr lang="it-IT" sz="2200" b="1" dirty="0">
                <a:solidFill>
                  <a:schemeClr val="tx2">
                    <a:lumMod val="50000"/>
                  </a:schemeClr>
                </a:solidFill>
                <a:latin typeface="+mn-lt"/>
              </a:rPr>
              <a:t> </a:t>
            </a:r>
            <a:r>
              <a:rPr lang="it-IT" sz="2200" dirty="0">
                <a:latin typeface="+mn-lt"/>
              </a:rPr>
              <a:t>in grado di dare avvio alla fase di commercializzazione dei propri prodotti/servizi ;</a:t>
            </a:r>
          </a:p>
          <a:p>
            <a:pPr algn="just">
              <a:buClr>
                <a:schemeClr val="tx2">
                  <a:lumMod val="50000"/>
                </a:schemeClr>
              </a:buClr>
              <a:buFont typeface="Wingdings" panose="05000000000000000000" pitchFamily="2" charset="2"/>
              <a:buChar char="v"/>
            </a:pPr>
            <a:r>
              <a:rPr lang="it-IT" sz="2200" b="1" dirty="0">
                <a:solidFill>
                  <a:srgbClr val="0070C0"/>
                </a:solidFill>
                <a:latin typeface="+mn-lt"/>
              </a:rPr>
              <a:t>IMPEGNO SUL PROGETTO: </a:t>
            </a:r>
            <a:r>
              <a:rPr lang="it-IT" sz="2200" dirty="0">
                <a:solidFill>
                  <a:schemeClr val="tx2">
                    <a:lumMod val="50000"/>
                  </a:schemeClr>
                </a:solidFill>
                <a:latin typeface="+mn-lt"/>
              </a:rPr>
              <a:t>i</a:t>
            </a:r>
            <a:r>
              <a:rPr lang="it-IT" sz="2200" b="1" dirty="0">
                <a:solidFill>
                  <a:schemeClr val="tx2">
                    <a:lumMod val="50000"/>
                  </a:schemeClr>
                </a:solidFill>
                <a:latin typeface="+mn-lt"/>
              </a:rPr>
              <a:t> </a:t>
            </a:r>
            <a:r>
              <a:rPr lang="it-IT" sz="2200" dirty="0">
                <a:latin typeface="+mn-lt"/>
              </a:rPr>
              <a:t>soci si rendono disponibili a valutare un </a:t>
            </a:r>
            <a:r>
              <a:rPr lang="it-IT" sz="2200" b="1" dirty="0">
                <a:solidFill>
                  <a:schemeClr val="tx2">
                    <a:lumMod val="50000"/>
                  </a:schemeClr>
                </a:solidFill>
                <a:latin typeface="+mn-lt"/>
              </a:rPr>
              <a:t>aumento di capitale</a:t>
            </a:r>
            <a:r>
              <a:rPr lang="it-IT" sz="2200" dirty="0">
                <a:latin typeface="+mn-lt"/>
              </a:rPr>
              <a:t>, al fine di rafforzare la struttura patrimoniale ed accompagnare il percorso di crescita aziendale.</a:t>
            </a:r>
          </a:p>
          <a:p>
            <a:pPr algn="just"/>
            <a:endParaRPr lang="it-IT" sz="2100" b="1" dirty="0">
              <a:solidFill>
                <a:srgbClr val="0070C0"/>
              </a:solidFill>
              <a:latin typeface="+mn-lt"/>
            </a:endParaRPr>
          </a:p>
          <a:p>
            <a:pPr marL="633413" indent="-457200" algn="just">
              <a:buClr>
                <a:schemeClr val="tx2">
                  <a:lumMod val="50000"/>
                </a:schemeClr>
              </a:buClr>
              <a:buFont typeface="Wingdings" panose="05000000000000000000" pitchFamily="2" charset="2"/>
              <a:buChar char="q"/>
            </a:pPr>
            <a:r>
              <a:rPr lang="it-IT" sz="2900" b="1" dirty="0">
                <a:solidFill>
                  <a:schemeClr val="tx2">
                    <a:lumMod val="50000"/>
                  </a:schemeClr>
                </a:solidFill>
                <a:latin typeface="+mn-lt"/>
              </a:rPr>
              <a:t>Responsabile di Azione:</a:t>
            </a:r>
          </a:p>
          <a:p>
            <a:pPr marL="720725" indent="-457200" algn="just">
              <a:buClr>
                <a:schemeClr val="tx2">
                  <a:lumMod val="50000"/>
                </a:schemeClr>
              </a:buClr>
              <a:buFont typeface="Wingdings" panose="05000000000000000000" pitchFamily="2" charset="2"/>
              <a:buChar char="q"/>
            </a:pPr>
            <a:r>
              <a:rPr lang="it-IT" sz="2100" b="1" dirty="0">
                <a:solidFill>
                  <a:srgbClr val="0070C0"/>
                </a:solidFill>
                <a:latin typeface="+mn-lt"/>
              </a:rPr>
              <a:t>DEROGA: </a:t>
            </a:r>
            <a:r>
              <a:rPr lang="it-IT" sz="2100" dirty="0">
                <a:solidFill>
                  <a:srgbClr val="000000"/>
                </a:solidFill>
                <a:latin typeface="+mn-lt"/>
              </a:rPr>
              <a:t>la difficoltà finanziaria si è manifestata esclusivamente nell'esercizio 2020, ovvero nel perimetro temporale coperto dalla deroga e la compagine sociale ha prontamente provveduto alla</a:t>
            </a:r>
            <a:r>
              <a:rPr lang="it-IT" sz="2100" dirty="0">
                <a:solidFill>
                  <a:srgbClr val="0070C0"/>
                </a:solidFill>
                <a:latin typeface="+mn-lt"/>
              </a:rPr>
              <a:t> </a:t>
            </a:r>
            <a:r>
              <a:rPr lang="it-IT" sz="2100" b="1" dirty="0">
                <a:solidFill>
                  <a:schemeClr val="tx2">
                    <a:lumMod val="50000"/>
                  </a:schemeClr>
                </a:solidFill>
                <a:latin typeface="+mn-lt"/>
              </a:rPr>
              <a:t>ricapitalizzazione</a:t>
            </a:r>
            <a:r>
              <a:rPr lang="it-IT" sz="2100" b="1" dirty="0">
                <a:solidFill>
                  <a:srgbClr val="0070C0"/>
                </a:solidFill>
                <a:latin typeface="+mn-lt"/>
              </a:rPr>
              <a:t> </a:t>
            </a:r>
            <a:r>
              <a:rPr lang="it-IT" sz="2100" dirty="0">
                <a:solidFill>
                  <a:srgbClr val="000000"/>
                </a:solidFill>
                <a:latin typeface="+mn-lt"/>
              </a:rPr>
              <a:t>nel corso del 2021, ristabilendo l'equilibrio patrimoniale ed il ripristino della continuità aziendale;</a:t>
            </a:r>
          </a:p>
          <a:p>
            <a:pPr marL="720725" indent="-457200" algn="just">
              <a:buClr>
                <a:schemeClr val="tx2">
                  <a:lumMod val="50000"/>
                </a:schemeClr>
              </a:buClr>
              <a:buFont typeface="Wingdings" panose="05000000000000000000" pitchFamily="2" charset="2"/>
              <a:buChar char="q"/>
            </a:pPr>
            <a:r>
              <a:rPr lang="it-IT" sz="2100" b="1" dirty="0">
                <a:solidFill>
                  <a:srgbClr val="0070C0"/>
                </a:solidFill>
                <a:latin typeface="+mn-lt"/>
              </a:rPr>
              <a:t>ANALISI DEI COSTI</a:t>
            </a:r>
            <a:r>
              <a:rPr lang="it-IT" sz="2100" dirty="0">
                <a:latin typeface="+mn-lt"/>
              </a:rPr>
              <a:t>: la società avrebbe potuto legittimamente procedere alla </a:t>
            </a:r>
            <a:r>
              <a:rPr lang="it-IT" sz="2100" b="1" dirty="0">
                <a:latin typeface="+mn-lt"/>
              </a:rPr>
              <a:t>capitalizzazione dei costi di sviluppo </a:t>
            </a:r>
            <a:r>
              <a:rPr lang="it-IT" sz="2100" dirty="0">
                <a:latin typeface="+mn-lt"/>
              </a:rPr>
              <a:t>e alla rilevazione degli stessi nello Stato patrimoniale, nella voce immobilizzazioni immateriali in corso, come normato dai principi contabili (OIC 16 e OIC 24), neutralizzando l’impatto sul risultato di esercizio e conseguentemente l'erosione del capitale sociale;</a:t>
            </a:r>
          </a:p>
          <a:p>
            <a:pPr marL="720725" indent="-457200" algn="just">
              <a:buClr>
                <a:schemeClr val="tx2">
                  <a:lumMod val="50000"/>
                </a:schemeClr>
              </a:buClr>
              <a:buFont typeface="Wingdings" panose="05000000000000000000" pitchFamily="2" charset="2"/>
              <a:buChar char="q"/>
            </a:pPr>
            <a:r>
              <a:rPr lang="it-IT" sz="2000" b="1" dirty="0">
                <a:solidFill>
                  <a:srgbClr val="0070C0"/>
                </a:solidFill>
                <a:latin typeface="+mn-lt"/>
              </a:rPr>
              <a:t>START-UP INNOVATIVA: </a:t>
            </a:r>
            <a:r>
              <a:rPr lang="it-IT" sz="2000" dirty="0">
                <a:latin typeface="+mn-lt"/>
              </a:rPr>
              <a:t>Per una start-up di ricerca e sviluppo, l'assenza di ricavi e la generazione di perdite nei primi esercizi rappresenta una </a:t>
            </a:r>
            <a:r>
              <a:rPr lang="it-IT" sz="2000" b="1" dirty="0">
                <a:solidFill>
                  <a:schemeClr val="tx2">
                    <a:lumMod val="50000"/>
                  </a:schemeClr>
                </a:solidFill>
                <a:latin typeface="+mn-lt"/>
              </a:rPr>
              <a:t>fisiologica dinamica strutturale </a:t>
            </a:r>
            <a:r>
              <a:rPr lang="it-IT" sz="2000" dirty="0">
                <a:latin typeface="+mn-lt"/>
              </a:rPr>
              <a:t>legata al ciclo di vita del prodotto;</a:t>
            </a:r>
          </a:p>
          <a:p>
            <a:pPr marL="896938" indent="-273050" algn="just">
              <a:buFont typeface="+mj-lt"/>
              <a:buAutoNum type="alphaLcParenR"/>
            </a:pPr>
            <a:endParaRPr lang="it-IT" dirty="0">
              <a:solidFill>
                <a:srgbClr val="0070C0"/>
              </a:solidFill>
              <a:latin typeface="+mn-lt"/>
            </a:endParaRPr>
          </a:p>
          <a:p>
            <a:endParaRPr lang="it-IT" dirty="0"/>
          </a:p>
        </p:txBody>
      </p:sp>
    </p:spTree>
    <p:extLst>
      <p:ext uri="{BB962C8B-B14F-4D97-AF65-F5344CB8AC3E}">
        <p14:creationId xmlns:p14="http://schemas.microsoft.com/office/powerpoint/2010/main" val="212175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4618" y="1"/>
            <a:ext cx="9404723" cy="2320290"/>
          </a:xfrm>
        </p:spPr>
        <p:txBody>
          <a:bodyPr/>
          <a:lstStyle/>
          <a:p>
            <a:pPr algn="ctr"/>
            <a:br>
              <a:rPr lang="it-IT" b="1" dirty="0"/>
            </a:br>
            <a:r>
              <a:rPr lang="it-IT" b="1" dirty="0"/>
              <a:t>Deroga</a:t>
            </a:r>
            <a:br>
              <a:rPr lang="it-IT" b="1" dirty="0"/>
            </a:br>
            <a:r>
              <a:rPr lang="it-IT" b="1" dirty="0"/>
              <a:t> </a:t>
            </a:r>
            <a:r>
              <a:rPr lang="it-IT" sz="1800" b="1" dirty="0"/>
              <a:t>Regolamento (UE) 2021/1237 della Commissione del 23 luglio 2021</a:t>
            </a:r>
            <a:endParaRPr lang="it-IT" sz="18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76052749"/>
              </p:ext>
            </p:extLst>
          </p:nvPr>
        </p:nvGraphicFramePr>
        <p:xfrm>
          <a:off x="491732" y="2408064"/>
          <a:ext cx="11212588"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04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F52E6-4DD4-45D1-8C19-CFA41EE9CBA1}"/>
              </a:ext>
            </a:extLst>
          </p:cNvPr>
          <p:cNvSpPr>
            <a:spLocks noGrp="1"/>
          </p:cNvSpPr>
          <p:nvPr>
            <p:ph type="title"/>
          </p:nvPr>
        </p:nvSpPr>
        <p:spPr>
          <a:xfrm>
            <a:off x="1138480" y="804410"/>
            <a:ext cx="9404723" cy="1400530"/>
          </a:xfrm>
        </p:spPr>
        <p:txBody>
          <a:bodyPr/>
          <a:lstStyle/>
          <a:p>
            <a:pPr algn="ctr"/>
            <a:r>
              <a:rPr lang="it-IT" b="1" dirty="0"/>
              <a:t>Ambito temporale della deroga</a:t>
            </a:r>
          </a:p>
        </p:txBody>
      </p:sp>
      <p:graphicFrame>
        <p:nvGraphicFramePr>
          <p:cNvPr id="4" name="Segnaposto contenuto 3">
            <a:extLst>
              <a:ext uri="{FF2B5EF4-FFF2-40B4-BE49-F238E27FC236}">
                <a16:creationId xmlns:a16="http://schemas.microsoft.com/office/drawing/2014/main" id="{202D33F1-6062-4E1A-9763-7E5C55DC0A78}"/>
              </a:ext>
            </a:extLst>
          </p:cNvPr>
          <p:cNvGraphicFramePr>
            <a:graphicFrameLocks noGrp="1"/>
          </p:cNvGraphicFramePr>
          <p:nvPr>
            <p:ph idx="1"/>
            <p:extLst>
              <p:ext uri="{D42A27DB-BD31-4B8C-83A1-F6EECF244321}">
                <p14:modId xmlns:p14="http://schemas.microsoft.com/office/powerpoint/2010/main" val="2031958724"/>
              </p:ext>
            </p:extLst>
          </p:nvPr>
        </p:nvGraphicFramePr>
        <p:xfrm>
          <a:off x="713733" y="1729154"/>
          <a:ext cx="10918489" cy="47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638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3312" y="1148499"/>
            <a:ext cx="9404723" cy="1400530"/>
          </a:xfrm>
        </p:spPr>
        <p:txBody>
          <a:bodyPr/>
          <a:lstStyle/>
          <a:p>
            <a:pPr algn="ctr"/>
            <a:r>
              <a:rPr lang="it-IT" b="1" dirty="0"/>
              <a:t>Principi </a:t>
            </a:r>
            <a:r>
              <a:rPr lang="it-IT" sz="4000" b="1" dirty="0"/>
              <a:t>contabili</a:t>
            </a:r>
            <a:r>
              <a:rPr lang="it-IT" b="1" dirty="0"/>
              <a:t> e di bilancio</a:t>
            </a:r>
            <a:br>
              <a:rPr lang="it-IT" dirty="0"/>
            </a:br>
            <a:endParaRPr lang="it-IT" dirty="0"/>
          </a:p>
        </p:txBody>
      </p:sp>
      <p:sp>
        <p:nvSpPr>
          <p:cNvPr id="3" name="Segnaposto contenuto 2"/>
          <p:cNvSpPr>
            <a:spLocks noGrp="1"/>
          </p:cNvSpPr>
          <p:nvPr>
            <p:ph sz="half" idx="1"/>
          </p:nvPr>
        </p:nvSpPr>
        <p:spPr>
          <a:xfrm>
            <a:off x="1103312" y="2051662"/>
            <a:ext cx="4396339" cy="1710713"/>
          </a:xfrm>
          <a:ln>
            <a:solidFill>
              <a:schemeClr val="tx1"/>
            </a:solidFill>
          </a:ln>
        </p:spPr>
        <p:txBody>
          <a:bodyPr/>
          <a:lstStyle/>
          <a:p>
            <a:pPr marL="0" indent="0" algn="ctr">
              <a:buNone/>
            </a:pPr>
            <a:r>
              <a:rPr lang="it-IT" sz="3200" b="1" dirty="0">
                <a:solidFill>
                  <a:schemeClr val="tx2"/>
                </a:solidFill>
              </a:rPr>
              <a:t>OIC 16</a:t>
            </a:r>
          </a:p>
          <a:p>
            <a:pPr marL="0" indent="0" algn="just">
              <a:buNone/>
            </a:pPr>
            <a:r>
              <a:rPr lang="it-IT" dirty="0"/>
              <a:t>Ha lo scopo di disciplinare i criteri per la rilevazione, classificazione e valutazione delle </a:t>
            </a:r>
            <a:r>
              <a:rPr lang="it-IT" b="1" dirty="0"/>
              <a:t>immobilizzazioni materiali.</a:t>
            </a:r>
          </a:p>
        </p:txBody>
      </p:sp>
      <p:sp>
        <p:nvSpPr>
          <p:cNvPr id="4" name="Segnaposto contenuto 3">
            <a:extLst>
              <a:ext uri="{FF2B5EF4-FFF2-40B4-BE49-F238E27FC236}">
                <a16:creationId xmlns:a16="http://schemas.microsoft.com/office/drawing/2014/main" id="{0B62E8A9-86B9-4362-AF35-5B1E1CA3307D}"/>
              </a:ext>
            </a:extLst>
          </p:cNvPr>
          <p:cNvSpPr>
            <a:spLocks noGrp="1"/>
          </p:cNvSpPr>
          <p:nvPr>
            <p:ph sz="half" idx="2"/>
          </p:nvPr>
        </p:nvSpPr>
        <p:spPr>
          <a:xfrm>
            <a:off x="6260549" y="2051663"/>
            <a:ext cx="4422319" cy="1644037"/>
          </a:xfrm>
          <a:ln>
            <a:solidFill>
              <a:schemeClr val="tx1"/>
            </a:solidFill>
          </a:ln>
        </p:spPr>
        <p:txBody>
          <a:bodyPr/>
          <a:lstStyle/>
          <a:p>
            <a:pPr marL="0" indent="0" algn="ctr">
              <a:buNone/>
            </a:pPr>
            <a:r>
              <a:rPr lang="it-IT" sz="3200" b="1" dirty="0">
                <a:solidFill>
                  <a:schemeClr val="tx2"/>
                </a:solidFill>
              </a:rPr>
              <a:t>OIC 24 </a:t>
            </a:r>
          </a:p>
          <a:p>
            <a:pPr marL="0" indent="0" algn="just">
              <a:buNone/>
            </a:pPr>
            <a:r>
              <a:rPr lang="it-IT" dirty="0"/>
              <a:t>Ha lo scopo di disciplinare i criteri per la rilevazione, classificazione e valutazione delle </a:t>
            </a:r>
            <a:r>
              <a:rPr lang="it-IT" b="1" dirty="0"/>
              <a:t>immobilizzazioni immateriali.</a:t>
            </a:r>
          </a:p>
          <a:p>
            <a:endParaRPr lang="it-IT" dirty="0"/>
          </a:p>
        </p:txBody>
      </p:sp>
      <p:sp>
        <p:nvSpPr>
          <p:cNvPr id="6" name="CasellaDiTesto 5">
            <a:extLst>
              <a:ext uri="{FF2B5EF4-FFF2-40B4-BE49-F238E27FC236}">
                <a16:creationId xmlns:a16="http://schemas.microsoft.com/office/drawing/2014/main" id="{84555571-E3C6-4A73-B009-F9D8D8CB1AA1}"/>
              </a:ext>
            </a:extLst>
          </p:cNvPr>
          <p:cNvSpPr txBox="1"/>
          <p:nvPr/>
        </p:nvSpPr>
        <p:spPr>
          <a:xfrm>
            <a:off x="796194" y="3939640"/>
            <a:ext cx="10599612" cy="369332"/>
          </a:xfrm>
          <a:prstGeom prst="rect">
            <a:avLst/>
          </a:prstGeom>
          <a:noFill/>
        </p:spPr>
        <p:txBody>
          <a:bodyPr wrap="square">
            <a:spAutoFit/>
          </a:bodyPr>
          <a:lstStyle/>
          <a:p>
            <a:pPr algn="ctr"/>
            <a:r>
              <a:rPr lang="it-IT" u="sng" dirty="0"/>
              <a:t>Entrambi forniscono anche le istruzioni sulle informazioni da presentare nella nota integrativa al bilancio. </a:t>
            </a:r>
          </a:p>
        </p:txBody>
      </p:sp>
      <p:sp>
        <p:nvSpPr>
          <p:cNvPr id="10" name="CasellaDiTesto 9">
            <a:extLst>
              <a:ext uri="{FF2B5EF4-FFF2-40B4-BE49-F238E27FC236}">
                <a16:creationId xmlns:a16="http://schemas.microsoft.com/office/drawing/2014/main" id="{69722B5C-DB92-4B9D-8E88-43049935DC6B}"/>
              </a:ext>
            </a:extLst>
          </p:cNvPr>
          <p:cNvSpPr txBox="1"/>
          <p:nvPr/>
        </p:nvSpPr>
        <p:spPr>
          <a:xfrm>
            <a:off x="796194" y="4583252"/>
            <a:ext cx="10767827" cy="2385268"/>
          </a:xfrm>
          <a:prstGeom prst="rect">
            <a:avLst/>
          </a:prstGeom>
          <a:noFill/>
        </p:spPr>
        <p:txBody>
          <a:bodyPr wrap="square">
            <a:spAutoFit/>
          </a:bodyPr>
          <a:lstStyle/>
          <a:p>
            <a:pPr algn="just">
              <a:spcAft>
                <a:spcPts val="600"/>
              </a:spcAft>
            </a:pPr>
            <a:r>
              <a:rPr lang="it-IT" sz="1600" dirty="0"/>
              <a:t>Art. 2426 cod. civ.: i costi di ….ricerca e sviluppo …aventi utilità pluriennale possono essere iscritti nell’attivo </a:t>
            </a:r>
          </a:p>
          <a:p>
            <a:pPr algn="just"/>
            <a:r>
              <a:rPr lang="it-IT" sz="1600" i="1" dirty="0"/>
              <a:t>33. I costi iscritti in precedenti esercizi nel conto economico non possono essere ripresi e capitalizzati nell'attivo dello stato patrimoniale, in conseguenza di condizioni che non sussistevano all’epoca e che pertanto non ne avevano consentito la capitalizzazione. In una fattispecie del genere, se la società dovesse continuare anche nell'esercizio successivo a sostenere costi del medesimo tipo per le stesse ragioni (</a:t>
            </a:r>
            <a:r>
              <a:rPr lang="it-IT" sz="1600" b="1" i="1" dirty="0"/>
              <a:t>per esempio, perché il progetto avviato non è stato ancora completato</a:t>
            </a:r>
            <a:r>
              <a:rPr lang="it-IT" sz="1600" i="1" dirty="0"/>
              <a:t>), la capitalizzazione dei costi potrà aver inizio solamente a far tempo dal momento in cui tutte le condizioni necessarie per la capitalizzazione sono soddisfatte. Conseguentemente, i costi soggetti a tale trattamento sono solamente quelli sostenuti da quel momento in avanti</a:t>
            </a:r>
            <a:r>
              <a:rPr lang="it-IT" sz="1600" dirty="0"/>
              <a:t>.”</a:t>
            </a:r>
          </a:p>
          <a:p>
            <a:pPr algn="just"/>
            <a:endParaRPr lang="it-IT" sz="1600" dirty="0"/>
          </a:p>
        </p:txBody>
      </p:sp>
    </p:spTree>
    <p:extLst>
      <p:ext uri="{BB962C8B-B14F-4D97-AF65-F5344CB8AC3E}">
        <p14:creationId xmlns:p14="http://schemas.microsoft.com/office/powerpoint/2010/main" val="141077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2950" y="586533"/>
            <a:ext cx="9404723" cy="1400530"/>
          </a:xfrm>
        </p:spPr>
        <p:txBody>
          <a:bodyPr/>
          <a:lstStyle/>
          <a:p>
            <a:pPr algn="ctr"/>
            <a:r>
              <a:rPr lang="it-IT" b="1" dirty="0"/>
              <a:t>Considerazioni sui bilanci</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23850280"/>
              </p:ext>
            </p:extLst>
          </p:nvPr>
        </p:nvGraphicFramePr>
        <p:xfrm>
          <a:off x="758283" y="1761893"/>
          <a:ext cx="10303727" cy="4672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650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229251-3B75-4EB7-850D-D41D7797A15A}"/>
              </a:ext>
            </a:extLst>
          </p:cNvPr>
          <p:cNvSpPr>
            <a:spLocks noGrp="1"/>
          </p:cNvSpPr>
          <p:nvPr>
            <p:ph type="title"/>
          </p:nvPr>
        </p:nvSpPr>
        <p:spPr/>
        <p:txBody>
          <a:bodyPr/>
          <a:lstStyle/>
          <a:p>
            <a:pPr algn="ctr"/>
            <a:r>
              <a:rPr lang="it-IT" sz="4400" b="1" kern="100" dirty="0">
                <a:effectLst/>
                <a:latin typeface="Calibri" panose="020F0502020204030204" pitchFamily="34" charset="0"/>
                <a:ea typeface="Calibri" panose="020F0502020204030204" pitchFamily="34" charset="0"/>
                <a:cs typeface="Times New Roman" panose="02020603050405020304" pitchFamily="18" charset="0"/>
              </a:rPr>
              <a:t>Conclusioni del Controllo</a:t>
            </a:r>
            <a:br>
              <a:rPr lang="it-IT"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graphicFrame>
        <p:nvGraphicFramePr>
          <p:cNvPr id="4" name="Segnaposto contenuto 3">
            <a:extLst>
              <a:ext uri="{FF2B5EF4-FFF2-40B4-BE49-F238E27FC236}">
                <a16:creationId xmlns:a16="http://schemas.microsoft.com/office/drawing/2014/main" id="{79C30213-4D92-42D6-A68A-98CA6E4140B0}"/>
              </a:ext>
            </a:extLst>
          </p:cNvPr>
          <p:cNvGraphicFramePr>
            <a:graphicFrameLocks noGrp="1"/>
          </p:cNvGraphicFramePr>
          <p:nvPr>
            <p:ph idx="1"/>
            <p:extLst>
              <p:ext uri="{D42A27DB-BD31-4B8C-83A1-F6EECF244321}">
                <p14:modId xmlns:p14="http://schemas.microsoft.com/office/powerpoint/2010/main" val="602874956"/>
              </p:ext>
            </p:extLst>
          </p:nvPr>
        </p:nvGraphicFramePr>
        <p:xfrm>
          <a:off x="546410" y="1382752"/>
          <a:ext cx="11062009" cy="5343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852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229251-3B75-4EB7-850D-D41D7797A15A}"/>
              </a:ext>
            </a:extLst>
          </p:cNvPr>
          <p:cNvSpPr>
            <a:spLocks noGrp="1"/>
          </p:cNvSpPr>
          <p:nvPr>
            <p:ph type="title"/>
          </p:nvPr>
        </p:nvSpPr>
        <p:spPr/>
        <p:txBody>
          <a:bodyPr/>
          <a:lstStyle/>
          <a:p>
            <a:pPr algn="ctr"/>
            <a:r>
              <a:rPr lang="it-IT" sz="4400" b="1" kern="100" dirty="0">
                <a:latin typeface="Calibri" panose="020F0502020204030204" pitchFamily="34" charset="0"/>
                <a:ea typeface="Calibri" panose="020F0502020204030204" pitchFamily="34" charset="0"/>
                <a:cs typeface="Times New Roman" panose="02020603050405020304" pitchFamily="18" charset="0"/>
              </a:rPr>
              <a:t>CONSIDERAZIONI</a:t>
            </a:r>
            <a:br>
              <a:rPr lang="it-IT"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graphicFrame>
        <p:nvGraphicFramePr>
          <p:cNvPr id="4" name="Segnaposto contenuto 3">
            <a:extLst>
              <a:ext uri="{FF2B5EF4-FFF2-40B4-BE49-F238E27FC236}">
                <a16:creationId xmlns:a16="http://schemas.microsoft.com/office/drawing/2014/main" id="{79C30213-4D92-42D6-A68A-98CA6E4140B0}"/>
              </a:ext>
            </a:extLst>
          </p:cNvPr>
          <p:cNvGraphicFramePr>
            <a:graphicFrameLocks noGrp="1"/>
          </p:cNvGraphicFramePr>
          <p:nvPr>
            <p:ph idx="1"/>
            <p:extLst>
              <p:ext uri="{D42A27DB-BD31-4B8C-83A1-F6EECF244321}">
                <p14:modId xmlns:p14="http://schemas.microsoft.com/office/powerpoint/2010/main" val="3575822363"/>
              </p:ext>
            </p:extLst>
          </p:nvPr>
        </p:nvGraphicFramePr>
        <p:xfrm>
          <a:off x="646111" y="1605776"/>
          <a:ext cx="10538562" cy="5120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51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a:spLocks noGrp="1"/>
          </p:cNvSpPr>
          <p:nvPr>
            <p:ph idx="1"/>
          </p:nvPr>
        </p:nvSpPr>
        <p:spPr>
          <a:xfrm>
            <a:off x="1031237" y="873235"/>
            <a:ext cx="9888809" cy="1360242"/>
          </a:xfrm>
        </p:spPr>
        <p:txBody>
          <a:bodyPr>
            <a:normAutofit fontScale="37500" lnSpcReduction="20000"/>
          </a:bodyPr>
          <a:lstStyle/>
          <a:p>
            <a:pPr marL="0" indent="0" algn="ctr">
              <a:buNone/>
            </a:pPr>
            <a:r>
              <a:rPr lang="it-IT" sz="9600" b="1" dirty="0">
                <a:solidFill>
                  <a:schemeClr val="tx2"/>
                </a:solidFill>
              </a:rPr>
              <a:t>IMPRESA IN DIFFICOLTÀ</a:t>
            </a:r>
          </a:p>
          <a:p>
            <a:pPr marL="0" indent="0" algn="ctr">
              <a:buNone/>
            </a:pPr>
            <a:br>
              <a:rPr lang="it-IT" sz="6200" b="1" dirty="0">
                <a:solidFill>
                  <a:schemeClr val="tx2"/>
                </a:solidFill>
              </a:rPr>
            </a:br>
            <a:r>
              <a:rPr lang="it-IT" sz="6200" b="1" dirty="0">
                <a:solidFill>
                  <a:schemeClr val="tx2"/>
                </a:solidFill>
              </a:rPr>
              <a:t>Rilevanza: è il criterio chiave per valutare l’ammissibilità agli aiuti pubblici</a:t>
            </a:r>
          </a:p>
          <a:p>
            <a:pPr marL="0" indent="0" algn="ctr">
              <a:buNone/>
            </a:pPr>
            <a:endParaRPr lang="it-IT" sz="2400" dirty="0">
              <a:solidFill>
                <a:schemeClr val="tx1"/>
              </a:solidFill>
              <a:latin typeface="Calibri" panose="020F0502020204030204" pitchFamily="34" charset="0"/>
              <a:cs typeface="Calibri" panose="020F0502020204030204" pitchFamily="34" charset="0"/>
            </a:endParaRPr>
          </a:p>
        </p:txBody>
      </p:sp>
      <p:sp>
        <p:nvSpPr>
          <p:cNvPr id="6" name="Segnaposto contenuto 2"/>
          <p:cNvSpPr txBox="1">
            <a:spLocks/>
          </p:cNvSpPr>
          <p:nvPr/>
        </p:nvSpPr>
        <p:spPr>
          <a:xfrm>
            <a:off x="696000" y="2200830"/>
            <a:ext cx="5354604" cy="4268064"/>
          </a:xfrm>
          <a:prstGeom prst="rect">
            <a:avLst/>
          </a:prstGeom>
          <a:noFill/>
          <a:ln w="19050">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24000" indent="-324000">
              <a:spcBef>
                <a:spcPts val="800"/>
              </a:spcBef>
            </a:pPr>
            <a:r>
              <a:rPr lang="it-IT" sz="2400" b="1" dirty="0">
                <a:latin typeface="Calibri" panose="020F0502020204030204" pitchFamily="34" charset="0"/>
                <a:cs typeface="Calibri" panose="020F0502020204030204" pitchFamily="34" charset="0"/>
              </a:rPr>
              <a:t>Quadro normativo</a:t>
            </a:r>
          </a:p>
          <a:p>
            <a:pPr marL="324000" indent="-324000" algn="just">
              <a:spcBef>
                <a:spcPts val="800"/>
              </a:spcBef>
              <a:buFont typeface="Arial" panose="020B0604020202020204" pitchFamily="34" charset="0"/>
              <a:buChar char="•"/>
            </a:pPr>
            <a:r>
              <a:rPr lang="it-IT" sz="1600" b="1" dirty="0">
                <a:latin typeface="+mn-lt"/>
              </a:rPr>
              <a:t>GBER (Regolamento UE 651/2014)</a:t>
            </a:r>
            <a:r>
              <a:rPr lang="it-IT" sz="1600" dirty="0">
                <a:latin typeface="+mn-lt"/>
              </a:rPr>
              <a:t> che dichiara alcune categorie di aiuti compatibili con il mercato interno in applicazione degli articoli 107 e 108 del trattato – </a:t>
            </a:r>
            <a:r>
              <a:rPr lang="it-IT" sz="1600" dirty="0">
                <a:solidFill>
                  <a:srgbClr val="003299"/>
                </a:solidFill>
                <a:latin typeface="+mn-lt"/>
                <a:cs typeface="Calibri" panose="020F0502020204030204" pitchFamily="34" charset="0"/>
              </a:rPr>
              <a:t>Art. 2, par. 18, lett. A</a:t>
            </a:r>
          </a:p>
          <a:p>
            <a:pPr marL="324000" indent="-324000" algn="just">
              <a:spcBef>
                <a:spcPts val="800"/>
              </a:spcBef>
              <a:buFont typeface="Arial" panose="020B0604020202020204" pitchFamily="34" charset="0"/>
              <a:buChar char="•"/>
            </a:pPr>
            <a:r>
              <a:rPr lang="it-IT" sz="1600" b="1" dirty="0">
                <a:latin typeface="+mn-lt"/>
              </a:rPr>
              <a:t>Direttiva 2013/34/UE del Parlamento europeo e del Consiglio del 26 giugno 2013, </a:t>
            </a:r>
            <a:r>
              <a:rPr lang="it-IT" sz="1600" i="1" dirty="0">
                <a:solidFill>
                  <a:srgbClr val="003299"/>
                </a:solidFill>
                <a:latin typeface="+mn-lt"/>
                <a:cs typeface="Calibri" panose="020F0502020204030204" pitchFamily="34" charset="0"/>
              </a:rPr>
              <a:t>relativa ai bilanci d'esercizio, ai bilanci consolidati e alle relative relazioni di talune tipologie di imprese;</a:t>
            </a:r>
          </a:p>
          <a:p>
            <a:pPr marL="324000" indent="-324000" algn="just">
              <a:spcBef>
                <a:spcPts val="800"/>
              </a:spcBef>
              <a:buFont typeface="Arial" panose="020B0604020202020204" pitchFamily="34" charset="0"/>
              <a:buChar char="•"/>
            </a:pPr>
            <a:r>
              <a:rPr lang="it-IT" sz="1600" b="1" dirty="0">
                <a:latin typeface="+mn-lt"/>
              </a:rPr>
              <a:t>Comunicazione C(2014)249/01 della Commissione europea del 31 luglio 2014 </a:t>
            </a:r>
            <a:r>
              <a:rPr lang="it-IT" sz="1600" i="1" dirty="0">
                <a:solidFill>
                  <a:srgbClr val="003299"/>
                </a:solidFill>
                <a:latin typeface="+mn-lt"/>
                <a:cs typeface="Calibri" panose="020F0502020204030204" pitchFamily="34" charset="0"/>
              </a:rPr>
              <a:t>Orientamenti sugli aiuti di Stato per il salvataggio e la ristrutturazione di imprese non finanziarie in difficoltà:</a:t>
            </a:r>
            <a:r>
              <a:rPr lang="it-IT" sz="1600" b="1" dirty="0">
                <a:latin typeface="+mn-lt"/>
              </a:rPr>
              <a:t> punto 20 dell’art. 2 </a:t>
            </a:r>
          </a:p>
          <a:p>
            <a:pPr marL="324000" indent="-324000" algn="just">
              <a:spcBef>
                <a:spcPts val="800"/>
              </a:spcBef>
              <a:buFont typeface="Arial" panose="020B0604020202020204" pitchFamily="34" charset="0"/>
              <a:buChar char="•"/>
            </a:pPr>
            <a:r>
              <a:rPr lang="it-IT" sz="1600" b="1" dirty="0">
                <a:latin typeface="+mn-lt"/>
              </a:rPr>
              <a:t>Decreto legislativo n. 14 del 12 gennaio 2019 - </a:t>
            </a:r>
            <a:r>
              <a:rPr lang="it-IT" sz="1600" dirty="0">
                <a:solidFill>
                  <a:srgbClr val="003299"/>
                </a:solidFill>
                <a:latin typeface="+mn-lt"/>
                <a:cs typeface="Calibri" panose="020F0502020204030204" pitchFamily="34" charset="0"/>
              </a:rPr>
              <a:t>Codice della Crisi d'Impresa e dell'Insolvenza (CCII).</a:t>
            </a:r>
          </a:p>
        </p:txBody>
      </p:sp>
      <p:sp>
        <p:nvSpPr>
          <p:cNvPr id="7" name="Segnaposto contenuto 3"/>
          <p:cNvSpPr txBox="1">
            <a:spLocks/>
          </p:cNvSpPr>
          <p:nvPr/>
        </p:nvSpPr>
        <p:spPr>
          <a:xfrm>
            <a:off x="6285997" y="2200831"/>
            <a:ext cx="5328829" cy="4268063"/>
          </a:xfrm>
          <a:prstGeom prst="rect">
            <a:avLst/>
          </a:prstGeom>
          <a:noFill/>
          <a:ln w="19050">
            <a:solidFill>
              <a:schemeClr val="tx1"/>
            </a:solidFill>
          </a:ln>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it-IT" sz="2400" b="1" dirty="0">
                <a:latin typeface="Calibri" panose="020F0502020204030204" pitchFamily="34" charset="0"/>
                <a:cs typeface="Calibri" panose="020F0502020204030204" pitchFamily="34" charset="0"/>
              </a:rPr>
              <a:t>Finalità</a:t>
            </a:r>
          </a:p>
          <a:p>
            <a:pPr algn="just">
              <a:buFont typeface="Arial" panose="020B0604020202020204" pitchFamily="34" charset="0"/>
              <a:buChar char="•"/>
            </a:pPr>
            <a:r>
              <a:rPr lang="it-IT" dirty="0"/>
              <a:t>Garantire un uso efficiente delle risorse pubbliche </a:t>
            </a:r>
          </a:p>
          <a:p>
            <a:pPr algn="just">
              <a:buFont typeface="Arial" panose="020B0604020202020204" pitchFamily="34" charset="0"/>
              <a:buChar char="•"/>
            </a:pPr>
            <a:r>
              <a:rPr lang="it-IT" dirty="0"/>
              <a:t>Tutelare la concorrenza</a:t>
            </a:r>
          </a:p>
          <a:p>
            <a:pPr algn="just">
              <a:buFont typeface="Arial" panose="020B0604020202020204" pitchFamily="34" charset="0"/>
              <a:buChar char="•"/>
            </a:pPr>
            <a:r>
              <a:rPr lang="it-IT" dirty="0"/>
              <a:t>Evitare il sostegno a …</a:t>
            </a:r>
            <a:r>
              <a:rPr lang="it-IT" sz="1900" i="1" dirty="0">
                <a:solidFill>
                  <a:srgbClr val="003299"/>
                </a:solidFill>
                <a:latin typeface="+mn-lt"/>
                <a:cs typeface="Calibri" panose="020F0502020204030204" pitchFamily="34" charset="0"/>
              </a:rPr>
              <a:t>Imprese che, in assenza di un intervento dello Stato, sono quasi certamente destinata al collasso economico a breve o a medio termine </a:t>
            </a:r>
            <a:r>
              <a:rPr lang="it-IT" dirty="0"/>
              <a:t>(Comunicazione della Commissione n. 2014/C249/01)</a:t>
            </a:r>
          </a:p>
          <a:p>
            <a:pPr algn="just">
              <a:buFont typeface="Arial" panose="020B0604020202020204" pitchFamily="34" charset="0"/>
              <a:buChar char="•"/>
            </a:pPr>
            <a:endParaRPr lang="it-IT" dirty="0"/>
          </a:p>
        </p:txBody>
      </p:sp>
    </p:spTree>
    <p:extLst>
      <p:ext uri="{BB962C8B-B14F-4D97-AF65-F5344CB8AC3E}">
        <p14:creationId xmlns:p14="http://schemas.microsoft.com/office/powerpoint/2010/main" val="2912940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400" b="1" kern="100" dirty="0">
                <a:latin typeface="Calibri" panose="020F0502020204030204" pitchFamily="34" charset="0"/>
                <a:ea typeface="Calibri" panose="020F0502020204030204" pitchFamily="34" charset="0"/>
                <a:cs typeface="Times New Roman" panose="02020603050405020304" pitchFamily="18" charset="0"/>
              </a:rPr>
              <a:t>Elementi ultra contabili  </a:t>
            </a:r>
            <a:endParaRPr lang="it-IT" sz="4400" dirty="0"/>
          </a:p>
        </p:txBody>
      </p:sp>
      <p:sp>
        <p:nvSpPr>
          <p:cNvPr id="3" name="Segnaposto contenuto 2"/>
          <p:cNvSpPr>
            <a:spLocks noGrp="1"/>
          </p:cNvSpPr>
          <p:nvPr>
            <p:ph idx="1"/>
          </p:nvPr>
        </p:nvSpPr>
        <p:spPr>
          <a:xfrm>
            <a:off x="2322706" y="1874839"/>
            <a:ext cx="8717344" cy="4097944"/>
          </a:xfrm>
          <a:noFill/>
        </p:spPr>
        <p:txBody>
          <a:bodyPr>
            <a:normAutofit/>
          </a:bodyPr>
          <a:lstStyle/>
          <a:p>
            <a:pPr algn="just">
              <a:buClrTx/>
              <a:buFont typeface="Wingdings" panose="05000000000000000000" pitchFamily="2" charset="2"/>
              <a:buChar char="Ø"/>
            </a:pPr>
            <a:r>
              <a:rPr lang="it-IT" b="1" dirty="0"/>
              <a:t>Valenza scientifica del progetto </a:t>
            </a:r>
          </a:p>
          <a:p>
            <a:pPr algn="just">
              <a:buClrTx/>
              <a:buFont typeface="Wingdings" panose="05000000000000000000" pitchFamily="2" charset="2"/>
              <a:buChar char="Ø"/>
            </a:pPr>
            <a:r>
              <a:rPr lang="it-IT" b="1" dirty="0"/>
              <a:t>Trasparenza e Fiducia dei soci nel progetto:</a:t>
            </a:r>
            <a:r>
              <a:rPr lang="it-IT" dirty="0"/>
              <a:t> La società nel piano economico finanziario presentato per l’ammissione a contributo si è presentata come start up ed è stata chiara nel prevedere che non avrebbe fatturato prima del 2024 e i soci hanno proposto, nel corso del controllo, di aumentare il capitale sociale; </a:t>
            </a:r>
            <a:endParaRPr lang="it-IT" b="1" dirty="0"/>
          </a:p>
          <a:p>
            <a:pPr algn="just">
              <a:buClrTx/>
              <a:buFont typeface="Wingdings" panose="05000000000000000000" pitchFamily="2" charset="2"/>
              <a:buChar char="Ø"/>
            </a:pPr>
            <a:r>
              <a:rPr lang="it-IT" b="1" dirty="0"/>
              <a:t>Stato di realizzazione al momento del controllo dell’ADA : </a:t>
            </a:r>
            <a:r>
              <a:rPr lang="it-IT" dirty="0"/>
              <a:t>il progetto era quasi terminato al momento del controllo e dichiarato completo successivamente alla rettifica finanziaria operata dall’</a:t>
            </a:r>
            <a:r>
              <a:rPr lang="it-IT" dirty="0" err="1"/>
              <a:t>Adg</a:t>
            </a:r>
            <a:r>
              <a:rPr lang="it-IT" dirty="0"/>
              <a:t> in prossimità della RAC;</a:t>
            </a:r>
          </a:p>
          <a:p>
            <a:pPr algn="just">
              <a:buClrTx/>
              <a:buFont typeface="Wingdings" panose="05000000000000000000" pitchFamily="2" charset="2"/>
              <a:buChar char="Ø"/>
            </a:pPr>
            <a:r>
              <a:rPr lang="it-IT" b="1" dirty="0"/>
              <a:t>Prospettive future credibili: </a:t>
            </a:r>
            <a:r>
              <a:rPr lang="it-IT" dirty="0"/>
              <a:t>comunicate dopo la RAC e non oggetto di controllo ma «credibili»: accordi con farmacie per diffusione e commercializzazione del dispositivo oggetto di finanziamento;</a:t>
            </a:r>
          </a:p>
          <a:p>
            <a:pPr marL="0" indent="0" algn="just">
              <a:buClrTx/>
              <a:buNone/>
            </a:pPr>
            <a:endParaRPr lang="it-IT" dirty="0"/>
          </a:p>
          <a:p>
            <a:pPr marL="0" indent="0">
              <a:buClrTx/>
              <a:buNone/>
            </a:pPr>
            <a:endParaRPr lang="it-IT" dirty="0"/>
          </a:p>
          <a:p>
            <a:pPr>
              <a:buClrTx/>
              <a:buFont typeface="Wingdings" panose="05000000000000000000" pitchFamily="2" charset="2"/>
              <a:buChar char="Ø"/>
            </a:pPr>
            <a:endParaRPr lang="it-IT" dirty="0"/>
          </a:p>
        </p:txBody>
      </p:sp>
      <p:sp>
        <p:nvSpPr>
          <p:cNvPr id="4" name="CasellaDiTesto 3">
            <a:extLst>
              <a:ext uri="{FF2B5EF4-FFF2-40B4-BE49-F238E27FC236}">
                <a16:creationId xmlns:a16="http://schemas.microsoft.com/office/drawing/2014/main" id="{6E538D0A-63C9-4CB4-ACA4-7686B519034C}"/>
              </a:ext>
            </a:extLst>
          </p:cNvPr>
          <p:cNvSpPr txBox="1"/>
          <p:nvPr/>
        </p:nvSpPr>
        <p:spPr>
          <a:xfrm rot="16200000" flipH="1">
            <a:off x="-418288" y="3368706"/>
            <a:ext cx="4149888" cy="646331"/>
          </a:xfrm>
          <a:prstGeom prst="rect">
            <a:avLst/>
          </a:prstGeom>
          <a:noFill/>
          <a:ln w="38100">
            <a:solidFill>
              <a:schemeClr val="bg1"/>
            </a:solidFill>
          </a:ln>
        </p:spPr>
        <p:txBody>
          <a:bodyPr wrap="square" rtlCol="0">
            <a:spAutoFit/>
          </a:bodyPr>
          <a:lstStyle/>
          <a:p>
            <a:pPr algn="ctr"/>
            <a:r>
              <a:rPr lang="it-IT" sz="3600" b="1" dirty="0">
                <a:solidFill>
                  <a:schemeClr val="accent4">
                    <a:lumMod val="75000"/>
                  </a:schemeClr>
                </a:solidFill>
              </a:rPr>
              <a:t>PROPOSTA</a:t>
            </a:r>
          </a:p>
        </p:txBody>
      </p:sp>
    </p:spTree>
    <p:extLst>
      <p:ext uri="{BB962C8B-B14F-4D97-AF65-F5344CB8AC3E}">
        <p14:creationId xmlns:p14="http://schemas.microsoft.com/office/powerpoint/2010/main" val="96000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9376" y="1686853"/>
            <a:ext cx="9640399" cy="4672983"/>
          </a:xfrm>
        </p:spPr>
        <p:txBody>
          <a:bodyPr>
            <a:normAutofit fontScale="62500" lnSpcReduction="20000"/>
          </a:bodyPr>
          <a:lstStyle/>
          <a:p>
            <a:pPr algn="just"/>
            <a:endParaRPr lang="it-IT" dirty="0">
              <a:latin typeface="+mn-lt"/>
            </a:endParaRPr>
          </a:p>
          <a:p>
            <a:pPr algn="just">
              <a:buClr>
                <a:schemeClr val="tx2">
                  <a:lumMod val="75000"/>
                </a:schemeClr>
              </a:buClr>
            </a:pPr>
            <a:r>
              <a:rPr lang="it-IT" sz="2900" b="1" i="0" dirty="0" err="1">
                <a:effectLst/>
                <a:latin typeface="+mn-lt"/>
              </a:rPr>
              <a:t>Oost</a:t>
            </a:r>
            <a:r>
              <a:rPr lang="it-IT" sz="2900" b="1" i="0" dirty="0">
                <a:effectLst/>
                <a:latin typeface="+mn-lt"/>
              </a:rPr>
              <a:t> NL Agenzia per lo Sviluppo Regionale della parte orientale dei Paesi Bassi</a:t>
            </a:r>
            <a:r>
              <a:rPr lang="it-IT" sz="2900" b="0" i="0" dirty="0">
                <a:effectLst/>
                <a:latin typeface="+mn-lt"/>
              </a:rPr>
              <a:t>: le start-up e le scale-up innovative con costi iniziali elevati sono spesso formalmente classificate come imprese in difficoltà. Flussi di cassa negativi e perdite nei primi anni sono normali per tali imprese, sono finanziati con capitale di rischio e sono incentrati sulla crescita.</a:t>
            </a:r>
          </a:p>
          <a:p>
            <a:pPr marL="809625" indent="-449263" algn="just">
              <a:buClr>
                <a:schemeClr val="tx2">
                  <a:lumMod val="75000"/>
                </a:schemeClr>
              </a:buClr>
              <a:buFont typeface="+mj-lt"/>
              <a:buAutoNum type="arabicPeriod"/>
              <a:tabLst>
                <a:tab pos="809625" algn="l"/>
              </a:tabLst>
            </a:pPr>
            <a:r>
              <a:rPr lang="it-IT" sz="2900" b="1" i="0" dirty="0">
                <a:effectLst/>
                <a:latin typeface="+mn-lt"/>
              </a:rPr>
              <a:t>Estendere da tre ad almeno dieci anni l'attuale periodo di esenzione delle giovani PMI dalla definizione di imprese in difficoltà, per rispecchiare i lunghi cicli di sviluppo tipici delle imprese ad alta intensità di capitale e di R &amp; S</a:t>
            </a:r>
            <a:r>
              <a:rPr lang="it-IT" sz="2900" i="0" dirty="0">
                <a:effectLst/>
                <a:latin typeface="+mn-lt"/>
              </a:rPr>
              <a:t>. </a:t>
            </a:r>
            <a:endParaRPr lang="it-IT" sz="2900" dirty="0">
              <a:latin typeface="+mn-lt"/>
            </a:endParaRPr>
          </a:p>
          <a:p>
            <a:pPr marL="809625" indent="-449263" algn="just">
              <a:buClr>
                <a:schemeClr val="tx2">
                  <a:lumMod val="75000"/>
                </a:schemeClr>
              </a:buClr>
              <a:buFont typeface="+mj-lt"/>
              <a:buAutoNum type="arabicPeriod"/>
              <a:tabLst>
                <a:tab pos="809625" algn="l"/>
              </a:tabLst>
            </a:pPr>
            <a:r>
              <a:rPr lang="it-IT" sz="2900" b="1" i="0" dirty="0">
                <a:effectLst/>
                <a:latin typeface="+mn-lt"/>
              </a:rPr>
              <a:t>Esentare le PMI innovative dalla verifica di imprese in difficoltà </a:t>
            </a:r>
            <a:r>
              <a:rPr lang="it-IT" sz="2900" i="0" dirty="0">
                <a:effectLst/>
                <a:latin typeface="+mn-lt"/>
              </a:rPr>
              <a:t>, </a:t>
            </a:r>
            <a:r>
              <a:rPr lang="it-IT" sz="2900" b="1" i="0" dirty="0">
                <a:effectLst/>
                <a:latin typeface="+mn-lt"/>
              </a:rPr>
              <a:t>utilizzando una definizione semplice e praticamente applicabile di impresa innovativa,</a:t>
            </a:r>
            <a:r>
              <a:rPr lang="it-IT" sz="2900" i="0" dirty="0">
                <a:effectLst/>
                <a:latin typeface="+mn-lt"/>
              </a:rPr>
              <a:t> senza la necessità di una convalida esterna (costosa). </a:t>
            </a:r>
            <a:endParaRPr lang="it-IT" sz="2900" dirty="0">
              <a:latin typeface="+mn-lt"/>
            </a:endParaRPr>
          </a:p>
          <a:p>
            <a:pPr marL="809625" indent="-449263" algn="just">
              <a:buClr>
                <a:schemeClr val="tx2">
                  <a:lumMod val="75000"/>
                </a:schemeClr>
              </a:buClr>
              <a:buFont typeface="+mj-lt"/>
              <a:buAutoNum type="arabicPeriod"/>
              <a:tabLst>
                <a:tab pos="809625" algn="l"/>
              </a:tabLst>
            </a:pPr>
            <a:r>
              <a:rPr lang="it-IT" sz="2900" i="0" dirty="0">
                <a:effectLst/>
                <a:latin typeface="+mn-lt"/>
              </a:rPr>
              <a:t>Chiarire e ampliare la definizione di fondi propri nella verifica di imprese in difficoltà in modo che i prestiti subordinati, gli strumenti convertibili e altre forme siano conteggiati come fondi propri. </a:t>
            </a:r>
          </a:p>
          <a:p>
            <a:pPr marL="360363" indent="0" algn="just">
              <a:buNone/>
            </a:pPr>
            <a:r>
              <a:rPr lang="it-IT" sz="2900" b="1" i="0" dirty="0">
                <a:effectLst/>
                <a:latin typeface="+mn-lt"/>
              </a:rPr>
              <a:t>La revisione della definizione di imprese in difficoltà è essenziale per allineare le norme in materia di aiuti di Stato alle ambizioni europee in materia di innovazione, consentire alle imprese ad alto potenziale di espandersi e garantire condizioni di parità in tutta l'UE</a:t>
            </a:r>
            <a:r>
              <a:rPr lang="it-IT" sz="2900" i="0" dirty="0">
                <a:effectLst/>
                <a:latin typeface="+mn-lt"/>
              </a:rPr>
              <a:t>.</a:t>
            </a:r>
            <a:endParaRPr lang="it-IT" sz="2900" dirty="0">
              <a:latin typeface="+mn-lt"/>
            </a:endParaRPr>
          </a:p>
          <a:p>
            <a:pPr algn="just"/>
            <a:endParaRPr lang="it-IT" dirty="0"/>
          </a:p>
          <a:p>
            <a:pPr algn="just"/>
            <a:endParaRPr lang="it-IT" dirty="0"/>
          </a:p>
        </p:txBody>
      </p:sp>
      <p:sp>
        <p:nvSpPr>
          <p:cNvPr id="2" name="CasellaDiTesto 1">
            <a:extLst>
              <a:ext uri="{FF2B5EF4-FFF2-40B4-BE49-F238E27FC236}">
                <a16:creationId xmlns:a16="http://schemas.microsoft.com/office/drawing/2014/main" id="{5AC31237-7B3B-4DAD-B2A7-1DF3139DE150}"/>
              </a:ext>
            </a:extLst>
          </p:cNvPr>
          <p:cNvSpPr txBox="1"/>
          <p:nvPr/>
        </p:nvSpPr>
        <p:spPr>
          <a:xfrm>
            <a:off x="1703262" y="588226"/>
            <a:ext cx="7730670" cy="1015663"/>
          </a:xfrm>
          <a:prstGeom prst="rect">
            <a:avLst/>
          </a:prstGeom>
          <a:noFill/>
        </p:spPr>
        <p:txBody>
          <a:bodyPr wrap="square" rtlCol="0">
            <a:spAutoFit/>
          </a:bodyPr>
          <a:lstStyle/>
          <a:p>
            <a:pPr algn="ctr"/>
            <a:r>
              <a:rPr lang="it-IT" sz="2000" b="1" i="1" dirty="0">
                <a:solidFill>
                  <a:schemeClr val="tx2"/>
                </a:solidFill>
                <a:latin typeface="+mj-lt"/>
                <a:ea typeface="+mj-ea"/>
                <a:cs typeface="+mj-cs"/>
              </a:rPr>
              <a:t>«Consultazione pubblica sulla revisione degli orientamenti per il salvataggio e la ristrutturazione»</a:t>
            </a:r>
            <a:br>
              <a:rPr lang="it-IT" sz="2000" b="1" dirty="0">
                <a:solidFill>
                  <a:schemeClr val="tx2"/>
                </a:solidFill>
                <a:latin typeface="+mj-lt"/>
                <a:ea typeface="+mj-ea"/>
                <a:cs typeface="+mj-cs"/>
              </a:rPr>
            </a:br>
            <a:r>
              <a:rPr lang="it-IT" sz="2000" b="1" dirty="0">
                <a:solidFill>
                  <a:schemeClr val="tx2"/>
                </a:solidFill>
                <a:latin typeface="+mj-lt"/>
                <a:ea typeface="+mj-ea"/>
                <a:cs typeface="+mj-cs"/>
              </a:rPr>
              <a:t>Contributi da governi e istituzioni di altri paesi UE</a:t>
            </a:r>
          </a:p>
        </p:txBody>
      </p:sp>
    </p:spTree>
    <p:extLst>
      <p:ext uri="{BB962C8B-B14F-4D97-AF65-F5344CB8AC3E}">
        <p14:creationId xmlns:p14="http://schemas.microsoft.com/office/powerpoint/2010/main" val="3819707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51348" y="1626169"/>
            <a:ext cx="9564974" cy="4585060"/>
          </a:xfrm>
        </p:spPr>
        <p:txBody>
          <a:bodyPr>
            <a:normAutofit/>
          </a:bodyPr>
          <a:lstStyle/>
          <a:p>
            <a:pPr algn="just"/>
            <a:r>
              <a:rPr lang="it-IT" b="1" dirty="0">
                <a:latin typeface="+mn-lt"/>
              </a:rPr>
              <a:t>Government Offices of </a:t>
            </a:r>
            <a:r>
              <a:rPr lang="it-IT" b="1" dirty="0" err="1">
                <a:latin typeface="+mn-lt"/>
              </a:rPr>
              <a:t>Sweden</a:t>
            </a:r>
            <a:r>
              <a:rPr lang="it-IT" b="1" dirty="0">
                <a:latin typeface="+mn-lt"/>
              </a:rPr>
              <a:t> (Svezia):</a:t>
            </a:r>
            <a:r>
              <a:rPr lang="it-IT" dirty="0">
                <a:latin typeface="+mn-lt"/>
              </a:rPr>
              <a:t> Gli orientamenti devono essere semplificati per ridurre gli oneri amministrativi superflui per i beneficiari e le autorità pubbliche. </a:t>
            </a:r>
          </a:p>
          <a:p>
            <a:pPr marL="809625" indent="-449263" algn="just">
              <a:lnSpc>
                <a:spcPct val="90000"/>
              </a:lnSpc>
              <a:buClr>
                <a:schemeClr val="tx2">
                  <a:lumMod val="75000"/>
                </a:schemeClr>
              </a:buClr>
              <a:buFont typeface="+mj-lt"/>
              <a:buAutoNum type="arabicPeriod"/>
              <a:tabLst>
                <a:tab pos="809625" algn="l"/>
              </a:tabLst>
            </a:pPr>
            <a:r>
              <a:rPr lang="it-IT" b="1" dirty="0">
                <a:latin typeface="+mn-lt"/>
              </a:rPr>
              <a:t>Rivedere la definizione di impresa in difficoltà </a:t>
            </a:r>
            <a:r>
              <a:rPr lang="it-IT" dirty="0">
                <a:latin typeface="+mn-lt"/>
              </a:rPr>
              <a:t>al fine di non classificare erroneamente le </a:t>
            </a:r>
            <a:r>
              <a:rPr lang="it-IT" b="1" dirty="0">
                <a:latin typeface="+mn-lt"/>
              </a:rPr>
              <a:t>start-up e le scale-up innovative </a:t>
            </a:r>
            <a:r>
              <a:rPr lang="it-IT" dirty="0">
                <a:latin typeface="+mn-lt"/>
              </a:rPr>
              <a:t>come imprese in difficoltà, la definizione non è corretta in relazione alle fasi commerciali in cui si trovano questi tipi di imprese.</a:t>
            </a:r>
          </a:p>
          <a:p>
            <a:pPr marL="809625" indent="-449263" algn="just">
              <a:lnSpc>
                <a:spcPct val="90000"/>
              </a:lnSpc>
              <a:buClr>
                <a:schemeClr val="tx2">
                  <a:lumMod val="75000"/>
                </a:schemeClr>
              </a:buClr>
              <a:buFont typeface="+mj-lt"/>
              <a:buAutoNum type="arabicPeriod"/>
              <a:tabLst>
                <a:tab pos="809625" algn="l"/>
              </a:tabLst>
            </a:pPr>
            <a:r>
              <a:rPr lang="it-IT" b="1" dirty="0">
                <a:latin typeface="+mn-lt"/>
              </a:rPr>
              <a:t>Esenzione specifica dalla definizione per le start-up e le scale-up innovative che esistono da meno di 8 anni e hanno perso più della metà del capitale sociale sottoscritto a causa di perdite accumulate</a:t>
            </a:r>
            <a:r>
              <a:rPr lang="it-IT" dirty="0">
                <a:latin typeface="+mn-lt"/>
              </a:rPr>
              <a:t>.</a:t>
            </a:r>
          </a:p>
          <a:p>
            <a:pPr marL="809625" indent="-449263" algn="just">
              <a:lnSpc>
                <a:spcPct val="90000"/>
              </a:lnSpc>
              <a:buClr>
                <a:schemeClr val="tx2">
                  <a:lumMod val="75000"/>
                </a:schemeClr>
              </a:buClr>
              <a:buFont typeface="+mj-lt"/>
              <a:buAutoNum type="arabicPeriod"/>
              <a:tabLst>
                <a:tab pos="809625" algn="l"/>
              </a:tabLst>
            </a:pPr>
            <a:r>
              <a:rPr lang="it-IT" dirty="0">
                <a:latin typeface="+mn-lt"/>
              </a:rPr>
              <a:t>Chiarire il concetto di fondi propri in capitale proprio, che è un concetto aziendale consolidato.</a:t>
            </a:r>
          </a:p>
          <a:p>
            <a:pPr marL="809625" indent="-449263" algn="just">
              <a:lnSpc>
                <a:spcPct val="90000"/>
              </a:lnSpc>
              <a:buClr>
                <a:schemeClr val="tx2">
                  <a:lumMod val="75000"/>
                </a:schemeClr>
              </a:buClr>
              <a:buFont typeface="+mj-lt"/>
              <a:buAutoNum type="arabicPeriod"/>
              <a:tabLst>
                <a:tab pos="809625" algn="l"/>
              </a:tabLst>
            </a:pPr>
            <a:r>
              <a:rPr lang="it-IT" dirty="0">
                <a:latin typeface="+mn-lt"/>
              </a:rPr>
              <a:t>Aggiornare gli orientamenti con modifiche tecniche basate sulle sentenze dei tribunali dell'UE</a:t>
            </a:r>
            <a:r>
              <a:rPr lang="it-IT" sz="1700" dirty="0">
                <a:latin typeface="+mn-lt"/>
              </a:rPr>
              <a:t>. </a:t>
            </a:r>
          </a:p>
        </p:txBody>
      </p:sp>
      <p:sp>
        <p:nvSpPr>
          <p:cNvPr id="2" name="Rettangolo 1"/>
          <p:cNvSpPr/>
          <p:nvPr/>
        </p:nvSpPr>
        <p:spPr>
          <a:xfrm>
            <a:off x="2036324" y="586371"/>
            <a:ext cx="7224408" cy="400110"/>
          </a:xfrm>
          <a:prstGeom prst="rect">
            <a:avLst/>
          </a:prstGeom>
        </p:spPr>
        <p:txBody>
          <a:bodyPr wrap="square">
            <a:spAutoFit/>
          </a:bodyPr>
          <a:lstStyle/>
          <a:p>
            <a:pPr algn="ctr"/>
            <a:r>
              <a:rPr lang="it-IT" sz="2000" b="1" dirty="0">
                <a:solidFill>
                  <a:schemeClr val="tx2"/>
                </a:solidFill>
              </a:rPr>
              <a:t>Contributi da governi e istituzioni di altri paesi UE</a:t>
            </a:r>
          </a:p>
        </p:txBody>
      </p:sp>
    </p:spTree>
    <p:extLst>
      <p:ext uri="{BB962C8B-B14F-4D97-AF65-F5344CB8AC3E}">
        <p14:creationId xmlns:p14="http://schemas.microsoft.com/office/powerpoint/2010/main" val="1812764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3362016-3054-42D0-A07E-88B52C8E2DEF}"/>
              </a:ext>
            </a:extLst>
          </p:cNvPr>
          <p:cNvSpPr>
            <a:spLocks noGrp="1"/>
          </p:cNvSpPr>
          <p:nvPr>
            <p:ph idx="1"/>
          </p:nvPr>
        </p:nvSpPr>
        <p:spPr>
          <a:xfrm>
            <a:off x="553916" y="1354020"/>
            <a:ext cx="11254154" cy="5671025"/>
          </a:xfrm>
        </p:spPr>
        <p:txBody>
          <a:bodyPr>
            <a:normAutofit/>
          </a:bodyPr>
          <a:lstStyle/>
          <a:p>
            <a:r>
              <a:rPr lang="de-DE" sz="2300" b="1" dirty="0">
                <a:latin typeface="+mn-lt"/>
              </a:rPr>
              <a:t>Bundesverband </a:t>
            </a:r>
            <a:r>
              <a:rPr lang="de-DE" sz="2300" b="1" dirty="0" err="1">
                <a:latin typeface="+mn-lt"/>
              </a:rPr>
              <a:t>WindEnergie</a:t>
            </a:r>
            <a:r>
              <a:rPr lang="de-DE" sz="2300" b="1" dirty="0">
                <a:latin typeface="+mn-lt"/>
              </a:rPr>
              <a:t> e.V. (BWE) (Germania) </a:t>
            </a:r>
            <a:r>
              <a:rPr lang="it-IT" sz="2300" b="1" dirty="0">
                <a:latin typeface="+mn-lt"/>
              </a:rPr>
              <a:t>Associazione tedesca per l'energia eolica (BWE):</a:t>
            </a:r>
          </a:p>
          <a:p>
            <a:pPr marL="0" marR="0" lvl="0" indent="0" algn="just" defTabSz="914400" rtl="0" eaLnBrk="0" fontAlgn="base" latinLnBrk="0" hangingPunct="0">
              <a:lnSpc>
                <a:spcPct val="100000"/>
              </a:lnSpc>
              <a:spcBef>
                <a:spcPct val="0"/>
              </a:spcBef>
              <a:spcAft>
                <a:spcPct val="0"/>
              </a:spcAft>
              <a:buClrTx/>
              <a:buSzTx/>
              <a:buNone/>
              <a:tabLst/>
            </a:pPr>
            <a:r>
              <a:rPr lang="it-IT" sz="1600" dirty="0">
                <a:latin typeface="+mn-lt"/>
              </a:rPr>
              <a:t>Le attuali regole dell’Unione Europea sugli aiuti di Stato rischiano di classificare come “imprese in difficoltà” anche aziende che in realtà sono economicamente sane. Questo problema riguarda soprattutto le </a:t>
            </a:r>
            <a:r>
              <a:rPr lang="it-IT" sz="1600" b="1" dirty="0">
                <a:latin typeface="+mn-lt"/>
              </a:rPr>
              <a:t>startup e i progetti nel settore energetico</a:t>
            </a:r>
            <a:r>
              <a:rPr lang="it-IT" sz="1600" dirty="0">
                <a:latin typeface="+mn-lt"/>
              </a:rPr>
              <a:t>. </a:t>
            </a:r>
            <a:r>
              <a:rPr lang="it-IT" sz="1600" u="sng" dirty="0">
                <a:latin typeface="+mn-lt"/>
              </a:rPr>
              <a:t>Il motivo principale è che queste imprese, nei primi anni di attività, registrano perdite che sono del tutto normali, perché si trovano ancora nella fase iniziale di investimento. </a:t>
            </a:r>
            <a:r>
              <a:rPr lang="it-IT" sz="1600" b="1" dirty="0">
                <a:latin typeface="+mn-lt"/>
              </a:rPr>
              <a:t>Le regole europee si basano soprattutto su indicatori contabili e non tengono sufficientemente conto delle prospettive future dell’impresa</a:t>
            </a:r>
            <a:r>
              <a:rPr lang="it-IT" sz="1600" dirty="0">
                <a:latin typeface="+mn-lt"/>
              </a:rPr>
              <a:t>. Un caso tipico è quello delle Società Veicolo (SPV), molto diffuse nei progetti di energie rinnovabili. Queste società, nelle fasi iniziali, non generano ancora ricavi ma sostengono solo costi, come spese amministrative, interessi o costi di sviluppo. Di conseguenza, presentano perdite nei primi anni, che però vengono recuperate successivamente quando il progetto entra in funzione. </a:t>
            </a:r>
          </a:p>
          <a:p>
            <a:pPr marL="809625" marR="0" lvl="0" indent="-449263" algn="just" fontAlgn="base">
              <a:buClr>
                <a:schemeClr val="tx2">
                  <a:lumMod val="75000"/>
                </a:schemeClr>
              </a:buClr>
              <a:buFont typeface="+mj-lt"/>
              <a:buAutoNum type="arabicPeriod"/>
              <a:tabLst>
                <a:tab pos="809625" algn="l"/>
              </a:tabLst>
            </a:pPr>
            <a:r>
              <a:rPr lang="it-IT" altLang="it-IT" sz="1700" dirty="0">
                <a:latin typeface="+mn-lt"/>
              </a:rPr>
              <a:t>Escludere il settore energie rinnovabili dalle attuali regole sugli aiuti alle imprese in difficoltà </a:t>
            </a:r>
          </a:p>
          <a:p>
            <a:pPr marL="809625" marR="0" lvl="0" indent="-449263" algn="just" fontAlgn="base">
              <a:buClr>
                <a:schemeClr val="tx2">
                  <a:lumMod val="75000"/>
                </a:schemeClr>
              </a:buClr>
              <a:buFont typeface="+mj-lt"/>
              <a:buAutoNum type="arabicPeriod"/>
              <a:tabLst>
                <a:tab pos="809625" algn="l"/>
              </a:tabLst>
            </a:pPr>
            <a:r>
              <a:rPr lang="it-IT" altLang="it-IT" sz="1700" b="1" dirty="0">
                <a:latin typeface="+mn-lt"/>
              </a:rPr>
              <a:t>Allungare il periodo di “protezione” per le PMI/startup (da 3 a almeno 7 anni) </a:t>
            </a:r>
          </a:p>
          <a:p>
            <a:pPr marL="809625" marR="0" lvl="0" indent="-449263" algn="just" fontAlgn="base">
              <a:buClr>
                <a:schemeClr val="tx2">
                  <a:lumMod val="75000"/>
                </a:schemeClr>
              </a:buClr>
              <a:buFont typeface="+mj-lt"/>
              <a:buAutoNum type="arabicPeriod"/>
              <a:tabLst>
                <a:tab pos="809625" algn="l"/>
              </a:tabLst>
            </a:pPr>
            <a:r>
              <a:rPr lang="it-IT" altLang="it-IT" sz="1700" b="1" dirty="0">
                <a:latin typeface="+mn-lt"/>
              </a:rPr>
              <a:t>Chiarire che un’impresa è “in difficoltà” solo se rischia davvero di fallire, non solo per perdite iniziali </a:t>
            </a:r>
          </a:p>
          <a:p>
            <a:pPr marL="809625" marR="0" lvl="0" indent="-449263" algn="just" fontAlgn="base">
              <a:buClr>
                <a:schemeClr val="tx2">
                  <a:lumMod val="75000"/>
                </a:schemeClr>
              </a:buClr>
              <a:buFont typeface="+mj-lt"/>
              <a:buAutoNum type="arabicPeriod"/>
              <a:tabLst>
                <a:tab pos="809625" algn="l"/>
              </a:tabLst>
            </a:pPr>
            <a:r>
              <a:rPr lang="it-IT" altLang="it-IT" sz="1700" b="1" dirty="0">
                <a:latin typeface="+mn-lt"/>
              </a:rPr>
              <a:t>Considerare le prospettive future (continuità aziendale), non solo i dati contabili </a:t>
            </a:r>
          </a:p>
          <a:p>
            <a:pPr marL="809625" marR="0" lvl="0" indent="-449263" algn="just" fontAlgn="base">
              <a:buClr>
                <a:schemeClr val="tx2">
                  <a:lumMod val="75000"/>
                </a:schemeClr>
              </a:buClr>
              <a:buFont typeface="+mj-lt"/>
              <a:buAutoNum type="arabicPeriod"/>
              <a:tabLst>
                <a:tab pos="809625" algn="l"/>
              </a:tabLst>
            </a:pPr>
            <a:r>
              <a:rPr lang="it-IT" altLang="it-IT" sz="1700" dirty="0">
                <a:latin typeface="+mn-lt"/>
              </a:rPr>
              <a:t>Chiarire le regole per i gruppi di imprese (non valutare solo la singola società) </a:t>
            </a:r>
          </a:p>
          <a:p>
            <a:pPr marL="0" indent="0" algn="just">
              <a:buNone/>
            </a:pPr>
            <a:endParaRPr lang="it-IT" dirty="0"/>
          </a:p>
          <a:p>
            <a:pPr marL="0" indent="0" algn="just">
              <a:buNone/>
            </a:pPr>
            <a:endParaRPr lang="it-IT" dirty="0"/>
          </a:p>
          <a:p>
            <a:pPr marL="0" indent="0" algn="just">
              <a:buNone/>
            </a:pPr>
            <a:endParaRPr lang="it-IT" dirty="0"/>
          </a:p>
          <a:p>
            <a:endParaRPr lang="it-IT" dirty="0"/>
          </a:p>
        </p:txBody>
      </p:sp>
      <p:sp>
        <p:nvSpPr>
          <p:cNvPr id="4" name="Rettangolo 3"/>
          <p:cNvSpPr/>
          <p:nvPr/>
        </p:nvSpPr>
        <p:spPr>
          <a:xfrm>
            <a:off x="2036324" y="586371"/>
            <a:ext cx="7224408" cy="400110"/>
          </a:xfrm>
          <a:prstGeom prst="rect">
            <a:avLst/>
          </a:prstGeom>
        </p:spPr>
        <p:txBody>
          <a:bodyPr wrap="square">
            <a:spAutoFit/>
          </a:bodyPr>
          <a:lstStyle/>
          <a:p>
            <a:pPr algn="ctr"/>
            <a:r>
              <a:rPr lang="it-IT" sz="2000" b="1" dirty="0">
                <a:solidFill>
                  <a:schemeClr val="tx2"/>
                </a:solidFill>
              </a:rPr>
              <a:t>Contributi da governi e istituzioni di altri paesi UE</a:t>
            </a:r>
          </a:p>
        </p:txBody>
      </p:sp>
    </p:spTree>
    <p:extLst>
      <p:ext uri="{BB962C8B-B14F-4D97-AF65-F5344CB8AC3E}">
        <p14:creationId xmlns:p14="http://schemas.microsoft.com/office/powerpoint/2010/main" val="2724333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97D41-74EA-5EF3-B6AA-F03C591BDFF7}"/>
            </a:ext>
          </a:extLst>
        </p:cNvPr>
        <p:cNvGrpSpPr/>
        <p:nvPr/>
      </p:nvGrpSpPr>
      <p:grpSpPr>
        <a:xfrm>
          <a:off x="0" y="0"/>
          <a:ext cx="0" cy="0"/>
          <a:chOff x="0" y="0"/>
          <a:chExt cx="0" cy="0"/>
        </a:xfrm>
      </p:grpSpPr>
      <p:sp>
        <p:nvSpPr>
          <p:cNvPr id="5" name="Titolo 2">
            <a:extLst>
              <a:ext uri="{FF2B5EF4-FFF2-40B4-BE49-F238E27FC236}">
                <a16:creationId xmlns:a16="http://schemas.microsoft.com/office/drawing/2014/main" id="{C9711F6D-4D11-DF85-8779-1677E6ACDC18}"/>
              </a:ext>
            </a:extLst>
          </p:cNvPr>
          <p:cNvSpPr>
            <a:spLocks noGrp="1"/>
          </p:cNvSpPr>
          <p:nvPr>
            <p:ph idx="1"/>
          </p:nvPr>
        </p:nvSpPr>
        <p:spPr>
          <a:xfrm>
            <a:off x="1031237" y="873235"/>
            <a:ext cx="9888809" cy="868938"/>
          </a:xfrm>
        </p:spPr>
        <p:txBody>
          <a:bodyPr>
            <a:normAutofit fontScale="25000" lnSpcReduction="20000"/>
          </a:bodyPr>
          <a:lstStyle/>
          <a:p>
            <a:pPr marL="0" indent="0" algn="ctr">
              <a:buNone/>
            </a:pPr>
            <a:r>
              <a:rPr lang="it-IT" sz="14400" b="1" dirty="0">
                <a:solidFill>
                  <a:schemeClr val="tx2"/>
                </a:solidFill>
              </a:rPr>
              <a:t>Il costo dell’attesa</a:t>
            </a:r>
          </a:p>
          <a:p>
            <a:pPr marL="0" indent="0" algn="ctr">
              <a:buNone/>
            </a:pPr>
            <a:br>
              <a:rPr lang="it-IT" sz="6200" b="1" dirty="0">
                <a:solidFill>
                  <a:schemeClr val="tx2"/>
                </a:solidFill>
              </a:rPr>
            </a:br>
            <a:endParaRPr lang="it-IT" sz="6200" b="1" dirty="0">
              <a:solidFill>
                <a:schemeClr val="tx2"/>
              </a:solidFill>
            </a:endParaRPr>
          </a:p>
          <a:p>
            <a:pPr marL="0" indent="0" algn="ctr">
              <a:buNone/>
            </a:pPr>
            <a:endParaRPr lang="it-IT" sz="2400" dirty="0">
              <a:solidFill>
                <a:schemeClr val="tx1"/>
              </a:solidFill>
              <a:latin typeface="Calibri" panose="020F0502020204030204" pitchFamily="34" charset="0"/>
              <a:cs typeface="Calibri" panose="020F0502020204030204" pitchFamily="34" charset="0"/>
            </a:endParaRPr>
          </a:p>
        </p:txBody>
      </p:sp>
      <p:sp>
        <p:nvSpPr>
          <p:cNvPr id="6" name="Segnaposto contenuto 2">
            <a:extLst>
              <a:ext uri="{FF2B5EF4-FFF2-40B4-BE49-F238E27FC236}">
                <a16:creationId xmlns:a16="http://schemas.microsoft.com/office/drawing/2014/main" id="{942AC4DD-09DB-20B2-B29E-37A07EE63169}"/>
              </a:ext>
            </a:extLst>
          </p:cNvPr>
          <p:cNvSpPr txBox="1">
            <a:spLocks/>
          </p:cNvSpPr>
          <p:nvPr/>
        </p:nvSpPr>
        <p:spPr>
          <a:xfrm>
            <a:off x="696000" y="1857675"/>
            <a:ext cx="5608547" cy="4908883"/>
          </a:xfrm>
          <a:prstGeom prst="rect">
            <a:avLst/>
          </a:prstGeom>
          <a:noFill/>
          <a:ln w="19050">
            <a:solidFill>
              <a:schemeClr val="bg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24000" indent="-324000">
              <a:spcBef>
                <a:spcPts val="800"/>
              </a:spcBef>
            </a:pPr>
            <a:r>
              <a:rPr lang="it-IT" sz="2400" b="1" dirty="0">
                <a:latin typeface="Calibri" panose="020F0502020204030204" pitchFamily="34" charset="0"/>
                <a:cs typeface="Calibri" panose="020F0502020204030204" pitchFamily="34" charset="0"/>
              </a:rPr>
              <a:t>Il nuovo GBER in consultazione</a:t>
            </a:r>
          </a:p>
          <a:p>
            <a:pPr marL="324000" indent="-324000" algn="just">
              <a:spcBef>
                <a:spcPts val="800"/>
              </a:spcBef>
              <a:buFont typeface="Arial" panose="020B0604020202020204" pitchFamily="34" charset="0"/>
              <a:buChar char="•"/>
            </a:pPr>
            <a:r>
              <a:rPr lang="it-IT" sz="1800" b="1" dirty="0">
                <a:latin typeface="+mn-lt"/>
              </a:rPr>
              <a:t>Impresa in difficoltà: </a:t>
            </a:r>
            <a:r>
              <a:rPr lang="it-IT" sz="1800" dirty="0">
                <a:solidFill>
                  <a:srgbClr val="003299"/>
                </a:solidFill>
                <a:latin typeface="+mn-lt"/>
                <a:cs typeface="Calibri" panose="020F0502020204030204" pitchFamily="34" charset="0"/>
              </a:rPr>
              <a:t>Art. 2</a:t>
            </a:r>
            <a:r>
              <a:rPr lang="it-IT" sz="1800" b="1" dirty="0">
                <a:solidFill>
                  <a:srgbClr val="003299"/>
                </a:solidFill>
                <a:latin typeface="+mn-lt"/>
                <a:cs typeface="Calibri" panose="020F0502020204030204" pitchFamily="34" charset="0"/>
              </a:rPr>
              <a:t> </a:t>
            </a:r>
            <a:r>
              <a:rPr lang="it-IT" sz="1800" dirty="0">
                <a:solidFill>
                  <a:srgbClr val="003299"/>
                </a:solidFill>
                <a:latin typeface="+mn-lt"/>
                <a:cs typeface="Calibri" panose="020F0502020204030204" pitchFamily="34" charset="0"/>
              </a:rPr>
              <a:t>punto 32 </a:t>
            </a:r>
            <a:r>
              <a:rPr lang="it-IT" sz="1800" b="1" i="1" dirty="0">
                <a:solidFill>
                  <a:srgbClr val="003299"/>
                </a:solidFill>
                <a:latin typeface="+mn-lt"/>
                <a:cs typeface="Calibri" panose="020F0502020204030204" pitchFamily="34" charset="0"/>
              </a:rPr>
              <a:t>non è più prevista l’esenzione triennale;</a:t>
            </a:r>
          </a:p>
          <a:p>
            <a:pPr marL="324000" indent="-324000" algn="just">
              <a:spcBef>
                <a:spcPts val="800"/>
              </a:spcBef>
              <a:buFont typeface="Arial" panose="020B0604020202020204" pitchFamily="34" charset="0"/>
              <a:buChar char="•"/>
            </a:pPr>
            <a:r>
              <a:rPr lang="it-IT" sz="1800" b="1" dirty="0">
                <a:latin typeface="+mn-lt"/>
              </a:rPr>
              <a:t>Start up e impresa innovativa: </a:t>
            </a:r>
            <a:r>
              <a:rPr lang="it-IT" sz="1800" b="1" i="1" dirty="0">
                <a:solidFill>
                  <a:srgbClr val="003299"/>
                </a:solidFill>
                <a:latin typeface="+mn-lt"/>
                <a:cs typeface="Calibri" panose="020F0502020204030204" pitchFamily="34" charset="0"/>
              </a:rPr>
              <a:t>manca ancora una definizione;</a:t>
            </a:r>
          </a:p>
          <a:p>
            <a:pPr marL="324000" indent="-324000" algn="just">
              <a:spcBef>
                <a:spcPts val="800"/>
              </a:spcBef>
              <a:buFont typeface="Arial" panose="020B0604020202020204" pitchFamily="34" charset="0"/>
              <a:buChar char="•"/>
            </a:pPr>
            <a:r>
              <a:rPr lang="it-IT" sz="1800" b="1" dirty="0">
                <a:latin typeface="+mn-lt"/>
              </a:rPr>
              <a:t>Giovane impresa e start up: </a:t>
            </a:r>
            <a:r>
              <a:rPr lang="it-IT" sz="1800" dirty="0">
                <a:solidFill>
                  <a:srgbClr val="003299"/>
                </a:solidFill>
                <a:latin typeface="+mn-lt"/>
                <a:cs typeface="Calibri" panose="020F0502020204030204" pitchFamily="34" charset="0"/>
              </a:rPr>
              <a:t>art. 29, </a:t>
            </a:r>
            <a:r>
              <a:rPr lang="it-IT" sz="1800" b="1" i="1" dirty="0">
                <a:solidFill>
                  <a:srgbClr val="003299"/>
                </a:solidFill>
                <a:latin typeface="+mn-lt"/>
                <a:cs typeface="Calibri" panose="020F0502020204030204" pitchFamily="34" charset="0"/>
              </a:rPr>
              <a:t>piccola impresa non quotata in borsa, con un'anzianità di registrazione fino a cinque anni, che soddisfa alcune condizioni cumulative:</a:t>
            </a:r>
          </a:p>
          <a:p>
            <a:pPr marL="724050" lvl="1" indent="-324000" algn="just">
              <a:spcBef>
                <a:spcPts val="800"/>
              </a:spcBef>
              <a:buFont typeface="Arial" panose="020B0604020202020204" pitchFamily="34" charset="0"/>
              <a:buChar char="•"/>
            </a:pPr>
            <a:r>
              <a:rPr lang="it-IT" b="1" i="1" dirty="0">
                <a:solidFill>
                  <a:srgbClr val="003299"/>
                </a:solidFill>
                <a:latin typeface="+mn-lt"/>
                <a:cs typeface="Calibri" panose="020F0502020204030204" pitchFamily="34" charset="0"/>
              </a:rPr>
              <a:t>non aver rilevato l'attività di un'altra impresa…</a:t>
            </a:r>
          </a:p>
          <a:p>
            <a:pPr marL="724050" lvl="1" indent="-324000" algn="just">
              <a:spcBef>
                <a:spcPts val="800"/>
              </a:spcBef>
              <a:buFont typeface="Arial" panose="020B0604020202020204" pitchFamily="34" charset="0"/>
              <a:buChar char="•"/>
            </a:pPr>
            <a:r>
              <a:rPr lang="it-IT" b="1" i="1" dirty="0">
                <a:solidFill>
                  <a:srgbClr val="003299"/>
                </a:solidFill>
                <a:latin typeface="+mn-lt"/>
                <a:cs typeface="Calibri" panose="020F0502020204030204" pitchFamily="34" charset="0"/>
              </a:rPr>
              <a:t>non aver ancora distribuito utili….</a:t>
            </a:r>
          </a:p>
          <a:p>
            <a:pPr marL="724050" lvl="1" indent="-324000" algn="just">
              <a:spcBef>
                <a:spcPts val="800"/>
              </a:spcBef>
              <a:buFont typeface="Arial" panose="020B0604020202020204" pitchFamily="34" charset="0"/>
              <a:buChar char="•"/>
            </a:pPr>
            <a:r>
              <a:rPr lang="it-IT" b="1" i="1" dirty="0">
                <a:solidFill>
                  <a:srgbClr val="003299"/>
                </a:solidFill>
                <a:latin typeface="+mn-lt"/>
                <a:cs typeface="Calibri" panose="020F0502020204030204" pitchFamily="34" charset="0"/>
              </a:rPr>
              <a:t>non aver acquisito un'altra impresa o non essere stata costituita tramite fusione….</a:t>
            </a:r>
          </a:p>
        </p:txBody>
      </p:sp>
      <p:sp>
        <p:nvSpPr>
          <p:cNvPr id="7" name="Segnaposto contenuto 3">
            <a:extLst>
              <a:ext uri="{FF2B5EF4-FFF2-40B4-BE49-F238E27FC236}">
                <a16:creationId xmlns:a16="http://schemas.microsoft.com/office/drawing/2014/main" id="{8CB3DF6A-C3C4-E927-2B44-FAD9446EF275}"/>
              </a:ext>
            </a:extLst>
          </p:cNvPr>
          <p:cNvSpPr txBox="1">
            <a:spLocks/>
          </p:cNvSpPr>
          <p:nvPr/>
        </p:nvSpPr>
        <p:spPr>
          <a:xfrm>
            <a:off x="6497054" y="1857676"/>
            <a:ext cx="5117772" cy="4908883"/>
          </a:xfrm>
          <a:prstGeom prst="rect">
            <a:avLst/>
          </a:prstGeom>
          <a:noFill/>
          <a:ln w="19050">
            <a:solidFill>
              <a:schemeClr val="bg1"/>
            </a:solidFill>
          </a:ln>
        </p:spPr>
        <p:txBody>
          <a:bodyPr>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it-IT" sz="2400" b="1" dirty="0">
                <a:latin typeface="Calibri" panose="020F0502020204030204" pitchFamily="34" charset="0"/>
                <a:cs typeface="Calibri" panose="020F0502020204030204" pitchFamily="34" charset="0"/>
              </a:rPr>
              <a:t>Nelle more del nuovo GBER</a:t>
            </a:r>
          </a:p>
          <a:p>
            <a:pPr algn="just">
              <a:buFontTx/>
              <a:buChar char="•"/>
            </a:pPr>
            <a:r>
              <a:rPr lang="it-IT" sz="1800" dirty="0"/>
              <a:t>I controlli </a:t>
            </a:r>
            <a:r>
              <a:rPr lang="it-IT" sz="1800" dirty="0" err="1"/>
              <a:t>AdA</a:t>
            </a:r>
            <a:r>
              <a:rPr lang="it-IT" sz="1800" dirty="0"/>
              <a:t> eseguiti con  </a:t>
            </a:r>
            <a:r>
              <a:rPr lang="it-IT" sz="1800" b="1" i="1" dirty="0"/>
              <a:t>regole considerate non più adeguate  </a:t>
            </a:r>
            <a:r>
              <a:rPr lang="it-IT" sz="1800" dirty="0"/>
              <a:t>dai Paesi UE e dalla CE </a:t>
            </a:r>
            <a:r>
              <a:rPr lang="it-IT" sz="1800" b="1" i="1" dirty="0"/>
              <a:t>generano</a:t>
            </a:r>
            <a:r>
              <a:rPr lang="it-IT" sz="1800" dirty="0"/>
              <a:t>:</a:t>
            </a:r>
          </a:p>
          <a:p>
            <a:pPr lvl="1" algn="just">
              <a:buClr>
                <a:schemeClr val="bg1"/>
              </a:buClr>
              <a:buSzPct val="82000"/>
              <a:buFont typeface="Wingdings" panose="05000000000000000000" pitchFamily="2" charset="2"/>
              <a:buChar char="v"/>
            </a:pPr>
            <a:r>
              <a:rPr lang="it-IT" b="1" dirty="0"/>
              <a:t>Per le Regioni elevati costi non recuperabili </a:t>
            </a:r>
            <a:r>
              <a:rPr lang="it-IT" dirty="0"/>
              <a:t>:</a:t>
            </a:r>
          </a:p>
          <a:p>
            <a:pPr lvl="2" algn="just">
              <a:buClr>
                <a:schemeClr val="bg1"/>
              </a:buClr>
              <a:buSzPct val="92000"/>
              <a:buFont typeface="Arial" panose="020B0604020202020204" pitchFamily="34" charset="0"/>
              <a:buChar char="•"/>
            </a:pPr>
            <a:r>
              <a:rPr lang="it-IT" sz="1800" b="1" i="1" dirty="0">
                <a:solidFill>
                  <a:srgbClr val="003299"/>
                </a:solidFill>
                <a:latin typeface="+mn-lt"/>
                <a:cs typeface="Calibri" panose="020F0502020204030204" pitchFamily="34" charset="0"/>
              </a:rPr>
              <a:t>Rettifiche finanziarie ed estrapolazioni;</a:t>
            </a:r>
          </a:p>
          <a:p>
            <a:pPr lvl="2" algn="just">
              <a:buClr>
                <a:schemeClr val="bg1"/>
              </a:buClr>
              <a:buSzPct val="92000"/>
              <a:buFont typeface="Arial" panose="020B0604020202020204" pitchFamily="34" charset="0"/>
              <a:buChar char="•"/>
            </a:pPr>
            <a:r>
              <a:rPr lang="it-IT" sz="1800" b="1" i="1" dirty="0">
                <a:solidFill>
                  <a:srgbClr val="003299"/>
                </a:solidFill>
                <a:latin typeface="+mn-lt"/>
                <a:cs typeface="Calibri" panose="020F0502020204030204" pitchFamily="34" charset="0"/>
              </a:rPr>
              <a:t>Oneri amministrativi legati al contenzioso;</a:t>
            </a:r>
          </a:p>
          <a:p>
            <a:pPr lvl="1" algn="just">
              <a:buClr>
                <a:schemeClr val="bg1"/>
              </a:buClr>
              <a:buSzPct val="99000"/>
              <a:buFont typeface="Wingdings" panose="05000000000000000000" pitchFamily="2" charset="2"/>
              <a:buChar char="v"/>
            </a:pPr>
            <a:r>
              <a:rPr lang="it-IT" b="1" dirty="0"/>
              <a:t>Per le imprese: </a:t>
            </a:r>
          </a:p>
          <a:p>
            <a:pPr lvl="2" algn="just">
              <a:buClr>
                <a:schemeClr val="bg1"/>
              </a:buClr>
              <a:buSzPct val="99000"/>
              <a:buFont typeface="Arial" panose="020B0604020202020204" pitchFamily="34" charset="0"/>
              <a:buChar char="•"/>
            </a:pPr>
            <a:r>
              <a:rPr lang="it-IT" sz="1800" b="1" i="1" dirty="0">
                <a:solidFill>
                  <a:srgbClr val="003299"/>
                </a:solidFill>
                <a:latin typeface="+mn-lt"/>
                <a:cs typeface="Calibri" panose="020F0502020204030204" pitchFamily="34" charset="0"/>
              </a:rPr>
              <a:t>Esclusione da finanziamenti europei di imprese non destinate al collasso;</a:t>
            </a:r>
          </a:p>
          <a:p>
            <a:pPr lvl="2" algn="just">
              <a:buClr>
                <a:schemeClr val="bg1"/>
              </a:buClr>
              <a:buSzPct val="99000"/>
              <a:buFont typeface="Arial" panose="020B0604020202020204" pitchFamily="34" charset="0"/>
              <a:buChar char="•"/>
            </a:pPr>
            <a:r>
              <a:rPr lang="it-IT" sz="1800" b="1" i="1" dirty="0">
                <a:solidFill>
                  <a:srgbClr val="003299"/>
                </a:solidFill>
                <a:latin typeface="+mn-lt"/>
                <a:cs typeface="Calibri" panose="020F0502020204030204" pitchFamily="34" charset="0"/>
              </a:rPr>
              <a:t> Recuperi su imprese che generano fallimenti invece di supportare lo sviluppo economico</a:t>
            </a:r>
          </a:p>
        </p:txBody>
      </p:sp>
    </p:spTree>
    <p:extLst>
      <p:ext uri="{BB962C8B-B14F-4D97-AF65-F5344CB8AC3E}">
        <p14:creationId xmlns:p14="http://schemas.microsoft.com/office/powerpoint/2010/main" val="166263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77A27-CD4F-B7BF-FF5D-B919F812ABE9}"/>
            </a:ext>
          </a:extLst>
        </p:cNvPr>
        <p:cNvGrpSpPr/>
        <p:nvPr/>
      </p:nvGrpSpPr>
      <p:grpSpPr>
        <a:xfrm>
          <a:off x="0" y="0"/>
          <a:ext cx="0" cy="0"/>
          <a:chOff x="0" y="0"/>
          <a:chExt cx="0" cy="0"/>
        </a:xfrm>
      </p:grpSpPr>
      <p:sp>
        <p:nvSpPr>
          <p:cNvPr id="5" name="Titolo 2">
            <a:extLst>
              <a:ext uri="{FF2B5EF4-FFF2-40B4-BE49-F238E27FC236}">
                <a16:creationId xmlns:a16="http://schemas.microsoft.com/office/drawing/2014/main" id="{6ED98928-CB3C-D157-CDB6-87A079CF81BC}"/>
              </a:ext>
            </a:extLst>
          </p:cNvPr>
          <p:cNvSpPr>
            <a:spLocks noGrp="1"/>
          </p:cNvSpPr>
          <p:nvPr>
            <p:ph idx="1"/>
          </p:nvPr>
        </p:nvSpPr>
        <p:spPr>
          <a:xfrm>
            <a:off x="1031237" y="873235"/>
            <a:ext cx="9888809" cy="868938"/>
          </a:xfrm>
        </p:spPr>
        <p:txBody>
          <a:bodyPr>
            <a:normAutofit fontScale="32500" lnSpcReduction="20000"/>
          </a:bodyPr>
          <a:lstStyle/>
          <a:p>
            <a:pPr marL="0" indent="0" algn="ctr">
              <a:buNone/>
            </a:pPr>
            <a:r>
              <a:rPr lang="it-IT" sz="12800" b="1" dirty="0">
                <a:solidFill>
                  <a:schemeClr val="tx2"/>
                </a:solidFill>
              </a:rPr>
              <a:t>Quesiti e proposte finali</a:t>
            </a:r>
            <a:br>
              <a:rPr lang="it-IT" sz="6200" b="1" dirty="0">
                <a:solidFill>
                  <a:schemeClr val="tx2"/>
                </a:solidFill>
              </a:rPr>
            </a:br>
            <a:endParaRPr lang="it-IT" sz="6200" b="1" dirty="0">
              <a:solidFill>
                <a:schemeClr val="tx2"/>
              </a:solidFill>
            </a:endParaRPr>
          </a:p>
          <a:p>
            <a:pPr marL="0" indent="0" algn="ctr">
              <a:buNone/>
            </a:pPr>
            <a:endParaRPr lang="it-IT" sz="2400" dirty="0">
              <a:solidFill>
                <a:schemeClr val="tx1"/>
              </a:solidFill>
              <a:latin typeface="Calibri" panose="020F0502020204030204" pitchFamily="34" charset="0"/>
              <a:cs typeface="Calibri" panose="020F0502020204030204" pitchFamily="34" charset="0"/>
            </a:endParaRPr>
          </a:p>
        </p:txBody>
      </p:sp>
      <p:sp>
        <p:nvSpPr>
          <p:cNvPr id="6" name="Segnaposto contenuto 2">
            <a:extLst>
              <a:ext uri="{FF2B5EF4-FFF2-40B4-BE49-F238E27FC236}">
                <a16:creationId xmlns:a16="http://schemas.microsoft.com/office/drawing/2014/main" id="{D07DF78A-1B18-207D-A292-0F7D34F36105}"/>
              </a:ext>
            </a:extLst>
          </p:cNvPr>
          <p:cNvSpPr txBox="1">
            <a:spLocks/>
          </p:cNvSpPr>
          <p:nvPr/>
        </p:nvSpPr>
        <p:spPr>
          <a:xfrm>
            <a:off x="695998" y="1597307"/>
            <a:ext cx="9526031" cy="5015250"/>
          </a:xfrm>
          <a:prstGeom prst="rect">
            <a:avLst/>
          </a:prstGeom>
          <a:noFill/>
          <a:ln w="19050">
            <a:solidFill>
              <a:schemeClr val="bg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it-IT" sz="1500" b="1" dirty="0"/>
              <a:t>Abbiamo</a:t>
            </a:r>
            <a:r>
              <a:rPr lang="it-IT" sz="1500" dirty="0"/>
              <a:t> </a:t>
            </a:r>
            <a:r>
              <a:rPr lang="it-IT" sz="1500" b="1" dirty="0"/>
              <a:t>tanto lavoro da fare, basato su  «regole in scadenza</a:t>
            </a:r>
            <a:r>
              <a:rPr lang="it-IT" sz="1500" dirty="0"/>
              <a:t>», che può svuotarsi se in sede di contenzioso vengono presentati e ammessi </a:t>
            </a:r>
            <a:r>
              <a:rPr lang="it-IT" sz="1500" b="1" dirty="0"/>
              <a:t>concetti </a:t>
            </a:r>
            <a:r>
              <a:rPr lang="it-IT" sz="1500" dirty="0"/>
              <a:t>(es impresa giovane, start up, impresa innovativa) di certo </a:t>
            </a:r>
            <a:r>
              <a:rPr lang="it-IT" sz="1500" b="1" dirty="0"/>
              <a:t>non irragionevoli anche a disciplina vigente.</a:t>
            </a:r>
          </a:p>
          <a:p>
            <a:pPr marL="0" indent="0" algn="just">
              <a:buNone/>
            </a:pPr>
            <a:r>
              <a:rPr lang="it-IT" sz="1500" b="1" dirty="0"/>
              <a:t>Che ce ne faremo degli esiti dei primi ricorsi se la verifica della difficoltà dell’impresa non ha spazi per una  valutazione professionale </a:t>
            </a:r>
            <a:r>
              <a:rPr lang="it-IT" sz="1500" dirty="0"/>
              <a:t>se non nei limiti dell’indagine da estendere al «gruppo» che costituisce l’unità economica</a:t>
            </a:r>
            <a:r>
              <a:rPr lang="it-IT" sz="1500" b="1" dirty="0"/>
              <a:t>? </a:t>
            </a:r>
          </a:p>
          <a:p>
            <a:pPr marL="0" indent="0" algn="just">
              <a:buNone/>
            </a:pPr>
            <a:r>
              <a:rPr lang="it-IT" sz="1500" b="1" dirty="0"/>
              <a:t>E’ indispensabile una sentenza della Corte Europea di Giustizia per costruire presunzioni a supporto del controllo </a:t>
            </a:r>
            <a:r>
              <a:rPr lang="it-IT" sz="1500" dirty="0"/>
              <a:t>(come per i legami familiari sufficienti per concludere che le persone fisiche agiscono di concerto</a:t>
            </a:r>
            <a:r>
              <a:rPr lang="it-IT" sz="1500" b="1" dirty="0"/>
              <a:t>)? La potremmo utilizzare per </a:t>
            </a:r>
            <a:r>
              <a:rPr lang="it-IT" sz="1500" b="1" dirty="0" err="1"/>
              <a:t>ricertificare</a:t>
            </a:r>
            <a:r>
              <a:rPr lang="it-IT" sz="1500" b="1" dirty="0"/>
              <a:t> progetti/spese oggetto di rettifica con l’attuale GBER?</a:t>
            </a:r>
          </a:p>
          <a:p>
            <a:pPr marL="0" marR="0" lvl="0" indent="0" algn="just" defTabSz="457200" rtl="0" eaLnBrk="1" fontAlgn="auto" latinLnBrk="0" hangingPunct="1">
              <a:lnSpc>
                <a:spcPct val="100000"/>
              </a:lnSpc>
              <a:spcBef>
                <a:spcPts val="300"/>
              </a:spcBef>
              <a:spcAft>
                <a:spcPts val="0"/>
              </a:spcAft>
              <a:buClrTx/>
              <a:buSzTx/>
              <a:buFontTx/>
              <a:buNone/>
              <a:tabLst/>
              <a:defRPr/>
            </a:pPr>
            <a:endParaRPr lang="it-IT" sz="1500" b="1" dirty="0"/>
          </a:p>
          <a:p>
            <a:pPr marL="0" marR="0" lvl="0" indent="0" algn="just" defTabSz="457200" rtl="0" eaLnBrk="1" fontAlgn="auto" latinLnBrk="0" hangingPunct="1">
              <a:lnSpc>
                <a:spcPct val="100000"/>
              </a:lnSpc>
              <a:spcBef>
                <a:spcPts val="300"/>
              </a:spcBef>
              <a:spcAft>
                <a:spcPts val="0"/>
              </a:spcAft>
              <a:buClrTx/>
              <a:buSzTx/>
              <a:buFontTx/>
              <a:buNone/>
              <a:tabLst/>
              <a:defRPr/>
            </a:pPr>
            <a:r>
              <a:rPr lang="it-IT" sz="1500" b="1" dirty="0"/>
              <a:t>E’ possibile costruire e condividere</a:t>
            </a:r>
            <a:r>
              <a:rPr kumimoji="0" lang="it-IT" sz="1500" b="1" i="0" u="none" strike="noStrike" kern="1200" cap="none" spc="0" normalizeH="0" baseline="0" noProof="0" dirty="0">
                <a:ln>
                  <a:noFill/>
                </a:ln>
                <a:solidFill>
                  <a:prstClr val="black"/>
                </a:solidFill>
                <a:effectLst/>
                <a:uLnTx/>
                <a:uFillTx/>
                <a:latin typeface="Calibri" panose="020F0502020204030204"/>
                <a:ea typeface="+mn-ea"/>
                <a:cs typeface="+mn-cs"/>
              </a:rPr>
              <a:t> presunzioni a supporto della fase di ammissione e/o di controllo</a:t>
            </a:r>
            <a:r>
              <a:rPr lang="it-IT" sz="1500" b="1" dirty="0"/>
              <a:t> </a:t>
            </a:r>
            <a:r>
              <a:rPr kumimoji="0" lang="it-IT" sz="1500" b="1" i="0" u="none" strike="noStrike" kern="1200" cap="none" spc="0" normalizeH="0" baseline="0" noProof="0" dirty="0">
                <a:ln>
                  <a:noFill/>
                </a:ln>
                <a:solidFill>
                  <a:prstClr val="black"/>
                </a:solidFill>
                <a:effectLst/>
                <a:uLnTx/>
                <a:uFillTx/>
                <a:latin typeface="Calibri" panose="020F0502020204030204"/>
                <a:ea typeface="+mn-ea"/>
                <a:cs typeface="+mn-cs"/>
              </a:rPr>
              <a:t>basate sui principi del nuovo GBER </a:t>
            </a:r>
            <a:r>
              <a:rPr kumimoji="0" lang="it-IT" sz="1500" b="0" i="0" u="none" strike="noStrike" kern="1200" cap="none" spc="0" normalizeH="0" baseline="0" noProof="0" dirty="0">
                <a:ln>
                  <a:noFill/>
                </a:ln>
                <a:solidFill>
                  <a:prstClr val="black"/>
                </a:solidFill>
                <a:effectLst/>
                <a:uLnTx/>
                <a:uFillTx/>
                <a:latin typeface="Calibri" panose="020F0502020204030204"/>
                <a:ea typeface="+mn-ea"/>
                <a:cs typeface="+mn-cs"/>
              </a:rPr>
              <a:t>(es giovane impresa con perdite cumulate ma non destinata al fallimento) ? </a:t>
            </a:r>
          </a:p>
          <a:p>
            <a:pPr marL="0" marR="0" lvl="0" indent="0" algn="just" defTabSz="457200" rtl="0" eaLnBrk="1" fontAlgn="auto" latinLnBrk="0" hangingPunct="1">
              <a:lnSpc>
                <a:spcPct val="100000"/>
              </a:lnSpc>
              <a:spcBef>
                <a:spcPts val="300"/>
              </a:spcBef>
              <a:spcAft>
                <a:spcPts val="0"/>
              </a:spcAft>
              <a:buClrTx/>
              <a:buSzTx/>
              <a:buFontTx/>
              <a:buNone/>
              <a:tabLst/>
              <a:defRPr/>
            </a:pPr>
            <a:endParaRPr kumimoji="0" lang="it-IT"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it-IT" sz="1500" b="1" dirty="0">
                <a:solidFill>
                  <a:prstClr val="black"/>
                </a:solidFill>
                <a:latin typeface="Calibri" panose="020F0502020204030204"/>
                <a:ea typeface="+mn-ea"/>
                <a:cs typeface="+mn-cs"/>
              </a:rPr>
              <a:t>In termini di ruolo preventivo dell’Audit, </a:t>
            </a:r>
            <a:r>
              <a:rPr lang="it-IT" sz="1500" dirty="0">
                <a:solidFill>
                  <a:prstClr val="black"/>
                </a:solidFill>
                <a:latin typeface="Calibri" panose="020F0502020204030204"/>
                <a:ea typeface="+mn-ea"/>
                <a:cs typeface="+mn-cs"/>
              </a:rPr>
              <a:t>è possibile </a:t>
            </a:r>
            <a:r>
              <a:rPr lang="it-IT" sz="1500" b="1" dirty="0">
                <a:solidFill>
                  <a:prstClr val="black"/>
                </a:solidFill>
                <a:latin typeface="Calibri" panose="020F0502020204030204"/>
                <a:ea typeface="+mn-ea"/>
                <a:cs typeface="+mn-cs"/>
              </a:rPr>
              <a:t>suggerire l’inserimento negli </a:t>
            </a:r>
            <a:r>
              <a:rPr kumimoji="0" lang="it-IT" sz="1500" b="1" i="0" u="none" strike="noStrike" kern="1200" cap="none" spc="0" normalizeH="0" baseline="0" noProof="0" dirty="0">
                <a:ln>
                  <a:noFill/>
                </a:ln>
                <a:solidFill>
                  <a:prstClr val="black"/>
                </a:solidFill>
                <a:effectLst/>
                <a:uLnTx/>
                <a:uFillTx/>
                <a:latin typeface="Calibri" panose="020F0502020204030204"/>
                <a:ea typeface="+mn-ea"/>
                <a:cs typeface="+mn-cs"/>
              </a:rPr>
              <a:t>Avvisi di selezione di «clausole di salvaguardia del progetto»?</a:t>
            </a:r>
          </a:p>
          <a:p>
            <a:pPr marR="0" lvl="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500" dirty="0">
                <a:solidFill>
                  <a:prstClr val="black"/>
                </a:solidFill>
                <a:latin typeface="Calibri" panose="020F0502020204030204"/>
                <a:ea typeface="+mn-ea"/>
                <a:cs typeface="+mn-cs"/>
              </a:rPr>
              <a:t>Istanza di contribuzione ai sensi del «de </a:t>
            </a:r>
            <a:r>
              <a:rPr lang="it-IT" sz="1500" dirty="0" err="1">
                <a:solidFill>
                  <a:prstClr val="black"/>
                </a:solidFill>
                <a:latin typeface="Calibri" panose="020F0502020204030204"/>
                <a:ea typeface="+mn-ea"/>
                <a:cs typeface="+mn-cs"/>
              </a:rPr>
              <a:t>minimis</a:t>
            </a:r>
            <a:r>
              <a:rPr lang="it-IT" sz="1500" dirty="0">
                <a:solidFill>
                  <a:prstClr val="black"/>
                </a:solidFill>
                <a:latin typeface="Calibri" panose="020F0502020204030204"/>
                <a:ea typeface="+mn-ea"/>
                <a:cs typeface="+mn-cs"/>
              </a:rPr>
              <a:t>» come una costante alternativa ad una contribuzione ai sensi del GBER;</a:t>
            </a:r>
          </a:p>
          <a:p>
            <a:pPr marR="0" lvl="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500" dirty="0">
                <a:solidFill>
                  <a:prstClr val="black"/>
                </a:solidFill>
                <a:latin typeface="Calibri" panose="020F0502020204030204"/>
                <a:ea typeface="+mn-ea"/>
                <a:cs typeface="+mn-cs"/>
              </a:rPr>
              <a:t>possibilità per la SRA di ricondurre al </a:t>
            </a:r>
            <a:r>
              <a:rPr kumimoji="0" lang="it-IT" sz="15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it-IT" sz="1500" b="0" i="0" u="none" strike="noStrike" kern="1200" cap="none" spc="0" normalizeH="0" baseline="0" noProof="0" dirty="0" err="1">
                <a:ln>
                  <a:noFill/>
                </a:ln>
                <a:solidFill>
                  <a:prstClr val="black"/>
                </a:solidFill>
                <a:effectLst/>
                <a:uLnTx/>
                <a:uFillTx/>
                <a:latin typeface="Calibri" panose="020F0502020204030204"/>
                <a:ea typeface="+mn-ea"/>
                <a:cs typeface="+mn-cs"/>
              </a:rPr>
              <a:t>minimis</a:t>
            </a:r>
            <a:r>
              <a:rPr kumimoji="0" lang="it-IT" sz="1500" b="0" i="0" u="none" strike="noStrike" kern="1200" cap="none" spc="0" normalizeH="0" baseline="0" noProof="0" dirty="0">
                <a:ln>
                  <a:noFill/>
                </a:ln>
                <a:solidFill>
                  <a:prstClr val="black"/>
                </a:solidFill>
                <a:effectLst/>
                <a:uLnTx/>
                <a:uFillTx/>
                <a:latin typeface="Calibri" panose="020F0502020204030204"/>
                <a:ea typeface="+mn-ea"/>
                <a:cs typeface="+mn-cs"/>
              </a:rPr>
              <a:t>» ove </a:t>
            </a:r>
            <a:r>
              <a:rPr lang="it-IT" sz="1500" dirty="0">
                <a:solidFill>
                  <a:prstClr val="black"/>
                </a:solidFill>
                <a:latin typeface="Calibri" panose="020F0502020204030204"/>
                <a:ea typeface="+mn-ea"/>
                <a:cs typeface="+mn-cs"/>
              </a:rPr>
              <a:t>in sede di ammissione e/o controllo emergesse lo stato di difficoltà a GBER attuale di imprese giovani/innovative/start up;</a:t>
            </a:r>
          </a:p>
          <a:p>
            <a:pPr marR="0" lvl="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500" dirty="0">
                <a:solidFill>
                  <a:prstClr val="black"/>
                </a:solidFill>
                <a:latin typeface="Calibri" panose="020F0502020204030204"/>
                <a:ea typeface="+mn-ea"/>
                <a:cs typeface="+mn-cs"/>
              </a:rPr>
              <a:t>Applicabilità di successive modifiche del GBER, ove più favorevoli all’impresa, ove il nuovo GBER fosse adottato dopo l’avviso ma prima </a:t>
            </a:r>
            <a:r>
              <a:rPr lang="it-IT" sz="1500">
                <a:solidFill>
                  <a:prstClr val="black"/>
                </a:solidFill>
                <a:latin typeface="Calibri" panose="020F0502020204030204"/>
                <a:ea typeface="+mn-ea"/>
                <a:cs typeface="+mn-cs"/>
              </a:rPr>
              <a:t>della concessione;</a:t>
            </a:r>
            <a:endParaRPr lang="it-IT" sz="1500" dirty="0"/>
          </a:p>
        </p:txBody>
      </p:sp>
      <p:pic>
        <p:nvPicPr>
          <p:cNvPr id="9" name="Immagine 8">
            <a:extLst>
              <a:ext uri="{FF2B5EF4-FFF2-40B4-BE49-F238E27FC236}">
                <a16:creationId xmlns:a16="http://schemas.microsoft.com/office/drawing/2014/main" id="{491F45F7-AB41-56FF-B9F7-E19FC45CECC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37532" y="2204186"/>
            <a:ext cx="1640394" cy="3946357"/>
          </a:xfrm>
          <a:prstGeom prst="rect">
            <a:avLst/>
          </a:prstGeom>
        </p:spPr>
      </p:pic>
    </p:spTree>
    <p:extLst>
      <p:ext uri="{BB962C8B-B14F-4D97-AF65-F5344CB8AC3E}">
        <p14:creationId xmlns:p14="http://schemas.microsoft.com/office/powerpoint/2010/main" val="59411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09934" y="2880389"/>
            <a:ext cx="8946541" cy="1478222"/>
          </a:xfrm>
        </p:spPr>
        <p:txBody>
          <a:bodyPr>
            <a:normAutofit/>
          </a:bodyPr>
          <a:lstStyle/>
          <a:p>
            <a:pPr marL="0" indent="0" algn="r">
              <a:buNone/>
            </a:pPr>
            <a:r>
              <a:rPr lang="it-IT" sz="2800" b="1" i="1" kern="100" dirty="0">
                <a:solidFill>
                  <a:srgbClr val="0033CC"/>
                </a:solidFill>
                <a:latin typeface="Calibri" panose="020F0502020204030204" pitchFamily="34" charset="0"/>
                <a:ea typeface="Calibri" panose="020F0502020204030204" pitchFamily="34" charset="0"/>
                <a:cs typeface="Times New Roman" panose="02020603050405020304" pitchFamily="18" charset="0"/>
              </a:rPr>
              <a:t>Grazie per l'attenzione... e per la pazienza!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15" y="2104224"/>
            <a:ext cx="4861248" cy="24692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ttangolo 4"/>
          <p:cNvSpPr/>
          <p:nvPr/>
        </p:nvSpPr>
        <p:spPr>
          <a:xfrm>
            <a:off x="3324678" y="6094539"/>
            <a:ext cx="4958985" cy="369332"/>
          </a:xfrm>
          <a:prstGeom prst="rect">
            <a:avLst/>
          </a:prstGeom>
        </p:spPr>
        <p:txBody>
          <a:bodyPr wrap="none">
            <a:spAutoFit/>
          </a:bodyPr>
          <a:lstStyle/>
          <a:p>
            <a:pPr algn="ctr"/>
            <a:r>
              <a:rPr lang="it-IT" b="1" i="1" dirty="0">
                <a:solidFill>
                  <a:schemeClr val="tx2">
                    <a:lumMod val="50000"/>
                  </a:schemeClr>
                </a:solidFill>
              </a:rPr>
              <a:t>Incontro Annuale CE, IGRUE e </a:t>
            </a:r>
            <a:r>
              <a:rPr lang="it-IT" b="1" i="1" dirty="0" err="1">
                <a:solidFill>
                  <a:schemeClr val="tx2">
                    <a:lumMod val="50000"/>
                  </a:schemeClr>
                </a:solidFill>
              </a:rPr>
              <a:t>AdA</a:t>
            </a:r>
            <a:r>
              <a:rPr lang="it-IT" b="1" i="1" dirty="0">
                <a:solidFill>
                  <a:schemeClr val="tx2">
                    <a:lumMod val="50000"/>
                  </a:schemeClr>
                </a:solidFill>
              </a:rPr>
              <a:t> – Merano 2026</a:t>
            </a:r>
          </a:p>
        </p:txBody>
      </p:sp>
    </p:spTree>
    <p:extLst>
      <p:ext uri="{BB962C8B-B14F-4D97-AF65-F5344CB8AC3E}">
        <p14:creationId xmlns:p14="http://schemas.microsoft.com/office/powerpoint/2010/main" val="89542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5352" y="1331259"/>
            <a:ext cx="10429852" cy="4195481"/>
          </a:xfrm>
        </p:spPr>
        <p:txBody>
          <a:bodyPr>
            <a:normAutofit/>
          </a:bodyPr>
          <a:lstStyle/>
          <a:p>
            <a:pPr marL="0" indent="0" algn="ctr">
              <a:buNone/>
            </a:pPr>
            <a:r>
              <a:rPr lang="it-IT" b="1" dirty="0">
                <a:solidFill>
                  <a:schemeClr val="tx2"/>
                </a:solidFill>
              </a:rPr>
              <a:t>Circostanze che qualificano l’impresa in difficoltà ai sensi dall’articolo 2, punto 18 del GBER </a:t>
            </a:r>
          </a:p>
        </p:txBody>
      </p:sp>
      <p:graphicFrame>
        <p:nvGraphicFramePr>
          <p:cNvPr id="4" name="Tabella 3"/>
          <p:cNvGraphicFramePr>
            <a:graphicFrameLocks noGrp="1"/>
          </p:cNvGraphicFramePr>
          <p:nvPr>
            <p:extLst>
              <p:ext uri="{D42A27DB-BD31-4B8C-83A1-F6EECF244321}">
                <p14:modId xmlns:p14="http://schemas.microsoft.com/office/powerpoint/2010/main" val="3655210495"/>
              </p:ext>
            </p:extLst>
          </p:nvPr>
        </p:nvGraphicFramePr>
        <p:xfrm>
          <a:off x="612121" y="1794195"/>
          <a:ext cx="10701147" cy="3936510"/>
        </p:xfrm>
        <a:graphic>
          <a:graphicData uri="http://schemas.openxmlformats.org/drawingml/2006/table">
            <a:tbl>
              <a:tblPr/>
              <a:tblGrid>
                <a:gridCol w="1062583">
                  <a:extLst>
                    <a:ext uri="{9D8B030D-6E8A-4147-A177-3AD203B41FA5}">
                      <a16:colId xmlns:a16="http://schemas.microsoft.com/office/drawing/2014/main" val="2074824274"/>
                    </a:ext>
                  </a:extLst>
                </a:gridCol>
                <a:gridCol w="5485233">
                  <a:extLst>
                    <a:ext uri="{9D8B030D-6E8A-4147-A177-3AD203B41FA5}">
                      <a16:colId xmlns:a16="http://schemas.microsoft.com/office/drawing/2014/main" val="1790296836"/>
                    </a:ext>
                  </a:extLst>
                </a:gridCol>
                <a:gridCol w="4153331">
                  <a:extLst>
                    <a:ext uri="{9D8B030D-6E8A-4147-A177-3AD203B41FA5}">
                      <a16:colId xmlns:a16="http://schemas.microsoft.com/office/drawing/2014/main" val="2329229526"/>
                    </a:ext>
                  </a:extLst>
                </a:gridCol>
              </a:tblGrid>
              <a:tr h="417677">
                <a:tc>
                  <a:txBody>
                    <a:bodyPr/>
                    <a:lstStyle/>
                    <a:p>
                      <a:pPr algn="ctr" rtl="0"/>
                      <a:r>
                        <a:rPr lang="it-IT" sz="1200" b="1" dirty="0">
                          <a:solidFill>
                            <a:srgbClr val="1F1F1F"/>
                          </a:solidFill>
                          <a:effectLst/>
                          <a:latin typeface="Calibri" panose="020F0502020204030204" pitchFamily="34" charset="0"/>
                          <a:cs typeface="Calibri" panose="020F0502020204030204" pitchFamily="34" charset="0"/>
                        </a:rPr>
                        <a:t>Criterio</a:t>
                      </a:r>
                      <a:endParaRPr lang="it-IT" sz="1200" dirty="0">
                        <a:solidFill>
                          <a:srgbClr val="1F1F1F"/>
                        </a:solidFill>
                        <a:effectLst/>
                        <a:latin typeface="Calibri" panose="020F0502020204030204" pitchFamily="34" charset="0"/>
                        <a:cs typeface="Calibri" panose="020F0502020204030204" pitchFamily="34" charset="0"/>
                      </a:endParaRPr>
                    </a:p>
                  </a:txBody>
                  <a:tcPr marL="62006" marR="77508"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r>
                        <a:rPr lang="it-IT" sz="1200" b="1" dirty="0">
                          <a:solidFill>
                            <a:srgbClr val="1F1F1F"/>
                          </a:solidFill>
                          <a:effectLst/>
                          <a:latin typeface="Calibri" panose="020F0502020204030204" pitchFamily="34" charset="0"/>
                          <a:cs typeface="Calibri" panose="020F0502020204030204" pitchFamily="34" charset="0"/>
                        </a:rPr>
                        <a:t>Descrizione Tecnica</a:t>
                      </a:r>
                      <a:endParaRPr lang="it-IT" sz="1200" dirty="0">
                        <a:solidFill>
                          <a:srgbClr val="1F1F1F"/>
                        </a:solidFill>
                        <a:effectLst/>
                        <a:latin typeface="Calibri" panose="020F0502020204030204" pitchFamily="34" charset="0"/>
                        <a:cs typeface="Calibri" panose="020F0502020204030204" pitchFamily="34" charset="0"/>
                      </a:endParaRPr>
                    </a:p>
                  </a:txBody>
                  <a:tcPr marL="62006" marR="77508"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a:r>
                        <a:rPr lang="it-IT" sz="1200" b="1" dirty="0">
                          <a:solidFill>
                            <a:srgbClr val="1F1F1F"/>
                          </a:solidFill>
                          <a:effectLst/>
                          <a:latin typeface="Calibri" panose="020F0502020204030204" pitchFamily="34" charset="0"/>
                          <a:cs typeface="Calibri" panose="020F0502020204030204" pitchFamily="34" charset="0"/>
                        </a:rPr>
                        <a:t>Applicabilità </a:t>
                      </a:r>
                      <a:endParaRPr lang="it-IT" sz="1200" dirty="0">
                        <a:solidFill>
                          <a:srgbClr val="1F1F1F"/>
                        </a:solidFill>
                        <a:effectLst/>
                        <a:latin typeface="Calibri" panose="020F0502020204030204" pitchFamily="34" charset="0"/>
                        <a:cs typeface="Calibri" panose="020F0502020204030204" pitchFamily="34" charset="0"/>
                      </a:endParaRPr>
                    </a:p>
                  </a:txBody>
                  <a:tcPr marL="62006" marR="62006"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08055226"/>
                  </a:ext>
                </a:extLst>
              </a:tr>
              <a:tr h="1648045">
                <a:tc>
                  <a:txBody>
                    <a:bodyPr/>
                    <a:lstStyle/>
                    <a:p>
                      <a:pPr rtl="0"/>
                      <a:r>
                        <a:rPr lang="it-IT" sz="1200" b="1" dirty="0">
                          <a:solidFill>
                            <a:srgbClr val="1F1F1F"/>
                          </a:solidFill>
                          <a:effectLst/>
                          <a:latin typeface="Calibri" panose="020F0502020204030204" pitchFamily="34" charset="0"/>
                          <a:cs typeface="Calibri" panose="020F0502020204030204" pitchFamily="34" charset="0"/>
                        </a:rPr>
                        <a:t>A/B. Patrimoniale</a:t>
                      </a:r>
                      <a:endParaRPr lang="it-IT" sz="1200" dirty="0">
                        <a:solidFill>
                          <a:srgbClr val="1F1F1F"/>
                        </a:solidFill>
                        <a:effectLst/>
                        <a:latin typeface="Calibri" panose="020F0502020204030204" pitchFamily="34" charset="0"/>
                        <a:cs typeface="Calibri" panose="020F0502020204030204" pitchFamily="34" charset="0"/>
                      </a:endParaRPr>
                    </a:p>
                  </a:txBody>
                  <a:tcPr marL="62006" marR="77508"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just" rtl="0">
                        <a:spcBef>
                          <a:spcPts val="600"/>
                        </a:spcBef>
                      </a:pPr>
                      <a:r>
                        <a:rPr lang="it-IT" sz="1200" b="1" dirty="0">
                          <a:solidFill>
                            <a:srgbClr val="1F1F1F"/>
                          </a:solidFill>
                          <a:effectLst/>
                          <a:latin typeface="Calibri" panose="020F0502020204030204" pitchFamily="34" charset="0"/>
                          <a:cs typeface="Calibri" panose="020F0502020204030204" pitchFamily="34" charset="0"/>
                        </a:rPr>
                        <a:t>Le perdite cumulate hanno eroso non solo tutte le riserve e i fondi propri della società ma anche oltre il 50% del Capitale sociale</a:t>
                      </a:r>
                    </a:p>
                    <a:p>
                      <a:pPr rtl="0"/>
                      <a:endParaRPr lang="it-IT" sz="1200" dirty="0">
                        <a:solidFill>
                          <a:srgbClr val="1F1F1F"/>
                        </a:solidFill>
                        <a:effectLst/>
                        <a:latin typeface="Calibri" panose="020F0502020204030204" pitchFamily="34" charset="0"/>
                        <a:cs typeface="Calibri" panose="020F0502020204030204" pitchFamily="34" charset="0"/>
                      </a:endParaRPr>
                    </a:p>
                    <a:p>
                      <a:pPr rtl="0"/>
                      <a:r>
                        <a:rPr lang="it-IT" sz="1200" b="1" dirty="0">
                          <a:solidFill>
                            <a:srgbClr val="1F1F1F"/>
                          </a:solidFill>
                          <a:effectLst/>
                          <a:latin typeface="Calibri" panose="020F0502020204030204" pitchFamily="34" charset="0"/>
                          <a:cs typeface="Calibri" panose="020F0502020204030204" pitchFamily="34" charset="0"/>
                        </a:rPr>
                        <a:t>A causa di perdite cumulate la società ha perso  più della metà dei fondi propri</a:t>
                      </a:r>
                    </a:p>
                  </a:txBody>
                  <a:tcPr marL="62006" marR="77508"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indent="0" algn="ctr" rtl="0">
                        <a:buFont typeface="Arial" panose="020B0604020202020204" pitchFamily="34" charset="0"/>
                        <a:buNone/>
                      </a:pPr>
                      <a:r>
                        <a:rPr lang="it-IT" sz="1200" b="1" u="sng" kern="1200" dirty="0">
                          <a:solidFill>
                            <a:schemeClr val="tx2">
                              <a:lumMod val="50000"/>
                            </a:schemeClr>
                          </a:solidFill>
                          <a:effectLst/>
                          <a:latin typeface="Calibri" panose="020F0502020204030204" pitchFamily="34" charset="0"/>
                          <a:ea typeface="+mn-ea"/>
                          <a:cs typeface="Calibri" panose="020F0502020204030204" pitchFamily="34" charset="0"/>
                        </a:rPr>
                        <a:t>Escluse PMI costituite da meno di 3 anni</a:t>
                      </a:r>
                    </a:p>
                    <a:p>
                      <a:pPr marL="0" indent="0" algn="just" rtl="0">
                        <a:buFont typeface="Arial" panose="020B0604020202020204" pitchFamily="34" charset="0"/>
                        <a:buNone/>
                      </a:pPr>
                      <a:endParaRPr lang="it-IT" sz="1200" b="1" dirty="0">
                        <a:solidFill>
                          <a:srgbClr val="1F1F1F"/>
                        </a:solidFill>
                        <a:effectLst/>
                        <a:latin typeface="Calibri" panose="020F0502020204030204" pitchFamily="34" charset="0"/>
                        <a:cs typeface="Calibri" panose="020F0502020204030204" pitchFamily="34" charset="0"/>
                      </a:endParaRPr>
                    </a:p>
                    <a:p>
                      <a:pPr marL="171450" indent="-171450" algn="just" rtl="0">
                        <a:buFont typeface="Arial" panose="020B0604020202020204" pitchFamily="34" charset="0"/>
                        <a:buChar char="•"/>
                      </a:pPr>
                      <a:r>
                        <a:rPr lang="it-IT" sz="1200" b="1" dirty="0">
                          <a:solidFill>
                            <a:srgbClr val="1F1F1F"/>
                          </a:solidFill>
                          <a:effectLst/>
                          <a:latin typeface="Calibri" panose="020F0502020204030204" pitchFamily="34" charset="0"/>
                          <a:cs typeface="Calibri" panose="020F0502020204030204" pitchFamily="34" charset="0"/>
                        </a:rPr>
                        <a:t>società per azioni, società in accomandita per azioni, società a responsabilità limitata</a:t>
                      </a:r>
                    </a:p>
                    <a:p>
                      <a:pPr rtl="0"/>
                      <a:endParaRPr lang="it-IT" sz="1200" b="1" dirty="0">
                        <a:solidFill>
                          <a:srgbClr val="1F1F1F"/>
                        </a:solidFill>
                        <a:effectLst/>
                        <a:latin typeface="Calibri" panose="020F0502020204030204" pitchFamily="34" charset="0"/>
                        <a:cs typeface="Calibri" panose="020F0502020204030204" pitchFamily="34" charset="0"/>
                      </a:endParaRPr>
                    </a:p>
                    <a:p>
                      <a:pPr marL="171450" indent="-171450" algn="just" rtl="0">
                        <a:buFont typeface="Arial" panose="020B0604020202020204" pitchFamily="34" charset="0"/>
                        <a:buChar char="•"/>
                      </a:pPr>
                      <a:r>
                        <a:rPr lang="it-IT" sz="1200" b="1" dirty="0">
                          <a:solidFill>
                            <a:srgbClr val="1F1F1F"/>
                          </a:solidFill>
                          <a:effectLst/>
                          <a:latin typeface="Calibri" panose="020F0502020204030204" pitchFamily="34" charset="0"/>
                          <a:cs typeface="Calibri" panose="020F0502020204030204" pitchFamily="34" charset="0"/>
                        </a:rPr>
                        <a:t>società in nome collettivo, società in accomandita semplice (società in cui almeno alcuni dei soci abbiano la responsabilità illimitata per i debiti della società )</a:t>
                      </a:r>
                    </a:p>
                  </a:txBody>
                  <a:tcPr marL="62006" marR="62006"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1279740"/>
                  </a:ext>
                </a:extLst>
              </a:tr>
              <a:tr h="556260">
                <a:tc>
                  <a:txBody>
                    <a:bodyPr/>
                    <a:lstStyle/>
                    <a:p>
                      <a:pPr rtl="0"/>
                      <a:r>
                        <a:rPr lang="it-IT" sz="1200" b="1">
                          <a:solidFill>
                            <a:srgbClr val="1F1F1F"/>
                          </a:solidFill>
                          <a:effectLst/>
                          <a:latin typeface="Calibri" panose="020F0502020204030204" pitchFamily="34" charset="0"/>
                          <a:cs typeface="Calibri" panose="020F0502020204030204" pitchFamily="34" charset="0"/>
                        </a:rPr>
                        <a:t>C. Insolvenza</a:t>
                      </a:r>
                      <a:endParaRPr lang="it-IT" sz="1200">
                        <a:solidFill>
                          <a:srgbClr val="1F1F1F"/>
                        </a:solidFill>
                        <a:effectLst/>
                        <a:latin typeface="Calibri" panose="020F0502020204030204" pitchFamily="34" charset="0"/>
                        <a:cs typeface="Calibri" panose="020F0502020204030204" pitchFamily="34" charset="0"/>
                      </a:endParaRPr>
                    </a:p>
                  </a:txBody>
                  <a:tcPr marL="62006" marR="77508"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just" rtl="0"/>
                      <a:r>
                        <a:rPr lang="it-IT" sz="1200" dirty="0">
                          <a:solidFill>
                            <a:srgbClr val="1F1F1F"/>
                          </a:solidFill>
                          <a:effectLst/>
                          <a:latin typeface="Calibri" panose="020F0502020204030204" pitchFamily="34" charset="0"/>
                          <a:cs typeface="Calibri" panose="020F0502020204030204" pitchFamily="34" charset="0"/>
                        </a:rPr>
                        <a:t>Soggezione a procedura concorsuale per insolvenza o sussistenza requisiti nazionali per apertura su istanza creditori. </a:t>
                      </a:r>
                      <a:endParaRPr lang="it-IT" sz="1200" b="1" dirty="0">
                        <a:solidFill>
                          <a:srgbClr val="1F1F1F"/>
                        </a:solidFill>
                        <a:effectLst/>
                        <a:latin typeface="Calibri" panose="020F0502020204030204" pitchFamily="34" charset="0"/>
                        <a:cs typeface="Calibri" panose="020F0502020204030204" pitchFamily="34" charset="0"/>
                      </a:endParaRPr>
                    </a:p>
                  </a:txBody>
                  <a:tcPr marL="62006" marR="77508"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a:r>
                        <a:rPr lang="it-IT" sz="1200" b="1" dirty="0">
                          <a:solidFill>
                            <a:srgbClr val="1F1F1F"/>
                          </a:solidFill>
                          <a:effectLst/>
                          <a:latin typeface="Calibri" panose="020F0502020204030204" pitchFamily="34" charset="0"/>
                          <a:cs typeface="Calibri" panose="020F0502020204030204" pitchFamily="34" charset="0"/>
                        </a:rPr>
                        <a:t>Tutte</a:t>
                      </a:r>
                      <a:endParaRPr lang="it-IT" sz="1200" dirty="0">
                        <a:solidFill>
                          <a:srgbClr val="1F1F1F"/>
                        </a:solidFill>
                        <a:effectLst/>
                        <a:latin typeface="Calibri" panose="020F0502020204030204" pitchFamily="34" charset="0"/>
                        <a:cs typeface="Calibri" panose="020F0502020204030204" pitchFamily="34" charset="0"/>
                      </a:endParaRPr>
                    </a:p>
                  </a:txBody>
                  <a:tcPr marL="62006" marR="62006"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7883061"/>
                  </a:ext>
                </a:extLst>
              </a:tr>
              <a:tr h="556260">
                <a:tc>
                  <a:txBody>
                    <a:bodyPr/>
                    <a:lstStyle/>
                    <a:p>
                      <a:pPr rtl="0"/>
                      <a:r>
                        <a:rPr lang="it-IT" sz="1200" b="1">
                          <a:solidFill>
                            <a:srgbClr val="1F1F1F"/>
                          </a:solidFill>
                          <a:effectLst/>
                          <a:latin typeface="Calibri" panose="020F0502020204030204" pitchFamily="34" charset="0"/>
                          <a:cs typeface="Calibri" panose="020F0502020204030204" pitchFamily="34" charset="0"/>
                        </a:rPr>
                        <a:t>D. Aiuti Precedenti</a:t>
                      </a:r>
                      <a:endParaRPr lang="it-IT" sz="1200">
                        <a:solidFill>
                          <a:srgbClr val="1F1F1F"/>
                        </a:solidFill>
                        <a:effectLst/>
                        <a:latin typeface="Calibri" panose="020F0502020204030204" pitchFamily="34" charset="0"/>
                        <a:cs typeface="Calibri" panose="020F0502020204030204" pitchFamily="34" charset="0"/>
                      </a:endParaRPr>
                    </a:p>
                  </a:txBody>
                  <a:tcPr marL="62006" marR="77508"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a:r>
                        <a:rPr lang="it-IT" sz="1200">
                          <a:solidFill>
                            <a:srgbClr val="1F1F1F"/>
                          </a:solidFill>
                          <a:effectLst/>
                          <a:latin typeface="Calibri" panose="020F0502020204030204" pitchFamily="34" charset="0"/>
                          <a:cs typeface="Calibri" panose="020F0502020204030204" pitchFamily="34" charset="0"/>
                        </a:rPr>
                        <a:t>Aiuto al salvataggio non rimborsato o Piano di Ristrutturazione ancora in corso.</a:t>
                      </a:r>
                    </a:p>
                  </a:txBody>
                  <a:tcPr marL="62006" marR="77508"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a:r>
                        <a:rPr lang="it-IT" sz="1200" b="1" dirty="0">
                          <a:solidFill>
                            <a:srgbClr val="1F1F1F"/>
                          </a:solidFill>
                          <a:effectLst/>
                          <a:latin typeface="Calibri" panose="020F0502020204030204" pitchFamily="34" charset="0"/>
                          <a:cs typeface="Calibri" panose="020F0502020204030204" pitchFamily="34" charset="0"/>
                        </a:rPr>
                        <a:t>Tutte</a:t>
                      </a:r>
                      <a:endParaRPr lang="it-IT" sz="1200" dirty="0">
                        <a:solidFill>
                          <a:srgbClr val="1F1F1F"/>
                        </a:solidFill>
                        <a:effectLst/>
                        <a:latin typeface="Calibri" panose="020F0502020204030204" pitchFamily="34" charset="0"/>
                        <a:cs typeface="Calibri" panose="020F0502020204030204" pitchFamily="34" charset="0"/>
                      </a:endParaRPr>
                    </a:p>
                  </a:txBody>
                  <a:tcPr marL="62006" marR="62006"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45234625"/>
                  </a:ext>
                </a:extLst>
              </a:tr>
              <a:tr h="704209">
                <a:tc>
                  <a:txBody>
                    <a:bodyPr/>
                    <a:lstStyle/>
                    <a:p>
                      <a:pPr rtl="0"/>
                      <a:r>
                        <a:rPr lang="it-IT" sz="1200" b="1" dirty="0">
                          <a:solidFill>
                            <a:srgbClr val="1F1F1F"/>
                          </a:solidFill>
                          <a:effectLst/>
                          <a:latin typeface="Calibri" panose="020F0502020204030204" pitchFamily="34" charset="0"/>
                          <a:cs typeface="Calibri" panose="020F0502020204030204" pitchFamily="34" charset="0"/>
                        </a:rPr>
                        <a:t>E. Parametri Finanziari</a:t>
                      </a:r>
                      <a:endParaRPr lang="it-IT" sz="1200" dirty="0">
                        <a:solidFill>
                          <a:srgbClr val="1F1F1F"/>
                        </a:solidFill>
                        <a:effectLst/>
                        <a:latin typeface="Calibri" panose="020F0502020204030204" pitchFamily="34" charset="0"/>
                        <a:cs typeface="Calibri" panose="020F0502020204030204" pitchFamily="34" charset="0"/>
                      </a:endParaRPr>
                    </a:p>
                  </a:txBody>
                  <a:tcPr marL="62006" marR="77508"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a:r>
                        <a:rPr lang="it-IT" sz="1200" dirty="0">
                          <a:solidFill>
                            <a:srgbClr val="1F1F1F"/>
                          </a:solidFill>
                          <a:effectLst/>
                          <a:latin typeface="Calibri" panose="020F0502020204030204" pitchFamily="34" charset="0"/>
                          <a:cs typeface="Calibri" panose="020F0502020204030204" pitchFamily="34" charset="0"/>
                        </a:rPr>
                        <a:t>Negli ultimi 2 anni: </a:t>
                      </a:r>
                      <a:r>
                        <a:rPr lang="it-IT" sz="1200" dirty="0" err="1">
                          <a:solidFill>
                            <a:srgbClr val="1F1F1F"/>
                          </a:solidFill>
                          <a:effectLst/>
                          <a:latin typeface="Calibri" panose="020F0502020204030204" pitchFamily="34" charset="0"/>
                          <a:cs typeface="Calibri" panose="020F0502020204030204" pitchFamily="34" charset="0"/>
                        </a:rPr>
                        <a:t>Debt</a:t>
                      </a:r>
                      <a:r>
                        <a:rPr lang="it-IT" sz="1200" dirty="0">
                          <a:solidFill>
                            <a:srgbClr val="1F1F1F"/>
                          </a:solidFill>
                          <a:effectLst/>
                          <a:latin typeface="Calibri" panose="020F0502020204030204" pitchFamily="34" charset="0"/>
                          <a:cs typeface="Calibri" panose="020F0502020204030204" pitchFamily="34" charset="0"/>
                        </a:rPr>
                        <a:t>/Equity &gt; 7,5 </a:t>
                      </a:r>
                      <a:r>
                        <a:rPr lang="it-IT" sz="1200" baseline="0" dirty="0">
                          <a:solidFill>
                            <a:srgbClr val="1F1F1F"/>
                          </a:solidFill>
                          <a:effectLst/>
                          <a:latin typeface="Calibri" panose="020F0502020204030204" pitchFamily="34" charset="0"/>
                          <a:cs typeface="Calibri" panose="020F0502020204030204" pitchFamily="34" charset="0"/>
                        </a:rPr>
                        <a:t> </a:t>
                      </a:r>
                      <a:r>
                        <a:rPr lang="it-IT" sz="1200" b="1" dirty="0">
                          <a:solidFill>
                            <a:srgbClr val="1F1F1F"/>
                          </a:solidFill>
                          <a:effectLst/>
                          <a:latin typeface="Calibri" panose="020F0502020204030204" pitchFamily="34" charset="0"/>
                          <a:cs typeface="Calibri" panose="020F0502020204030204" pitchFamily="34" charset="0"/>
                        </a:rPr>
                        <a:t>e</a:t>
                      </a:r>
                      <a:r>
                        <a:rPr lang="it-IT" sz="1200" b="1" baseline="0" dirty="0">
                          <a:solidFill>
                            <a:srgbClr val="1F1F1F"/>
                          </a:solidFill>
                          <a:effectLst/>
                          <a:latin typeface="Calibri" panose="020F0502020204030204" pitchFamily="34" charset="0"/>
                          <a:cs typeface="Calibri" panose="020F0502020204030204" pitchFamily="34" charset="0"/>
                        </a:rPr>
                        <a:t>  </a:t>
                      </a:r>
                      <a:r>
                        <a:rPr lang="it-IT" sz="1200" dirty="0">
                          <a:solidFill>
                            <a:srgbClr val="1F1F1F"/>
                          </a:solidFill>
                          <a:effectLst/>
                          <a:latin typeface="Calibri" panose="020F0502020204030204" pitchFamily="34" charset="0"/>
                          <a:cs typeface="Calibri" panose="020F0502020204030204" pitchFamily="34" charset="0"/>
                        </a:rPr>
                        <a:t>2) EBITDA/Interessi &lt; 1,0</a:t>
                      </a:r>
                    </a:p>
                  </a:txBody>
                  <a:tcPr marL="62006" marR="77508"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rtl="0"/>
                      <a:r>
                        <a:rPr lang="it-IT" sz="1200" b="1" dirty="0">
                          <a:solidFill>
                            <a:srgbClr val="1F1F1F"/>
                          </a:solidFill>
                          <a:effectLst/>
                          <a:latin typeface="Calibri" panose="020F0502020204030204" pitchFamily="34" charset="0"/>
                          <a:cs typeface="Calibri" panose="020F0502020204030204" pitchFamily="34" charset="0"/>
                        </a:rPr>
                        <a:t>Solo Grandi Imprese</a:t>
                      </a:r>
                      <a:endParaRPr lang="it-IT" sz="1200" dirty="0">
                        <a:solidFill>
                          <a:srgbClr val="1F1F1F"/>
                        </a:solidFill>
                        <a:effectLst/>
                        <a:latin typeface="Calibri" panose="020F0502020204030204" pitchFamily="34" charset="0"/>
                        <a:cs typeface="Calibri" panose="020F0502020204030204" pitchFamily="34" charset="0"/>
                      </a:endParaRPr>
                    </a:p>
                  </a:txBody>
                  <a:tcPr marL="62006" marR="62006" marT="103344" marB="10334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73279668"/>
                  </a:ext>
                </a:extLst>
              </a:tr>
            </a:tbl>
          </a:graphicData>
        </a:graphic>
      </p:graphicFrame>
      <p:sp>
        <p:nvSpPr>
          <p:cNvPr id="7" name="CasellaDiTesto 6">
            <a:extLst>
              <a:ext uri="{FF2B5EF4-FFF2-40B4-BE49-F238E27FC236}">
                <a16:creationId xmlns:a16="http://schemas.microsoft.com/office/drawing/2014/main" id="{E4E17CE3-F8D7-4E8A-B97E-05D9E718F711}"/>
              </a:ext>
            </a:extLst>
          </p:cNvPr>
          <p:cNvSpPr txBox="1"/>
          <p:nvPr/>
        </p:nvSpPr>
        <p:spPr>
          <a:xfrm>
            <a:off x="612122" y="5730705"/>
            <a:ext cx="10351196" cy="1015663"/>
          </a:xfrm>
          <a:prstGeom prst="rect">
            <a:avLst/>
          </a:prstGeom>
          <a:noFill/>
        </p:spPr>
        <p:txBody>
          <a:bodyPr wrap="square">
            <a:spAutoFit/>
          </a:bodyPr>
          <a:lstStyle/>
          <a:p>
            <a:pPr algn="just"/>
            <a:r>
              <a:rPr lang="it-IT" sz="2000" b="1" dirty="0">
                <a:solidFill>
                  <a:schemeClr val="tx2"/>
                </a:solidFill>
                <a:latin typeface="+mj-lt"/>
                <a:ea typeface="+mj-ea"/>
                <a:cs typeface="+mj-cs"/>
              </a:rPr>
              <a:t>Orientamenti sugli aiuti di Stato per il salvataggio</a:t>
            </a:r>
            <a:r>
              <a:rPr lang="it-IT" sz="1800" i="1" dirty="0">
                <a:solidFill>
                  <a:srgbClr val="003299"/>
                </a:solidFill>
                <a:latin typeface="+mn-lt"/>
                <a:cs typeface="Calibri" panose="020F0502020204030204" pitchFamily="34" charset="0"/>
              </a:rPr>
              <a:t>: </a:t>
            </a:r>
            <a:r>
              <a:rPr lang="it-IT" sz="2000" dirty="0">
                <a:solidFill>
                  <a:schemeClr val="tx2"/>
                </a:solidFill>
                <a:latin typeface="+mj-lt"/>
                <a:ea typeface="+mj-ea"/>
                <a:cs typeface="+mj-cs"/>
              </a:rPr>
              <a:t>premettono alle medesime circostanze quella che l’impresa, in assenza di un intervento dello Stato, è quasi certamente destinata al collasso economico a breve o a medio termine. </a:t>
            </a:r>
          </a:p>
        </p:txBody>
      </p:sp>
    </p:spTree>
    <p:extLst>
      <p:ext uri="{BB962C8B-B14F-4D97-AF65-F5344CB8AC3E}">
        <p14:creationId xmlns:p14="http://schemas.microsoft.com/office/powerpoint/2010/main" val="106430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7964" y="673524"/>
            <a:ext cx="9404723" cy="1400530"/>
          </a:xfrm>
        </p:spPr>
        <p:txBody>
          <a:bodyPr/>
          <a:lstStyle/>
          <a:p>
            <a:r>
              <a:rPr lang="it-IT" b="1" dirty="0"/>
              <a:t>               </a:t>
            </a:r>
            <a:r>
              <a:rPr lang="it-IT" sz="4000" b="1" dirty="0"/>
              <a:t>Area grigia</a:t>
            </a:r>
            <a:br>
              <a:rPr lang="it-IT" dirty="0"/>
            </a:br>
            <a:endParaRPr lang="it-IT" b="1" dirty="0"/>
          </a:p>
        </p:txBody>
      </p:sp>
      <p:sp>
        <p:nvSpPr>
          <p:cNvPr id="3" name="Segnaposto contenuto 2"/>
          <p:cNvSpPr>
            <a:spLocks noGrp="1"/>
          </p:cNvSpPr>
          <p:nvPr>
            <p:ph idx="1"/>
          </p:nvPr>
        </p:nvSpPr>
        <p:spPr>
          <a:xfrm>
            <a:off x="1131885" y="1853248"/>
            <a:ext cx="6386121" cy="4530299"/>
          </a:xfrm>
        </p:spPr>
        <p:txBody>
          <a:bodyPr>
            <a:normAutofit lnSpcReduction="10000"/>
          </a:bodyPr>
          <a:lstStyle/>
          <a:p>
            <a:pPr algn="just"/>
            <a:r>
              <a:rPr lang="it-IT" sz="2400" dirty="0">
                <a:latin typeface="+mn-lt"/>
              </a:rPr>
              <a:t>Imprese «in difficoltà» non finanziabili ai sensi del GBER che però non sono  destinate a cessare a breve termine in assenza di finanziamento pubblico e quindi che non possono accedere nemmeno agli aiuti per il salvataggio e la ristrutturazione. </a:t>
            </a:r>
          </a:p>
          <a:p>
            <a:pPr marL="0" indent="0" algn="just">
              <a:buNone/>
            </a:pPr>
            <a:endParaRPr lang="it-IT" sz="2400" dirty="0">
              <a:latin typeface="+mn-lt"/>
            </a:endParaRPr>
          </a:p>
          <a:p>
            <a:pPr marL="342900" marR="0" lvl="0" indent="-342900" algn="just" defTabSz="457200" rtl="0" eaLnBrk="1" fontAlgn="auto" latinLnBrk="0" hangingPunct="1">
              <a:lnSpc>
                <a:spcPct val="100000"/>
              </a:lnSpc>
              <a:spcBef>
                <a:spcPts val="1000"/>
              </a:spcBef>
              <a:spcAft>
                <a:spcPts val="0"/>
              </a:spcAft>
              <a:buClr>
                <a:srgbClr val="DBEFF9">
                  <a:lumMod val="40000"/>
                  <a:lumOff val="60000"/>
                </a:srgbClr>
              </a:buClr>
              <a:buSzPct val="80000"/>
              <a:buFont typeface="Wingdings 3" charset="2"/>
              <a:buChar char=""/>
              <a:tabLst/>
              <a:defRPr/>
            </a:pPr>
            <a:r>
              <a:rPr lang="it-IT" sz="2400" b="1" dirty="0">
                <a:solidFill>
                  <a:schemeClr val="tx2"/>
                </a:solidFill>
              </a:rPr>
              <a:t>Attuale disciplina caratterizzata da elevato grado di certezza giuridica – anni di attività,  dati contabili/di bilancio - espone al rischio di non centrare l’obiettivo di sostenere la crescita delle imprese.</a:t>
            </a:r>
          </a:p>
          <a:p>
            <a:pPr algn="just"/>
            <a:endParaRPr lang="it-IT" dirty="0"/>
          </a:p>
          <a:p>
            <a:pPr algn="just"/>
            <a:endParaRPr lang="it-IT" dirty="0"/>
          </a:p>
          <a:p>
            <a:endParaRPr lang="it-IT" dirty="0"/>
          </a:p>
          <a:p>
            <a:endParaRPr lang="it-IT" dirty="0"/>
          </a:p>
        </p:txBody>
      </p:sp>
      <p:pic>
        <p:nvPicPr>
          <p:cNvPr id="6" name="Immagine 5">
            <a:extLst>
              <a:ext uri="{FF2B5EF4-FFF2-40B4-BE49-F238E27FC236}">
                <a16:creationId xmlns:a16="http://schemas.microsoft.com/office/drawing/2014/main" id="{05DB3A54-6535-40DF-BB46-60C7A0B7B083}"/>
              </a:ext>
            </a:extLst>
          </p:cNvPr>
          <p:cNvPicPr>
            <a:picLocks noChangeAspect="1"/>
          </p:cNvPicPr>
          <p:nvPr/>
        </p:nvPicPr>
        <p:blipFill>
          <a:blip r:embed="rId2"/>
          <a:stretch>
            <a:fillRect/>
          </a:stretch>
        </p:blipFill>
        <p:spPr>
          <a:xfrm>
            <a:off x="7848505" y="4382220"/>
            <a:ext cx="3604511" cy="1802256"/>
          </a:xfrm>
          <a:prstGeom prst="rect">
            <a:avLst/>
          </a:prstGeom>
          <a:effectLst/>
          <a:scene3d>
            <a:camera prst="orthographicFront"/>
            <a:lightRig rig="threePt" dir="t"/>
          </a:scene3d>
          <a:sp3d>
            <a:bevelT w="165100" prst="coolSlant"/>
          </a:sp3d>
        </p:spPr>
      </p:pic>
      <p:pic>
        <p:nvPicPr>
          <p:cNvPr id="9" name="Immagine 8">
            <a:extLst>
              <a:ext uri="{FF2B5EF4-FFF2-40B4-BE49-F238E27FC236}">
                <a16:creationId xmlns:a16="http://schemas.microsoft.com/office/drawing/2014/main" id="{A18E290D-5637-4B4D-BBD3-E147D4D537B6}"/>
              </a:ext>
            </a:extLst>
          </p:cNvPr>
          <p:cNvPicPr>
            <a:picLocks noChangeAspect="1"/>
          </p:cNvPicPr>
          <p:nvPr/>
        </p:nvPicPr>
        <p:blipFill>
          <a:blip r:embed="rId3"/>
          <a:stretch>
            <a:fillRect/>
          </a:stretch>
        </p:blipFill>
        <p:spPr>
          <a:xfrm>
            <a:off x="8437256" y="1906528"/>
            <a:ext cx="1845431" cy="1956900"/>
          </a:xfrm>
          <a:prstGeom prst="rect">
            <a:avLst/>
          </a:prstGeom>
          <a:noFill/>
          <a:effectLst/>
          <a:scene3d>
            <a:camera prst="orthographicFront"/>
            <a:lightRig rig="threePt" dir="t"/>
          </a:scene3d>
          <a:sp3d>
            <a:bevelT prst="angle"/>
          </a:sp3d>
        </p:spPr>
      </p:pic>
    </p:spTree>
    <p:extLst>
      <p:ext uri="{BB962C8B-B14F-4D97-AF65-F5344CB8AC3E}">
        <p14:creationId xmlns:p14="http://schemas.microsoft.com/office/powerpoint/2010/main" val="146282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7276" y="286270"/>
            <a:ext cx="10510576" cy="1160693"/>
          </a:xfrm>
        </p:spPr>
        <p:txBody>
          <a:bodyPr/>
          <a:lstStyle/>
          <a:p>
            <a:pPr marL="0" indent="0" algn="ctr">
              <a:buFont typeface="Wingdings 3" charset="2"/>
              <a:buNone/>
            </a:pPr>
            <a:r>
              <a:rPr lang="it-IT" sz="1800" b="1" kern="100" dirty="0">
                <a:latin typeface="+mn-lt"/>
                <a:ea typeface="Calibri" panose="020F0502020204030204" pitchFamily="34" charset="0"/>
                <a:cs typeface="Times New Roman" panose="02020603050405020304" pitchFamily="18" charset="0"/>
              </a:rPr>
              <a:t>Aiuti di Stato alle imprese in difficoltà </a:t>
            </a:r>
            <a:br>
              <a:rPr lang="it-IT" sz="1800" b="1" kern="100" dirty="0">
                <a:latin typeface="+mn-lt"/>
                <a:ea typeface="Calibri" panose="020F0502020204030204" pitchFamily="34" charset="0"/>
                <a:cs typeface="Times New Roman" panose="02020603050405020304" pitchFamily="18" charset="0"/>
              </a:rPr>
            </a:br>
            <a:r>
              <a:rPr lang="it-IT" sz="1800" b="1" kern="100" dirty="0">
                <a:latin typeface="+mn-lt"/>
                <a:ea typeface="Calibri" panose="020F0502020204030204" pitchFamily="34" charset="0"/>
                <a:cs typeface="Times New Roman" panose="02020603050405020304" pitchFamily="18" charset="0"/>
              </a:rPr>
              <a:t>revisione degli orientamenti per il salvataggio e la ristrutturazione</a:t>
            </a:r>
            <a:br>
              <a:rPr lang="it-IT" sz="2000" b="1" kern="100" dirty="0">
                <a:latin typeface="+mn-lt"/>
                <a:ea typeface="Calibri" panose="020F0502020204030204" pitchFamily="34" charset="0"/>
                <a:cs typeface="Times New Roman" panose="02020603050405020304" pitchFamily="18" charset="0"/>
              </a:rPr>
            </a:br>
            <a:r>
              <a:rPr lang="it-IT" sz="1400" i="1" kern="100" dirty="0">
                <a:latin typeface="Calibri" panose="020F0502020204030204" pitchFamily="34" charset="0"/>
                <a:ea typeface="Calibri" panose="020F0502020204030204" pitchFamily="34" charset="0"/>
                <a:cs typeface="Times New Roman" panose="02020603050405020304" pitchFamily="18" charset="0"/>
              </a:rPr>
              <a:t>Consultazione pubblica sulla revisione degli orientamenti per il salvataggio e la ristrutturazione </a:t>
            </a:r>
            <a:br>
              <a:rPr lang="it-IT" sz="1000" b="1"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br>
            <a:r>
              <a:rPr lang="it-IT" sz="1400" b="1" kern="100" dirty="0">
                <a:latin typeface="+mn-lt"/>
                <a:cs typeface="Times New Roman" panose="02020603050405020304" pitchFamily="18" charset="0"/>
              </a:rPr>
              <a:t>(Invito a presentare contributi - Nota Ares(2025)6808140 del 22/08/2025)</a:t>
            </a:r>
            <a:br>
              <a:rPr lang="it-IT" sz="1600" b="1" kern="100" dirty="0">
                <a:latin typeface="+mn-lt"/>
                <a:cs typeface="Times New Roman" panose="02020603050405020304" pitchFamily="18" charset="0"/>
              </a:rPr>
            </a:br>
            <a:endParaRPr lang="it-IT" sz="2000" dirty="0">
              <a:latin typeface="+mn-lt"/>
            </a:endParaRPr>
          </a:p>
        </p:txBody>
      </p:sp>
      <p:sp>
        <p:nvSpPr>
          <p:cNvPr id="4" name="Segnaposto contenuto 2">
            <a:extLst>
              <a:ext uri="{FF2B5EF4-FFF2-40B4-BE49-F238E27FC236}">
                <a16:creationId xmlns:a16="http://schemas.microsoft.com/office/drawing/2014/main" id="{353BC484-F87C-4987-8F66-6354B1EBE495}"/>
              </a:ext>
            </a:extLst>
          </p:cNvPr>
          <p:cNvSpPr txBox="1">
            <a:spLocks/>
          </p:cNvSpPr>
          <p:nvPr/>
        </p:nvSpPr>
        <p:spPr>
          <a:xfrm>
            <a:off x="0" y="1446963"/>
            <a:ext cx="12078119" cy="5225142"/>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it-IT" sz="7200" b="1" kern="100" dirty="0">
                <a:latin typeface="+mn-lt"/>
                <a:ea typeface="Calibri" panose="020F0502020204030204" pitchFamily="34" charset="0"/>
                <a:cs typeface="Times New Roman" panose="02020603050405020304" pitchFamily="18" charset="0"/>
              </a:rPr>
              <a:t>Problemi da affrontare:</a:t>
            </a:r>
          </a:p>
          <a:p>
            <a:pPr marL="720725" indent="-360363" algn="just">
              <a:buClr>
                <a:schemeClr val="bg2">
                  <a:lumMod val="25000"/>
                </a:schemeClr>
              </a:buClr>
              <a:buSzPct val="100000"/>
              <a:buFont typeface="+mj-lt"/>
              <a:buAutoNum type="arabicPeriod"/>
            </a:pPr>
            <a:r>
              <a:rPr lang="it-IT" sz="6400" b="1" kern="100" dirty="0">
                <a:latin typeface="+mn-lt"/>
                <a:ea typeface="Calibri" panose="020F0502020204030204" pitchFamily="34" charset="0"/>
                <a:cs typeface="Times New Roman" panose="02020603050405020304" pitchFamily="18" charset="0"/>
              </a:rPr>
              <a:t>Rivedere i criteri quantitativi della definizione di impresa in difficoltà </a:t>
            </a:r>
          </a:p>
          <a:p>
            <a:pPr marL="1217612" lvl="1" indent="-457200" algn="just">
              <a:buClr>
                <a:schemeClr val="bg2">
                  <a:lumMod val="25000"/>
                </a:schemeClr>
              </a:buClr>
              <a:buSzPct val="100000"/>
              <a:buFont typeface="Wingdings" panose="05000000000000000000" pitchFamily="2" charset="2"/>
              <a:buChar char="ü"/>
            </a:pPr>
            <a:r>
              <a:rPr lang="it-IT" sz="6400" b="1" kern="100" dirty="0">
                <a:latin typeface="+mn-lt"/>
                <a:ea typeface="Calibri" panose="020F0502020204030204" pitchFamily="34" charset="0"/>
                <a:cs typeface="Times New Roman" panose="02020603050405020304" pitchFamily="18" charset="0"/>
              </a:rPr>
              <a:t>possono avere l'effetto di qualificare come «imprese in difficoltà» alcune start-up o scale-up che hanno uno specifico modello di crescita </a:t>
            </a:r>
            <a:r>
              <a:rPr lang="it-IT" sz="6400" kern="100" dirty="0">
                <a:latin typeface="+mn-lt"/>
                <a:ea typeface="Calibri" panose="020F0502020204030204" pitchFamily="34" charset="0"/>
                <a:cs typeface="Times New Roman" panose="02020603050405020304" pitchFamily="18" charset="0"/>
              </a:rPr>
              <a:t>ad alta intensità di capitale. Tuttavia, tali imprese </a:t>
            </a:r>
            <a:r>
              <a:rPr lang="it-IT" sz="6400" b="1" kern="100" dirty="0">
                <a:latin typeface="+mn-lt"/>
                <a:ea typeface="Calibri" panose="020F0502020204030204" pitchFamily="34" charset="0"/>
                <a:cs typeface="Times New Roman" panose="02020603050405020304" pitchFamily="18" charset="0"/>
              </a:rPr>
              <a:t>non sarebbero condannate a cessare l'attività a breve o medio termine, impedendo così loro di ricevere altre forme di aiuti di Stato</a:t>
            </a:r>
            <a:r>
              <a:rPr lang="it-IT" sz="6400" kern="100" dirty="0">
                <a:latin typeface="+mn-lt"/>
                <a:ea typeface="Calibri" panose="020F0502020204030204" pitchFamily="34" charset="0"/>
                <a:cs typeface="Times New Roman" panose="02020603050405020304" pitchFamily="18" charset="0"/>
              </a:rPr>
              <a:t>;</a:t>
            </a:r>
          </a:p>
          <a:p>
            <a:pPr marL="1217612" lvl="1" indent="-457200" algn="just">
              <a:buClr>
                <a:schemeClr val="bg2">
                  <a:lumMod val="25000"/>
                </a:schemeClr>
              </a:buClr>
              <a:buSzPct val="100000"/>
              <a:buFont typeface="Wingdings" panose="05000000000000000000" pitchFamily="2" charset="2"/>
              <a:buChar char="ü"/>
            </a:pPr>
            <a:r>
              <a:rPr lang="it-IT" sz="6400" b="1" kern="100" dirty="0">
                <a:latin typeface="+mn-lt"/>
                <a:ea typeface="Calibri" panose="020F0502020204030204" pitchFamily="34" charset="0"/>
                <a:cs typeface="Times New Roman" panose="02020603050405020304" pitchFamily="18" charset="0"/>
              </a:rPr>
              <a:t>potrebbero avere l'effetto indesiderato che, determinate imprese caratterizzate da un certo modello di crescita, possano soddisfare i criteri di impresa in difficoltà senza esserlo veramente</a:t>
            </a:r>
            <a:r>
              <a:rPr lang="it-IT" sz="6400" kern="100" dirty="0">
                <a:latin typeface="+mn-lt"/>
                <a:ea typeface="Calibri" panose="020F0502020204030204" pitchFamily="34" charset="0"/>
                <a:cs typeface="Times New Roman" panose="02020603050405020304" pitchFamily="18" charset="0"/>
              </a:rPr>
              <a:t>:</a:t>
            </a:r>
            <a:r>
              <a:rPr lang="it-IT" sz="6400" b="1" kern="100" dirty="0">
                <a:latin typeface="+mn-lt"/>
                <a:ea typeface="Calibri" panose="020F0502020204030204" pitchFamily="34" charset="0"/>
                <a:cs typeface="Times New Roman" panose="02020603050405020304" pitchFamily="18" charset="0"/>
              </a:rPr>
              <a:t> </a:t>
            </a:r>
            <a:r>
              <a:rPr lang="it-IT" sz="6400" kern="100" dirty="0">
                <a:latin typeface="+mn-lt"/>
                <a:ea typeface="Calibri" panose="020F0502020204030204" pitchFamily="34" charset="0"/>
                <a:cs typeface="Times New Roman" panose="02020603050405020304" pitchFamily="18" charset="0"/>
              </a:rPr>
              <a:t>è il caso ad esempio delle start-up innovative con elevati costi iniziali di innovazione che sono finanziati da cicli successivi di finanziamenti</a:t>
            </a:r>
            <a:r>
              <a:rPr lang="it-IT" sz="6400" b="1" kern="100" dirty="0">
                <a:latin typeface="+mn-lt"/>
                <a:ea typeface="Calibri" panose="020F0502020204030204" pitchFamily="34" charset="0"/>
                <a:cs typeface="Times New Roman" panose="02020603050405020304" pitchFamily="18" charset="0"/>
              </a:rPr>
              <a:t>;</a:t>
            </a:r>
            <a:endParaRPr lang="it-IT" sz="6400" kern="100" dirty="0">
              <a:latin typeface="+mn-lt"/>
              <a:ea typeface="Calibri" panose="020F0502020204030204" pitchFamily="34" charset="0"/>
              <a:cs typeface="Times New Roman" panose="02020603050405020304" pitchFamily="18" charset="0"/>
            </a:endParaRPr>
          </a:p>
          <a:p>
            <a:pPr marL="1217612" lvl="1" indent="-457200" algn="just">
              <a:buClr>
                <a:schemeClr val="bg2">
                  <a:lumMod val="25000"/>
                </a:schemeClr>
              </a:buClr>
              <a:buSzPct val="100000"/>
              <a:buFont typeface="Wingdings" panose="05000000000000000000" pitchFamily="2" charset="2"/>
              <a:buChar char="ü"/>
            </a:pPr>
            <a:r>
              <a:rPr lang="it-IT" sz="6400" kern="100" dirty="0">
                <a:latin typeface="+mn-lt"/>
                <a:ea typeface="Calibri" panose="020F0502020204030204" pitchFamily="34" charset="0"/>
                <a:cs typeface="Times New Roman" panose="02020603050405020304" pitchFamily="18" charset="0"/>
              </a:rPr>
              <a:t>comportano</a:t>
            </a:r>
            <a:r>
              <a:rPr lang="it-IT" sz="6400" b="1" kern="100" dirty="0">
                <a:latin typeface="+mn-lt"/>
                <a:ea typeface="Calibri" panose="020F0502020204030204" pitchFamily="34" charset="0"/>
                <a:cs typeface="Times New Roman" panose="02020603050405020304" pitchFamily="18" charset="0"/>
              </a:rPr>
              <a:t> il rischio che imprese intrinsecamente redditizie siano escluse in modo ingiustificato da altri tipi di aiuti di Stato </a:t>
            </a:r>
            <a:r>
              <a:rPr lang="it-IT" sz="6400" kern="100" dirty="0">
                <a:latin typeface="+mn-lt"/>
                <a:ea typeface="Calibri" panose="020F0502020204030204" pitchFamily="34" charset="0"/>
                <a:cs typeface="Times New Roman" panose="02020603050405020304" pitchFamily="18" charset="0"/>
              </a:rPr>
              <a:t> </a:t>
            </a:r>
            <a:r>
              <a:rPr lang="it-IT" sz="6400" b="1" kern="100" dirty="0">
                <a:latin typeface="+mn-lt"/>
                <a:ea typeface="Calibri" panose="020F0502020204030204" pitchFamily="34" charset="0"/>
                <a:cs typeface="Times New Roman" panose="02020603050405020304" pitchFamily="18" charset="0"/>
              </a:rPr>
              <a:t>in un contesto in cui l'obiettivo è promuovere e incentivare l'innovazione da parte delle imprese europee, </a:t>
            </a:r>
            <a:r>
              <a:rPr lang="it-IT" sz="6400" kern="100" dirty="0">
                <a:latin typeface="+mn-lt"/>
                <a:ea typeface="Calibri" panose="020F0502020204030204" pitchFamily="34" charset="0"/>
                <a:cs typeface="Times New Roman" panose="02020603050405020304" pitchFamily="18" charset="0"/>
              </a:rPr>
              <a:t>comprese in particolare le start-up e le scale-up, al fine di rafforzare la competitività dell'economia europea;</a:t>
            </a:r>
          </a:p>
          <a:p>
            <a:pPr marL="720725" indent="-360363" algn="just">
              <a:buClr>
                <a:schemeClr val="bg2">
                  <a:lumMod val="25000"/>
                </a:schemeClr>
              </a:buClr>
              <a:buSzPct val="100000"/>
              <a:buFont typeface="+mj-lt"/>
              <a:buAutoNum type="arabicPeriod"/>
            </a:pPr>
            <a:r>
              <a:rPr lang="it-IT" sz="6400" kern="100" dirty="0">
                <a:latin typeface="+mn-lt"/>
                <a:ea typeface="Calibri" panose="020F0502020204030204" pitchFamily="34" charset="0"/>
                <a:cs typeface="Times New Roman" panose="02020603050405020304" pitchFamily="18" charset="0"/>
              </a:rPr>
              <a:t>aggiungere il settore siderurgico all'ambito di applicazione materiale degli orientamenti e ad allineare gli orientamenti alla recente giurisprudenza dell’UE;</a:t>
            </a:r>
          </a:p>
          <a:p>
            <a:pPr marL="720725" indent="-360363" algn="just">
              <a:buClr>
                <a:schemeClr val="bg2">
                  <a:lumMod val="25000"/>
                </a:schemeClr>
              </a:buClr>
              <a:buSzPct val="100000"/>
              <a:buFont typeface="+mj-lt"/>
              <a:buAutoNum type="arabicPeriod"/>
            </a:pPr>
            <a:r>
              <a:rPr lang="it-IT" sz="6400" b="1" kern="100" dirty="0">
                <a:latin typeface="+mn-lt"/>
                <a:ea typeface="Calibri" panose="020F0502020204030204" pitchFamily="34" charset="0"/>
                <a:cs typeface="Times New Roman" panose="02020603050405020304" pitchFamily="18" charset="0"/>
              </a:rPr>
              <a:t>chiarire alcune parti della definizione di impresa in difficoltà, in particolare per quanto riguarda il concetto di «fondi propri»;</a:t>
            </a:r>
          </a:p>
          <a:p>
            <a:pPr marL="720725" indent="-360363" algn="just">
              <a:buClr>
                <a:schemeClr val="bg2">
                  <a:lumMod val="25000"/>
                </a:schemeClr>
              </a:buClr>
              <a:buSzPct val="100000"/>
              <a:buFont typeface="+mj-lt"/>
              <a:buAutoNum type="arabicPeriod"/>
            </a:pPr>
            <a:r>
              <a:rPr lang="it-IT" sz="6400" kern="100" dirty="0">
                <a:latin typeface="+mn-lt"/>
                <a:ea typeface="Calibri" panose="020F0502020204030204" pitchFamily="34" charset="0"/>
                <a:cs typeface="Times New Roman" panose="02020603050405020304" pitchFamily="18" charset="0"/>
              </a:rPr>
              <a:t>apportare modifiche tecniche alla struttura degli orientamenti a seguito di una serie di sentenze degli organi giurisdizionali dell’UE.</a:t>
            </a:r>
          </a:p>
          <a:p>
            <a:pPr marL="360363" indent="0" algn="just">
              <a:buFont typeface="Wingdings 3" charset="2"/>
              <a:buNone/>
            </a:pPr>
            <a:endParaRPr lang="it-IT" sz="5600" kern="100" dirty="0">
              <a:solidFill>
                <a:schemeClr val="tx2"/>
              </a:solidFill>
              <a:latin typeface="+mn-lt"/>
              <a:ea typeface="Calibri" panose="020F0502020204030204" pitchFamily="34" charset="0"/>
              <a:cs typeface="Times New Roman" panose="02020603050405020304" pitchFamily="18" charset="0"/>
            </a:endParaRPr>
          </a:p>
          <a:p>
            <a:pPr marL="536575" indent="-176213" algn="just"/>
            <a:r>
              <a:rPr lang="it-IT" sz="5600" dirty="0">
                <a:solidFill>
                  <a:schemeClr val="bg2">
                    <a:lumMod val="10000"/>
                  </a:schemeClr>
                </a:solidFill>
                <a:latin typeface="+mn-lt"/>
              </a:rPr>
              <a:t>Periodo per l'invio dei commenti 22 agosto 2025 - 14 novembre 2025 </a:t>
            </a:r>
            <a:r>
              <a:rPr lang="it-IT" sz="5600" b="1" dirty="0">
                <a:solidFill>
                  <a:schemeClr val="bg2">
                    <a:lumMod val="10000"/>
                  </a:schemeClr>
                </a:solidFill>
                <a:latin typeface="+mn-lt"/>
              </a:rPr>
              <a:t>→ Adozione da parte della Commissione Prevista per il Quarto trimestre 2026</a:t>
            </a:r>
          </a:p>
          <a:p>
            <a:pPr marL="536575" indent="-176213"/>
            <a:r>
              <a:rPr lang="it-IT" sz="5600" b="1" dirty="0">
                <a:solidFill>
                  <a:schemeClr val="bg2">
                    <a:lumMod val="10000"/>
                  </a:schemeClr>
                </a:solidFill>
                <a:latin typeface="+mn-lt"/>
              </a:rPr>
              <a:t>Link</a:t>
            </a:r>
            <a:r>
              <a:rPr lang="it-IT" sz="5600" dirty="0">
                <a:solidFill>
                  <a:schemeClr val="bg2">
                    <a:lumMod val="10000"/>
                  </a:schemeClr>
                </a:solidFill>
                <a:latin typeface="+mn-lt"/>
              </a:rPr>
              <a:t>: </a:t>
            </a:r>
            <a:r>
              <a:rPr lang="it-IT" sz="5600" u="sng" dirty="0">
                <a:solidFill>
                  <a:schemeClr val="bg2">
                    <a:lumMod val="10000"/>
                  </a:schemeClr>
                </a:solidFill>
                <a:latin typeface="+mn-lt"/>
              </a:rPr>
              <a:t>https://ec.europa.eu/info/law/better-regulation/have-your-say/initiatives/14722-Aiuti-di-Stato-alle-imprese-in-difficolta-revisione-degli-orientamenti-per-il-salvataggio-e-la-ristrutturazione_it</a:t>
            </a:r>
          </a:p>
          <a:p>
            <a:pPr marL="536575" indent="-176213"/>
            <a:endParaRPr lang="it-IT" dirty="0">
              <a:solidFill>
                <a:srgbClr val="303030"/>
              </a:solidFill>
              <a:latin typeface="Arial" panose="020B0604020202020204" pitchFamily="34" charset="0"/>
            </a:endParaRPr>
          </a:p>
          <a:p>
            <a:pPr marL="0" indent="0" algn="just">
              <a:buFont typeface="Wingdings 3" charset="2"/>
              <a:buNone/>
            </a:pPr>
            <a:endParaRPr lang="it-IT" sz="24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27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3312" y="666956"/>
            <a:ext cx="9404723" cy="1345789"/>
          </a:xfrm>
        </p:spPr>
        <p:txBody>
          <a:bodyPr/>
          <a:lstStyle/>
          <a:p>
            <a:pPr algn="ctr"/>
            <a:r>
              <a:rPr lang="it-IT" b="1" dirty="0"/>
              <a:t>Il motivo della scelta del caso</a:t>
            </a:r>
          </a:p>
        </p:txBody>
      </p:sp>
      <p:sp>
        <p:nvSpPr>
          <p:cNvPr id="5" name="Segnaposto contenuto 4">
            <a:extLst>
              <a:ext uri="{FF2B5EF4-FFF2-40B4-BE49-F238E27FC236}">
                <a16:creationId xmlns:a16="http://schemas.microsoft.com/office/drawing/2014/main" id="{3EF9E70F-E240-4375-AD5A-1141B5432C9C}"/>
              </a:ext>
            </a:extLst>
          </p:cNvPr>
          <p:cNvSpPr>
            <a:spLocks noGrp="1"/>
          </p:cNvSpPr>
          <p:nvPr>
            <p:ph idx="1"/>
          </p:nvPr>
        </p:nvSpPr>
        <p:spPr>
          <a:xfrm>
            <a:off x="4867455" y="1672799"/>
            <a:ext cx="6981645" cy="4995419"/>
          </a:xfrm>
          <a:effectLst>
            <a:glow rad="228600">
              <a:schemeClr val="accent1">
                <a:satMod val="175000"/>
                <a:alpha val="40000"/>
              </a:schemeClr>
            </a:glow>
          </a:effectLst>
        </p:spPr>
        <p:txBody>
          <a:bodyPr>
            <a:normAutofit fontScale="92500" lnSpcReduction="10000"/>
          </a:bodyPr>
          <a:lstStyle/>
          <a:p>
            <a:pPr marL="0" indent="0" algn="just">
              <a:buNone/>
            </a:pPr>
            <a:r>
              <a:rPr lang="it-IT" dirty="0"/>
              <a:t>L’esempio che segue rientra nella casistica che, a disciplina vigente, non può ricevere né aiuti ai sensi del GBER né aiuti per il salvataggio – e mostra:</a:t>
            </a:r>
          </a:p>
          <a:p>
            <a:pPr lvl="1" algn="just">
              <a:buClr>
                <a:schemeClr val="tx2"/>
              </a:buClr>
            </a:pPr>
            <a:r>
              <a:rPr lang="it-IT" sz="2000" b="1" dirty="0"/>
              <a:t>l’urgenza di disciplinare un’area grigia </a:t>
            </a:r>
          </a:p>
          <a:p>
            <a:pPr lvl="1" algn="just">
              <a:buClr>
                <a:schemeClr val="tx2"/>
              </a:buClr>
            </a:pPr>
            <a:r>
              <a:rPr lang="it-IT" sz="2000" dirty="0"/>
              <a:t>l’esigenza di </a:t>
            </a:r>
            <a:r>
              <a:rPr lang="it-IT" sz="2000" b="1" dirty="0"/>
              <a:t>adottare</a:t>
            </a:r>
            <a:r>
              <a:rPr lang="it-IT" sz="2000" dirty="0"/>
              <a:t>, da parte della CE, una </a:t>
            </a:r>
            <a:r>
              <a:rPr lang="it-IT" sz="2000" b="1" dirty="0"/>
              <a:t>posizione formalizzata che</a:t>
            </a:r>
            <a:r>
              <a:rPr lang="it-IT" sz="2000" dirty="0"/>
              <a:t>, ancor prima di un nuovo GBER, </a:t>
            </a:r>
            <a:r>
              <a:rPr lang="it-IT" sz="2000" b="1" dirty="0"/>
              <a:t>consenta </a:t>
            </a:r>
            <a:r>
              <a:rPr lang="it-IT" sz="2000" b="1" u="sng" dirty="0"/>
              <a:t>in sicurezza</a:t>
            </a:r>
            <a:r>
              <a:rPr lang="it-IT" sz="2000" b="1" dirty="0"/>
              <a:t> alle Ada di effettuare valutazioni  professionali caso per caso su elementi/indicatori non meramente contabili </a:t>
            </a:r>
            <a:r>
              <a:rPr lang="it-IT" sz="2000" dirty="0"/>
              <a:t>come già richiesto ai fini della qualificazione delle relazioni tra persone fisiche che possono ampliare il perimetro dimensionale di un’unità economica/impresa unica. </a:t>
            </a:r>
          </a:p>
          <a:p>
            <a:pPr marL="0" indent="0" algn="ctr">
              <a:buNone/>
            </a:pPr>
            <a:r>
              <a:rPr lang="it-IT" sz="2400" b="1" dirty="0">
                <a:solidFill>
                  <a:srgbClr val="00B050"/>
                </a:solidFill>
              </a:rPr>
              <a:t>    </a:t>
            </a:r>
            <a:r>
              <a:rPr lang="it-IT" sz="2400" b="1" dirty="0">
                <a:solidFill>
                  <a:schemeClr val="tx2">
                    <a:lumMod val="75000"/>
                  </a:schemeClr>
                </a:solidFill>
              </a:rPr>
              <a:t>Non è possibile attendere un nuovo GBER se  si vogliono «salvare» avvisi/graduatorie/progetti già pubblicati e avviati o comunque mesi preziosi di programmazione e gestione</a:t>
            </a:r>
          </a:p>
          <a:p>
            <a:pPr marL="0" indent="0">
              <a:buNone/>
            </a:pPr>
            <a:endParaRPr lang="it-IT" dirty="0">
              <a:solidFill>
                <a:srgbClr val="FF0000"/>
              </a:solidFill>
            </a:endParaRPr>
          </a:p>
        </p:txBody>
      </p:sp>
      <p:pic>
        <p:nvPicPr>
          <p:cNvPr id="4" name="Immagine 3">
            <a:extLst>
              <a:ext uri="{FF2B5EF4-FFF2-40B4-BE49-F238E27FC236}">
                <a16:creationId xmlns:a16="http://schemas.microsoft.com/office/drawing/2014/main" id="{B4C3B1AA-1192-4B25-9B3F-88B62CBA09BD}"/>
              </a:ext>
            </a:extLst>
          </p:cNvPr>
          <p:cNvPicPr>
            <a:picLocks noChangeAspect="1"/>
          </p:cNvPicPr>
          <p:nvPr/>
        </p:nvPicPr>
        <p:blipFill>
          <a:blip r:embed="rId3"/>
          <a:stretch>
            <a:fillRect/>
          </a:stretch>
        </p:blipFill>
        <p:spPr>
          <a:xfrm>
            <a:off x="381936" y="2190940"/>
            <a:ext cx="4485519" cy="29849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9018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L’AZIENDA</a:t>
            </a:r>
            <a:br>
              <a:rPr lang="it-IT" dirty="0"/>
            </a:br>
            <a:endParaRPr lang="it-IT" b="1" dirty="0"/>
          </a:p>
        </p:txBody>
      </p:sp>
      <p:sp>
        <p:nvSpPr>
          <p:cNvPr id="3" name="Segnaposto contenuto 2"/>
          <p:cNvSpPr>
            <a:spLocks noGrp="1"/>
          </p:cNvSpPr>
          <p:nvPr>
            <p:ph idx="1"/>
          </p:nvPr>
        </p:nvSpPr>
        <p:spPr>
          <a:xfrm>
            <a:off x="1131887" y="2052918"/>
            <a:ext cx="5183188" cy="4195481"/>
          </a:xfrm>
        </p:spPr>
        <p:txBody>
          <a:bodyPr/>
          <a:lstStyle/>
          <a:p>
            <a:r>
              <a:rPr lang="it-IT" dirty="0"/>
              <a:t>Società a responsabilità limitata – micro impresa</a:t>
            </a:r>
          </a:p>
          <a:p>
            <a:r>
              <a:rPr lang="it-IT" dirty="0"/>
              <a:t>Attività: ricerca, sviluppo, realizzazione e commercializzazione di dispositivi medici</a:t>
            </a:r>
          </a:p>
          <a:p>
            <a:r>
              <a:rPr lang="it-IT" dirty="0"/>
              <a:t>Start-up innovativa costituita a ottobre 2019 </a:t>
            </a:r>
          </a:p>
          <a:p>
            <a:r>
              <a:rPr lang="it-IT" dirty="0"/>
              <a:t>Inizio attività a febbraio 2020</a:t>
            </a:r>
          </a:p>
          <a:p>
            <a:endParaRPr lang="it-IT" dirty="0"/>
          </a:p>
          <a:p>
            <a:endParaRPr lang="it-IT" dirty="0"/>
          </a:p>
          <a:p>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14015"/>
          <a:stretch/>
        </p:blipFill>
        <p:spPr>
          <a:xfrm>
            <a:off x="6588254" y="2052918"/>
            <a:ext cx="5183188" cy="2776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1217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3312" y="666956"/>
            <a:ext cx="9404723" cy="1345789"/>
          </a:xfrm>
        </p:spPr>
        <p:txBody>
          <a:bodyPr/>
          <a:lstStyle/>
          <a:p>
            <a:pPr algn="ctr"/>
            <a:r>
              <a:rPr lang="it-IT" b="1" dirty="0"/>
              <a:t>IL PROGETTO</a:t>
            </a:r>
            <a:endParaRPr lang="it-IT" b="1" dirty="0">
              <a:solidFill>
                <a:srgbClr val="00B050"/>
              </a:solidFill>
            </a:endParaRPr>
          </a:p>
        </p:txBody>
      </p:sp>
      <p:sp>
        <p:nvSpPr>
          <p:cNvPr id="3" name="Segnaposto contenuto 2"/>
          <p:cNvSpPr>
            <a:spLocks noGrp="1"/>
          </p:cNvSpPr>
          <p:nvPr>
            <p:ph idx="1"/>
          </p:nvPr>
        </p:nvSpPr>
        <p:spPr>
          <a:xfrm>
            <a:off x="628860" y="2087423"/>
            <a:ext cx="5392378" cy="4195481"/>
          </a:xfrm>
          <a:ln w="19050">
            <a:solidFill>
              <a:schemeClr val="tx1"/>
            </a:solidFill>
          </a:ln>
        </p:spPr>
        <p:txBody>
          <a:bodyPr anchor="ctr">
            <a:normAutofit fontScale="92500" lnSpcReduction="10000"/>
          </a:bodyPr>
          <a:lstStyle/>
          <a:p>
            <a:pPr algn="just">
              <a:spcBef>
                <a:spcPts val="600"/>
              </a:spcBef>
              <a:spcAft>
                <a:spcPts val="1200"/>
              </a:spcAft>
            </a:pPr>
            <a:r>
              <a:rPr lang="it-IT" dirty="0"/>
              <a:t>Selezionata nell’ambito dell’</a:t>
            </a:r>
            <a:r>
              <a:rPr lang="it-IT" sz="2100" b="1" dirty="0">
                <a:solidFill>
                  <a:schemeClr val="accent1">
                    <a:lumMod val="75000"/>
                  </a:schemeClr>
                </a:solidFill>
              </a:rPr>
              <a:t>Avviso Pubblico per il Sostegno a progetti di Ricerca e Innovazione delle imprese afferenti ai Domini tecnologici della Strategia Regionale di Specializzazione Intelligente RIS3 Abruzzo 2021 – 2027</a:t>
            </a:r>
            <a:endParaRPr lang="it-IT" dirty="0"/>
          </a:p>
          <a:p>
            <a:pPr algn="just">
              <a:buFont typeface="Wingdings" panose="05000000000000000000" pitchFamily="2" charset="2"/>
              <a:buChar char="§"/>
            </a:pPr>
            <a:r>
              <a:rPr lang="it-IT" dirty="0"/>
              <a:t>aiuti per favorire la realizzazione di progetti di Ricerca e Innovazione finalizzati allo </a:t>
            </a:r>
            <a:r>
              <a:rPr lang="it-IT" b="1" dirty="0">
                <a:solidFill>
                  <a:schemeClr val="accent1">
                    <a:lumMod val="75000"/>
                  </a:schemeClr>
                </a:solidFill>
              </a:rPr>
              <a:t>sviluppo di nuove tecnologie sostenibili</a:t>
            </a:r>
            <a:r>
              <a:rPr lang="it-IT" dirty="0"/>
              <a:t>, </a:t>
            </a:r>
            <a:r>
              <a:rPr lang="it-IT" sz="2100" b="1" dirty="0">
                <a:solidFill>
                  <a:schemeClr val="accent1">
                    <a:lumMod val="75000"/>
                  </a:schemeClr>
                </a:solidFill>
              </a:rPr>
              <a:t>ad accrescere la competitività e a</a:t>
            </a:r>
            <a:r>
              <a:rPr lang="it-IT" sz="2100" b="1" dirty="0"/>
              <a:t> </a:t>
            </a:r>
            <a:r>
              <a:rPr lang="it-IT" sz="2100" b="1" dirty="0">
                <a:solidFill>
                  <a:schemeClr val="accent1">
                    <a:lumMod val="75000"/>
                  </a:schemeClr>
                </a:solidFill>
              </a:rPr>
              <a:t>sostenere lo sviluppo di imprese esistenti</a:t>
            </a:r>
            <a:r>
              <a:rPr lang="it-IT" sz="2100" dirty="0"/>
              <a:t>, attraverso il sostegno alla realizzazione di progetti di innovazione delle PMI</a:t>
            </a:r>
          </a:p>
          <a:p>
            <a:pPr algn="just">
              <a:buFont typeface="Wingdings" panose="05000000000000000000" pitchFamily="2" charset="2"/>
              <a:buChar char="§"/>
            </a:pPr>
            <a:r>
              <a:rPr lang="it-IT" dirty="0"/>
              <a:t>concessi ai sensi dell’art. </a:t>
            </a:r>
            <a:r>
              <a:rPr lang="it-IT" sz="2100" b="1" dirty="0">
                <a:solidFill>
                  <a:schemeClr val="accent1">
                    <a:lumMod val="75000"/>
                  </a:schemeClr>
                </a:solidFill>
              </a:rPr>
              <a:t>25 Reg. (UE) n. 651/2014 del 17 giugno 2014</a:t>
            </a:r>
          </a:p>
        </p:txBody>
      </p:sp>
      <p:cxnSp>
        <p:nvCxnSpPr>
          <p:cNvPr id="5" name="Connettore 2 4"/>
          <p:cNvCxnSpPr>
            <a:cxnSpLocks/>
          </p:cNvCxnSpPr>
          <p:nvPr/>
        </p:nvCxnSpPr>
        <p:spPr>
          <a:xfrm>
            <a:off x="3325049" y="3607904"/>
            <a:ext cx="0" cy="2914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egnaposto contenuto 2"/>
          <p:cNvSpPr txBox="1">
            <a:spLocks/>
          </p:cNvSpPr>
          <p:nvPr/>
        </p:nvSpPr>
        <p:spPr>
          <a:xfrm>
            <a:off x="6211528" y="2087423"/>
            <a:ext cx="5392378" cy="4195481"/>
          </a:xfrm>
          <a:prstGeom prst="rect">
            <a:avLst/>
          </a:prstGeom>
          <a:ln w="19050">
            <a:solidFill>
              <a:schemeClr val="tx1"/>
            </a:solidFill>
          </a:ln>
        </p:spPr>
        <p:txBody>
          <a:bodyPr vert="horz" lIns="91440" tIns="45720" rIns="91440" bIns="45720" rtlCol="0" anchor="ctr">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spcBef>
                <a:spcPts val="600"/>
              </a:spcBef>
            </a:pPr>
            <a:r>
              <a:rPr lang="it-IT" sz="2200" b="1" dirty="0">
                <a:solidFill>
                  <a:schemeClr val="accent1">
                    <a:lumMod val="75000"/>
                  </a:schemeClr>
                </a:solidFill>
              </a:rPr>
              <a:t>Domanda di aiuto </a:t>
            </a:r>
            <a:r>
              <a:rPr lang="it-IT" dirty="0"/>
              <a:t>presentata a settembre </a:t>
            </a:r>
            <a:r>
              <a:rPr lang="it-IT" sz="2200" b="1" dirty="0">
                <a:solidFill>
                  <a:schemeClr val="accent1">
                    <a:lumMod val="75000"/>
                  </a:schemeClr>
                </a:solidFill>
              </a:rPr>
              <a:t>2023</a:t>
            </a:r>
            <a:r>
              <a:rPr lang="it-IT" sz="2100" dirty="0"/>
              <a:t>:</a:t>
            </a:r>
            <a:r>
              <a:rPr lang="it-IT" b="1" dirty="0"/>
              <a:t> </a:t>
            </a:r>
            <a:r>
              <a:rPr lang="it-IT" dirty="0"/>
              <a:t>l’azienda è costituita e operativa da circa quattro anni</a:t>
            </a:r>
            <a:endParaRPr lang="it-IT" b="1" dirty="0"/>
          </a:p>
          <a:p>
            <a:pPr algn="just"/>
            <a:r>
              <a:rPr lang="it-IT" dirty="0"/>
              <a:t>provvedimento di concessione: febbraio </a:t>
            </a:r>
            <a:r>
              <a:rPr lang="it-IT" sz="2200" b="1" dirty="0">
                <a:solidFill>
                  <a:schemeClr val="accent1">
                    <a:lumMod val="75000"/>
                  </a:schemeClr>
                </a:solidFill>
              </a:rPr>
              <a:t>2024 </a:t>
            </a:r>
          </a:p>
          <a:p>
            <a:pPr algn="just"/>
            <a:r>
              <a:rPr lang="it-IT" dirty="0"/>
              <a:t>esito positivo delle verifiche di gestione e esito positivo controllo di I livello: </a:t>
            </a:r>
            <a:r>
              <a:rPr lang="it-IT" sz="2200" b="1" dirty="0">
                <a:solidFill>
                  <a:schemeClr val="accent1">
                    <a:lumMod val="75000"/>
                  </a:schemeClr>
                </a:solidFill>
              </a:rPr>
              <a:t>il possesso dei requisiti necessari per la concessione dell’aiuto ai sensi del Regolamento 651/2014 erano stati dichiarati dal beneficiario in sede di istanza  e il beneficiario non era tra i campionati dalla SRA per la verifica dei requisiti auto dichiarati</a:t>
            </a:r>
          </a:p>
          <a:p>
            <a:pPr algn="just"/>
            <a:endParaRPr lang="it-IT" dirty="0"/>
          </a:p>
          <a:p>
            <a:pPr marL="180975" indent="0" algn="just">
              <a:buNone/>
            </a:pPr>
            <a:endParaRPr lang="it-IT" dirty="0"/>
          </a:p>
          <a:p>
            <a:pPr marL="180975" indent="0" algn="just">
              <a:buNone/>
            </a:pPr>
            <a:r>
              <a:rPr lang="it-IT" dirty="0"/>
              <a:t>il contributo spettante a titolo di anticipazione è stato liquidato al beneficiario e certificato alla Commissione Europea</a:t>
            </a:r>
            <a:endParaRPr lang="it-IT" b="1" dirty="0"/>
          </a:p>
        </p:txBody>
      </p:sp>
      <p:cxnSp>
        <p:nvCxnSpPr>
          <p:cNvPr id="7" name="Connettore 2 6"/>
          <p:cNvCxnSpPr/>
          <p:nvPr/>
        </p:nvCxnSpPr>
        <p:spPr>
          <a:xfrm>
            <a:off x="8907717" y="4804243"/>
            <a:ext cx="8626" cy="3881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70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Le verifiche </a:t>
            </a:r>
            <a:r>
              <a:rPr lang="it-IT" b="1" dirty="0" err="1"/>
              <a:t>dell’AdA</a:t>
            </a:r>
            <a:endParaRPr lang="it-IT" b="1" dirty="0"/>
          </a:p>
        </p:txBody>
      </p:sp>
      <p:sp>
        <p:nvSpPr>
          <p:cNvPr id="3" name="Segnaposto contenuto 2"/>
          <p:cNvSpPr>
            <a:spLocks noGrp="1"/>
          </p:cNvSpPr>
          <p:nvPr>
            <p:ph idx="1"/>
          </p:nvPr>
        </p:nvSpPr>
        <p:spPr>
          <a:xfrm>
            <a:off x="1104293" y="1853248"/>
            <a:ext cx="8946541" cy="4195481"/>
          </a:xfrm>
        </p:spPr>
        <p:txBody>
          <a:bodyPr/>
          <a:lstStyle/>
          <a:p>
            <a:pPr algn="just"/>
            <a:r>
              <a:rPr lang="it-IT" b="1" dirty="0"/>
              <a:t>Programmazione 2021-2027</a:t>
            </a:r>
          </a:p>
          <a:p>
            <a:pPr algn="just"/>
            <a:r>
              <a:rPr lang="it-IT" b="1" dirty="0"/>
              <a:t>Primo periodo di campionamento PC 2024-2025</a:t>
            </a:r>
          </a:p>
          <a:p>
            <a:pPr marL="355600" indent="0" algn="just">
              <a:buNone/>
            </a:pPr>
            <a:r>
              <a:rPr lang="it-IT" sz="1900" b="1" dirty="0">
                <a:solidFill>
                  <a:schemeClr val="accent1">
                    <a:lumMod val="75000"/>
                  </a:schemeClr>
                </a:solidFill>
              </a:rPr>
              <a:t>L’Autorità di Audit estrae il beneficiario e procede a svolgere le verifiche finalizzate anche a confermare il rispetto delle norme sugli aiuti di stato, in particolare:</a:t>
            </a:r>
          </a:p>
          <a:p>
            <a:pPr marL="625475" indent="-160338" algn="just">
              <a:buFont typeface="Wingdings" panose="05000000000000000000" pitchFamily="2" charset="2"/>
              <a:buChar char="q"/>
            </a:pPr>
            <a:r>
              <a:rPr lang="it-IT" sz="1900" b="1" dirty="0">
                <a:solidFill>
                  <a:schemeClr val="accent1">
                    <a:lumMod val="75000"/>
                  </a:schemeClr>
                </a:solidFill>
              </a:rPr>
              <a:t> il possesso dello status di PMI ai sensi dell’allegato I del Regolamento 651/2014</a:t>
            </a:r>
          </a:p>
          <a:p>
            <a:pPr marL="625475" indent="-160338" algn="just">
              <a:buFont typeface="Wingdings" panose="05000000000000000000" pitchFamily="2" charset="2"/>
              <a:buChar char="q"/>
            </a:pPr>
            <a:r>
              <a:rPr lang="it-IT" sz="1900" b="1" dirty="0">
                <a:solidFill>
                  <a:schemeClr val="accent1">
                    <a:lumMod val="75000"/>
                  </a:schemeClr>
                </a:solidFill>
              </a:rPr>
              <a:t> lo status di impresa “non in difficoltà”</a:t>
            </a:r>
          </a:p>
          <a:p>
            <a:pPr marL="0" indent="0" algn="just">
              <a:buNone/>
            </a:pPr>
            <a:endParaRPr lang="it-IT" sz="1900" b="1" dirty="0">
              <a:solidFill>
                <a:schemeClr val="accent1">
                  <a:lumMod val="75000"/>
                </a:schemeClr>
              </a:solidFill>
            </a:endParaRPr>
          </a:p>
          <a:p>
            <a:pPr marL="0" indent="0" algn="just">
              <a:buNone/>
            </a:pPr>
            <a:r>
              <a:rPr lang="it-IT" sz="2800" b="1" dirty="0">
                <a:solidFill>
                  <a:schemeClr val="accent1">
                    <a:lumMod val="75000"/>
                  </a:schemeClr>
                </a:solidFill>
              </a:rPr>
              <a:t>PMI  </a:t>
            </a:r>
            <a:r>
              <a:rPr lang="it-IT" sz="1900" b="1" dirty="0">
                <a:solidFill>
                  <a:schemeClr val="accent1">
                    <a:lumMod val="75000"/>
                  </a:schemeClr>
                </a:solidFill>
              </a:rPr>
              <a:t>                                    </a:t>
            </a:r>
            <a:r>
              <a:rPr lang="it-IT" sz="2800" b="1" dirty="0">
                <a:solidFill>
                  <a:schemeClr val="accent1">
                    <a:lumMod val="75000"/>
                  </a:schemeClr>
                </a:solidFill>
              </a:rPr>
              <a:t>status di impresa “non in difficoltà”</a:t>
            </a:r>
          </a:p>
          <a:p>
            <a:pPr marL="0" indent="0" algn="just">
              <a:buNone/>
            </a:pPr>
            <a:endParaRPr lang="it-IT" sz="1900" b="1" dirty="0">
              <a:solidFill>
                <a:schemeClr val="accent1">
                  <a:lumMod val="75000"/>
                </a:schemeClr>
              </a:solidFill>
            </a:endParaRPr>
          </a:p>
          <a:p>
            <a:pPr marL="0" indent="0" algn="just">
              <a:buNone/>
            </a:pPr>
            <a:endParaRPr lang="it-IT" sz="1900" b="1" dirty="0">
              <a:solidFill>
                <a:schemeClr val="accent1">
                  <a:lumMod val="75000"/>
                </a:schemeClr>
              </a:solidFill>
            </a:endParaRP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r="46142"/>
          <a:stretch/>
        </p:blipFill>
        <p:spPr>
          <a:xfrm>
            <a:off x="2089023" y="4547235"/>
            <a:ext cx="1063752" cy="1097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47107"/>
          <a:stretch/>
        </p:blipFill>
        <p:spPr>
          <a:xfrm>
            <a:off x="9264162" y="4547235"/>
            <a:ext cx="1044702" cy="1097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77593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3A265787A86448A05F338567224205" ma:contentTypeVersion="12" ma:contentTypeDescription="Create a new document." ma:contentTypeScope="" ma:versionID="2b79a1716d6f86fec0152cbd1f3f05f9">
  <xsd:schema xmlns:xsd="http://www.w3.org/2001/XMLSchema" xmlns:xs="http://www.w3.org/2001/XMLSchema" xmlns:p="http://schemas.microsoft.com/office/2006/metadata/properties" xmlns:ns2="d1e1b162-1c6d-4d0e-a328-f60e638a722e" xmlns:ns3="b4a6ebc4-2842-43f3-a4f6-a79ce6d4f40f" targetNamespace="http://schemas.microsoft.com/office/2006/metadata/properties" ma:root="true" ma:fieldsID="5866168eb6b0c82fa9c0700717bb3e9c" ns2:_="" ns3:_="">
    <xsd:import namespace="d1e1b162-1c6d-4d0e-a328-f60e638a722e"/>
    <xsd:import namespace="b4a6ebc4-2842-43f3-a4f6-a79ce6d4f4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e1b162-1c6d-4d0e-a328-f60e638a7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5e32e91-e282-4ae8-add1-730c2c70664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a6ebc4-2842-43f3-a4f6-a79ce6d4f40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9e5858f-6138-4947-a9e1-ba89ca997f2a}" ma:internalName="TaxCatchAll" ma:showField="CatchAllData" ma:web="b4a6ebc4-2842-43f3-a4f6-a79ce6d4f4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e1b162-1c6d-4d0e-a328-f60e638a722e">
      <Terms xmlns="http://schemas.microsoft.com/office/infopath/2007/PartnerControls"/>
    </lcf76f155ced4ddcb4097134ff3c332f>
    <TaxCatchAll xmlns="b4a6ebc4-2842-43f3-a4f6-a79ce6d4f40f" xsi:nil="true"/>
  </documentManagement>
</p:properties>
</file>

<file path=customXml/itemProps1.xml><?xml version="1.0" encoding="utf-8"?>
<ds:datastoreItem xmlns:ds="http://schemas.openxmlformats.org/officeDocument/2006/customXml" ds:itemID="{E4C6F074-F7D7-4C81-B887-92B0CBCCB280}"/>
</file>

<file path=customXml/itemProps2.xml><?xml version="1.0" encoding="utf-8"?>
<ds:datastoreItem xmlns:ds="http://schemas.openxmlformats.org/officeDocument/2006/customXml" ds:itemID="{FA6625D9-93D4-4A37-8648-60300E9F0E6C}"/>
</file>

<file path=customXml/itemProps3.xml><?xml version="1.0" encoding="utf-8"?>
<ds:datastoreItem xmlns:ds="http://schemas.openxmlformats.org/officeDocument/2006/customXml" ds:itemID="{29B7409A-1F93-4B39-9568-277F61DAB5F1}"/>
</file>

<file path=docProps/app.xml><?xml version="1.0" encoding="utf-8"?>
<Properties xmlns="http://schemas.openxmlformats.org/officeDocument/2006/extended-properties" xmlns:vt="http://schemas.openxmlformats.org/officeDocument/2006/docPropsVTypes">
  <Template/>
  <TotalTime>5167</TotalTime>
  <Words>4749</Words>
  <Application>Microsoft Office PowerPoint</Application>
  <PresentationFormat>Widescreen</PresentationFormat>
  <Paragraphs>333</Paragraphs>
  <Slides>26</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Aptos Narrow</vt:lpstr>
      <vt:lpstr>Arial</vt:lpstr>
      <vt:lpstr>Calibri</vt:lpstr>
      <vt:lpstr>Wingdings</vt:lpstr>
      <vt:lpstr>Wingdings 3</vt:lpstr>
      <vt:lpstr>Ione</vt:lpstr>
      <vt:lpstr>AIUTI DI STATO – IMPRESA IN DIFFICOLTÀ</vt:lpstr>
      <vt:lpstr>Presentazione standard di PowerPoint</vt:lpstr>
      <vt:lpstr>Presentazione standard di PowerPoint</vt:lpstr>
      <vt:lpstr>               Area grigia </vt:lpstr>
      <vt:lpstr>Aiuti di Stato alle imprese in difficoltà  revisione degli orientamenti per il salvataggio e la ristrutturazione Consultazione pubblica sulla revisione degli orientamenti per il salvataggio e la ristrutturazione  (Invito a presentare contributi - Nota Ares(2025)6808140 del 22/08/2025) </vt:lpstr>
      <vt:lpstr>Il motivo della scelta del caso</vt:lpstr>
      <vt:lpstr>L’AZIENDA </vt:lpstr>
      <vt:lpstr>IL PROGETTO</vt:lpstr>
      <vt:lpstr>Le verifiche dell’AdA</vt:lpstr>
      <vt:lpstr>La verifica dei bilanci</vt:lpstr>
      <vt:lpstr>Presentazione standard di PowerPoint</vt:lpstr>
      <vt:lpstr>Esiti delle prime verifiche</vt:lpstr>
      <vt:lpstr>Controdeduzioni</vt:lpstr>
      <vt:lpstr> Deroga  Regolamento (UE) 2021/1237 della Commissione del 23 luglio 2021</vt:lpstr>
      <vt:lpstr>Ambito temporale della deroga</vt:lpstr>
      <vt:lpstr>Principi contabili e di bilancio </vt:lpstr>
      <vt:lpstr>Considerazioni sui bilanci</vt:lpstr>
      <vt:lpstr>Conclusioni del Controllo </vt:lpstr>
      <vt:lpstr>CONSIDERAZIONI </vt:lpstr>
      <vt:lpstr>Elementi ultra contabili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AIUTI DI STATO – IMPRESA IN DIFFICOLTÀ</dc:title>
  <dc:creator>Daniela De Troia</dc:creator>
  <cp:lastModifiedBy>Barbara Mascioletti</cp:lastModifiedBy>
  <cp:revision>329</cp:revision>
  <dcterms:created xsi:type="dcterms:W3CDTF">2026-04-09T13:22:14Z</dcterms:created>
  <dcterms:modified xsi:type="dcterms:W3CDTF">2026-05-14T12:21:22Z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0x010100FA3A265787A86448A05F338567224205</vt:lpwstr>
  </property>
</Properties>
</file>