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71" r:id="rId5"/>
    <p:sldMasterId id="2147483691" r:id="rId6"/>
  </p:sldMasterIdLst>
  <p:notesMasterIdLst>
    <p:notesMasterId r:id="rId25"/>
  </p:notesMasterIdLst>
  <p:handoutMasterIdLst>
    <p:handoutMasterId r:id="rId26"/>
  </p:handoutMasterIdLst>
  <p:sldIdLst>
    <p:sldId id="256" r:id="rId7"/>
    <p:sldId id="363" r:id="rId8"/>
    <p:sldId id="362" r:id="rId9"/>
    <p:sldId id="277" r:id="rId10"/>
    <p:sldId id="348" r:id="rId11"/>
    <p:sldId id="349" r:id="rId12"/>
    <p:sldId id="350" r:id="rId13"/>
    <p:sldId id="352" r:id="rId14"/>
    <p:sldId id="351" r:id="rId15"/>
    <p:sldId id="353" r:id="rId16"/>
    <p:sldId id="358" r:id="rId17"/>
    <p:sldId id="359" r:id="rId18"/>
    <p:sldId id="360" r:id="rId19"/>
    <p:sldId id="361" r:id="rId20"/>
    <p:sldId id="364" r:id="rId21"/>
    <p:sldId id="355" r:id="rId22"/>
    <p:sldId id="356" r:id="rId23"/>
    <p:sldId id="284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4EA2"/>
    <a:srgbClr val="0356B1"/>
    <a:srgbClr val="000000"/>
    <a:srgbClr val="FFC000"/>
    <a:srgbClr val="4AC3DD"/>
    <a:srgbClr val="1E8389"/>
    <a:srgbClr val="B8B8B8"/>
    <a:srgbClr val="D3E8F9"/>
    <a:srgbClr val="1C7CCA"/>
    <a:srgbClr val="F5F7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6125" autoAdjust="0"/>
  </p:normalViewPr>
  <p:slideViewPr>
    <p:cSldViewPr snapToGrid="0">
      <p:cViewPr varScale="1">
        <p:scale>
          <a:sx n="32" d="100"/>
          <a:sy n="32" d="100"/>
        </p:scale>
        <p:origin x="1884" y="28"/>
      </p:cViewPr>
      <p:guideLst>
        <p:guide orient="horz" pos="2092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TET</c:v>
                </c:pt>
              </c:strCache>
            </c:strRef>
          </c:tx>
          <c:dPt>
            <c:idx val="0"/>
            <c:bubble3D val="0"/>
            <c:spPr>
              <a:solidFill>
                <a:srgbClr val="D3E8F9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3EB-4030-83E6-6928A98ADE0B}"/>
              </c:ext>
            </c:extLst>
          </c:dPt>
          <c:dPt>
            <c:idx val="1"/>
            <c:bubble3D val="0"/>
            <c:spPr>
              <a:solidFill>
                <a:srgbClr val="B8B8B8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3EB-4030-83E6-6928A98ADE0B}"/>
              </c:ext>
            </c:extLst>
          </c:dPt>
          <c:dPt>
            <c:idx val="2"/>
            <c:bubble3D val="0"/>
            <c:spPr>
              <a:solidFill>
                <a:srgbClr val="034EA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3EB-4030-83E6-6928A98ADE0B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>
                        <a:solidFill>
                          <a:srgbClr val="0356B1"/>
                        </a:solidFill>
                      </a:rPr>
                      <a:t>&lt;2%</a:t>
                    </a:r>
                  </a:p>
                  <a:p>
                    <a:fld id="{2356F16E-D0EB-41C7-A481-C90C6320083D}" type="PERCENTAGE">
                      <a:rPr lang="en-US" smtClean="0">
                        <a:solidFill>
                          <a:srgbClr val="0356B1"/>
                        </a:solidFill>
                      </a:rPr>
                      <a:pPr/>
                      <a:t>[PERCENTAGE]</a:t>
                    </a:fld>
                    <a:endParaRPr lang="en-IE"/>
                  </a:p>
                </c:rich>
              </c:tx>
              <c:showLegendKey val="0"/>
              <c:showVal val="0"/>
              <c:showCatName val="1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E3EB-4030-83E6-6928A98ADE0B}"/>
                </c:ext>
              </c:extLst>
            </c:dLbl>
            <c:dLbl>
              <c:idx val="1"/>
              <c:layout>
                <c:manualLayout>
                  <c:x val="-9.7926162902099659E-3"/>
                  <c:y val="7.6699533078135908E-3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solidFill>
                          <a:srgbClr val="000000"/>
                        </a:solidFill>
                      </a:rPr>
                      <a:t>2%&lt;5%</a:t>
                    </a:r>
                  </a:p>
                  <a:p>
                    <a:fld id="{B21F7A9B-B520-437A-97C5-3FDECF419E1B}" type="PERCENTAGE">
                      <a:rPr lang="en-US" smtClean="0">
                        <a:solidFill>
                          <a:srgbClr val="000000"/>
                        </a:solidFill>
                      </a:rPr>
                      <a:pPr/>
                      <a:t>[PERCENTAGE]</a:t>
                    </a:fld>
                    <a:endParaRPr lang="en-IE"/>
                  </a:p>
                </c:rich>
              </c:tx>
              <c:showLegendKey val="0"/>
              <c:showVal val="0"/>
              <c:showCatName val="1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946467544994952"/>
                      <c:h val="0.19673042969916554"/>
                    </c:manualLayout>
                  </c15:layout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E3EB-4030-83E6-6928A98ADE0B}"/>
                </c:ext>
              </c:extLst>
            </c:dLbl>
            <c:dLbl>
              <c:idx val="2"/>
              <c:layout>
                <c:manualLayout>
                  <c:x val="-1.2240770362762459E-2"/>
                  <c:y val="-1.533960465490569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1A1B027-D82D-412C-A47D-FFBADD435A23}" type="CATEGORYNAME">
                      <a:rPr lang="en-US" sz="1400" baseline="0" smtClean="0">
                        <a:solidFill>
                          <a:schemeClr val="bg1"/>
                        </a:solidFill>
                      </a:rPr>
                      <a:pPr>
                        <a:defRPr sz="1400">
                          <a:solidFill>
                            <a:schemeClr val="bg1"/>
                          </a:solidFill>
                        </a:defRPr>
                      </a:pPr>
                      <a:t>[CATEGORY NAME]</a:t>
                    </a:fld>
                    <a:endParaRPr lang="en-US" sz="1400" baseline="0">
                      <a:solidFill>
                        <a:schemeClr val="bg1"/>
                      </a:solidFill>
                    </a:endParaRPr>
                  </a:p>
                  <a:p>
                    <a:pPr>
                      <a:defRPr sz="1400">
                        <a:solidFill>
                          <a:schemeClr val="bg1"/>
                        </a:solidFill>
                      </a:defRPr>
                    </a:pPr>
                    <a:r>
                      <a:rPr lang="en-US" sz="1400" baseline="0">
                        <a:solidFill>
                          <a:schemeClr val="bg1"/>
                        </a:solidFill>
                      </a:rPr>
                      <a:t> </a:t>
                    </a:r>
                    <a:fld id="{DDFD4C10-8982-453C-ABF0-6F848592416C}" type="PERCENTAGE">
                      <a:rPr lang="en-US" sz="1400" baseline="0">
                        <a:solidFill>
                          <a:schemeClr val="bg1"/>
                        </a:solidFill>
                      </a:rPr>
                      <a:pPr>
                        <a:defRPr sz="1400">
                          <a:solidFill>
                            <a:schemeClr val="bg1"/>
                          </a:solidFill>
                        </a:defRPr>
                      </a:pPr>
                      <a:t>[PERCENTAGE]</a:t>
                    </a:fld>
                    <a:endParaRPr lang="en-US" sz="1400" baseline="0">
                      <a:solidFill>
                        <a:schemeClr val="bg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0"/>
              <c:showCatName val="1"/>
              <c:showSerName val="1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E3EB-4030-83E6-6928A98ADE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1"/>
            <c:showSerName val="1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Sheet1!$A$2:$A$4</c:f>
              <c:strCache>
                <c:ptCount val="3"/>
                <c:pt idx="0">
                  <c:v>&lt; 2%</c:v>
                </c:pt>
                <c:pt idx="1">
                  <c:v>2–5% </c:v>
                </c:pt>
                <c:pt idx="2">
                  <c:v>&gt; 5%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46</c:v>
                </c:pt>
                <c:pt idx="1">
                  <c:v>8</c:v>
                </c:pt>
                <c:pt idx="2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Sheet1!$A$4</c15:f>
                <c15:dlblRangeCache>
                  <c:ptCount val="1"/>
                  <c:pt idx="0">
                    <c:v>&gt; 5% 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6-E3EB-4030-83E6-6928A98ADE0B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8433983308601193"/>
          <c:y val="7.6698023274528494E-3"/>
          <c:w val="0.63132014105993894"/>
          <c:h val="0.10784315797769657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rgbClr val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Opinioni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85E-4499-8BEE-9433CFE356B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85E-4499-8BEE-9433CFE356B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Senza riserva (55 programmi)</c:v>
                </c:pt>
                <c:pt idx="1">
                  <c:v>Con riserva (4 programmi)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85E-4499-8BEE-9433CFE356B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939EFE-0303-44F6-9A16-FD3B5E015DB1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F04766-77AF-4EBE-9704-229FD5F6A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898812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B926D1-0013-4A80-B64E-9D824EE65210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CF2995-AB43-4B7C-B8CD-9DC7C3692A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078466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" name="Google Shape;1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5170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CF1CD-3C56-2B52-CB3E-0BEB2DDCA2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2ABD10-95AE-8DF3-1B00-A882EBC742A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B14781A-D6A2-D5D5-A7B4-92BEA09FAC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BE3AA2-B97E-315B-72BA-A3587C7005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1543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CC54D-98D0-30EB-D9F2-9A9DE6870D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64F537-A71A-DC0B-683C-9110685BD4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E880D9-6AEC-2251-73E0-48FB554E99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687020-D4DF-B713-7883-D7B010559F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4263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>
          <a:extLst>
            <a:ext uri="{FF2B5EF4-FFF2-40B4-BE49-F238E27FC236}">
              <a16:creationId xmlns:a16="http://schemas.microsoft.com/office/drawing/2014/main" id="{5E02CFC0-D1AD-4613-49B6-9952E0A8F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:notes">
            <a:extLst>
              <a:ext uri="{FF2B5EF4-FFF2-40B4-BE49-F238E27FC236}">
                <a16:creationId xmlns:a16="http://schemas.microsoft.com/office/drawing/2014/main" id="{BE0BFFF7-9012-D38A-F71F-1066D7DBE6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6" name="Google Shape;186;p1:notes">
            <a:extLst>
              <a:ext uri="{FF2B5EF4-FFF2-40B4-BE49-F238E27FC236}">
                <a16:creationId xmlns:a16="http://schemas.microsoft.com/office/drawing/2014/main" id="{7BF700D3-754F-7609-2259-7AB2283028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990000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5170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7180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519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16D2D-0ED1-D8BD-0D2F-56D0A3518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16A012-26E4-F547-8070-156F9E3E89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939EC7-55A6-D1A4-8FAE-454C1E28BD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009696-EE2B-C9B6-1199-2E8BCEB099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786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>
          <a:extLst>
            <a:ext uri="{FF2B5EF4-FFF2-40B4-BE49-F238E27FC236}">
              <a16:creationId xmlns:a16="http://schemas.microsoft.com/office/drawing/2014/main" id="{F1E8749D-4BD9-3568-CB92-8F29930757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:notes">
            <a:extLst>
              <a:ext uri="{FF2B5EF4-FFF2-40B4-BE49-F238E27FC236}">
                <a16:creationId xmlns:a16="http://schemas.microsoft.com/office/drawing/2014/main" id="{4CDC0323-66C9-5DC0-BC6C-E57AC1B6D1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:notes">
            <a:extLst>
              <a:ext uri="{FF2B5EF4-FFF2-40B4-BE49-F238E27FC236}">
                <a16:creationId xmlns:a16="http://schemas.microsoft.com/office/drawing/2014/main" id="{351117F5-49D2-F143-715A-1920754875F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0572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6038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434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DB93D-ECE7-CB31-72D8-7CF922097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A8DF782-F4E2-8FAF-13CD-B7A5721AA4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4165D2F-A2BC-5448-F6DC-39DD961D63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CD3358-A886-6283-755A-D4FBBA07A2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9939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2B00E-48FB-E9D3-16EC-36C28A358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7F3DE5-00EA-915E-0C85-5ACB8CDEC0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E9D2E0-9B64-6E3A-F497-B1A692368F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523460-57A3-E552-B78F-97A35319226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598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14A755-19FE-DE7E-4D95-F39869638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A3FEC8-CBA7-8E8E-D33D-5CFE1CD2EE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615690-288E-2723-4AB2-8DF02B684F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ACC01E-932F-3065-DE23-94C0CC5E35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0809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ADC87-FF76-BB5F-BBF9-CACB51F37A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F7E3B9-329C-FEC5-2BA8-363AB108B8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B89F3D-3808-8D2C-014E-7A475E754F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F0A3AA-5913-686B-2ABC-09E60DE767D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CF2995-AB43-4B7C-B8CD-9DC7C3692A9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95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2183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7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101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6941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4301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40629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0344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0107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385566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774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118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99858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3_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" name="Google Shape;16;p22"/>
          <p:cNvSpPr/>
          <p:nvPr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2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9" name="Google Shape;19;p22"/>
          <p:cNvSpPr txBox="1"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0" name="Google Shape;20;p22"/>
          <p:cNvSpPr txBox="1">
            <a:spLocks noGrp="1"/>
          </p:cNvSpPr>
          <p:nvPr>
            <p:ph type="body" idx="2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Google Shape;21;p22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" name="Google Shape;22;p22"/>
          <p:cNvCxnSpPr/>
          <p:nvPr/>
        </p:nvCxnSpPr>
        <p:spPr>
          <a:xfrm>
            <a:off x="846746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B45F4576-0280-9ABD-3693-C3C51E11FA1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3174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15761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</p:spPr>
        <p:txBody>
          <a:bodyPr anchor="t">
            <a:norm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</p:spPr>
        <p:txBody>
          <a:bodyPr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783535"/>
            <a:ext cx="5040313" cy="528998"/>
          </a:xfrm>
        </p:spPr>
        <p:txBody>
          <a:bodyPr anchor="b" anchorCtr="0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32074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97596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7535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8030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4158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40980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77412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8950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802219"/>
            <a:ext cx="12192000" cy="6059194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>
              <a:solidFill>
                <a:schemeClr val="accent4"/>
              </a:solidFill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0" y="0"/>
            <a:ext cx="12192000" cy="1078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</p:spPr>
        <p:txBody>
          <a:bodyPr wrap="none" anchor="t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1978925"/>
            <a:ext cx="0" cy="4879075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</p:spPr>
        <p:txBody>
          <a:bodyPr wrap="none">
            <a:noAutofit/>
          </a:bodyPr>
          <a:lstStyle>
            <a:lvl1pPr marL="0" indent="0" algn="l">
              <a:buNone/>
              <a:defRPr sz="2800" i="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8933" y="258042"/>
            <a:ext cx="1659793" cy="1152460"/>
          </a:xfrm>
          <a:prstGeom prst="rect">
            <a:avLst/>
          </a:prstGeom>
        </p:spPr>
      </p:pic>
      <p:sp>
        <p:nvSpPr>
          <p:cNvPr id="16" name="Text Placeholder 18"/>
          <p:cNvSpPr>
            <a:spLocks noGrp="1"/>
          </p:cNvSpPr>
          <p:nvPr>
            <p:ph type="body" sz="quarter" idx="13"/>
          </p:nvPr>
        </p:nvSpPr>
        <p:spPr>
          <a:xfrm>
            <a:off x="6096000" y="5557903"/>
            <a:ext cx="5040313" cy="528998"/>
          </a:xfrm>
        </p:spPr>
        <p:txBody>
          <a:bodyPr wrap="none">
            <a:noAutofit/>
          </a:bodyPr>
          <a:lstStyle>
            <a:lvl1pPr marL="0" indent="0" algn="r">
              <a:buFontTx/>
              <a:buNone/>
              <a:defRPr sz="220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2442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0632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6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604979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8371761" y="1825625"/>
            <a:ext cx="3358489" cy="3763134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23935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noFill/>
        </p:spPr>
        <p:txBody>
          <a:bodyPr wrap="square" anchor="b">
            <a:noAutofit/>
          </a:bodyPr>
          <a:lstStyle>
            <a:lvl1pPr marL="0" indent="0">
              <a:buNone/>
              <a:defRPr sz="28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097331"/>
          </a:xfrm>
        </p:spPr>
        <p:txBody>
          <a:bodyPr wrap="square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2" name="Straight Connector 11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446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7244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59635" y="-59635"/>
            <a:ext cx="6155635" cy="6983896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0" name="Rectangle 9"/>
          <p:cNvSpPr/>
          <p:nvPr userDrawn="1"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19447" y="743802"/>
            <a:ext cx="544923" cy="54492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331" y="1992572"/>
            <a:ext cx="8226040" cy="3616657"/>
          </a:xfrm>
          <a:solidFill>
            <a:schemeClr val="bg1"/>
          </a:solidFill>
        </p:spPr>
        <p:txBody>
          <a:bodyPr lIns="360000" tIns="360000" rIns="360000" bIns="360000" anchor="ctr" anchorCtr="0">
            <a:noAutofit/>
          </a:bodyPr>
          <a:lstStyle>
            <a:lvl1pPr marL="0" indent="0">
              <a:buFontTx/>
              <a:buNone/>
              <a:defRPr i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33134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ontent (half p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17056" y="1825625"/>
            <a:ext cx="4926841" cy="3769957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817056" y="482860"/>
            <a:ext cx="4669266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-46383" y="-46383"/>
            <a:ext cx="6142383" cy="6964017"/>
          </a:xfrm>
          <a:solidFill>
            <a:schemeClr val="bg2"/>
          </a:solidFill>
          <a:ln w="28575">
            <a:solidFill>
              <a:schemeClr val="accent5"/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809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970722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901451" y="2284668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4436086" y="2284667"/>
            <a:ext cx="3141663" cy="2090737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1206774" y="403868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7"/>
          </p:nvPr>
        </p:nvSpPr>
        <p:spPr>
          <a:xfrm>
            <a:off x="4672139" y="4041944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8137503" y="4037437"/>
            <a:ext cx="2669558" cy="1524235"/>
          </a:xfrm>
          <a:solidFill>
            <a:schemeClr val="bg1"/>
          </a:solidFill>
        </p:spPr>
        <p:txBody>
          <a:bodyPr tIns="90000"/>
          <a:lstStyle>
            <a:lvl1pPr marL="0" indent="0" algn="ct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18011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713869" y="2159957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13868" y="3968881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6324547" y="2159956"/>
            <a:ext cx="2461593" cy="1638159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8935227" y="3968880"/>
            <a:ext cx="2520000" cy="1638158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1033617" y="2159957"/>
            <a:ext cx="2520000" cy="1638159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9"/>
          </p:nvPr>
        </p:nvSpPr>
        <p:spPr>
          <a:xfrm>
            <a:off x="6324549" y="3968880"/>
            <a:ext cx="2461591" cy="1638158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1033617" y="3968881"/>
            <a:ext cx="2520000" cy="1638158"/>
          </a:xfrm>
          <a:noFill/>
        </p:spPr>
        <p:txBody>
          <a:bodyPr tIns="90000"/>
          <a:lstStyle>
            <a:lvl1pPr marL="0" indent="0" algn="r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2"/>
          <p:cNvSpPr>
            <a:spLocks noGrp="1"/>
          </p:cNvSpPr>
          <p:nvPr>
            <p:ph type="body" sz="quarter" idx="21"/>
          </p:nvPr>
        </p:nvSpPr>
        <p:spPr>
          <a:xfrm>
            <a:off x="8966322" y="2159956"/>
            <a:ext cx="2520000" cy="1638159"/>
          </a:xfrm>
          <a:noFill/>
        </p:spPr>
        <p:txBody>
          <a:bodyPr tIns="90000"/>
          <a:lstStyle>
            <a:lvl1pPr marL="0" indent="0" algn="l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796267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429000"/>
          </a:xfrm>
          <a:solidFill>
            <a:schemeClr val="bg2"/>
          </a:solidFill>
        </p:spPr>
        <p:txBody>
          <a:bodyPr/>
          <a:lstStyle/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>
          <a:xfrm>
            <a:off x="838200" y="3630613"/>
            <a:ext cx="10515600" cy="2035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988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309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27715" y="6045257"/>
            <a:ext cx="1718512" cy="451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6990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" name="Google Shape;16;p22"/>
          <p:cNvSpPr/>
          <p:nvPr/>
        </p:nvSpPr>
        <p:spPr>
          <a:xfrm>
            <a:off x="0" y="1078173"/>
            <a:ext cx="12192000" cy="5779827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2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9" name="Google Shape;19;p22"/>
          <p:cNvSpPr txBox="1"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20" name="Google Shape;20;p22"/>
          <p:cNvSpPr txBox="1">
            <a:spLocks noGrp="1"/>
          </p:cNvSpPr>
          <p:nvPr>
            <p:ph type="body" idx="2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Google Shape;21;p22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2" name="Google Shape;22;p22"/>
          <p:cNvCxnSpPr/>
          <p:nvPr/>
        </p:nvCxnSpPr>
        <p:spPr>
          <a:xfrm>
            <a:off x="846746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B45F4576-0280-9ABD-3693-C3C51E11FA1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0569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2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" name="Google Shape;25;p23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23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10905699" cy="388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7" name="Google Shape;27;p23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0486384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ter Slide" type="title">
  <p:cSld name="Chapter Slide">
    <p:bg>
      <p:bgPr>
        <a:solidFill>
          <a:srgbClr val="0356B1"/>
        </a:solid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4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0356B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0" name="Google Shape;30;p24"/>
          <p:cNvSpPr txBox="1">
            <a:spLocks noGrp="1"/>
          </p:cNvSpPr>
          <p:nvPr>
            <p:ph type="ctrTitle"/>
          </p:nvPr>
        </p:nvSpPr>
        <p:spPr>
          <a:xfrm>
            <a:off x="1070189" y="1122363"/>
            <a:ext cx="10676038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Arial"/>
              <a:buNone/>
              <a:defRPr sz="6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1" name="Google Shape;31;p24"/>
          <p:cNvSpPr txBox="1">
            <a:spLocks noGrp="1"/>
          </p:cNvSpPr>
          <p:nvPr>
            <p:ph type="subTitle" idx="1"/>
          </p:nvPr>
        </p:nvSpPr>
        <p:spPr>
          <a:xfrm>
            <a:off x="1070189" y="3602038"/>
            <a:ext cx="10676038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2" name="Google Shape;32;p24" descr="European Commissio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027715" y="6045257"/>
            <a:ext cx="1718512" cy="45115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3" name="Google Shape;33;p24"/>
          <p:cNvCxnSpPr/>
          <p:nvPr/>
        </p:nvCxnSpPr>
        <p:spPr>
          <a:xfrm>
            <a:off x="838200" y="0"/>
            <a:ext cx="0" cy="3295934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1988107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hapter Slide (2)">
  <p:cSld name="Chapter Slide (2)">
    <p:bg>
      <p:bgPr>
        <a:solidFill>
          <a:srgbClr val="FFC000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5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FFC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6" name="Google Shape;36;p25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7" name="Google Shape;37;p25"/>
          <p:cNvSpPr txBox="1"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8" name="Google Shape;38;p25" descr="European Commission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033852" y="6045865"/>
            <a:ext cx="1716200" cy="45054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9" name="Google Shape;39;p25"/>
          <p:cNvCxnSpPr/>
          <p:nvPr/>
        </p:nvCxnSpPr>
        <p:spPr>
          <a:xfrm>
            <a:off x="838200" y="0"/>
            <a:ext cx="0" cy="3295934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30030268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body" idx="1"/>
          </p:nvPr>
        </p:nvSpPr>
        <p:spPr>
          <a:xfrm>
            <a:off x="838198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Google Shape;44;p26"/>
          <p:cNvSpPr txBox="1">
            <a:spLocks noGrp="1"/>
          </p:cNvSpPr>
          <p:nvPr>
            <p:ph type="body" idx="2"/>
          </p:nvPr>
        </p:nvSpPr>
        <p:spPr>
          <a:xfrm>
            <a:off x="6402250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5" name="Google Shape;45;p26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28690288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ntent">
  <p:cSld name="Three Conten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7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8" name="Google Shape;48;p27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9" name="Google Shape;49;p27"/>
          <p:cNvSpPr txBox="1">
            <a:spLocks noGrp="1"/>
          </p:cNvSpPr>
          <p:nvPr>
            <p:ph type="body" idx="1"/>
          </p:nvPr>
        </p:nvSpPr>
        <p:spPr>
          <a:xfrm>
            <a:off x="838198" y="1825626"/>
            <a:ext cx="3358489" cy="3763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Google Shape;50;p27"/>
          <p:cNvSpPr txBox="1">
            <a:spLocks noGrp="1"/>
          </p:cNvSpPr>
          <p:nvPr>
            <p:ph type="body" idx="2"/>
          </p:nvPr>
        </p:nvSpPr>
        <p:spPr>
          <a:xfrm>
            <a:off x="4604979" y="1825625"/>
            <a:ext cx="3358489" cy="3763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Google Shape;51;p27"/>
          <p:cNvSpPr txBox="1">
            <a:spLocks noGrp="1"/>
          </p:cNvSpPr>
          <p:nvPr>
            <p:ph type="body" idx="3"/>
          </p:nvPr>
        </p:nvSpPr>
        <p:spPr>
          <a:xfrm>
            <a:off x="8371761" y="1825625"/>
            <a:ext cx="3358489" cy="3763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2" name="Google Shape;52;p27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33044296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8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5" name="Google Shape;55;p28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2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b="1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2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09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Google Shape;58;p2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b="1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9" name="Google Shape;59;p2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097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0" name="Google Shape;60;p28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289623664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Slide">
  <p:cSld name="Quote Slide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9"/>
          <p:cNvSpPr txBox="1">
            <a:spLocks noGrp="1"/>
          </p:cNvSpPr>
          <p:nvPr>
            <p:ph type="sldNum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63" name="Google Shape;63;p29"/>
          <p:cNvSpPr txBox="1">
            <a:spLocks noGrp="1"/>
          </p:cNvSpPr>
          <p:nvPr>
            <p:ph type="title"/>
          </p:nvPr>
        </p:nvSpPr>
        <p:spPr>
          <a:xfrm>
            <a:off x="6178608" y="-841992"/>
            <a:ext cx="5585761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356B1"/>
              </a:buClr>
              <a:buSzPts val="4000"/>
              <a:buFont typeface="Arial"/>
              <a:buNone/>
              <a:defRPr>
                <a:solidFill>
                  <a:srgbClr val="0356B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4" name="Google Shape;64;p29"/>
          <p:cNvSpPr>
            <a:spLocks noGrp="1"/>
          </p:cNvSpPr>
          <p:nvPr>
            <p:ph type="pic" idx="2"/>
          </p:nvPr>
        </p:nvSpPr>
        <p:spPr>
          <a:xfrm>
            <a:off x="-59635" y="-59635"/>
            <a:ext cx="6155635" cy="6983896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5" name="Google Shape;65;p29"/>
          <p:cNvSpPr/>
          <p:nvPr/>
        </p:nvSpPr>
        <p:spPr>
          <a:xfrm>
            <a:off x="3214048" y="1992573"/>
            <a:ext cx="8550322" cy="361665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6" name="Google Shape;66;p29" descr="Quote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19447" y="743802"/>
            <a:ext cx="544923" cy="544923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29"/>
          <p:cNvSpPr txBox="1">
            <a:spLocks noGrp="1"/>
          </p:cNvSpPr>
          <p:nvPr>
            <p:ph type="body" idx="1"/>
          </p:nvPr>
        </p:nvSpPr>
        <p:spPr>
          <a:xfrm>
            <a:off x="3214048" y="1992572"/>
            <a:ext cx="8550323" cy="361665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360000" tIns="360000" rIns="360000" bIns="36000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None/>
              <a:defRPr i="1">
                <a:solidFill>
                  <a:schemeClr val="dk2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47146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and Content (half page)">
  <p:cSld name="Picture and Content (half page)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0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0" name="Google Shape;70;p30"/>
          <p:cNvSpPr txBox="1">
            <a:spLocks noGrp="1"/>
          </p:cNvSpPr>
          <p:nvPr>
            <p:ph type="title"/>
          </p:nvPr>
        </p:nvSpPr>
        <p:spPr>
          <a:xfrm>
            <a:off x="6817056" y="482860"/>
            <a:ext cx="492684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1" name="Google Shape;71;p30"/>
          <p:cNvSpPr txBox="1">
            <a:spLocks noGrp="1"/>
          </p:cNvSpPr>
          <p:nvPr>
            <p:ph type="body" idx="1"/>
          </p:nvPr>
        </p:nvSpPr>
        <p:spPr>
          <a:xfrm>
            <a:off x="6817056" y="1825625"/>
            <a:ext cx="4926841" cy="3769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2" name="Google Shape;72;p30"/>
          <p:cNvSpPr>
            <a:spLocks noGrp="1"/>
          </p:cNvSpPr>
          <p:nvPr>
            <p:ph type="pic" idx="2"/>
          </p:nvPr>
        </p:nvSpPr>
        <p:spPr>
          <a:xfrm>
            <a:off x="-46383" y="-46383"/>
            <a:ext cx="6142383" cy="6964017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446369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5" name="Google Shape;75;p31"/>
          <p:cNvSpPr>
            <a:spLocks noGrp="1"/>
          </p:cNvSpPr>
          <p:nvPr>
            <p:ph type="pic" idx="2"/>
          </p:nvPr>
        </p:nvSpPr>
        <p:spPr>
          <a:xfrm>
            <a:off x="0" y="0"/>
            <a:ext cx="12192000" cy="3429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76" name="Google Shape;76;p31"/>
          <p:cNvSpPr txBox="1">
            <a:spLocks noGrp="1"/>
          </p:cNvSpPr>
          <p:nvPr>
            <p:ph type="title"/>
          </p:nvPr>
        </p:nvSpPr>
        <p:spPr>
          <a:xfrm>
            <a:off x="838200" y="2646643"/>
            <a:ext cx="10515600" cy="78235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body" idx="1"/>
          </p:nvPr>
        </p:nvSpPr>
        <p:spPr>
          <a:xfrm>
            <a:off x="838200" y="3630613"/>
            <a:ext cx="10515600" cy="2035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8602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865"/>
            <a:ext cx="1716200" cy="450546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2387600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3295934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070189" y="3602038"/>
            <a:ext cx="10156297" cy="1655762"/>
          </a:xfrm>
        </p:spPr>
        <p:txBody>
          <a:bodyPr>
            <a:no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50994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images">
  <p:cSld name="3 images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0" name="Google Shape;80;p32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32"/>
          <p:cNvSpPr>
            <a:spLocks noGrp="1"/>
          </p:cNvSpPr>
          <p:nvPr>
            <p:ph type="pic" idx="2"/>
          </p:nvPr>
        </p:nvSpPr>
        <p:spPr>
          <a:xfrm>
            <a:off x="970722" y="2284667"/>
            <a:ext cx="3141663" cy="2090737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82" name="Google Shape;82;p32"/>
          <p:cNvSpPr txBox="1">
            <a:spLocks noGrp="1"/>
          </p:cNvSpPr>
          <p:nvPr>
            <p:ph type="body" idx="1"/>
          </p:nvPr>
        </p:nvSpPr>
        <p:spPr>
          <a:xfrm>
            <a:off x="1206774" y="4038684"/>
            <a:ext cx="2669558" cy="15242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3" name="Google Shape;83;p32"/>
          <p:cNvSpPr>
            <a:spLocks noGrp="1"/>
          </p:cNvSpPr>
          <p:nvPr>
            <p:ph type="pic" idx="3"/>
          </p:nvPr>
        </p:nvSpPr>
        <p:spPr>
          <a:xfrm>
            <a:off x="4436086" y="2284667"/>
            <a:ext cx="3141663" cy="2090737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84" name="Google Shape;84;p32"/>
          <p:cNvSpPr txBox="1">
            <a:spLocks noGrp="1"/>
          </p:cNvSpPr>
          <p:nvPr>
            <p:ph type="body" idx="4"/>
          </p:nvPr>
        </p:nvSpPr>
        <p:spPr>
          <a:xfrm>
            <a:off x="4672139" y="4041944"/>
            <a:ext cx="2669558" cy="15242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5" name="Google Shape;85;p32"/>
          <p:cNvSpPr>
            <a:spLocks noGrp="1"/>
          </p:cNvSpPr>
          <p:nvPr>
            <p:ph type="pic" idx="5"/>
          </p:nvPr>
        </p:nvSpPr>
        <p:spPr>
          <a:xfrm>
            <a:off x="7901451" y="2284668"/>
            <a:ext cx="3141663" cy="2090737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86" name="Google Shape;86;p32"/>
          <p:cNvSpPr txBox="1">
            <a:spLocks noGrp="1"/>
          </p:cNvSpPr>
          <p:nvPr>
            <p:ph type="body" idx="6"/>
          </p:nvPr>
        </p:nvSpPr>
        <p:spPr>
          <a:xfrm>
            <a:off x="8137503" y="4037437"/>
            <a:ext cx="2669558" cy="152423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87" name="Google Shape;87;p32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57027735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images">
  <p:cSld name="4 images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0" name="Google Shape;90;p33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91" name="Google Shape;91;p33"/>
          <p:cNvSpPr>
            <a:spLocks noGrp="1"/>
          </p:cNvSpPr>
          <p:nvPr>
            <p:ph type="pic" idx="2"/>
          </p:nvPr>
        </p:nvSpPr>
        <p:spPr>
          <a:xfrm>
            <a:off x="3713869" y="2159957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92" name="Google Shape;92;p33"/>
          <p:cNvSpPr txBox="1">
            <a:spLocks noGrp="1"/>
          </p:cNvSpPr>
          <p:nvPr>
            <p:ph type="body" idx="1"/>
          </p:nvPr>
        </p:nvSpPr>
        <p:spPr>
          <a:xfrm>
            <a:off x="1033617" y="2159957"/>
            <a:ext cx="2520000" cy="1638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3" name="Google Shape;93;p33"/>
          <p:cNvSpPr>
            <a:spLocks noGrp="1"/>
          </p:cNvSpPr>
          <p:nvPr>
            <p:ph type="pic" idx="3"/>
          </p:nvPr>
        </p:nvSpPr>
        <p:spPr>
          <a:xfrm>
            <a:off x="3713868" y="3968881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94" name="Google Shape;94;p33"/>
          <p:cNvSpPr txBox="1">
            <a:spLocks noGrp="1"/>
          </p:cNvSpPr>
          <p:nvPr>
            <p:ph type="body" idx="4"/>
          </p:nvPr>
        </p:nvSpPr>
        <p:spPr>
          <a:xfrm>
            <a:off x="1033617" y="3968881"/>
            <a:ext cx="2520000" cy="1638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5" name="Google Shape;95;p33"/>
          <p:cNvSpPr>
            <a:spLocks noGrp="1"/>
          </p:cNvSpPr>
          <p:nvPr>
            <p:ph type="pic" idx="5"/>
          </p:nvPr>
        </p:nvSpPr>
        <p:spPr>
          <a:xfrm>
            <a:off x="6324547" y="2159956"/>
            <a:ext cx="2461593" cy="163815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96" name="Google Shape;96;p33"/>
          <p:cNvSpPr txBox="1">
            <a:spLocks noGrp="1"/>
          </p:cNvSpPr>
          <p:nvPr>
            <p:ph type="body" idx="6"/>
          </p:nvPr>
        </p:nvSpPr>
        <p:spPr>
          <a:xfrm>
            <a:off x="8966322" y="2159956"/>
            <a:ext cx="2520000" cy="1638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7" name="Google Shape;97;p33"/>
          <p:cNvSpPr>
            <a:spLocks noGrp="1"/>
          </p:cNvSpPr>
          <p:nvPr>
            <p:ph type="pic" idx="7"/>
          </p:nvPr>
        </p:nvSpPr>
        <p:spPr>
          <a:xfrm>
            <a:off x="6324549" y="3968880"/>
            <a:ext cx="2461591" cy="1638158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98" name="Google Shape;98;p33"/>
          <p:cNvSpPr txBox="1">
            <a:spLocks noGrp="1"/>
          </p:cNvSpPr>
          <p:nvPr>
            <p:ph type="body" idx="8"/>
          </p:nvPr>
        </p:nvSpPr>
        <p:spPr>
          <a:xfrm>
            <a:off x="8935227" y="3968880"/>
            <a:ext cx="2520000" cy="1638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00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9" name="Google Shape;99;p33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62281469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Collage">
  <p:cSld name="Picture Collage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4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02" name="Google Shape;102;p34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03" name="Google Shape;103;p34"/>
          <p:cNvSpPr>
            <a:spLocks noGrp="1"/>
          </p:cNvSpPr>
          <p:nvPr>
            <p:ph type="pic" idx="2"/>
          </p:nvPr>
        </p:nvSpPr>
        <p:spPr>
          <a:xfrm>
            <a:off x="938213" y="1748077"/>
            <a:ext cx="2643187" cy="1868487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4"/>
          <p:cNvSpPr>
            <a:spLocks noGrp="1"/>
          </p:cNvSpPr>
          <p:nvPr>
            <p:ph type="pic" idx="3"/>
          </p:nvPr>
        </p:nvSpPr>
        <p:spPr>
          <a:xfrm>
            <a:off x="938213" y="3908959"/>
            <a:ext cx="1751486" cy="1751486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p34"/>
          <p:cNvSpPr>
            <a:spLocks noGrp="1"/>
          </p:cNvSpPr>
          <p:nvPr>
            <p:ph type="pic" idx="4"/>
          </p:nvPr>
        </p:nvSpPr>
        <p:spPr>
          <a:xfrm>
            <a:off x="2840251" y="2860831"/>
            <a:ext cx="1620431" cy="218403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6" name="Google Shape;106;p34"/>
          <p:cNvSpPr>
            <a:spLocks noGrp="1"/>
          </p:cNvSpPr>
          <p:nvPr>
            <p:ph type="pic" idx="5"/>
          </p:nvPr>
        </p:nvSpPr>
        <p:spPr>
          <a:xfrm>
            <a:off x="4081980" y="1913416"/>
            <a:ext cx="3185512" cy="218403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p34"/>
          <p:cNvSpPr>
            <a:spLocks noGrp="1"/>
          </p:cNvSpPr>
          <p:nvPr>
            <p:ph type="pic" idx="6"/>
          </p:nvPr>
        </p:nvSpPr>
        <p:spPr>
          <a:xfrm>
            <a:off x="4919097" y="3790927"/>
            <a:ext cx="1987550" cy="1987550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" name="Google Shape;108;p34"/>
          <p:cNvSpPr>
            <a:spLocks noGrp="1"/>
          </p:cNvSpPr>
          <p:nvPr>
            <p:ph type="pic" idx="7"/>
          </p:nvPr>
        </p:nvSpPr>
        <p:spPr>
          <a:xfrm>
            <a:off x="7051401" y="2898477"/>
            <a:ext cx="2307284" cy="2307284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p34"/>
          <p:cNvSpPr>
            <a:spLocks noGrp="1"/>
          </p:cNvSpPr>
          <p:nvPr>
            <p:ph type="pic" idx="8"/>
          </p:nvPr>
        </p:nvSpPr>
        <p:spPr>
          <a:xfrm>
            <a:off x="9478619" y="1913416"/>
            <a:ext cx="1875181" cy="2434309"/>
          </a:xfrm>
          <a:prstGeom prst="rect">
            <a:avLst/>
          </a:prstGeom>
          <a:solidFill>
            <a:schemeClr val="lt2"/>
          </a:solidFill>
          <a:ln w="2857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  <p:cxnSp>
        <p:nvCxnSpPr>
          <p:cNvPr id="110" name="Google Shape;110;p34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28196030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gallery">
  <p:cSld name="Photo gallery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5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3" name="Google Shape;113;p35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14" name="Google Shape;114;p35"/>
          <p:cNvSpPr>
            <a:spLocks noGrp="1"/>
          </p:cNvSpPr>
          <p:nvPr>
            <p:ph type="pic" idx="2"/>
          </p:nvPr>
        </p:nvSpPr>
        <p:spPr>
          <a:xfrm>
            <a:off x="838199" y="1748079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5" name="Google Shape;115;p35"/>
          <p:cNvSpPr>
            <a:spLocks noGrp="1"/>
          </p:cNvSpPr>
          <p:nvPr>
            <p:ph type="pic" idx="3"/>
          </p:nvPr>
        </p:nvSpPr>
        <p:spPr>
          <a:xfrm>
            <a:off x="2993027" y="1748079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6" name="Google Shape;116;p35"/>
          <p:cNvSpPr>
            <a:spLocks noGrp="1"/>
          </p:cNvSpPr>
          <p:nvPr>
            <p:ph type="pic" idx="4"/>
          </p:nvPr>
        </p:nvSpPr>
        <p:spPr>
          <a:xfrm>
            <a:off x="5147855" y="1748078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7" name="Google Shape;117;p35"/>
          <p:cNvSpPr>
            <a:spLocks noGrp="1"/>
          </p:cNvSpPr>
          <p:nvPr>
            <p:ph type="pic" idx="5"/>
          </p:nvPr>
        </p:nvSpPr>
        <p:spPr>
          <a:xfrm>
            <a:off x="7302683" y="1748077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8" name="Google Shape;118;p35"/>
          <p:cNvSpPr>
            <a:spLocks noGrp="1"/>
          </p:cNvSpPr>
          <p:nvPr>
            <p:ph type="pic" idx="6"/>
          </p:nvPr>
        </p:nvSpPr>
        <p:spPr>
          <a:xfrm>
            <a:off x="9457511" y="1748077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9" name="Google Shape;119;p35"/>
          <p:cNvSpPr>
            <a:spLocks noGrp="1"/>
          </p:cNvSpPr>
          <p:nvPr>
            <p:ph type="pic" idx="7"/>
          </p:nvPr>
        </p:nvSpPr>
        <p:spPr>
          <a:xfrm>
            <a:off x="838199" y="3934111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0" name="Google Shape;120;p35"/>
          <p:cNvSpPr>
            <a:spLocks noGrp="1"/>
          </p:cNvSpPr>
          <p:nvPr>
            <p:ph type="pic" idx="8"/>
          </p:nvPr>
        </p:nvSpPr>
        <p:spPr>
          <a:xfrm>
            <a:off x="2993027" y="3934111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1" name="Google Shape;121;p35"/>
          <p:cNvSpPr>
            <a:spLocks noGrp="1"/>
          </p:cNvSpPr>
          <p:nvPr>
            <p:ph type="pic" idx="9"/>
          </p:nvPr>
        </p:nvSpPr>
        <p:spPr>
          <a:xfrm>
            <a:off x="5147855" y="3934110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2" name="Google Shape;122;p35"/>
          <p:cNvSpPr>
            <a:spLocks noGrp="1"/>
          </p:cNvSpPr>
          <p:nvPr>
            <p:ph type="pic" idx="13"/>
          </p:nvPr>
        </p:nvSpPr>
        <p:spPr>
          <a:xfrm>
            <a:off x="7302683" y="3934109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3" name="Google Shape;123;p35"/>
          <p:cNvSpPr>
            <a:spLocks noGrp="1"/>
          </p:cNvSpPr>
          <p:nvPr>
            <p:ph type="pic" idx="14"/>
          </p:nvPr>
        </p:nvSpPr>
        <p:spPr>
          <a:xfrm>
            <a:off x="9457511" y="3934109"/>
            <a:ext cx="1896289" cy="189628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cxnSp>
        <p:nvCxnSpPr>
          <p:cNvPr id="124" name="Google Shape;124;p35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413929283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ound pictures">
  <p:cSld name="Round pictures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6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27" name="Google Shape;127;p36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8" name="Google Shape;128;p36"/>
          <p:cNvSpPr>
            <a:spLocks noGrp="1"/>
          </p:cNvSpPr>
          <p:nvPr>
            <p:ph type="pic" idx="2"/>
          </p:nvPr>
        </p:nvSpPr>
        <p:spPr>
          <a:xfrm>
            <a:off x="969963" y="1843395"/>
            <a:ext cx="2138669" cy="2138669"/>
          </a:xfrm>
          <a:prstGeom prst="ellipse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9" name="Google Shape;129;p36"/>
          <p:cNvSpPr txBox="1">
            <a:spLocks noGrp="1"/>
          </p:cNvSpPr>
          <p:nvPr>
            <p:ph type="body" idx="1"/>
          </p:nvPr>
        </p:nvSpPr>
        <p:spPr>
          <a:xfrm>
            <a:off x="997897" y="4260554"/>
            <a:ext cx="2082800" cy="124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0" name="Google Shape;130;p36"/>
          <p:cNvSpPr>
            <a:spLocks noGrp="1"/>
          </p:cNvSpPr>
          <p:nvPr>
            <p:ph type="pic" idx="3"/>
          </p:nvPr>
        </p:nvSpPr>
        <p:spPr>
          <a:xfrm>
            <a:off x="3581400" y="1843394"/>
            <a:ext cx="2138669" cy="2138669"/>
          </a:xfrm>
          <a:prstGeom prst="ellipse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31" name="Google Shape;131;p36"/>
          <p:cNvSpPr txBox="1">
            <a:spLocks noGrp="1"/>
          </p:cNvSpPr>
          <p:nvPr>
            <p:ph type="body" idx="4"/>
          </p:nvPr>
        </p:nvSpPr>
        <p:spPr>
          <a:xfrm>
            <a:off x="3618645" y="4260554"/>
            <a:ext cx="2082800" cy="124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2" name="Google Shape;132;p36"/>
          <p:cNvSpPr>
            <a:spLocks noGrp="1"/>
          </p:cNvSpPr>
          <p:nvPr>
            <p:ph type="pic" idx="5"/>
          </p:nvPr>
        </p:nvSpPr>
        <p:spPr>
          <a:xfrm>
            <a:off x="6192837" y="1843393"/>
            <a:ext cx="2138669" cy="2138669"/>
          </a:xfrm>
          <a:prstGeom prst="ellipse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33" name="Google Shape;133;p36"/>
          <p:cNvSpPr txBox="1">
            <a:spLocks noGrp="1"/>
          </p:cNvSpPr>
          <p:nvPr>
            <p:ph type="body" idx="6"/>
          </p:nvPr>
        </p:nvSpPr>
        <p:spPr>
          <a:xfrm>
            <a:off x="6239393" y="4260554"/>
            <a:ext cx="2082800" cy="124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4" name="Google Shape;134;p36"/>
          <p:cNvSpPr>
            <a:spLocks noGrp="1"/>
          </p:cNvSpPr>
          <p:nvPr>
            <p:ph type="pic" idx="7"/>
          </p:nvPr>
        </p:nvSpPr>
        <p:spPr>
          <a:xfrm>
            <a:off x="8804274" y="1843392"/>
            <a:ext cx="2138669" cy="2138669"/>
          </a:xfrm>
          <a:prstGeom prst="ellipse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35" name="Google Shape;135;p36"/>
          <p:cNvSpPr txBox="1">
            <a:spLocks noGrp="1"/>
          </p:cNvSpPr>
          <p:nvPr>
            <p:ph type="body" idx="8"/>
          </p:nvPr>
        </p:nvSpPr>
        <p:spPr>
          <a:xfrm>
            <a:off x="8860143" y="4260554"/>
            <a:ext cx="2082800" cy="12493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36" name="Google Shape;136;p36"/>
          <p:cNvCxnSpPr/>
          <p:nvPr/>
        </p:nvCxnSpPr>
        <p:spPr>
          <a:xfrm>
            <a:off x="3349671" y="4291726"/>
            <a:ext cx="0" cy="118701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7" name="Google Shape;137;p36"/>
          <p:cNvCxnSpPr/>
          <p:nvPr/>
        </p:nvCxnSpPr>
        <p:spPr>
          <a:xfrm>
            <a:off x="5970419" y="4291726"/>
            <a:ext cx="0" cy="118701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8" name="Google Shape;138;p36"/>
          <p:cNvCxnSpPr/>
          <p:nvPr/>
        </p:nvCxnSpPr>
        <p:spPr>
          <a:xfrm>
            <a:off x="8591167" y="4291726"/>
            <a:ext cx="0" cy="1187018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9" name="Google Shape;139;p36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389183294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st slide (option 1)">
  <p:cSld name="Last slide (option 1)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7"/>
          <p:cNvSpPr/>
          <p:nvPr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2" name="Google Shape;142;p37"/>
          <p:cNvSpPr txBox="1">
            <a:spLocks noGrp="1"/>
          </p:cNvSpPr>
          <p:nvPr>
            <p:ph type="sldNum" idx="12"/>
          </p:nvPr>
        </p:nvSpPr>
        <p:spPr>
          <a:xfrm>
            <a:off x="715108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3" name="Google Shape;143;p37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000"/>
              <a:buFont typeface="Arial"/>
              <a:buNone/>
              <a:defRPr sz="6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44" name="Google Shape;144;p37"/>
          <p:cNvSpPr txBox="1">
            <a:spLocks noGrp="1"/>
          </p:cNvSpPr>
          <p:nvPr>
            <p:ph type="body" idx="1"/>
          </p:nvPr>
        </p:nvSpPr>
        <p:spPr>
          <a:xfrm>
            <a:off x="838976" y="4175997"/>
            <a:ext cx="10888663" cy="162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400">
                <a:solidFill>
                  <a:srgbClr val="767676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45" name="Google Shape;145;p37"/>
          <p:cNvCxnSpPr/>
          <p:nvPr/>
        </p:nvCxnSpPr>
        <p:spPr>
          <a:xfrm>
            <a:off x="838200" y="0"/>
            <a:ext cx="0" cy="2362711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5285592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8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48" name="Google Shape;148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1850288"/>
            <a:ext cx="12192000" cy="5018345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38"/>
          <p:cNvSpPr/>
          <p:nvPr/>
        </p:nvSpPr>
        <p:spPr>
          <a:xfrm>
            <a:off x="0" y="1078174"/>
            <a:ext cx="12192000" cy="2890800"/>
          </a:xfrm>
          <a:prstGeom prst="rect">
            <a:avLst/>
          </a:prstGeom>
          <a:solidFill>
            <a:srgbClr val="0356B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0" name="Google Shape;150;p38" descr="European Commissi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p38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872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2" name="Google Shape;152;p38"/>
          <p:cNvSpPr txBox="1">
            <a:spLocks noGrp="1"/>
          </p:cNvSpPr>
          <p:nvPr>
            <p:ph type="subTitle" idx="1"/>
          </p:nvPr>
        </p:nvSpPr>
        <p:spPr>
          <a:xfrm>
            <a:off x="1071351" y="3067468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53" name="Google Shape;153;p38"/>
          <p:cNvSpPr txBox="1">
            <a:spLocks noGrp="1"/>
          </p:cNvSpPr>
          <p:nvPr>
            <p:ph type="body" idx="2"/>
          </p:nvPr>
        </p:nvSpPr>
        <p:spPr>
          <a:xfrm>
            <a:off x="6096000" y="5783535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4" name="Google Shape;154;p38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55" name="Google Shape;155;p38"/>
          <p:cNvCxnSpPr/>
          <p:nvPr/>
        </p:nvCxnSpPr>
        <p:spPr>
          <a:xfrm>
            <a:off x="838200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8184097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9"/>
          <p:cNvSpPr txBox="1">
            <a:spLocks noGrp="1"/>
          </p:cNvSpPr>
          <p:nvPr>
            <p:ph type="sldNum" idx="12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pic>
        <p:nvPicPr>
          <p:cNvPr id="158" name="Google Shape;158;p39"/>
          <p:cNvPicPr preferRelativeResize="0"/>
          <p:nvPr/>
        </p:nvPicPr>
        <p:blipFill rotWithShape="1">
          <a:blip r:embed="rId2">
            <a:alphaModFix/>
          </a:blip>
          <a:srcRect t="4555"/>
          <a:stretch/>
        </p:blipFill>
        <p:spPr>
          <a:xfrm>
            <a:off x="0" y="1078173"/>
            <a:ext cx="12192000" cy="578324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39"/>
          <p:cNvSpPr/>
          <p:nvPr/>
        </p:nvSpPr>
        <p:spPr>
          <a:xfrm>
            <a:off x="5289" y="1078173"/>
            <a:ext cx="12197346" cy="5783239"/>
          </a:xfrm>
          <a:prstGeom prst="rect">
            <a:avLst/>
          </a:prstGeom>
          <a:solidFill>
            <a:srgbClr val="024EA2">
              <a:alpha val="69803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accent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0" name="Google Shape;160;p39" descr="European Commission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39"/>
          <p:cNvSpPr txBox="1">
            <a:spLocks noGrp="1"/>
          </p:cNvSpPr>
          <p:nvPr>
            <p:ph type="ctrTitle"/>
          </p:nvPr>
        </p:nvSpPr>
        <p:spPr>
          <a:xfrm>
            <a:off x="1071350" y="1992572"/>
            <a:ext cx="10065224" cy="21495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62" name="Google Shape;162;p39"/>
          <p:cNvSpPr txBox="1">
            <a:spLocks noGrp="1"/>
          </p:cNvSpPr>
          <p:nvPr>
            <p:ph type="subTitle" idx="1"/>
          </p:nvPr>
        </p:nvSpPr>
        <p:spPr>
          <a:xfrm>
            <a:off x="1071351" y="4418049"/>
            <a:ext cx="10065224" cy="8977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 i="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63" name="Google Shape;163;p39"/>
          <p:cNvSpPr txBox="1">
            <a:spLocks noGrp="1"/>
          </p:cNvSpPr>
          <p:nvPr>
            <p:ph type="body" idx="2"/>
          </p:nvPr>
        </p:nvSpPr>
        <p:spPr>
          <a:xfrm>
            <a:off x="6096000" y="5557903"/>
            <a:ext cx="5040313" cy="528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  <a:defRPr sz="2200" i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4" name="Google Shape;164;p39"/>
          <p:cNvSpPr/>
          <p:nvPr/>
        </p:nvSpPr>
        <p:spPr>
          <a:xfrm>
            <a:off x="5741158" y="6619164"/>
            <a:ext cx="707409" cy="240594"/>
          </a:xfrm>
          <a:prstGeom prst="rect">
            <a:avLst/>
          </a:prstGeom>
          <a:solidFill>
            <a:srgbClr val="00449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65" name="Google Shape;165;p39"/>
          <p:cNvCxnSpPr/>
          <p:nvPr/>
        </p:nvCxnSpPr>
        <p:spPr>
          <a:xfrm>
            <a:off x="838200" y="1978925"/>
            <a:ext cx="0" cy="4879075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506692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ast slide (option 2)">
  <p:cSld name="Last slide (option 2)"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40"/>
          <p:cNvSpPr/>
          <p:nvPr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40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69" name="Google Shape;169;p40"/>
          <p:cNvSpPr txBox="1"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Arial"/>
              <a:buNone/>
              <a:defRPr sz="6000">
                <a:solidFill>
                  <a:schemeClr val="accent5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0" name="Google Shape;170;p40"/>
          <p:cNvSpPr txBox="1">
            <a:spLocks noGrp="1"/>
          </p:cNvSpPr>
          <p:nvPr>
            <p:ph type="body" idx="1"/>
          </p:nvPr>
        </p:nvSpPr>
        <p:spPr>
          <a:xfrm>
            <a:off x="838976" y="4175997"/>
            <a:ext cx="10888663" cy="1620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Arial"/>
              <a:buNone/>
              <a:defRPr sz="1400">
                <a:solidFill>
                  <a:srgbClr val="767676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1" name="Google Shape;171;p40"/>
          <p:cNvCxnSpPr/>
          <p:nvPr/>
        </p:nvCxnSpPr>
        <p:spPr>
          <a:xfrm>
            <a:off x="838200" y="0"/>
            <a:ext cx="0" cy="2362711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438593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and Object">
  <p:cSld name="Content and Object"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4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74" name="Google Shape;174;p41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5" name="Google Shape;175;p41"/>
          <p:cNvSpPr txBox="1">
            <a:spLocks noGrp="1"/>
          </p:cNvSpPr>
          <p:nvPr>
            <p:ph type="body" idx="1"/>
          </p:nvPr>
        </p:nvSpPr>
        <p:spPr>
          <a:xfrm>
            <a:off x="838198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  <a:defRPr/>
            </a:lvl1pPr>
            <a:lvl2pPr marL="914400" lvl="1" indent="-3556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20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6" name="Google Shape;176;p41"/>
          <p:cNvSpPr txBox="1">
            <a:spLocks noGrp="1"/>
          </p:cNvSpPr>
          <p:nvPr>
            <p:ph type="body" idx="2"/>
          </p:nvPr>
        </p:nvSpPr>
        <p:spPr>
          <a:xfrm>
            <a:off x="6402250" y="1825625"/>
            <a:ext cx="5328000" cy="39064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marL="914400" lvl="1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7" name="Google Shape;177;p41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582015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604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2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80" name="Google Shape;180;p42"/>
          <p:cNvSpPr txBox="1"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cxnSp>
        <p:nvCxnSpPr>
          <p:cNvPr id="181" name="Google Shape;181;p42"/>
          <p:cNvCxnSpPr/>
          <p:nvPr/>
        </p:nvCxnSpPr>
        <p:spPr>
          <a:xfrm flipH="1">
            <a:off x="838199" y="0"/>
            <a:ext cx="1" cy="1276357"/>
          </a:xfrm>
          <a:prstGeom prst="straightConnector1">
            <a:avLst/>
          </a:prstGeom>
          <a:noFill/>
          <a:ln w="28575" cap="flat" cmpd="sng">
            <a:solidFill>
              <a:schemeClr val="accent5"/>
            </a:solidFill>
            <a:prstDash val="solid"/>
            <a:miter lim="800000"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43838223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43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2960565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3pPr>
              <a:spcBef>
                <a:spcPts val="0"/>
              </a:spcBef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</p:spPr>
        <p:txBody>
          <a:bodyPr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870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slide (option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"/>
            <a:ext cx="12192000" cy="34289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itle 1"/>
          <p:cNvSpPr>
            <a:spLocks noGrp="1"/>
          </p:cNvSpPr>
          <p:nvPr>
            <p:ph type="ctrTitle"/>
          </p:nvPr>
        </p:nvSpPr>
        <p:spPr>
          <a:xfrm>
            <a:off x="1077013" y="1122363"/>
            <a:ext cx="10156297" cy="1240348"/>
          </a:xfrm>
        </p:spPr>
        <p:txBody>
          <a:bodyPr anchor="b">
            <a:noAutofit/>
          </a:bodyPr>
          <a:lstStyle>
            <a:lvl1pPr algn="l">
              <a:defRPr sz="6000">
                <a:solidFill>
                  <a:schemeClr val="accent5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38200" y="0"/>
            <a:ext cx="0" cy="2362711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838200" y="4160826"/>
            <a:ext cx="10889439" cy="1620145"/>
          </a:xfrm>
        </p:spPr>
        <p:txBody>
          <a:bodyPr>
            <a:noAutofit/>
          </a:bodyPr>
          <a:lstStyle>
            <a:lvl1pPr marL="0" indent="0" algn="l">
              <a:buNone/>
              <a:defRPr sz="14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3397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05699" cy="388190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defRPr/>
            </a:lvl1pPr>
            <a:lvl2pPr>
              <a:lnSpc>
                <a:spcPct val="100000"/>
              </a:lnSpc>
              <a:spcAft>
                <a:spcPts val="1800"/>
              </a:spcAft>
              <a:defRPr/>
            </a:lvl2pPr>
            <a:lvl3pPr>
              <a:lnSpc>
                <a:spcPct val="100000"/>
              </a:lnSpc>
              <a:spcAft>
                <a:spcPts val="1800"/>
              </a:spcAft>
              <a:defRPr/>
            </a:lvl3pPr>
            <a:lvl4pPr>
              <a:lnSpc>
                <a:spcPct val="100000"/>
              </a:lnSpc>
              <a:spcAft>
                <a:spcPts val="1800"/>
              </a:spcAft>
              <a:defRPr/>
            </a:lvl4pPr>
            <a:lvl5pPr>
              <a:lnSpc>
                <a:spcPct val="100000"/>
              </a:lnSpc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341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198" y="1825625"/>
            <a:ext cx="5328000" cy="3906435"/>
          </a:xfrm>
        </p:spPr>
        <p:txBody>
          <a:bodyPr>
            <a:noAutofit/>
          </a:bodyPr>
          <a:lstStyle>
            <a:lvl1pPr>
              <a:spcAft>
                <a:spcPts val="1800"/>
              </a:spcAft>
              <a:defRPr/>
            </a:lvl1pPr>
            <a:lvl2pPr>
              <a:spcAft>
                <a:spcPts val="1800"/>
              </a:spcAft>
              <a:defRPr/>
            </a:lvl2pPr>
            <a:lvl3pPr>
              <a:spcAft>
                <a:spcPts val="1800"/>
              </a:spcAft>
              <a:defRPr/>
            </a:lvl3pPr>
            <a:lvl4pPr>
              <a:spcAft>
                <a:spcPts val="1800"/>
              </a:spcAft>
              <a:defRPr/>
            </a:lvl4pPr>
            <a:lvl5pPr>
              <a:spcAft>
                <a:spcPts val="1800"/>
              </a:spcAft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02250" y="1825625"/>
            <a:ext cx="5328000" cy="3906435"/>
          </a:xfrm>
          <a:noFill/>
        </p:spPr>
        <p:txBody>
          <a:bodyPr>
            <a:noAutofit/>
          </a:bodyPr>
          <a:lstStyle>
            <a:lvl1pPr marL="0" indent="0">
              <a:buNone/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F46C79FD-C571-418B-AB0F-5EE936C85276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 userDrawn="1"/>
        </p:nvCxnSpPr>
        <p:spPr>
          <a:xfrm flipH="1">
            <a:off x="838199" y="0"/>
            <a:ext cx="1" cy="1276357"/>
          </a:xfrm>
          <a:prstGeom prst="line">
            <a:avLst/>
          </a:prstGeom>
          <a:ln w="28575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970722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3839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theme" Target="../theme/theme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slideLayout" Target="../slideLayouts/slideLayout39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18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2.xml"/><Relationship Id="rId21" Type="http://schemas.openxmlformats.org/officeDocument/2006/relationships/slideLayout" Target="../slideLayouts/slideLayout60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17" Type="http://schemas.openxmlformats.org/officeDocument/2006/relationships/slideLayout" Target="../slideLayouts/slideLayout56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41.xml"/><Relationship Id="rId16" Type="http://schemas.openxmlformats.org/officeDocument/2006/relationships/slideLayout" Target="../slideLayouts/slideLayout55.xml"/><Relationship Id="rId20" Type="http://schemas.openxmlformats.org/officeDocument/2006/relationships/slideLayout" Target="../slideLayouts/slideLayout59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24" Type="http://schemas.openxmlformats.org/officeDocument/2006/relationships/theme" Target="../theme/theme3.xml"/><Relationship Id="rId5" Type="http://schemas.openxmlformats.org/officeDocument/2006/relationships/slideLayout" Target="../slideLayouts/slideLayout44.xml"/><Relationship Id="rId15" Type="http://schemas.openxmlformats.org/officeDocument/2006/relationships/slideLayout" Target="../slideLayouts/slideLayout54.xml"/><Relationship Id="rId23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49.xml"/><Relationship Id="rId19" Type="http://schemas.openxmlformats.org/officeDocument/2006/relationships/slideLayout" Target="../slideLayouts/slideLayout58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53.xml"/><Relationship Id="rId22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720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62" r:id="rId2"/>
    <p:sldLayoutId id="2147483657" r:id="rId3"/>
    <p:sldLayoutId id="2147483649" r:id="rId4"/>
    <p:sldLayoutId id="2147483651" r:id="rId5"/>
    <p:sldLayoutId id="2147483669" r:id="rId6"/>
    <p:sldLayoutId id="2147483670" r:id="rId7"/>
    <p:sldLayoutId id="2147483650" r:id="rId8"/>
    <p:sldLayoutId id="2147483660" r:id="rId9"/>
    <p:sldLayoutId id="2147483652" r:id="rId10"/>
    <p:sldLayoutId id="2147483661" r:id="rId11"/>
    <p:sldLayoutId id="2147483653" r:id="rId12"/>
    <p:sldLayoutId id="2147483654" r:id="rId13"/>
    <p:sldLayoutId id="2147483659" r:id="rId14"/>
    <p:sldLayoutId id="2147483658" r:id="rId15"/>
    <p:sldLayoutId id="2147483666" r:id="rId16"/>
    <p:sldLayoutId id="2147483667" r:id="rId17"/>
    <p:sldLayoutId id="2147483668" r:id="rId18"/>
    <p:sldLayoutId id="2147483655" r:id="rId19"/>
    <p:sldLayoutId id="2147483714" r:id="rId2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</p:spPr>
        <p:txBody>
          <a:bodyPr vert="horz" lIns="91440" tIns="45720" rIns="91440" bIns="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13128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6C79FD-C571-418B-AB0F-5EE936C8527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33852" y="6045988"/>
            <a:ext cx="1715733" cy="45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344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  <p:sldLayoutId id="2147483688" r:id="rId17"/>
    <p:sldLayoutId id="2147483689" r:id="rId18"/>
    <p:sldLayoutId id="2147483690" r:id="rId1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1800"/>
        </a:spcAft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sldNum" idx="12"/>
          </p:nvPr>
        </p:nvSpPr>
        <p:spPr>
          <a:xfrm>
            <a:off x="697524" y="6131286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title"/>
          </p:nvPr>
        </p:nvSpPr>
        <p:spPr>
          <a:xfrm>
            <a:off x="838200" y="482860"/>
            <a:ext cx="10515600" cy="78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  <a:defRPr sz="4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8819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3" name="Google Shape;13;p21" descr="European Commission"/>
          <p:cNvPicPr preferRelativeResize="0"/>
          <p:nvPr/>
        </p:nvPicPr>
        <p:blipFill rotWithShape="1">
          <a:blip r:embed="rId25">
            <a:alphaModFix/>
          </a:blip>
          <a:srcRect/>
          <a:stretch/>
        </p:blipFill>
        <p:spPr>
          <a:xfrm>
            <a:off x="10033852" y="6045988"/>
            <a:ext cx="1715733" cy="4504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473864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  <p:sldLayoutId id="2147483715" r:id="rId2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creativecommons.org/licenses/by/4.0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F331827D-67AB-BC45-5244-975836C82EE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"/>
          <p:cNvSpPr txBox="1">
            <a:spLocks noGrp="1"/>
          </p:cNvSpPr>
          <p:nvPr>
            <p:ph type="ctrTitle"/>
          </p:nvPr>
        </p:nvSpPr>
        <p:spPr>
          <a:xfrm>
            <a:off x="834390" y="2068830"/>
            <a:ext cx="11101294" cy="19274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/>
          <a:p>
            <a:pPr marL="0" lvl="0" indent="0" algn="ctr" rtl="0">
              <a:lnSpc>
                <a:spcPts val="4400"/>
              </a:lnSpc>
              <a:spcBef>
                <a:spcPts val="0"/>
              </a:spcBef>
              <a:spcAft>
                <a:spcPts val="1200"/>
              </a:spcAft>
              <a:buClr>
                <a:schemeClr val="lt1"/>
              </a:buClr>
              <a:buSzPts val="6000"/>
              <a:buFont typeface="Arial"/>
              <a:buNone/>
            </a:pPr>
            <a:br>
              <a:rPr lang="en-US" sz="3600" dirty="0"/>
            </a:br>
            <a:r>
              <a:rPr lang="en-US" sz="3400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Chiusura</a:t>
            </a:r>
            <a:r>
              <a:rPr lang="en-US" sz="3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del </a:t>
            </a:r>
            <a:r>
              <a:rPr lang="en-US" sz="3400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periodo</a:t>
            </a:r>
            <a:r>
              <a:rPr lang="en-US" sz="3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di </a:t>
            </a:r>
            <a:br>
              <a:rPr lang="en-US" sz="3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n-US" sz="3400" b="1" dirty="0" err="1">
                <a:solidFill>
                  <a:schemeClr val="accent5">
                    <a:lumMod val="60000"/>
                    <a:lumOff val="40000"/>
                  </a:schemeClr>
                </a:solidFill>
              </a:rPr>
              <a:t>programmazione</a:t>
            </a:r>
            <a:r>
              <a:rPr lang="en-US" sz="3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2014-2020</a:t>
            </a:r>
            <a:b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r>
              <a:rPr lang="en-US" sz="36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FESR, FSE e FEAD  </a:t>
            </a:r>
            <a:endParaRPr sz="36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90" name="Google Shape;190;p1"/>
          <p:cNvSpPr txBox="1">
            <a:spLocks noGrp="1"/>
          </p:cNvSpPr>
          <p:nvPr>
            <p:ph type="body" idx="2"/>
          </p:nvPr>
        </p:nvSpPr>
        <p:spPr>
          <a:xfrm>
            <a:off x="2138025" y="5557903"/>
            <a:ext cx="9168618" cy="65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rPr lang="en-IE" sz="1800" dirty="0"/>
              <a:t>Merano, 20 </a:t>
            </a:r>
            <a:r>
              <a:rPr lang="en-IE" sz="1800" dirty="0" err="1"/>
              <a:t>maggio</a:t>
            </a:r>
            <a:r>
              <a:rPr lang="en-IE" sz="1800" dirty="0"/>
              <a:t> 2026</a:t>
            </a:r>
          </a:p>
          <a:p>
            <a:pPr marL="0" lvl="0" indent="0"/>
            <a:r>
              <a:rPr lang="it-IT" sz="1800" dirty="0"/>
              <a:t>Incontro tecnico tra la CE, IGRUE e le AdA italiane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F331827D-67AB-BC45-5244-975836C82EE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"/>
          <p:cNvSpPr txBox="1">
            <a:spLocks noGrp="1"/>
          </p:cNvSpPr>
          <p:nvPr>
            <p:ph type="ctrTitle"/>
          </p:nvPr>
        </p:nvSpPr>
        <p:spPr>
          <a:xfrm>
            <a:off x="1063388" y="2949373"/>
            <a:ext cx="10065224" cy="1511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</a:pPr>
            <a:r>
              <a:rPr lang="en-US" sz="3600" b="1" dirty="0" err="1"/>
              <a:t>Processo</a:t>
            </a:r>
            <a:r>
              <a:rPr lang="en-US" sz="3600" b="1" dirty="0"/>
              <a:t> di </a:t>
            </a:r>
            <a:r>
              <a:rPr lang="en-US" sz="3600" b="1" dirty="0" err="1"/>
              <a:t>chiusura</a:t>
            </a:r>
            <a:r>
              <a:rPr lang="en-US" sz="3600" b="1" dirty="0"/>
              <a:t> </a:t>
            </a:r>
            <a:r>
              <a:rPr lang="en-US" sz="3600" b="1" dirty="0" err="1"/>
              <a:t>dei</a:t>
            </a:r>
            <a:r>
              <a:rPr lang="en-US" sz="3600" b="1" dirty="0"/>
              <a:t> </a:t>
            </a:r>
            <a:r>
              <a:rPr lang="en-US" sz="3600" b="1" dirty="0" err="1"/>
              <a:t>programmi</a:t>
            </a:r>
            <a:r>
              <a:rPr lang="en-US" sz="3600" b="1" dirty="0"/>
              <a:t> </a:t>
            </a:r>
            <a:br>
              <a:rPr lang="en-US" sz="3600" b="1" dirty="0"/>
            </a:br>
            <a:r>
              <a:rPr lang="en-US" sz="3600" b="1" dirty="0"/>
              <a:t>FESR, FSE e FEAD 2014-2020</a:t>
            </a:r>
            <a:br>
              <a:rPr lang="en-US" sz="4000" dirty="0"/>
            </a:br>
            <a:br>
              <a:rPr lang="en-US" sz="4000" b="1" dirty="0"/>
            </a:br>
            <a:r>
              <a:rPr lang="en-US" sz="4600" b="1" dirty="0"/>
              <a:t> </a:t>
            </a:r>
            <a:endParaRPr sz="4600" b="1" dirty="0"/>
          </a:p>
        </p:txBody>
      </p:sp>
      <p:sp>
        <p:nvSpPr>
          <p:cNvPr id="5" name="Google Shape;190;p1">
            <a:extLst>
              <a:ext uri="{FF2B5EF4-FFF2-40B4-BE49-F238E27FC236}">
                <a16:creationId xmlns:a16="http://schemas.microsoft.com/office/drawing/2014/main" id="{EE2286DE-878E-56BE-7418-9FBC1186B96C}"/>
              </a:ext>
            </a:extLst>
          </p:cNvPr>
          <p:cNvSpPr txBox="1">
            <a:spLocks/>
          </p:cNvSpPr>
          <p:nvPr/>
        </p:nvSpPr>
        <p:spPr>
          <a:xfrm>
            <a:off x="2082823" y="5323833"/>
            <a:ext cx="9168618" cy="65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None/>
              <a:defRPr sz="22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 eaLnBrk="1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 eaLnBrk="1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 eaLnBrk="1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 eaLnBrk="1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/>
            <a:endParaRPr lang="it-IT" sz="2000" kern="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011C1EC-DC6A-F033-91DC-C2391A67682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11</a:t>
            </a:fld>
            <a:endParaRPr lang="en-GB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AA91C38-F39D-702E-6D08-B7F880122D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3248" y="361589"/>
            <a:ext cx="10515600" cy="782357"/>
          </a:xfrm>
          <a:noFill/>
          <a:ln>
            <a:noFill/>
          </a:ln>
        </p:spPr>
        <p:txBody>
          <a:bodyPr spcFirstLastPara="1" wrap="square" lIns="91425" tIns="45700" rIns="91425" bIns="0" anchor="b" anchorCtr="0">
            <a:noAutofit/>
          </a:bodyPr>
          <a:lstStyle/>
          <a:p>
            <a:r>
              <a:rPr lang="fr-BE" sz="3600" b="1" dirty="0" err="1"/>
              <a:t>Processo</a:t>
            </a:r>
            <a:r>
              <a:rPr lang="fr-BE" sz="3600" b="1" dirty="0"/>
              <a:t> di </a:t>
            </a:r>
            <a:r>
              <a:rPr lang="fr-BE" sz="3600" b="1" dirty="0" err="1"/>
              <a:t>chiusura</a:t>
            </a:r>
            <a:r>
              <a:rPr lang="fr-BE" sz="3600" b="1" dirty="0"/>
              <a:t> FESR, FSE e FEAD </a:t>
            </a:r>
            <a:endParaRPr lang="en-IE" sz="3600" b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E360E5-A5EB-A239-F55F-2BF867E78C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76200" indent="0">
              <a:buNone/>
            </a:pPr>
            <a:r>
              <a:rPr lang="fr-BE" sz="2800" dirty="0" err="1">
                <a:solidFill>
                  <a:srgbClr val="034EA2"/>
                </a:solidFill>
              </a:rPr>
              <a:t>Prevede</a:t>
            </a:r>
            <a:r>
              <a:rPr lang="fr-BE" sz="2800" dirty="0"/>
              <a:t> </a:t>
            </a:r>
            <a:r>
              <a:rPr lang="fr-BE" sz="2800" b="1" dirty="0">
                <a:solidFill>
                  <a:srgbClr val="FF0000"/>
                </a:solidFill>
              </a:rPr>
              <a:t>3 </a:t>
            </a:r>
            <a:r>
              <a:rPr lang="fr-BE" sz="2800" b="1" dirty="0" err="1">
                <a:solidFill>
                  <a:srgbClr val="FF0000"/>
                </a:solidFill>
              </a:rPr>
              <a:t>step</a:t>
            </a:r>
            <a:r>
              <a:rPr lang="fr-BE" sz="2800" dirty="0"/>
              <a:t>:</a:t>
            </a:r>
          </a:p>
          <a:p>
            <a:pPr marL="533400" indent="-457200">
              <a:buFont typeface="+mj-lt"/>
              <a:buAutoNum type="arabicPeriod"/>
            </a:pPr>
            <a:r>
              <a:rPr lang="fr-BE" sz="2800" b="1" dirty="0" err="1">
                <a:solidFill>
                  <a:srgbClr val="034EA2"/>
                </a:solidFill>
              </a:rPr>
              <a:t>Accettazione</a:t>
            </a:r>
            <a:r>
              <a:rPr lang="fr-BE" sz="2800" b="1" dirty="0">
                <a:solidFill>
                  <a:srgbClr val="034EA2"/>
                </a:solidFill>
              </a:rPr>
              <a:t> dei </a:t>
            </a:r>
            <a:r>
              <a:rPr lang="fr-BE" sz="2800" b="1" dirty="0" err="1">
                <a:solidFill>
                  <a:srgbClr val="034EA2"/>
                </a:solidFill>
              </a:rPr>
              <a:t>conti</a:t>
            </a:r>
            <a:endParaRPr lang="fr-BE" sz="2800" b="1" dirty="0">
              <a:solidFill>
                <a:srgbClr val="034EA2"/>
              </a:solidFill>
            </a:endParaRPr>
          </a:p>
          <a:p>
            <a:pPr marL="533400" indent="-457200">
              <a:buFont typeface="+mj-lt"/>
              <a:buAutoNum type="arabicPeriod"/>
            </a:pPr>
            <a:r>
              <a:rPr lang="fr-BE" sz="2800" b="1" dirty="0" err="1">
                <a:solidFill>
                  <a:srgbClr val="034EA2"/>
                </a:solidFill>
              </a:rPr>
              <a:t>Accettazione</a:t>
            </a:r>
            <a:r>
              <a:rPr lang="fr-BE" sz="2800" b="1" dirty="0">
                <a:solidFill>
                  <a:srgbClr val="034EA2"/>
                </a:solidFill>
              </a:rPr>
              <a:t> della </a:t>
            </a:r>
            <a:r>
              <a:rPr lang="fr-BE" sz="2800" b="1" dirty="0" err="1">
                <a:solidFill>
                  <a:srgbClr val="034EA2"/>
                </a:solidFill>
              </a:rPr>
              <a:t>relazione</a:t>
            </a:r>
            <a:r>
              <a:rPr lang="fr-BE" sz="2800" b="1" dirty="0">
                <a:solidFill>
                  <a:srgbClr val="034EA2"/>
                </a:solidFill>
              </a:rPr>
              <a:t> finale di </a:t>
            </a:r>
            <a:r>
              <a:rPr lang="fr-BE" sz="2800" b="1" dirty="0" err="1">
                <a:solidFill>
                  <a:srgbClr val="034EA2"/>
                </a:solidFill>
              </a:rPr>
              <a:t>attuazione</a:t>
            </a:r>
            <a:endParaRPr lang="fr-BE" sz="2800" b="1" dirty="0">
              <a:solidFill>
                <a:srgbClr val="034EA2"/>
              </a:solidFill>
            </a:endParaRPr>
          </a:p>
          <a:p>
            <a:pPr marL="533400" indent="-457200">
              <a:spcAft>
                <a:spcPts val="2400"/>
              </a:spcAft>
              <a:buFont typeface="+mj-lt"/>
              <a:buAutoNum type="arabicPeriod"/>
            </a:pPr>
            <a:r>
              <a:rPr lang="fr-BE" sz="2800" b="1" dirty="0" err="1">
                <a:solidFill>
                  <a:srgbClr val="034EA2"/>
                </a:solidFill>
              </a:rPr>
              <a:t>Chiusura</a:t>
            </a:r>
            <a:r>
              <a:rPr lang="fr-BE" sz="2800" b="1" dirty="0">
                <a:solidFill>
                  <a:srgbClr val="034EA2"/>
                </a:solidFill>
              </a:rPr>
              <a:t> di tutte le </a:t>
            </a:r>
            <a:r>
              <a:rPr lang="fr-BE" sz="2800" b="1" dirty="0" err="1">
                <a:solidFill>
                  <a:srgbClr val="034EA2"/>
                </a:solidFill>
              </a:rPr>
              <a:t>questioni</a:t>
            </a:r>
            <a:r>
              <a:rPr lang="fr-BE" sz="2800" b="1" dirty="0">
                <a:solidFill>
                  <a:srgbClr val="034EA2"/>
                </a:solidFill>
              </a:rPr>
              <a:t> di </a:t>
            </a:r>
            <a:r>
              <a:rPr lang="fr-BE" sz="2800" b="1" dirty="0" err="1">
                <a:solidFill>
                  <a:srgbClr val="034EA2"/>
                </a:solidFill>
              </a:rPr>
              <a:t>legalità</a:t>
            </a:r>
            <a:r>
              <a:rPr lang="fr-BE" sz="2800" b="1" dirty="0">
                <a:solidFill>
                  <a:srgbClr val="034EA2"/>
                </a:solidFill>
              </a:rPr>
              <a:t> e </a:t>
            </a:r>
            <a:r>
              <a:rPr lang="fr-BE" sz="2800" b="1" dirty="0" err="1">
                <a:solidFill>
                  <a:srgbClr val="034EA2"/>
                </a:solidFill>
              </a:rPr>
              <a:t>regolarità</a:t>
            </a:r>
            <a:endParaRPr lang="fr-BE" sz="2800" b="1" dirty="0">
              <a:solidFill>
                <a:srgbClr val="034EA2"/>
              </a:solidFill>
            </a:endParaRPr>
          </a:p>
          <a:p>
            <a:pPr marL="76200" indent="0">
              <a:buNone/>
            </a:pPr>
            <a:r>
              <a:rPr lang="fr-BE" sz="2600" dirty="0" err="1"/>
              <a:t>Step</a:t>
            </a:r>
            <a:r>
              <a:rPr lang="fr-BE" sz="2600" dirty="0"/>
              <a:t> 1 e 2: </a:t>
            </a:r>
            <a:r>
              <a:rPr lang="fr-BE" sz="2600" dirty="0" err="1"/>
              <a:t>normalmente</a:t>
            </a:r>
            <a:r>
              <a:rPr lang="fr-BE" sz="2600" dirty="0"/>
              <a:t> </a:t>
            </a:r>
            <a:r>
              <a:rPr lang="fr-BE" sz="2600" dirty="0" err="1"/>
              <a:t>confluiscono</a:t>
            </a:r>
            <a:r>
              <a:rPr lang="fr-BE" sz="2600" dirty="0"/>
              <a:t> </a:t>
            </a:r>
            <a:r>
              <a:rPr lang="fr-BE" sz="2600" dirty="0" err="1"/>
              <a:t>nella</a:t>
            </a:r>
            <a:r>
              <a:rPr lang="fr-BE" sz="2600" dirty="0"/>
              <a:t> </a:t>
            </a:r>
            <a:r>
              <a:rPr lang="fr-BE" sz="2600" dirty="0" err="1"/>
              <a:t>lettera</a:t>
            </a:r>
            <a:r>
              <a:rPr lang="fr-BE" sz="2600" dirty="0"/>
              <a:t> di </a:t>
            </a:r>
            <a:r>
              <a:rPr lang="fr-BE" sz="2600" dirty="0" err="1"/>
              <a:t>chiusura</a:t>
            </a:r>
            <a:r>
              <a:rPr lang="fr-BE" sz="2600" dirty="0"/>
              <a:t> n. 1</a:t>
            </a:r>
          </a:p>
          <a:p>
            <a:pPr marL="76200" indent="0">
              <a:buNone/>
            </a:pPr>
            <a:r>
              <a:rPr lang="fr-BE" sz="2600" dirty="0" err="1"/>
              <a:t>Step</a:t>
            </a:r>
            <a:r>
              <a:rPr lang="fr-BE" sz="2600" dirty="0"/>
              <a:t> 3: </a:t>
            </a:r>
            <a:r>
              <a:rPr lang="fr-BE" sz="2600" dirty="0" err="1"/>
              <a:t>comunicato</a:t>
            </a:r>
            <a:r>
              <a:rPr lang="fr-BE" sz="2600" dirty="0"/>
              <a:t> </a:t>
            </a:r>
            <a:r>
              <a:rPr lang="fr-BE" sz="2600" dirty="0" err="1"/>
              <a:t>successivamente</a:t>
            </a:r>
            <a:r>
              <a:rPr lang="fr-BE" sz="2600" dirty="0"/>
              <a:t> con la </a:t>
            </a:r>
            <a:r>
              <a:rPr lang="fr-BE" sz="2600" dirty="0" err="1"/>
              <a:t>lettera</a:t>
            </a:r>
            <a:r>
              <a:rPr lang="fr-BE" sz="2600" dirty="0"/>
              <a:t> di </a:t>
            </a:r>
            <a:r>
              <a:rPr lang="fr-BE" sz="2600" dirty="0" err="1"/>
              <a:t>chiusura</a:t>
            </a:r>
            <a:r>
              <a:rPr lang="fr-BE" sz="2600" dirty="0"/>
              <a:t> n. 2</a:t>
            </a:r>
            <a:endParaRPr lang="en-IE" sz="2600" dirty="0"/>
          </a:p>
        </p:txBody>
      </p:sp>
    </p:spTree>
    <p:extLst>
      <p:ext uri="{BB962C8B-B14F-4D97-AF65-F5344CB8AC3E}">
        <p14:creationId xmlns:p14="http://schemas.microsoft.com/office/powerpoint/2010/main" val="1752554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6C0FA-E0C0-2606-4027-A55A07D17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0663"/>
            <a:ext cx="10515600" cy="782357"/>
          </a:xfrm>
        </p:spPr>
        <p:txBody>
          <a:bodyPr/>
          <a:lstStyle/>
          <a:p>
            <a:pPr algn="ctr"/>
            <a:r>
              <a:rPr lang="en-US" sz="3200" b="1" dirty="0"/>
              <a:t>Lettera di </a:t>
            </a:r>
            <a:r>
              <a:rPr lang="en-US" sz="3200" b="1" dirty="0" err="1"/>
              <a:t>chiusura</a:t>
            </a:r>
            <a:r>
              <a:rPr lang="en-US" sz="3200" b="1" dirty="0"/>
              <a:t> (n. 1)</a:t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A235B-460B-97FF-BB3E-3B13B0A24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1303020"/>
            <a:ext cx="11071860" cy="5275579"/>
          </a:xfrm>
        </p:spPr>
        <p:txBody>
          <a:bodyPr/>
          <a:lstStyle/>
          <a:p>
            <a:pPr marL="76200" indent="0" fontAlgn="t">
              <a:spcAft>
                <a:spcPts val="1200"/>
              </a:spcAft>
              <a:buNone/>
            </a:pPr>
            <a:r>
              <a:rPr lang="it-IT" dirty="0">
                <a:sym typeface="Wingdings" panose="05000000000000000000" pitchFamily="2" charset="2"/>
              </a:rPr>
              <a:t>La lettera di chiusura n. 1 è redatta dalle unità geografiche CE, con contribuzione della DAC, dopo il completamento dei due compiti seguenti:</a:t>
            </a:r>
          </a:p>
          <a:p>
            <a:pPr marL="444500" lvl="1" indent="-444500" fontAlgn="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à"/>
            </a:pPr>
            <a:r>
              <a:rPr lang="it-IT" sz="2400" dirty="0">
                <a:solidFill>
                  <a:srgbClr val="034EA2"/>
                </a:solidFill>
                <a:sym typeface="Wingdings" panose="05000000000000000000" pitchFamily="2" charset="2"/>
              </a:rPr>
              <a:t>Valutazione della </a:t>
            </a:r>
            <a:r>
              <a:rPr lang="it-IT" sz="2400" b="1" dirty="0">
                <a:solidFill>
                  <a:srgbClr val="034EA2"/>
                </a:solidFill>
                <a:sym typeface="Wingdings" panose="05000000000000000000" pitchFamily="2" charset="2"/>
              </a:rPr>
              <a:t>relazione finale di attuazione </a:t>
            </a:r>
            <a:r>
              <a:rPr lang="it-IT" sz="2400" dirty="0">
                <a:solidFill>
                  <a:srgbClr val="034EA2"/>
                </a:solidFill>
                <a:sym typeface="Wingdings" panose="05000000000000000000" pitchFamily="2" charset="2"/>
              </a:rPr>
              <a:t>(non c'è lettera di approvazione separata),</a:t>
            </a:r>
          </a:p>
          <a:p>
            <a:pPr marL="444500" lvl="1" indent="-444500" fontAlgn="t">
              <a:spcBef>
                <a:spcPts val="600"/>
              </a:spcBef>
              <a:buFont typeface="Wingdings" panose="05000000000000000000" pitchFamily="2" charset="2"/>
              <a:buChar char="à"/>
            </a:pPr>
            <a:r>
              <a:rPr lang="it-IT" sz="2400" b="1" dirty="0">
                <a:solidFill>
                  <a:srgbClr val="034EA2"/>
                </a:solidFill>
                <a:sym typeface="Wingdings" panose="05000000000000000000" pitchFamily="2" charset="2"/>
              </a:rPr>
              <a:t>I conti </a:t>
            </a:r>
            <a:r>
              <a:rPr lang="it-IT" sz="2400" dirty="0">
                <a:solidFill>
                  <a:srgbClr val="034EA2"/>
                </a:solidFill>
                <a:sym typeface="Wingdings" panose="05000000000000000000" pitchFamily="2" charset="2"/>
              </a:rPr>
              <a:t>per l'esercizio contabile finale sono stati accettati (adottata la Decisione CE).</a:t>
            </a:r>
            <a:endParaRPr lang="en-US" sz="2400" dirty="0">
              <a:solidFill>
                <a:srgbClr val="034EA2"/>
              </a:solidFill>
              <a:sym typeface="Wingdings" panose="05000000000000000000" pitchFamily="2" charset="2"/>
            </a:endParaRPr>
          </a:p>
          <a:p>
            <a:pPr marL="76200" indent="0" fontAlgn="t">
              <a:spcAft>
                <a:spcPts val="1200"/>
              </a:spcAft>
              <a:buNone/>
            </a:pPr>
            <a:r>
              <a:rPr lang="en-US" sz="2200" dirty="0"/>
              <a:t>La </a:t>
            </a:r>
            <a:r>
              <a:rPr lang="en-US" sz="2200" dirty="0" err="1"/>
              <a:t>lettera</a:t>
            </a:r>
            <a:r>
              <a:rPr lang="en-US" sz="2200" dirty="0"/>
              <a:t> di </a:t>
            </a:r>
            <a:r>
              <a:rPr lang="en-US" sz="2200" dirty="0" err="1"/>
              <a:t>chiusura</a:t>
            </a:r>
            <a:r>
              <a:rPr lang="en-US" sz="2200" dirty="0"/>
              <a:t> n.1 indica le </a:t>
            </a:r>
            <a:r>
              <a:rPr lang="en-US" sz="2200" dirty="0" err="1"/>
              <a:t>deduzioni</a:t>
            </a:r>
            <a:r>
              <a:rPr lang="en-US" sz="2200" dirty="0"/>
              <a:t> / </a:t>
            </a:r>
            <a:r>
              <a:rPr lang="en-US" sz="2200" dirty="0" err="1"/>
              <a:t>rettifiche</a:t>
            </a:r>
            <a:r>
              <a:rPr lang="en-US" sz="2200" dirty="0"/>
              <a:t> </a:t>
            </a:r>
            <a:r>
              <a:rPr lang="en-US" sz="2200" dirty="0" err="1"/>
              <a:t>accetate</a:t>
            </a:r>
            <a:r>
              <a:rPr lang="en-US" sz="2200" dirty="0"/>
              <a:t> </a:t>
            </a:r>
            <a:r>
              <a:rPr lang="en-US" sz="2200" dirty="0" err="1"/>
              <a:t>dallo</a:t>
            </a:r>
            <a:r>
              <a:rPr lang="en-US" sz="2200" dirty="0"/>
              <a:t> SM </a:t>
            </a:r>
            <a:r>
              <a:rPr lang="en-US" sz="2200" dirty="0" err="1"/>
              <a:t>proveninenti</a:t>
            </a:r>
            <a:r>
              <a:rPr lang="en-US" sz="2200" dirty="0"/>
              <a:t> </a:t>
            </a:r>
            <a:r>
              <a:rPr lang="en-US" sz="2200" dirty="0" err="1"/>
              <a:t>dagli</a:t>
            </a:r>
            <a:r>
              <a:rPr lang="en-US" sz="2200" dirty="0"/>
              <a:t> audit CE / Corte </a:t>
            </a:r>
            <a:r>
              <a:rPr lang="en-US" sz="2200" dirty="0" err="1"/>
              <a:t>dei</a:t>
            </a:r>
            <a:r>
              <a:rPr lang="en-US" sz="2200" dirty="0"/>
              <a:t> </a:t>
            </a:r>
            <a:r>
              <a:rPr lang="en-US" sz="2200" dirty="0" err="1"/>
              <a:t>conti</a:t>
            </a:r>
            <a:r>
              <a:rPr lang="en-US" sz="2200" dirty="0"/>
              <a:t> Europea, </a:t>
            </a:r>
            <a:r>
              <a:rPr lang="en-US" sz="2200" dirty="0" err="1"/>
              <a:t>incluse</a:t>
            </a:r>
            <a:r>
              <a:rPr lang="en-US" sz="2200" dirty="0"/>
              <a:t> per la non-</a:t>
            </a:r>
            <a:r>
              <a:rPr lang="en-US" sz="2200" dirty="0" err="1"/>
              <a:t>conformità</a:t>
            </a:r>
            <a:r>
              <a:rPr lang="en-US" sz="2200" dirty="0"/>
              <a:t> all’ Art. 129 RDC </a:t>
            </a:r>
          </a:p>
          <a:p>
            <a:pPr marL="76200" indent="0" fontAlgn="t">
              <a:spcAft>
                <a:spcPts val="1200"/>
              </a:spcAft>
              <a:buNone/>
            </a:pPr>
            <a:r>
              <a:rPr lang="en-US" sz="2200" dirty="0"/>
              <a:t>Ci </a:t>
            </a:r>
            <a:r>
              <a:rPr lang="en-US" sz="2200" dirty="0" err="1"/>
              <a:t>si</a:t>
            </a:r>
            <a:r>
              <a:rPr lang="en-US" sz="2200" dirty="0"/>
              <a:t> </a:t>
            </a:r>
            <a:r>
              <a:rPr lang="en-US" sz="2200" dirty="0" err="1"/>
              <a:t>riferisce</a:t>
            </a:r>
            <a:r>
              <a:rPr lang="en-US" sz="2200" dirty="0"/>
              <a:t> </a:t>
            </a:r>
            <a:r>
              <a:rPr lang="en-US" sz="2200" dirty="0" err="1"/>
              <a:t>agli</a:t>
            </a:r>
            <a:r>
              <a:rPr lang="en-US" sz="2200" dirty="0"/>
              <a:t> </a:t>
            </a:r>
            <a:r>
              <a:rPr lang="en-US" sz="2200" dirty="0" err="1"/>
              <a:t>importi</a:t>
            </a:r>
            <a:r>
              <a:rPr lang="en-US" sz="2200" dirty="0"/>
              <a:t> </a:t>
            </a:r>
            <a:r>
              <a:rPr lang="en-US" sz="2200" dirty="0" err="1"/>
              <a:t>dichiarati</a:t>
            </a:r>
            <a:r>
              <a:rPr lang="en-US" sz="2200" dirty="0"/>
              <a:t> </a:t>
            </a:r>
            <a:r>
              <a:rPr lang="en-US" sz="2200" dirty="0" err="1"/>
              <a:t>nei</a:t>
            </a:r>
            <a:r>
              <a:rPr lang="en-US" sz="2200" dirty="0"/>
              <a:t> </a:t>
            </a:r>
            <a:r>
              <a:rPr lang="en-US" sz="2200" dirty="0" err="1"/>
              <a:t>conti</a:t>
            </a:r>
            <a:r>
              <a:rPr lang="en-US" sz="2200" dirty="0"/>
              <a:t> </a:t>
            </a:r>
            <a:r>
              <a:rPr lang="en-US" sz="2200" dirty="0" err="1"/>
              <a:t>finali</a:t>
            </a:r>
            <a:r>
              <a:rPr lang="en-US" sz="2200" dirty="0"/>
              <a:t> per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quali</a:t>
            </a:r>
            <a:r>
              <a:rPr lang="en-US" sz="2200" dirty="0"/>
              <a:t> lo SM ha </a:t>
            </a:r>
            <a:r>
              <a:rPr lang="en-US" sz="2200" dirty="0" err="1"/>
              <a:t>accettato</a:t>
            </a:r>
            <a:r>
              <a:rPr lang="en-US" sz="2200" dirty="0"/>
              <a:t> di </a:t>
            </a:r>
            <a:r>
              <a:rPr lang="en-US" sz="2200" dirty="0" err="1"/>
              <a:t>rettificare</a:t>
            </a:r>
            <a:r>
              <a:rPr lang="en-US" sz="2200" dirty="0"/>
              <a:t> dopo la </a:t>
            </a:r>
            <a:r>
              <a:rPr lang="en-US" sz="2200" dirty="0" err="1"/>
              <a:t>presentazione</a:t>
            </a:r>
            <a:r>
              <a:rPr lang="en-US" sz="2200" dirty="0"/>
              <a:t> dei </a:t>
            </a:r>
            <a:r>
              <a:rPr lang="en-US" sz="2200" dirty="0" err="1"/>
              <a:t>conti</a:t>
            </a:r>
            <a:r>
              <a:rPr lang="en-US" sz="2200" dirty="0"/>
              <a:t>. </a:t>
            </a:r>
          </a:p>
          <a:p>
            <a:pPr marL="76200" indent="0" fontAlgn="t">
              <a:spcBef>
                <a:spcPts val="600"/>
              </a:spcBef>
              <a:buNone/>
            </a:pPr>
            <a:r>
              <a:rPr lang="en-US" sz="2200" dirty="0"/>
              <a:t>Tali </a:t>
            </a:r>
            <a:r>
              <a:rPr lang="en-US" sz="2200" dirty="0" err="1"/>
              <a:t>deduzioni</a:t>
            </a:r>
            <a:r>
              <a:rPr lang="en-US" sz="2200" dirty="0"/>
              <a:t> </a:t>
            </a:r>
            <a:r>
              <a:rPr lang="en-US" sz="2200" dirty="0" err="1"/>
              <a:t>saranno</a:t>
            </a:r>
            <a:r>
              <a:rPr lang="en-US" sz="2200" dirty="0"/>
              <a:t> prese in </a:t>
            </a:r>
            <a:r>
              <a:rPr lang="en-US" sz="2200" dirty="0" err="1"/>
              <a:t>considerazione</a:t>
            </a:r>
            <a:r>
              <a:rPr lang="en-US" sz="2200" dirty="0"/>
              <a:t> per il </a:t>
            </a:r>
            <a:r>
              <a:rPr lang="en-US" sz="2200" dirty="0" err="1"/>
              <a:t>pagamento</a:t>
            </a:r>
            <a:r>
              <a:rPr lang="en-US" sz="2200" dirty="0"/>
              <a:t> / </a:t>
            </a:r>
            <a:r>
              <a:rPr lang="en-US" sz="2200" dirty="0" err="1"/>
              <a:t>recupero</a:t>
            </a:r>
            <a:r>
              <a:rPr lang="en-US" sz="2200" dirty="0"/>
              <a:t> del </a:t>
            </a:r>
            <a:r>
              <a:rPr lang="en-US" sz="2200" dirty="0" err="1"/>
              <a:t>saldo</a:t>
            </a:r>
            <a:r>
              <a:rPr lang="en-US" sz="2200" dirty="0"/>
              <a:t> e </a:t>
            </a:r>
            <a:r>
              <a:rPr lang="en-US" sz="2200" dirty="0" err="1"/>
              <a:t>incluse</a:t>
            </a:r>
            <a:r>
              <a:rPr lang="en-US" sz="2200" dirty="0"/>
              <a:t> </a:t>
            </a:r>
            <a:r>
              <a:rPr lang="en-US" sz="2200" dirty="0" err="1"/>
              <a:t>nel</a:t>
            </a:r>
            <a:r>
              <a:rPr lang="en-US" sz="2200" dirty="0"/>
              <a:t> </a:t>
            </a:r>
            <a:r>
              <a:rPr lang="en-US" sz="2200" dirty="0" err="1"/>
              <a:t>calcolo</a:t>
            </a:r>
            <a:r>
              <a:rPr lang="en-US" sz="2200" dirty="0"/>
              <a:t> del </a:t>
            </a:r>
            <a:r>
              <a:rPr lang="en-US" sz="2200" dirty="0" err="1"/>
              <a:t>saldo</a:t>
            </a:r>
            <a:r>
              <a:rPr lang="en-US" sz="2200" dirty="0"/>
              <a:t> </a:t>
            </a:r>
            <a:r>
              <a:rPr lang="en-US" sz="2200" dirty="0" err="1"/>
              <a:t>allegato</a:t>
            </a:r>
            <a:r>
              <a:rPr lang="en-US" sz="2200" dirty="0"/>
              <a:t> </a:t>
            </a:r>
            <a:r>
              <a:rPr lang="en-US" sz="2200" dirty="0" err="1"/>
              <a:t>alla</a:t>
            </a:r>
            <a:r>
              <a:rPr lang="en-US" sz="2200" dirty="0"/>
              <a:t> </a:t>
            </a:r>
            <a:r>
              <a:rPr lang="en-US" sz="2200" dirty="0" err="1"/>
              <a:t>lettera</a:t>
            </a:r>
            <a:r>
              <a:rPr lang="en-US" sz="2200" dirty="0"/>
              <a:t> di </a:t>
            </a:r>
            <a:r>
              <a:rPr lang="en-US" sz="2200" dirty="0" err="1"/>
              <a:t>chiusura</a:t>
            </a:r>
            <a:r>
              <a:rPr lang="en-US" sz="2200" dirty="0"/>
              <a:t> n.1.</a:t>
            </a:r>
          </a:p>
        </p:txBody>
      </p:sp>
    </p:spTree>
    <p:extLst>
      <p:ext uri="{BB962C8B-B14F-4D97-AF65-F5344CB8AC3E}">
        <p14:creationId xmlns:p14="http://schemas.microsoft.com/office/powerpoint/2010/main" val="3012906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F633F6-8292-4E82-A7B3-262BEC2A2C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9E8A6-BC2D-A2B3-BB9D-681151F55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591311"/>
            <a:ext cx="10515600" cy="782357"/>
          </a:xfrm>
        </p:spPr>
        <p:txBody>
          <a:bodyPr/>
          <a:lstStyle/>
          <a:p>
            <a:pPr algn="ctr"/>
            <a:r>
              <a:rPr lang="en-US" sz="3200" b="1" dirty="0"/>
              <a:t>Lettera di </a:t>
            </a:r>
            <a:r>
              <a:rPr lang="en-US" sz="3200" b="1" dirty="0" err="1"/>
              <a:t>chiusura</a:t>
            </a:r>
            <a:r>
              <a:rPr lang="en-US" sz="3200" b="1" dirty="0"/>
              <a:t> (n. 2) </a:t>
            </a:r>
            <a:br>
              <a:rPr lang="en-US" sz="3600" b="1" dirty="0"/>
            </a:br>
            <a:endParaRPr lang="en-US" sz="3600" b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64AE4D-C24B-01D8-683C-6E30D89B1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1154727"/>
            <a:ext cx="11088579" cy="5111962"/>
          </a:xfrm>
        </p:spPr>
        <p:txBody>
          <a:bodyPr/>
          <a:lstStyle/>
          <a:p>
            <a:pPr marL="76200" indent="0" fontAlgn="t">
              <a:spcAft>
                <a:spcPts val="600"/>
              </a:spcAft>
              <a:buNone/>
            </a:pPr>
            <a:r>
              <a:rPr lang="it-IT" sz="2200" dirty="0">
                <a:sym typeface="Wingdings" panose="05000000000000000000" pitchFamily="2" charset="2"/>
              </a:rPr>
              <a:t>La lettera di chiusura n. 2 </a:t>
            </a:r>
            <a:r>
              <a:rPr lang="it-IT" sz="2200" b="1" u="sng" dirty="0">
                <a:solidFill>
                  <a:schemeClr val="bg2"/>
                </a:solidFill>
                <a:sym typeface="Wingdings" panose="05000000000000000000" pitchFamily="2" charset="2"/>
              </a:rPr>
              <a:t>(</a:t>
            </a:r>
            <a:r>
              <a:rPr lang="it-IT" sz="2200" b="1" u="sng" dirty="0">
                <a:solidFill>
                  <a:srgbClr val="034EA2"/>
                </a:solidFill>
              </a:rPr>
              <a:t>follow-up sulla legittimità e regolarità) </a:t>
            </a:r>
            <a:r>
              <a:rPr lang="it-IT" sz="2200" dirty="0">
                <a:sym typeface="Wingdings" panose="05000000000000000000" pitchFamily="2" charset="2"/>
              </a:rPr>
              <a:t>è redatta dalle unità geografiche CE, con contribuzione della DAC, quando sono state soddisfatte cumulativamente tutte le seguenti condizioni:</a:t>
            </a:r>
          </a:p>
          <a:p>
            <a:pPr marL="622300" lvl="1" indent="-355600" fontAlgn="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34EA2"/>
                </a:solidFill>
                <a:sym typeface="Wingdings" panose="05000000000000000000" pitchFamily="2" charset="2"/>
              </a:rPr>
              <a:t>non sono in corso procedure di rettifica finanziaria;</a:t>
            </a:r>
          </a:p>
          <a:p>
            <a:pPr marL="622300" lvl="1" indent="-355600" fontAlgn="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34EA2"/>
                </a:solidFill>
                <a:sym typeface="Wingdings" panose="05000000000000000000" pitchFamily="2" charset="2"/>
              </a:rPr>
              <a:t>non vi sono punti in sospeso relativi alla valutazione del pacchetto di affidabilità per il periodo contabile finale (e precedenti);</a:t>
            </a:r>
          </a:p>
          <a:p>
            <a:pPr marL="622300" lvl="1" indent="-355600" fontAlgn="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34EA2"/>
                </a:solidFill>
                <a:sym typeface="Wingdings" panose="05000000000000000000" pitchFamily="2" charset="2"/>
              </a:rPr>
              <a:t>non è previsto un audit della Commissione del programma o, se è stato condotto un audit, l’audit e il relativo follow-up sono chiusi;</a:t>
            </a:r>
          </a:p>
          <a:p>
            <a:pPr marL="622300" lvl="1" indent="-355600" fontAlgn="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it-IT" sz="2400" dirty="0">
                <a:solidFill>
                  <a:srgbClr val="034EA2"/>
                </a:solidFill>
                <a:sym typeface="Wingdings" panose="05000000000000000000" pitchFamily="2" charset="2"/>
              </a:rPr>
              <a:t>il programma non è stato selezionato per un audit della Corte o, se è stato selezionato, l’audit e il relativo follow-up è ora chiuso</a:t>
            </a:r>
            <a:r>
              <a:rPr lang="it-IT" sz="2200" b="1" dirty="0">
                <a:solidFill>
                  <a:srgbClr val="034EA2"/>
                </a:solidFill>
                <a:sym typeface="Wingdings" panose="05000000000000000000" pitchFamily="2" charset="2"/>
              </a:rPr>
              <a:t>;</a:t>
            </a:r>
          </a:p>
          <a:p>
            <a:pPr marL="0" lvl="1" indent="0" fontAlgn="t">
              <a:spcBef>
                <a:spcPts val="600"/>
              </a:spcBef>
              <a:spcAft>
                <a:spcPts val="0"/>
              </a:spcAft>
              <a:buNone/>
            </a:pPr>
            <a:r>
              <a:rPr lang="it-IT" dirty="0">
                <a:sym typeface="Wingdings" panose="05000000000000000000" pitchFamily="2" charset="2"/>
              </a:rPr>
              <a:t>Le rispettive unità geografiche CE sono responsabili del follow-up </a:t>
            </a:r>
            <a:r>
              <a:rPr lang="it-IT" dirty="0"/>
              <a:t>degli eventuali punti risultanti dalle RFA allegato I, II, III, saldo negativo etc. In principio, la lettera di chiusura n.2 (riveduta) riprenderà gli aspetti pertinenti sopracitati e il ricalcolo del saldo finale, se applicabile.</a:t>
            </a:r>
            <a:endParaRPr lang="it-IT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54158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D8A08F-BF29-8F1E-C4F2-36FF6451C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AD7BE0-704C-4072-16ED-57B6D89BB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665171"/>
            <a:ext cx="11226800" cy="782357"/>
          </a:xfrm>
        </p:spPr>
        <p:txBody>
          <a:bodyPr/>
          <a:lstStyle/>
          <a:p>
            <a:r>
              <a:rPr lang="en-US" sz="3200" b="1" dirty="0" err="1"/>
              <a:t>Osservazioni</a:t>
            </a:r>
            <a:r>
              <a:rPr lang="en-US" sz="3200" b="1" dirty="0"/>
              <a:t> </a:t>
            </a:r>
            <a:r>
              <a:rPr lang="en-US" sz="3200" b="1" dirty="0" err="1"/>
              <a:t>della</a:t>
            </a:r>
            <a:r>
              <a:rPr lang="en-US" sz="3200" b="1" dirty="0"/>
              <a:t> CE </a:t>
            </a:r>
            <a:r>
              <a:rPr lang="en-US" sz="3200" b="1" dirty="0" err="1"/>
              <a:t>sulle</a:t>
            </a:r>
            <a:r>
              <a:rPr lang="en-US" sz="3200" b="1" dirty="0"/>
              <a:t> RAC (</a:t>
            </a:r>
            <a:r>
              <a:rPr lang="en-US" sz="3200" b="1" dirty="0" err="1"/>
              <a:t>legalità</a:t>
            </a:r>
            <a:r>
              <a:rPr lang="en-US" sz="3200" b="1" dirty="0"/>
              <a:t> e </a:t>
            </a:r>
            <a:r>
              <a:rPr lang="en-US" sz="3200" b="1" dirty="0" err="1"/>
              <a:t>regolarità</a:t>
            </a:r>
            <a:r>
              <a:rPr lang="en-US" sz="3200" b="1" dirty="0"/>
              <a:t>)</a:t>
            </a:r>
            <a:br>
              <a:rPr lang="en-US" sz="3200" b="1" dirty="0"/>
            </a:br>
            <a:endParaRPr lang="en-US" sz="3200" b="1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3A4440-D17C-F6EA-57FF-36C9ECECA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1572549"/>
            <a:ext cx="10905699" cy="4229101"/>
          </a:xfrm>
        </p:spPr>
        <p:txBody>
          <a:bodyPr/>
          <a:lstStyle/>
          <a:p>
            <a:pPr marL="355600" indent="-355600" fontAlgn="t">
              <a:lnSpc>
                <a:spcPts val="31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en-US" dirty="0" err="1"/>
              <a:t>Relazione</a:t>
            </a:r>
            <a:r>
              <a:rPr lang="en-US" dirty="0"/>
              <a:t> </a:t>
            </a:r>
            <a:r>
              <a:rPr lang="en-US" dirty="0" err="1"/>
              <a:t>annuale</a:t>
            </a:r>
            <a:r>
              <a:rPr lang="en-US" dirty="0"/>
              <a:t> di </a:t>
            </a:r>
            <a:r>
              <a:rPr lang="en-US" dirty="0" err="1"/>
              <a:t>controllo</a:t>
            </a:r>
            <a:r>
              <a:rPr lang="en-US" dirty="0"/>
              <a:t> – </a:t>
            </a:r>
            <a:r>
              <a:rPr lang="en-US" dirty="0" err="1">
                <a:sym typeface="Wingdings" panose="05000000000000000000" pitchFamily="2" charset="2"/>
              </a:rPr>
              <a:t>analisi</a:t>
            </a:r>
            <a:r>
              <a:rPr lang="en-US" dirty="0">
                <a:sym typeface="Wingdings" panose="05000000000000000000" pitchFamily="2" charset="2"/>
              </a:rPr>
              <a:t> DAC </a:t>
            </a:r>
            <a:r>
              <a:rPr lang="en-US" dirty="0" err="1">
                <a:sym typeface="Wingdings" panose="05000000000000000000" pitchFamily="2" charset="2"/>
              </a:rPr>
              <a:t>degli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/>
              <a:t>aspetti</a:t>
            </a:r>
            <a:r>
              <a:rPr lang="en-US" dirty="0"/>
              <a:t> </a:t>
            </a:r>
            <a:r>
              <a:rPr lang="en-US" dirty="0" err="1"/>
              <a:t>legati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>
                <a:sym typeface="Wingdings" panose="05000000000000000000" pitchFamily="2" charset="2"/>
              </a:rPr>
              <a:t>legalit</a:t>
            </a:r>
            <a:r>
              <a:rPr lang="en-US" dirty="0" err="1"/>
              <a:t>à</a:t>
            </a:r>
            <a:r>
              <a:rPr lang="en-US" dirty="0">
                <a:sym typeface="Wingdings" panose="05000000000000000000" pitchFamily="2" charset="2"/>
              </a:rPr>
              <a:t> e </a:t>
            </a:r>
            <a:r>
              <a:rPr lang="en-US" dirty="0" err="1">
                <a:sym typeface="Wingdings" panose="05000000000000000000" pitchFamily="2" charset="2"/>
              </a:rPr>
              <a:t>regolarit</a:t>
            </a:r>
            <a:r>
              <a:rPr lang="en-US" dirty="0" err="1"/>
              <a:t>à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della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spesa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inclusa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nei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conti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dell’ultimo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periodo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contabile</a:t>
            </a:r>
            <a:r>
              <a:rPr lang="en-US" dirty="0">
                <a:sym typeface="Wingdings" panose="05000000000000000000" pitchFamily="2" charset="2"/>
              </a:rPr>
              <a:t> </a:t>
            </a:r>
          </a:p>
          <a:p>
            <a:pPr fontAlgn="t">
              <a:lnSpc>
                <a:spcPct val="200000"/>
              </a:lnSpc>
              <a:buFont typeface="Wingdings" panose="05000000000000000000" pitchFamily="2" charset="2"/>
              <a:buChar char="à"/>
            </a:pPr>
            <a:endParaRPr lang="en-US" sz="2000" dirty="0">
              <a:sym typeface="Wingdings" panose="05000000000000000000" pitchFamily="2" charset="2"/>
            </a:endParaRPr>
          </a:p>
          <a:p>
            <a:pPr marL="76200" indent="0" fontAlgn="t">
              <a:lnSpc>
                <a:spcPct val="200000"/>
              </a:lnSpc>
              <a:spcAft>
                <a:spcPts val="0"/>
              </a:spcAft>
              <a:buNone/>
            </a:pPr>
            <a:r>
              <a:rPr lang="en-US" sz="2000" dirty="0">
                <a:sym typeface="Wingdings" panose="05000000000000000000" pitchFamily="2" charset="2"/>
              </a:rPr>
              <a:t>         </a:t>
            </a:r>
          </a:p>
          <a:p>
            <a:pPr marL="76200" indent="0" fontAlgn="t">
              <a:spcAft>
                <a:spcPts val="0"/>
              </a:spcAft>
              <a:buNone/>
            </a:pPr>
            <a:r>
              <a:rPr lang="en-US" sz="2000" dirty="0">
                <a:solidFill>
                  <a:srgbClr val="0070C0"/>
                </a:solidFill>
                <a:sym typeface="Wingdings" panose="05000000000000000000" pitchFamily="2" charset="2"/>
              </a:rPr>
              <a:t>   </a:t>
            </a:r>
            <a:r>
              <a:rPr lang="en-US" b="1" dirty="0" err="1">
                <a:solidFill>
                  <a:srgbClr val="0356B1"/>
                </a:solidFill>
                <a:sym typeface="Wingdings" panose="05000000000000000000" pitchFamily="2" charset="2"/>
              </a:rPr>
              <a:t>Procedura</a:t>
            </a:r>
            <a:r>
              <a:rPr lang="en-US" b="1" dirty="0">
                <a:solidFill>
                  <a:srgbClr val="0356B1"/>
                </a:solidFill>
                <a:sym typeface="Wingdings" panose="05000000000000000000" pitchFamily="2" charset="2"/>
              </a:rPr>
              <a:t> </a:t>
            </a:r>
            <a:r>
              <a:rPr lang="en-US" b="1" dirty="0" err="1">
                <a:solidFill>
                  <a:srgbClr val="0356B1"/>
                </a:solidFill>
                <a:sym typeface="Wingdings" panose="05000000000000000000" pitchFamily="2" charset="2"/>
              </a:rPr>
              <a:t>chiusa</a:t>
            </a:r>
            <a:r>
              <a:rPr lang="en-US" dirty="0">
                <a:solidFill>
                  <a:srgbClr val="0356B1"/>
                </a:solidFill>
                <a:sym typeface="Wingdings" panose="05000000000000000000" pitchFamily="2" charset="2"/>
              </a:rPr>
              <a:t>       </a:t>
            </a:r>
            <a:r>
              <a:rPr lang="en-US" b="1" dirty="0">
                <a:solidFill>
                  <a:srgbClr val="0356B1"/>
                </a:solidFill>
                <a:sym typeface="Wingdings" panose="05000000000000000000" pitchFamily="2" charset="2"/>
              </a:rPr>
              <a:t>Lettera di </a:t>
            </a:r>
            <a:r>
              <a:rPr lang="en-US" b="1" dirty="0" err="1">
                <a:solidFill>
                  <a:srgbClr val="0356B1"/>
                </a:solidFill>
                <a:sym typeface="Wingdings" panose="05000000000000000000" pitchFamily="2" charset="2"/>
              </a:rPr>
              <a:t>osservazioni</a:t>
            </a:r>
            <a:r>
              <a:rPr lang="en-US" b="1" dirty="0">
                <a:solidFill>
                  <a:srgbClr val="0356B1"/>
                </a:solidFill>
                <a:sym typeface="Wingdings" panose="05000000000000000000" pitchFamily="2" charset="2"/>
              </a:rPr>
              <a:t> CE          Audit CE / ECA</a:t>
            </a:r>
          </a:p>
          <a:p>
            <a:pPr marL="76200" indent="0" fontAlgn="t"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356B1"/>
                </a:solidFill>
                <a:sym typeface="Wingdings" panose="05000000000000000000" pitchFamily="2" charset="2"/>
              </a:rPr>
              <a:t>     (senza follow-up e/o </a:t>
            </a:r>
          </a:p>
          <a:p>
            <a:pPr marL="76200" indent="0" fontAlgn="t">
              <a:spcAft>
                <a:spcPts val="0"/>
              </a:spcAft>
              <a:buNone/>
            </a:pPr>
            <a:r>
              <a:rPr lang="en-US" sz="1800" b="1" dirty="0">
                <a:solidFill>
                  <a:srgbClr val="0356B1"/>
                </a:solidFill>
                <a:sym typeface="Wingdings" panose="05000000000000000000" pitchFamily="2" charset="2"/>
              </a:rPr>
              <a:t>    </a:t>
            </a:r>
            <a:r>
              <a:rPr lang="en-US" sz="1800" b="1" dirty="0" err="1">
                <a:solidFill>
                  <a:srgbClr val="0356B1"/>
                </a:solidFill>
                <a:sym typeface="Wingdings" panose="05000000000000000000" pitchFamily="2" charset="2"/>
              </a:rPr>
              <a:t>lettera</a:t>
            </a:r>
            <a:r>
              <a:rPr lang="en-US" sz="1800" b="1" dirty="0">
                <a:solidFill>
                  <a:srgbClr val="0356B1"/>
                </a:solidFill>
                <a:sym typeface="Wingdings" panose="05000000000000000000" pitchFamily="2" charset="2"/>
              </a:rPr>
              <a:t> con </a:t>
            </a:r>
            <a:r>
              <a:rPr lang="en-US" sz="1800" b="1" dirty="0" err="1">
                <a:solidFill>
                  <a:srgbClr val="0356B1"/>
                </a:solidFill>
                <a:sym typeface="Wingdings" panose="05000000000000000000" pitchFamily="2" charset="2"/>
              </a:rPr>
              <a:t>commenti</a:t>
            </a:r>
            <a:r>
              <a:rPr lang="en-US" sz="1800" b="1" dirty="0">
                <a:solidFill>
                  <a:srgbClr val="0356B1"/>
                </a:solidFill>
                <a:sym typeface="Wingdings" panose="05000000000000000000" pitchFamily="2" charset="2"/>
              </a:rPr>
              <a:t>)</a:t>
            </a:r>
          </a:p>
          <a:p>
            <a:pPr marL="0" indent="0" fontAlgn="t">
              <a:spcAft>
                <a:spcPts val="0"/>
              </a:spcAft>
              <a:buNone/>
            </a:pPr>
            <a:endParaRPr lang="en-US" sz="2000" dirty="0">
              <a:sym typeface="Wingdings" panose="05000000000000000000" pitchFamily="2" charset="2"/>
            </a:endParaRPr>
          </a:p>
          <a:p>
            <a:pPr marL="355600" indent="-355600" fontAlgn="t">
              <a:lnSpc>
                <a:spcPts val="31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sym typeface="Wingdings" panose="05000000000000000000" pitchFamily="2" charset="2"/>
              </a:rPr>
              <a:t>Ogni </a:t>
            </a:r>
            <a:r>
              <a:rPr lang="en-US" dirty="0" err="1">
                <a:sym typeface="Wingdings" panose="05000000000000000000" pitchFamily="2" charset="2"/>
              </a:rPr>
              <a:t>questione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relativa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alla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legalit</a:t>
            </a:r>
            <a:r>
              <a:rPr lang="en-US" dirty="0" err="1"/>
              <a:t>à</a:t>
            </a:r>
            <a:r>
              <a:rPr lang="en-US" dirty="0">
                <a:sym typeface="Wingdings" panose="05000000000000000000" pitchFamily="2" charset="2"/>
              </a:rPr>
              <a:t> e </a:t>
            </a:r>
            <a:r>
              <a:rPr lang="en-US" dirty="0" err="1">
                <a:sym typeface="Wingdings" panose="05000000000000000000" pitchFamily="2" charset="2"/>
              </a:rPr>
              <a:t>regolarit</a:t>
            </a:r>
            <a:r>
              <a:rPr lang="en-US" dirty="0" err="1"/>
              <a:t>à</a:t>
            </a:r>
            <a:r>
              <a:rPr lang="en-US" dirty="0">
                <a:sym typeface="Wingdings" panose="05000000000000000000" pitchFamily="2" charset="2"/>
              </a:rPr>
              <a:t> della </a:t>
            </a:r>
            <a:r>
              <a:rPr lang="en-US" dirty="0" err="1">
                <a:sym typeface="Wingdings" panose="05000000000000000000" pitchFamily="2" charset="2"/>
              </a:rPr>
              <a:t>spesa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inclusa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nei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conti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dell’ultimo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periodo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contabile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si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chiude</a:t>
            </a:r>
            <a:r>
              <a:rPr lang="en-US" dirty="0">
                <a:sym typeface="Wingdings" panose="05000000000000000000" pitchFamily="2" charset="2"/>
              </a:rPr>
              <a:t> </a:t>
            </a:r>
            <a:r>
              <a:rPr lang="en-US" dirty="0" err="1">
                <a:sym typeface="Wingdings" panose="05000000000000000000" pitchFamily="2" charset="2"/>
              </a:rPr>
              <a:t>formalmente</a:t>
            </a:r>
            <a:r>
              <a:rPr lang="en-US" dirty="0">
                <a:sym typeface="Wingdings" panose="05000000000000000000" pitchFamily="2" charset="2"/>
              </a:rPr>
              <a:t> con la </a:t>
            </a:r>
            <a:r>
              <a:rPr lang="en-US" b="1" dirty="0" err="1">
                <a:sym typeface="Wingdings" panose="05000000000000000000" pitchFamily="2" charset="2"/>
              </a:rPr>
              <a:t>lettera</a:t>
            </a:r>
            <a:r>
              <a:rPr lang="en-US" b="1" dirty="0">
                <a:sym typeface="Wingdings" panose="05000000000000000000" pitchFamily="2" charset="2"/>
              </a:rPr>
              <a:t> di </a:t>
            </a:r>
            <a:r>
              <a:rPr lang="en-US" b="1" dirty="0" err="1">
                <a:sym typeface="Wingdings" panose="05000000000000000000" pitchFamily="2" charset="2"/>
              </a:rPr>
              <a:t>chiusura</a:t>
            </a:r>
            <a:r>
              <a:rPr lang="en-US" b="1" dirty="0">
                <a:sym typeface="Wingdings" panose="05000000000000000000" pitchFamily="2" charset="2"/>
              </a:rPr>
              <a:t> n. 2 </a:t>
            </a:r>
            <a:endParaRPr lang="en-US" dirty="0">
              <a:sym typeface="Wingdings" panose="05000000000000000000" pitchFamily="2" charset="2"/>
            </a:endParaRP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A09552DA-F16A-FBFB-ED16-5CF0D9EEDCF0}"/>
              </a:ext>
            </a:extLst>
          </p:cNvPr>
          <p:cNvSpPr/>
          <p:nvPr/>
        </p:nvSpPr>
        <p:spPr>
          <a:xfrm>
            <a:off x="1999488" y="2904743"/>
            <a:ext cx="1402080" cy="782357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1937CC8F-90E9-3112-0ABE-5A019475F77E}"/>
              </a:ext>
            </a:extLst>
          </p:cNvPr>
          <p:cNvSpPr/>
          <p:nvPr/>
        </p:nvSpPr>
        <p:spPr>
          <a:xfrm>
            <a:off x="5486400" y="2904743"/>
            <a:ext cx="1402080" cy="782357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E8C30055-0206-9D8E-6A72-06C42794EA46}"/>
              </a:ext>
            </a:extLst>
          </p:cNvPr>
          <p:cNvSpPr/>
          <p:nvPr/>
        </p:nvSpPr>
        <p:spPr>
          <a:xfrm>
            <a:off x="9381744" y="2904743"/>
            <a:ext cx="1402080" cy="782357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673971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>
          <a:extLst>
            <a:ext uri="{FF2B5EF4-FFF2-40B4-BE49-F238E27FC236}">
              <a16:creationId xmlns:a16="http://schemas.microsoft.com/office/drawing/2014/main" id="{BEAEB3C6-CBD8-6EF2-F735-BE01B6C02A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71EFE608-6F83-01EF-7CDB-55A38943FEF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">
            <a:extLst>
              <a:ext uri="{FF2B5EF4-FFF2-40B4-BE49-F238E27FC236}">
                <a16:creationId xmlns:a16="http://schemas.microsoft.com/office/drawing/2014/main" id="{9030A24E-823C-A6BA-FEB7-7E17198BAF7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63388" y="2949373"/>
            <a:ext cx="10938112" cy="1511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</a:pPr>
            <a:r>
              <a:rPr lang="en-US" sz="3600" b="1" dirty="0"/>
              <a:t>Audit </a:t>
            </a:r>
            <a:r>
              <a:rPr lang="en-US" sz="3600" b="1" dirty="0" err="1"/>
              <a:t>della</a:t>
            </a:r>
            <a:r>
              <a:rPr lang="en-US" sz="3600" b="1" dirty="0"/>
              <a:t> CE (DAC) e </a:t>
            </a:r>
            <a:r>
              <a:rPr lang="en-US" sz="3600" b="1" dirty="0" err="1"/>
              <a:t>dalla</a:t>
            </a:r>
            <a:r>
              <a:rPr lang="en-US" sz="3600" b="1" dirty="0"/>
              <a:t> Corte </a:t>
            </a:r>
            <a:r>
              <a:rPr lang="en-US" sz="3600" b="1" dirty="0" err="1"/>
              <a:t>dei</a:t>
            </a:r>
            <a:r>
              <a:rPr lang="en-US" sz="3600" b="1" dirty="0"/>
              <a:t> </a:t>
            </a:r>
            <a:r>
              <a:rPr lang="en-US" sz="3600" b="1" dirty="0" err="1"/>
              <a:t>conti</a:t>
            </a:r>
            <a:r>
              <a:rPr lang="en-US" sz="3600" b="1" dirty="0"/>
              <a:t> </a:t>
            </a:r>
            <a:r>
              <a:rPr lang="en-US" sz="3600" b="1" dirty="0" err="1"/>
              <a:t>europea</a:t>
            </a:r>
            <a:r>
              <a:rPr lang="en-US" sz="3600" b="1" dirty="0"/>
              <a:t> </a:t>
            </a:r>
            <a:r>
              <a:rPr lang="en-US" sz="3600" b="1" dirty="0" err="1"/>
              <a:t>sulla</a:t>
            </a:r>
            <a:r>
              <a:rPr lang="en-US" sz="3600" b="1" dirty="0"/>
              <a:t> </a:t>
            </a:r>
            <a:r>
              <a:rPr lang="en-US" sz="3600" b="1" dirty="0" err="1"/>
              <a:t>chiusura</a:t>
            </a:r>
            <a:r>
              <a:rPr lang="en-US" sz="3600" b="1" dirty="0"/>
              <a:t> </a:t>
            </a:r>
            <a:r>
              <a:rPr lang="en-US" sz="3600" b="1" dirty="0" err="1"/>
              <a:t>dei</a:t>
            </a:r>
            <a:r>
              <a:rPr lang="en-US" sz="3600" b="1" dirty="0"/>
              <a:t> </a:t>
            </a:r>
            <a:r>
              <a:rPr lang="en-US" sz="3600" b="1" dirty="0" err="1"/>
              <a:t>programmi</a:t>
            </a:r>
            <a:r>
              <a:rPr lang="en-US" sz="3600" b="1" dirty="0"/>
              <a:t> 2014-2020</a:t>
            </a:r>
            <a:endParaRPr sz="4600" b="1" dirty="0"/>
          </a:p>
        </p:txBody>
      </p:sp>
      <p:sp>
        <p:nvSpPr>
          <p:cNvPr id="5" name="Google Shape;190;p1">
            <a:extLst>
              <a:ext uri="{FF2B5EF4-FFF2-40B4-BE49-F238E27FC236}">
                <a16:creationId xmlns:a16="http://schemas.microsoft.com/office/drawing/2014/main" id="{F64EC780-A530-92B7-9285-AE5B9B807414}"/>
              </a:ext>
            </a:extLst>
          </p:cNvPr>
          <p:cNvSpPr txBox="1">
            <a:spLocks/>
          </p:cNvSpPr>
          <p:nvPr/>
        </p:nvSpPr>
        <p:spPr>
          <a:xfrm>
            <a:off x="2082823" y="5323833"/>
            <a:ext cx="9168618" cy="65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00"/>
              <a:buFont typeface="Arial"/>
              <a:buNone/>
              <a:defRPr sz="2200" b="0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 eaLnBrk="1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 eaLnBrk="1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 eaLnBrk="1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 eaLnBrk="1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 eaLnBrk="1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indent="0"/>
            <a:endParaRPr lang="it-IT" sz="2000" kern="0" dirty="0"/>
          </a:p>
        </p:txBody>
      </p:sp>
    </p:spTree>
    <p:extLst>
      <p:ext uri="{BB962C8B-B14F-4D97-AF65-F5344CB8AC3E}">
        <p14:creationId xmlns:p14="http://schemas.microsoft.com/office/powerpoint/2010/main" val="763305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6C0FA-E0C0-2606-4027-A55A07D17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9640" y="420673"/>
            <a:ext cx="10515600" cy="908255"/>
          </a:xfrm>
        </p:spPr>
        <p:txBody>
          <a:bodyPr/>
          <a:lstStyle/>
          <a:p>
            <a:r>
              <a:rPr lang="en-US" sz="3200" b="1" dirty="0"/>
              <a:t>Audit </a:t>
            </a:r>
            <a:r>
              <a:rPr lang="en-US" sz="3200" b="1" dirty="0" err="1"/>
              <a:t>della</a:t>
            </a:r>
            <a:r>
              <a:rPr lang="en-US" sz="3200" b="1" dirty="0"/>
              <a:t> DAC </a:t>
            </a:r>
            <a:r>
              <a:rPr lang="en-US" sz="3200" b="1" dirty="0" err="1"/>
              <a:t>sulla</a:t>
            </a:r>
            <a:r>
              <a:rPr lang="en-US" sz="3200" b="1" dirty="0"/>
              <a:t> </a:t>
            </a:r>
            <a:r>
              <a:rPr lang="en-US" sz="3200" b="1" dirty="0" err="1"/>
              <a:t>chiusura</a:t>
            </a:r>
            <a:r>
              <a:rPr lang="en-US" sz="3200" b="1" dirty="0"/>
              <a:t> </a:t>
            </a:r>
            <a:r>
              <a:rPr lang="en-US" sz="3200" b="1" dirty="0" err="1"/>
              <a:t>della</a:t>
            </a:r>
            <a:r>
              <a:rPr lang="en-US" sz="3200" b="1" dirty="0"/>
              <a:t> programmazione 2014-2020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A235B-460B-97FF-BB3E-3B13B0A24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29640" y="1854708"/>
            <a:ext cx="11160760" cy="3348991"/>
          </a:xfrm>
        </p:spPr>
        <p:txBody>
          <a:bodyPr/>
          <a:lstStyle/>
          <a:p>
            <a:pPr marL="419100" indent="-342900" fontAlgn="t">
              <a:lnSpc>
                <a:spcPct val="15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600" dirty="0" err="1">
                <a:solidFill>
                  <a:srgbClr val="000000"/>
                </a:solidFill>
              </a:rPr>
              <a:t>Preparazione</a:t>
            </a:r>
            <a:r>
              <a:rPr lang="en-US" sz="2600" dirty="0">
                <a:solidFill>
                  <a:srgbClr val="000000"/>
                </a:solidFill>
              </a:rPr>
              <a:t> per la </a:t>
            </a:r>
            <a:r>
              <a:rPr lang="en-US" sz="2600" dirty="0" err="1">
                <a:solidFill>
                  <a:srgbClr val="000000"/>
                </a:solidFill>
              </a:rPr>
              <a:t>chiusura</a:t>
            </a:r>
            <a:r>
              <a:rPr lang="en-US" sz="2600" dirty="0">
                <a:solidFill>
                  <a:srgbClr val="000000"/>
                </a:solidFill>
              </a:rPr>
              <a:t>: 9 </a:t>
            </a:r>
            <a:r>
              <a:rPr lang="en-US" sz="2600" dirty="0" err="1">
                <a:solidFill>
                  <a:srgbClr val="000000"/>
                </a:solidFill>
              </a:rPr>
              <a:t>missioni</a:t>
            </a:r>
            <a:r>
              <a:rPr lang="en-US" sz="2600" dirty="0">
                <a:solidFill>
                  <a:srgbClr val="000000"/>
                </a:solidFill>
              </a:rPr>
              <a:t> di audit </a:t>
            </a:r>
            <a:r>
              <a:rPr lang="en-US" sz="2600" dirty="0" err="1">
                <a:solidFill>
                  <a:srgbClr val="000000"/>
                </a:solidFill>
              </a:rPr>
              <a:t>svolte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nel</a:t>
            </a:r>
            <a:r>
              <a:rPr lang="en-US" sz="2600" dirty="0">
                <a:solidFill>
                  <a:srgbClr val="000000"/>
                </a:solidFill>
              </a:rPr>
              <a:t> 2024 e 2025</a:t>
            </a:r>
          </a:p>
          <a:p>
            <a:pPr marL="419100" indent="-342900">
              <a:lnSpc>
                <a:spcPct val="15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en-US" sz="2600" dirty="0">
                <a:solidFill>
                  <a:srgbClr val="000000"/>
                </a:solidFill>
              </a:rPr>
              <a:t>Audit di </a:t>
            </a:r>
            <a:r>
              <a:rPr lang="en-US" sz="2600" dirty="0" err="1">
                <a:solidFill>
                  <a:srgbClr val="000000"/>
                </a:solidFill>
              </a:rPr>
              <a:t>conformità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  <a:r>
              <a:rPr lang="en-US" sz="2600" dirty="0" err="1">
                <a:solidFill>
                  <a:srgbClr val="000000"/>
                </a:solidFill>
              </a:rPr>
              <a:t>nel</a:t>
            </a:r>
            <a:r>
              <a:rPr lang="en-US" sz="2600" dirty="0">
                <a:solidFill>
                  <a:srgbClr val="000000"/>
                </a:solidFill>
              </a:rPr>
              <a:t> 2026: </a:t>
            </a:r>
          </a:p>
          <a:p>
            <a:pPr marL="1216025" indent="-403225" fontAlgn="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rgbClr val="000000"/>
                </a:solidFill>
              </a:rPr>
              <a:t>POR Campania ERDF (</a:t>
            </a:r>
            <a:r>
              <a:rPr lang="en-US" sz="2600" dirty="0" err="1">
                <a:solidFill>
                  <a:srgbClr val="000000"/>
                </a:solidFill>
              </a:rPr>
              <a:t>luglio</a:t>
            </a:r>
            <a:r>
              <a:rPr lang="en-US" sz="2600" dirty="0">
                <a:solidFill>
                  <a:srgbClr val="000000"/>
                </a:solidFill>
              </a:rPr>
              <a:t> 2026)</a:t>
            </a:r>
          </a:p>
          <a:p>
            <a:pPr marL="1255713" indent="-457200" fontAlgn="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rgbClr val="000000"/>
                </a:solidFill>
              </a:rPr>
              <a:t>POR Calabria ERDF ESF (</a:t>
            </a:r>
            <a:r>
              <a:rPr lang="en-US" sz="2600" dirty="0" err="1">
                <a:solidFill>
                  <a:srgbClr val="000000"/>
                </a:solidFill>
              </a:rPr>
              <a:t>luglio</a:t>
            </a:r>
            <a:r>
              <a:rPr lang="en-US" sz="2600" dirty="0">
                <a:solidFill>
                  <a:srgbClr val="000000"/>
                </a:solidFill>
              </a:rPr>
              <a:t> 2026)</a:t>
            </a:r>
          </a:p>
          <a:p>
            <a:pPr marL="1255713" indent="-457200" fontAlgn="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§"/>
              <a:tabLst>
                <a:tab pos="987425" algn="l"/>
              </a:tabLst>
            </a:pPr>
            <a:r>
              <a:rPr lang="it-IT" sz="2600" dirty="0">
                <a:solidFill>
                  <a:srgbClr val="000000"/>
                </a:solidFill>
              </a:rPr>
              <a:t>PON Sistemi di politiche attive per l’occupazione (giugno 2026)</a:t>
            </a:r>
            <a:r>
              <a:rPr lang="en-US" sz="2600" dirty="0">
                <a:solidFill>
                  <a:srgbClr val="000000"/>
                </a:solidFill>
              </a:rPr>
              <a:t> </a:t>
            </a:r>
          </a:p>
          <a:p>
            <a:pPr marL="1255713" indent="-457200" fontAlgn="t">
              <a:lnSpc>
                <a:spcPct val="150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rgbClr val="000000"/>
                </a:solidFill>
              </a:rPr>
              <a:t>PON Inclusione </a:t>
            </a:r>
            <a:r>
              <a:rPr lang="it-IT" sz="2600" dirty="0">
                <a:solidFill>
                  <a:srgbClr val="000000"/>
                </a:solidFill>
              </a:rPr>
              <a:t>(in modo ‘desk’</a:t>
            </a:r>
            <a:r>
              <a:rPr lang="en-US" sz="2600" dirty="0">
                <a:solidFill>
                  <a:srgbClr val="000000"/>
                </a:solidFill>
              </a:rPr>
              <a:t>, 3/4 Q 2026)</a:t>
            </a:r>
          </a:p>
        </p:txBody>
      </p:sp>
    </p:spTree>
    <p:extLst>
      <p:ext uri="{BB962C8B-B14F-4D97-AF65-F5344CB8AC3E}">
        <p14:creationId xmlns:p14="http://schemas.microsoft.com/office/powerpoint/2010/main" val="39858350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8F787-EE3F-EA64-4522-5DA349586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7B7E9-CA5F-0852-4A22-42AE93E72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658" y="442201"/>
            <a:ext cx="10515600" cy="786384"/>
          </a:xfrm>
        </p:spPr>
        <p:txBody>
          <a:bodyPr/>
          <a:lstStyle/>
          <a:p>
            <a:br>
              <a:rPr lang="en-US" sz="3000" b="1" dirty="0"/>
            </a:br>
            <a:r>
              <a:rPr lang="en-US" sz="3000" b="1" dirty="0"/>
              <a:t>Audit </a:t>
            </a:r>
            <a:r>
              <a:rPr lang="en-US" sz="3000" b="1" dirty="0" err="1"/>
              <a:t>della</a:t>
            </a:r>
            <a:r>
              <a:rPr lang="en-US" sz="3000" b="1" dirty="0"/>
              <a:t> Corte </a:t>
            </a:r>
            <a:r>
              <a:rPr lang="en-US" sz="3000" b="1" dirty="0" err="1"/>
              <a:t>dei</a:t>
            </a:r>
            <a:r>
              <a:rPr lang="en-US" sz="3000" b="1" dirty="0"/>
              <a:t> </a:t>
            </a:r>
            <a:r>
              <a:rPr lang="en-US" sz="3000" b="1" dirty="0" err="1"/>
              <a:t>conti</a:t>
            </a:r>
            <a:r>
              <a:rPr lang="en-US" sz="3000" b="1" dirty="0"/>
              <a:t> </a:t>
            </a:r>
            <a:r>
              <a:rPr lang="en-US" sz="3000" b="1" dirty="0" err="1"/>
              <a:t>europea</a:t>
            </a:r>
            <a:r>
              <a:rPr lang="en-US" sz="3000" b="1" dirty="0"/>
              <a:t> (</a:t>
            </a:r>
            <a:r>
              <a:rPr lang="en-US" sz="3000" b="1" dirty="0" err="1"/>
              <a:t>SoA</a:t>
            </a:r>
            <a:r>
              <a:rPr lang="en-US" sz="3000" b="1" dirty="0"/>
              <a:t> 2026) sui </a:t>
            </a:r>
            <a:r>
              <a:rPr lang="en-US" sz="3000" b="1" dirty="0" err="1"/>
              <a:t>programmi</a:t>
            </a:r>
            <a:r>
              <a:rPr lang="en-US" sz="3000" b="1" dirty="0"/>
              <a:t> 2014-2020 </a:t>
            </a:r>
            <a:r>
              <a:rPr lang="en-US" sz="2000" b="1" i="1" dirty="0"/>
              <a:t>(audit </a:t>
            </a:r>
            <a:r>
              <a:rPr lang="en-US" sz="2000" b="1" i="1" dirty="0" err="1"/>
              <a:t>annunciati</a:t>
            </a:r>
            <a:r>
              <a:rPr lang="en-US" sz="2000" b="1" i="1" dirty="0"/>
              <a:t> </a:t>
            </a:r>
            <a:r>
              <a:rPr lang="en-US" sz="2000" b="1" i="1" dirty="0" err="1"/>
              <a:t>alla</a:t>
            </a:r>
            <a:r>
              <a:rPr lang="en-US" sz="2000" b="1" i="1" dirty="0"/>
              <a:t> data </a:t>
            </a:r>
            <a:r>
              <a:rPr lang="en-US" sz="2000" b="1" i="1" dirty="0" err="1"/>
              <a:t>maggio</a:t>
            </a:r>
            <a:r>
              <a:rPr lang="en-US" sz="2000" b="1" i="1" dirty="0"/>
              <a:t> 2026)</a:t>
            </a:r>
            <a:endParaRPr lang="en-US" sz="3000" b="1" i="1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1BF31CA-BF15-1E3C-DC6B-3E3D4A6227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0435126"/>
              </p:ext>
            </p:extLst>
          </p:nvPr>
        </p:nvGraphicFramePr>
        <p:xfrm>
          <a:off x="495301" y="1978394"/>
          <a:ext cx="11468099" cy="3472713"/>
        </p:xfrm>
        <a:graphic>
          <a:graphicData uri="http://schemas.openxmlformats.org/drawingml/2006/table">
            <a:tbl>
              <a:tblPr/>
              <a:tblGrid>
                <a:gridCol w="1992174">
                  <a:extLst>
                    <a:ext uri="{9D8B030D-6E8A-4147-A177-3AD203B41FA5}">
                      <a16:colId xmlns:a16="http://schemas.microsoft.com/office/drawing/2014/main" val="115798358"/>
                    </a:ext>
                  </a:extLst>
                </a:gridCol>
                <a:gridCol w="799490">
                  <a:extLst>
                    <a:ext uri="{9D8B030D-6E8A-4147-A177-3AD203B41FA5}">
                      <a16:colId xmlns:a16="http://schemas.microsoft.com/office/drawing/2014/main" val="1270330910"/>
                    </a:ext>
                  </a:extLst>
                </a:gridCol>
                <a:gridCol w="183489">
                  <a:extLst>
                    <a:ext uri="{9D8B030D-6E8A-4147-A177-3AD203B41FA5}">
                      <a16:colId xmlns:a16="http://schemas.microsoft.com/office/drawing/2014/main" val="1892590267"/>
                    </a:ext>
                  </a:extLst>
                </a:gridCol>
                <a:gridCol w="733958">
                  <a:extLst>
                    <a:ext uri="{9D8B030D-6E8A-4147-A177-3AD203B41FA5}">
                      <a16:colId xmlns:a16="http://schemas.microsoft.com/office/drawing/2014/main" val="1487505641"/>
                    </a:ext>
                  </a:extLst>
                </a:gridCol>
                <a:gridCol w="2332939">
                  <a:extLst>
                    <a:ext uri="{9D8B030D-6E8A-4147-A177-3AD203B41FA5}">
                      <a16:colId xmlns:a16="http://schemas.microsoft.com/office/drawing/2014/main" val="3009298473"/>
                    </a:ext>
                  </a:extLst>
                </a:gridCol>
                <a:gridCol w="3210040">
                  <a:extLst>
                    <a:ext uri="{9D8B030D-6E8A-4147-A177-3AD203B41FA5}">
                      <a16:colId xmlns:a16="http://schemas.microsoft.com/office/drawing/2014/main" val="189924042"/>
                    </a:ext>
                  </a:extLst>
                </a:gridCol>
                <a:gridCol w="1164170">
                  <a:extLst>
                    <a:ext uri="{9D8B030D-6E8A-4147-A177-3AD203B41FA5}">
                      <a16:colId xmlns:a16="http://schemas.microsoft.com/office/drawing/2014/main" val="405709685"/>
                    </a:ext>
                  </a:extLst>
                </a:gridCol>
                <a:gridCol w="1051839">
                  <a:extLst>
                    <a:ext uri="{9D8B030D-6E8A-4147-A177-3AD203B41FA5}">
                      <a16:colId xmlns:a16="http://schemas.microsoft.com/office/drawing/2014/main" val="890068218"/>
                    </a:ext>
                  </a:extLst>
                </a:gridCol>
              </a:tblGrid>
              <a:tr h="55778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Rif. </a:t>
                      </a:r>
                      <a:r>
                        <a:rPr lang="en-US" sz="2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SoA</a:t>
                      </a:r>
                      <a:endParaRPr lang="en-US" sz="2200" b="1" i="0" u="none" strike="noStrike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CL N.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2200" b="1" i="0" u="none" strike="noStrike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Strato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CCI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Programma</a:t>
                      </a:r>
                      <a:endParaRPr lang="en-US" sz="2200" b="1" i="0" u="none" strike="noStrike" dirty="0">
                        <a:solidFill>
                          <a:srgbClr val="FFFFFF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Fondo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Campione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679311"/>
                  </a:ext>
                </a:extLst>
              </a:tr>
              <a:tr h="71573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26.P.COH.2108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75504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2014IT16M2OP006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POR Calabria FESR FSE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FESR / FSE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0" i="0" u="none" strike="noStrike">
                          <a:solidFill>
                            <a:srgbClr val="00B05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691433"/>
                  </a:ext>
                </a:extLst>
              </a:tr>
              <a:tr h="71845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26.P.COH.2109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75505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2014IT16RFOP016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POR Sicilia FESR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FESR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B05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457583"/>
                  </a:ext>
                </a:extLst>
              </a:tr>
              <a:tr h="72237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26.P.COH.2112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1" i="0" u="none" strike="noStrike">
                          <a:effectLst/>
                          <a:latin typeface="Aptos Narrow" panose="020B0004020202020204" pitchFamily="34" charset="0"/>
                        </a:rPr>
                        <a:t>75508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2014IT05SFOP002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PON Sistemi di politiche attive per l’occupazione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FSE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8098891"/>
                  </a:ext>
                </a:extLst>
              </a:tr>
              <a:tr h="75836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26.P.COH.2113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1" i="0" u="none" strike="noStrike" dirty="0">
                          <a:effectLst/>
                          <a:latin typeface="Aptos Narrow" panose="020B0004020202020204" pitchFamily="34" charset="0"/>
                        </a:rPr>
                        <a:t>75509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2014IT16RFOP003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PON </a:t>
                      </a:r>
                      <a:r>
                        <a:rPr lang="en-US" sz="2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Imprese</a:t>
                      </a: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e </a:t>
                      </a:r>
                      <a:r>
                        <a:rPr lang="en-US" sz="2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competititvità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FESR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20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225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4675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/>
              <a:t>Grazie per </a:t>
            </a:r>
            <a:r>
              <a:rPr lang="en-IE" err="1"/>
              <a:t>l’attenzione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9575" y="4646435"/>
            <a:ext cx="8941016" cy="1853519"/>
          </a:xfrm>
        </p:spPr>
        <p:txBody>
          <a:bodyPr wrap="square" anchor="b" anchorCtr="0"/>
          <a:lstStyle/>
          <a:p>
            <a:r>
              <a:rPr lang="en-US" sz="1050" b="1"/>
              <a:t>© European Union 2026</a:t>
            </a:r>
          </a:p>
          <a:p>
            <a:r>
              <a:rPr lang="en-US" sz="1050" b="1"/>
              <a:t>Images: </a:t>
            </a:r>
            <a:r>
              <a:rPr lang="en-US" sz="1200"/>
              <a:t>https://www.flaticon.com</a:t>
            </a:r>
            <a:endParaRPr lang="en-US" sz="1050" b="1"/>
          </a:p>
          <a:p>
            <a:r>
              <a:rPr lang="en-US" sz="1050"/>
              <a:t>Unless otherwise noted the reuse of this presentation is </a:t>
            </a:r>
            <a:r>
              <a:rPr lang="en-US" sz="1050" err="1"/>
              <a:t>authorised</a:t>
            </a:r>
            <a:r>
              <a:rPr lang="en-US" sz="1050"/>
              <a:t> under the </a:t>
            </a:r>
            <a:r>
              <a:rPr lang="en-US" sz="1050">
                <a:hlinkClick r:id="rId3"/>
              </a:rPr>
              <a:t>CC BY 4.0 </a:t>
            </a:r>
            <a:r>
              <a:rPr lang="en-US" sz="1050"/>
              <a:t>license. For any use or reproduction of elements that are not owned by the EU, permission may need to be sought directly from the respective right holders.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4" y="4858246"/>
            <a:ext cx="1023496" cy="358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619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4D67A4-BB25-7207-84B5-29517EB43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>
            <a:extLst>
              <a:ext uri="{FF2B5EF4-FFF2-40B4-BE49-F238E27FC236}">
                <a16:creationId xmlns:a16="http://schemas.microsoft.com/office/drawing/2014/main" id="{0D3CB69F-85EF-482F-FF65-FF360E6B1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502" y="327297"/>
            <a:ext cx="11536326" cy="849115"/>
          </a:xfrm>
        </p:spPr>
        <p:txBody>
          <a:bodyPr/>
          <a:lstStyle/>
          <a:p>
            <a:r>
              <a:rPr lang="en-US" sz="32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3300" b="1" kern="1200" dirty="0" err="1">
                <a:solidFill>
                  <a:schemeClr val="bg2"/>
                </a:solidFill>
                <a:latin typeface="+mj-lt"/>
                <a:ea typeface="+mj-ea"/>
                <a:cs typeface="+mj-cs"/>
              </a:rPr>
              <a:t>Chiusura</a:t>
            </a:r>
            <a:r>
              <a:rPr lang="en-US" sz="3200" b="1" dirty="0">
                <a:solidFill>
                  <a:schemeClr val="bg2"/>
                </a:solidFill>
              </a:rPr>
              <a:t> del </a:t>
            </a:r>
            <a:r>
              <a:rPr lang="en-US" sz="3200" b="1" dirty="0" err="1">
                <a:solidFill>
                  <a:schemeClr val="bg2"/>
                </a:solidFill>
              </a:rPr>
              <a:t>periodo</a:t>
            </a:r>
            <a:r>
              <a:rPr lang="en-US" sz="3200" b="1" dirty="0">
                <a:solidFill>
                  <a:schemeClr val="bg2"/>
                </a:solidFill>
              </a:rPr>
              <a:t> di </a:t>
            </a:r>
            <a:r>
              <a:rPr lang="en-US" sz="3200" b="1" dirty="0" err="1">
                <a:solidFill>
                  <a:schemeClr val="bg2"/>
                </a:solidFill>
              </a:rPr>
              <a:t>programmazione</a:t>
            </a:r>
            <a:r>
              <a:rPr lang="en-US" sz="3200" b="1" dirty="0">
                <a:solidFill>
                  <a:schemeClr val="bg2"/>
                </a:solidFill>
              </a:rPr>
              <a:t> 2014-2020</a:t>
            </a:r>
            <a:br>
              <a:rPr lang="en-US" sz="3200" b="1" dirty="0">
                <a:solidFill>
                  <a:schemeClr val="bg2"/>
                </a:solidFill>
              </a:rPr>
            </a:br>
            <a:r>
              <a:rPr lang="en-US" sz="3200" b="1" dirty="0">
                <a:solidFill>
                  <a:schemeClr val="bg2"/>
                </a:solidFill>
              </a:rPr>
              <a:t> FESR, FSE e FEAD</a:t>
            </a:r>
            <a:endParaRPr lang="it-IT" sz="3300" b="1" dirty="0">
              <a:solidFill>
                <a:schemeClr val="bg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1B845B-CFB2-58C1-D996-3017CDA7556C}"/>
              </a:ext>
            </a:extLst>
          </p:cNvPr>
          <p:cNvSpPr txBox="1"/>
          <p:nvPr/>
        </p:nvSpPr>
        <p:spPr>
          <a:xfrm>
            <a:off x="882502" y="1874728"/>
            <a:ext cx="10439400" cy="1384995"/>
          </a:xfrm>
          <a:prstGeom prst="rect">
            <a:avLst/>
          </a:prstGeom>
          <a:solidFill>
            <a:srgbClr val="034EA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2800" b="1" dirty="0" err="1">
                <a:solidFill>
                  <a:schemeClr val="bg1"/>
                </a:solidFill>
              </a:rPr>
              <a:t>Principali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osservazioni</a:t>
            </a:r>
            <a:r>
              <a:rPr lang="en-US" sz="2800" b="1" dirty="0">
                <a:solidFill>
                  <a:schemeClr val="bg1"/>
                </a:solidFill>
              </a:rPr>
              <a:t> a </a:t>
            </a:r>
            <a:r>
              <a:rPr lang="en-US" sz="2800" b="1" dirty="0" err="1">
                <a:solidFill>
                  <a:schemeClr val="bg1"/>
                </a:solidFill>
              </a:rPr>
              <a:t>seguito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dell’analisi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dei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pacchetti</a:t>
            </a:r>
            <a:r>
              <a:rPr lang="en-US" sz="2800" b="1" dirty="0">
                <a:solidFill>
                  <a:schemeClr val="bg1"/>
                </a:solidFill>
              </a:rPr>
              <a:t> di </a:t>
            </a:r>
            <a:r>
              <a:rPr lang="en-US" sz="2800" b="1" dirty="0" err="1">
                <a:solidFill>
                  <a:schemeClr val="bg1"/>
                </a:solidFill>
              </a:rPr>
              <a:t>affidabilità</a:t>
            </a:r>
            <a:r>
              <a:rPr lang="en-US" sz="2800" b="1" dirty="0">
                <a:solidFill>
                  <a:schemeClr val="bg1"/>
                </a:solidFill>
              </a:rPr>
              <a:t> per il </a:t>
            </a:r>
            <a:r>
              <a:rPr lang="en-US" sz="2800" b="1" dirty="0" err="1">
                <a:solidFill>
                  <a:schemeClr val="bg1"/>
                </a:solidFill>
              </a:rPr>
              <a:t>periodo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contabile</a:t>
            </a:r>
            <a:r>
              <a:rPr lang="en-US" sz="2800" b="1" dirty="0">
                <a:solidFill>
                  <a:schemeClr val="bg1"/>
                </a:solidFill>
              </a:rPr>
              <a:t> finale</a:t>
            </a:r>
            <a:br>
              <a:rPr lang="en-US" sz="2800" b="1" dirty="0">
                <a:solidFill>
                  <a:schemeClr val="bg1"/>
                </a:solidFill>
              </a:rPr>
            </a:br>
            <a:endParaRPr lang="fr-BE" sz="2800" b="1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0021D2-D7DA-EB2C-BF5D-DA06F90928F6}"/>
              </a:ext>
            </a:extLst>
          </p:cNvPr>
          <p:cNvSpPr txBox="1"/>
          <p:nvPr/>
        </p:nvSpPr>
        <p:spPr>
          <a:xfrm>
            <a:off x="882502" y="3429000"/>
            <a:ext cx="10439400" cy="800219"/>
          </a:xfrm>
          <a:prstGeom prst="rect">
            <a:avLst/>
          </a:prstGeom>
          <a:solidFill>
            <a:srgbClr val="034EA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2.  </a:t>
            </a:r>
            <a:r>
              <a:rPr lang="en-US" sz="2800" b="1" dirty="0" err="1">
                <a:solidFill>
                  <a:schemeClr val="bg1"/>
                </a:solidFill>
              </a:rPr>
              <a:t>Processo</a:t>
            </a:r>
            <a:r>
              <a:rPr lang="en-US" sz="2800" b="1" dirty="0">
                <a:solidFill>
                  <a:schemeClr val="bg1"/>
                </a:solidFill>
              </a:rPr>
              <a:t> di </a:t>
            </a:r>
            <a:r>
              <a:rPr lang="en-US" sz="2800" b="1" dirty="0" err="1">
                <a:solidFill>
                  <a:schemeClr val="bg1"/>
                </a:solidFill>
              </a:rPr>
              <a:t>chiusura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dei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programmi</a:t>
            </a:r>
            <a:r>
              <a:rPr lang="en-US" sz="2800" b="1" dirty="0">
                <a:solidFill>
                  <a:schemeClr val="bg1"/>
                </a:solidFill>
              </a:rPr>
              <a:t> 2014-2020</a:t>
            </a:r>
            <a:br>
              <a:rPr lang="en-US" sz="1800" b="1" dirty="0">
                <a:solidFill>
                  <a:schemeClr val="bg2"/>
                </a:solidFill>
              </a:rPr>
            </a:br>
            <a:endParaRPr lang="fr-BE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D7F2B55-6830-BDE4-1C69-640461C4D553}"/>
              </a:ext>
            </a:extLst>
          </p:cNvPr>
          <p:cNvSpPr txBox="1"/>
          <p:nvPr/>
        </p:nvSpPr>
        <p:spPr>
          <a:xfrm>
            <a:off x="882502" y="4406900"/>
            <a:ext cx="10439400" cy="954107"/>
          </a:xfrm>
          <a:prstGeom prst="rect">
            <a:avLst/>
          </a:prstGeom>
          <a:solidFill>
            <a:srgbClr val="034EA2"/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3.  Audit </a:t>
            </a:r>
            <a:r>
              <a:rPr lang="en-US" sz="2800" b="1" dirty="0" err="1">
                <a:solidFill>
                  <a:schemeClr val="bg1"/>
                </a:solidFill>
              </a:rPr>
              <a:t>della</a:t>
            </a:r>
            <a:r>
              <a:rPr lang="en-US" sz="2800" b="1" dirty="0">
                <a:solidFill>
                  <a:schemeClr val="bg1"/>
                </a:solidFill>
              </a:rPr>
              <a:t> DAC e </a:t>
            </a:r>
            <a:r>
              <a:rPr lang="en-US" sz="2800" b="1" dirty="0" err="1">
                <a:solidFill>
                  <a:schemeClr val="bg1"/>
                </a:solidFill>
              </a:rPr>
              <a:t>della</a:t>
            </a:r>
            <a:r>
              <a:rPr lang="en-US" sz="2800" b="1" dirty="0">
                <a:solidFill>
                  <a:schemeClr val="bg1"/>
                </a:solidFill>
              </a:rPr>
              <a:t> Corte </a:t>
            </a:r>
            <a:r>
              <a:rPr lang="en-US" sz="2800" b="1" dirty="0" err="1">
                <a:solidFill>
                  <a:schemeClr val="bg1"/>
                </a:solidFill>
              </a:rPr>
              <a:t>europea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dei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conti</a:t>
            </a:r>
            <a:r>
              <a:rPr lang="en-US" sz="2800" b="1" dirty="0">
                <a:solidFill>
                  <a:schemeClr val="bg1"/>
                </a:solidFill>
              </a:rPr>
              <a:t> (ECA)</a:t>
            </a:r>
            <a:br>
              <a:rPr lang="en-US" sz="2800" b="1" dirty="0">
                <a:solidFill>
                  <a:schemeClr val="bg1"/>
                </a:solidFill>
              </a:rPr>
            </a:br>
            <a:endParaRPr lang="fr-BE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947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Shape 187">
          <a:extLst>
            <a:ext uri="{FF2B5EF4-FFF2-40B4-BE49-F238E27FC236}">
              <a16:creationId xmlns:a16="http://schemas.microsoft.com/office/drawing/2014/main" id="{4D6760B7-4745-CD0D-D22F-BE18FAD68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17;p22" descr="European Commission">
            <a:extLst>
              <a:ext uri="{FF2B5EF4-FFF2-40B4-BE49-F238E27FC236}">
                <a16:creationId xmlns:a16="http://schemas.microsoft.com/office/drawing/2014/main" id="{D208D6B9-D59C-7B48-26C2-E578F6B5FEE2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88933" y="258042"/>
            <a:ext cx="1659793" cy="115246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1">
            <a:extLst>
              <a:ext uri="{FF2B5EF4-FFF2-40B4-BE49-F238E27FC236}">
                <a16:creationId xmlns:a16="http://schemas.microsoft.com/office/drawing/2014/main" id="{214FD994-049B-9695-44B4-1A6FB9943D82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117599" y="2806700"/>
            <a:ext cx="10189043" cy="10516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0" anchor="t" anchorCtr="0">
            <a:noAutofit/>
          </a:bodyPr>
          <a:lstStyle/>
          <a:p>
            <a:pPr lvl="0"/>
            <a:r>
              <a:rPr lang="en-US" sz="3600" b="1" dirty="0" err="1">
                <a:solidFill>
                  <a:schemeClr val="bg1"/>
                </a:solidFill>
              </a:rPr>
              <a:t>Principali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osservazioni</a:t>
            </a:r>
            <a:r>
              <a:rPr lang="en-US" sz="3600" b="1" dirty="0">
                <a:solidFill>
                  <a:schemeClr val="bg1"/>
                </a:solidFill>
              </a:rPr>
              <a:t> a </a:t>
            </a:r>
            <a:r>
              <a:rPr lang="en-US" sz="3600" b="1" dirty="0" err="1">
                <a:solidFill>
                  <a:schemeClr val="bg1"/>
                </a:solidFill>
              </a:rPr>
              <a:t>seguito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dell’analisi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dei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pacchetti</a:t>
            </a:r>
            <a:r>
              <a:rPr lang="en-US" sz="3600" b="1" dirty="0">
                <a:solidFill>
                  <a:schemeClr val="bg1"/>
                </a:solidFill>
              </a:rPr>
              <a:t> di </a:t>
            </a:r>
            <a:r>
              <a:rPr lang="en-US" sz="3600" b="1" dirty="0" err="1">
                <a:solidFill>
                  <a:schemeClr val="bg1"/>
                </a:solidFill>
              </a:rPr>
              <a:t>affidabilità</a:t>
            </a:r>
            <a:r>
              <a:rPr lang="en-US" sz="3600" b="1" dirty="0">
                <a:solidFill>
                  <a:schemeClr val="bg1"/>
                </a:solidFill>
              </a:rPr>
              <a:t> per il </a:t>
            </a:r>
            <a:r>
              <a:rPr lang="en-US" sz="3600" b="1" dirty="0" err="1">
                <a:solidFill>
                  <a:schemeClr val="bg1"/>
                </a:solidFill>
              </a:rPr>
              <a:t>periodo</a:t>
            </a:r>
            <a:r>
              <a:rPr lang="en-US" sz="3600" b="1" dirty="0">
                <a:solidFill>
                  <a:schemeClr val="bg1"/>
                </a:solidFill>
              </a:rPr>
              <a:t> </a:t>
            </a:r>
            <a:r>
              <a:rPr lang="en-US" sz="3600" b="1" dirty="0" err="1">
                <a:solidFill>
                  <a:schemeClr val="bg1"/>
                </a:solidFill>
              </a:rPr>
              <a:t>contabile</a:t>
            </a:r>
            <a:r>
              <a:rPr lang="en-US" sz="3600" b="1" dirty="0">
                <a:solidFill>
                  <a:schemeClr val="bg1"/>
                </a:solidFill>
              </a:rPr>
              <a:t> finale</a:t>
            </a:r>
            <a:endParaRPr sz="3600" b="1" dirty="0">
              <a:solidFill>
                <a:schemeClr val="bg1"/>
              </a:solidFill>
            </a:endParaRPr>
          </a:p>
        </p:txBody>
      </p:sp>
      <p:sp>
        <p:nvSpPr>
          <p:cNvPr id="190" name="Google Shape;190;p1">
            <a:extLst>
              <a:ext uri="{FF2B5EF4-FFF2-40B4-BE49-F238E27FC236}">
                <a16:creationId xmlns:a16="http://schemas.microsoft.com/office/drawing/2014/main" id="{C69A938B-C9AD-02C7-5E2A-254869B256F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2138025" y="5557903"/>
            <a:ext cx="9168618" cy="65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None/>
            </a:pPr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2087088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"/>
          <p:cNvSpPr>
            <a:spLocks noGrp="1"/>
          </p:cNvSpPr>
          <p:nvPr>
            <p:ph type="title"/>
          </p:nvPr>
        </p:nvSpPr>
        <p:spPr>
          <a:xfrm>
            <a:off x="882502" y="327297"/>
            <a:ext cx="11536326" cy="849115"/>
          </a:xfrm>
        </p:spPr>
        <p:txBody>
          <a:bodyPr/>
          <a:lstStyle/>
          <a:p>
            <a:r>
              <a:rPr lang="it-IT" sz="3300" b="1" dirty="0"/>
              <a:t>Pacchetti di affidabilità ricevuti in merito ai programmi FESR, FSE e FEAD 2014-2020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7C4456D-A85C-4C00-29B2-B91F5A0807CA}"/>
              </a:ext>
            </a:extLst>
          </p:cNvPr>
          <p:cNvGrpSpPr/>
          <p:nvPr/>
        </p:nvGrpSpPr>
        <p:grpSpPr>
          <a:xfrm>
            <a:off x="1188018" y="1500998"/>
            <a:ext cx="2973274" cy="3731402"/>
            <a:chOff x="1050000" y="1518250"/>
            <a:chExt cx="2806008" cy="3545456"/>
          </a:xfrm>
        </p:grpSpPr>
        <p:sp>
          <p:nvSpPr>
            <p:cNvPr id="12" name="Shape 4">
              <a:extLst>
                <a:ext uri="{FF2B5EF4-FFF2-40B4-BE49-F238E27FC236}">
                  <a16:creationId xmlns:a16="http://schemas.microsoft.com/office/drawing/2014/main" id="{B4222F1E-E6F3-63FE-DFA1-637EAC0CDA21}"/>
                </a:ext>
              </a:extLst>
            </p:cNvPr>
            <p:cNvSpPr/>
            <p:nvPr/>
          </p:nvSpPr>
          <p:spPr>
            <a:xfrm>
              <a:off x="1050000" y="1619221"/>
              <a:ext cx="2806008" cy="3444485"/>
            </a:xfrm>
            <a:prstGeom prst="rect">
              <a:avLst/>
            </a:prstGeom>
            <a:solidFill>
              <a:srgbClr val="1A3C6E"/>
            </a:solidFill>
            <a:ln w="12700">
              <a:solidFill>
                <a:srgbClr val="1A3C6E"/>
              </a:solidFill>
              <a:prstDash val="solid"/>
            </a:ln>
            <a:effectLst>
              <a:outerShdw blurRad="101600" dist="38100" dir="8100000" algn="bl" rotWithShape="0">
                <a:srgbClr val="000000">
                  <a:alpha val="15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Shape 5">
              <a:extLst>
                <a:ext uri="{FF2B5EF4-FFF2-40B4-BE49-F238E27FC236}">
                  <a16:creationId xmlns:a16="http://schemas.microsoft.com/office/drawing/2014/main" id="{3D530EEB-01E2-BD68-E294-21E06DECC22F}"/>
                </a:ext>
              </a:extLst>
            </p:cNvPr>
            <p:cNvSpPr/>
            <p:nvPr/>
          </p:nvSpPr>
          <p:spPr>
            <a:xfrm>
              <a:off x="1050000" y="1518250"/>
              <a:ext cx="2806008" cy="86112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rgbClr val="FFCC00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 6">
              <a:extLst>
                <a:ext uri="{FF2B5EF4-FFF2-40B4-BE49-F238E27FC236}">
                  <a16:creationId xmlns:a16="http://schemas.microsoft.com/office/drawing/2014/main" id="{014EAAFF-2761-2D69-4C93-714DD55360C8}"/>
                </a:ext>
              </a:extLst>
            </p:cNvPr>
            <p:cNvSpPr/>
            <p:nvPr/>
          </p:nvSpPr>
          <p:spPr>
            <a:xfrm>
              <a:off x="1196237" y="1667923"/>
              <a:ext cx="2590160" cy="502321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l">
                <a:buNone/>
              </a:pPr>
              <a:r>
                <a:rPr lang="en-US" sz="2100" b="1" err="1">
                  <a:solidFill>
                    <a:srgbClr val="FFCC0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Entro</a:t>
              </a:r>
              <a:r>
                <a:rPr lang="en-US" sz="2100"/>
                <a:t> </a:t>
              </a:r>
              <a:r>
                <a:rPr lang="en-US" sz="2100" b="1" err="1">
                  <a:solidFill>
                    <a:srgbClr val="FFCC0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febbraio</a:t>
              </a:r>
              <a:r>
                <a:rPr lang="en-US" sz="2100" b="1">
                  <a:solidFill>
                    <a:srgbClr val="FFCC0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2025</a:t>
              </a:r>
              <a:endParaRPr lang="en-US" sz="2100"/>
            </a:p>
          </p:txBody>
        </p:sp>
        <p:sp>
          <p:nvSpPr>
            <p:cNvPr id="15" name="Text 7">
              <a:extLst>
                <a:ext uri="{FF2B5EF4-FFF2-40B4-BE49-F238E27FC236}">
                  <a16:creationId xmlns:a16="http://schemas.microsoft.com/office/drawing/2014/main" id="{CAED6349-AA21-EB9E-3AEE-81F05B3D8EE5}"/>
                </a:ext>
              </a:extLst>
            </p:cNvPr>
            <p:cNvSpPr/>
            <p:nvPr/>
          </p:nvSpPr>
          <p:spPr>
            <a:xfrm>
              <a:off x="1147492" y="2366670"/>
              <a:ext cx="2662110" cy="93288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7200" b="1">
                  <a:solidFill>
                    <a:srgbClr val="FFFF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17</a:t>
              </a:r>
              <a:endParaRPr lang="en-US" sz="7200"/>
            </a:p>
          </p:txBody>
        </p:sp>
        <p:sp>
          <p:nvSpPr>
            <p:cNvPr id="16" name="Text 8">
              <a:extLst>
                <a:ext uri="{FF2B5EF4-FFF2-40B4-BE49-F238E27FC236}">
                  <a16:creationId xmlns:a16="http://schemas.microsoft.com/office/drawing/2014/main" id="{750BA5BA-3F76-5A12-6CC6-C12905C10D1E}"/>
                </a:ext>
              </a:extLst>
            </p:cNvPr>
            <p:cNvSpPr/>
            <p:nvPr/>
          </p:nvSpPr>
          <p:spPr>
            <a:xfrm>
              <a:off x="1147492" y="3489172"/>
              <a:ext cx="2662110" cy="251161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2000">
                  <a:solidFill>
                    <a:srgbClr val="AACC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pacchetti</a:t>
              </a:r>
              <a:endParaRPr lang="en-US" sz="2000"/>
            </a:p>
          </p:txBody>
        </p:sp>
        <p:sp>
          <p:nvSpPr>
            <p:cNvPr id="17" name="Text 9">
              <a:extLst>
                <a:ext uri="{FF2B5EF4-FFF2-40B4-BE49-F238E27FC236}">
                  <a16:creationId xmlns:a16="http://schemas.microsoft.com/office/drawing/2014/main" id="{1B42367F-0256-121F-633C-CEA43AE68604}"/>
                </a:ext>
              </a:extLst>
            </p:cNvPr>
            <p:cNvSpPr/>
            <p:nvPr/>
          </p:nvSpPr>
          <p:spPr>
            <a:xfrm>
              <a:off x="1147492" y="3854932"/>
              <a:ext cx="2662110" cy="251161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i="1">
                  <a:solidFill>
                    <a:srgbClr val="FFCC0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di cui 2 nel 2024</a:t>
              </a:r>
              <a:endParaRPr lang="en-US"/>
            </a:p>
          </p:txBody>
        </p:sp>
        <p:sp>
          <p:nvSpPr>
            <p:cNvPr id="18" name="Shape 10">
              <a:extLst>
                <a:ext uri="{FF2B5EF4-FFF2-40B4-BE49-F238E27FC236}">
                  <a16:creationId xmlns:a16="http://schemas.microsoft.com/office/drawing/2014/main" id="{709C3F74-C4F7-8EF7-D81B-86C323C7052B}"/>
                </a:ext>
              </a:extLst>
            </p:cNvPr>
            <p:cNvSpPr/>
            <p:nvPr/>
          </p:nvSpPr>
          <p:spPr>
            <a:xfrm>
              <a:off x="1439967" y="4214591"/>
              <a:ext cx="2230416" cy="49974"/>
            </a:xfrm>
            <a:prstGeom prst="rect">
              <a:avLst/>
            </a:prstGeom>
            <a:solidFill>
              <a:srgbClr val="AACCFF"/>
            </a:solidFill>
            <a:ln w="12700">
              <a:solidFill>
                <a:srgbClr val="AACCF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 11">
              <a:extLst>
                <a:ext uri="{FF2B5EF4-FFF2-40B4-BE49-F238E27FC236}">
                  <a16:creationId xmlns:a16="http://schemas.microsoft.com/office/drawing/2014/main" id="{CBB612C7-8A73-6ADE-7860-7C0B536AD543}"/>
                </a:ext>
              </a:extLst>
            </p:cNvPr>
            <p:cNvSpPr/>
            <p:nvPr/>
          </p:nvSpPr>
          <p:spPr>
            <a:xfrm>
              <a:off x="1196237" y="4323999"/>
              <a:ext cx="2474146" cy="590847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l">
                <a:buNone/>
              </a:pPr>
              <a:r>
                <a:rPr lang="en-US" dirty="0">
                  <a:solidFill>
                    <a:srgbClr val="DDEE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14 </a:t>
              </a:r>
              <a:r>
                <a:rPr lang="en-US" dirty="0" err="1">
                  <a:solidFill>
                    <a:srgbClr val="DDEE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programmi</a:t>
              </a:r>
              <a:r>
                <a:rPr lang="en-US" dirty="0">
                  <a:solidFill>
                    <a:srgbClr val="DDEE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dirty="0" err="1">
                  <a:solidFill>
                    <a:srgbClr val="DDEE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regionali</a:t>
              </a:r>
              <a:endParaRPr lang="en-US" dirty="0"/>
            </a:p>
            <a:p>
              <a:pPr marL="0" indent="0" algn="l">
                <a:buNone/>
              </a:pPr>
              <a:r>
                <a:rPr lang="en-US" dirty="0">
                  <a:solidFill>
                    <a:srgbClr val="DDEE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3 Interreg</a:t>
              </a:r>
              <a:endParaRPr lang="en-US" dirty="0"/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0B1E7CAF-F14B-4008-0064-BFEF06C9EECE}"/>
              </a:ext>
            </a:extLst>
          </p:cNvPr>
          <p:cNvGrpSpPr/>
          <p:nvPr/>
        </p:nvGrpSpPr>
        <p:grpSpPr>
          <a:xfrm>
            <a:off x="4697526" y="1500998"/>
            <a:ext cx="2973274" cy="3731402"/>
            <a:chOff x="4100870" y="1489498"/>
            <a:chExt cx="2806008" cy="3545456"/>
          </a:xfrm>
        </p:grpSpPr>
        <p:sp>
          <p:nvSpPr>
            <p:cNvPr id="23" name="Shape 4">
              <a:extLst>
                <a:ext uri="{FF2B5EF4-FFF2-40B4-BE49-F238E27FC236}">
                  <a16:creationId xmlns:a16="http://schemas.microsoft.com/office/drawing/2014/main" id="{6330AA00-056D-6133-54A5-504CEFBB3929}"/>
                </a:ext>
              </a:extLst>
            </p:cNvPr>
            <p:cNvSpPr/>
            <p:nvPr/>
          </p:nvSpPr>
          <p:spPr>
            <a:xfrm>
              <a:off x="4100870" y="1590469"/>
              <a:ext cx="2806008" cy="3444485"/>
            </a:xfrm>
            <a:prstGeom prst="rect">
              <a:avLst/>
            </a:prstGeom>
            <a:solidFill>
              <a:srgbClr val="1A3C6E"/>
            </a:solidFill>
            <a:ln w="12700">
              <a:solidFill>
                <a:srgbClr val="1A3C6E"/>
              </a:solidFill>
              <a:prstDash val="solid"/>
            </a:ln>
            <a:effectLst>
              <a:outerShdw blurRad="101600" dist="38100" dir="8100000" algn="bl" rotWithShape="0">
                <a:srgbClr val="000000">
                  <a:alpha val="15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Shape 5">
              <a:extLst>
                <a:ext uri="{FF2B5EF4-FFF2-40B4-BE49-F238E27FC236}">
                  <a16:creationId xmlns:a16="http://schemas.microsoft.com/office/drawing/2014/main" id="{84C3364F-0EAC-1CDC-9491-ADB6E8D1E353}"/>
                </a:ext>
              </a:extLst>
            </p:cNvPr>
            <p:cNvSpPr/>
            <p:nvPr/>
          </p:nvSpPr>
          <p:spPr>
            <a:xfrm>
              <a:off x="4100870" y="1489498"/>
              <a:ext cx="2806008" cy="86112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rgbClr val="FFCC00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6">
              <a:extLst>
                <a:ext uri="{FF2B5EF4-FFF2-40B4-BE49-F238E27FC236}">
                  <a16:creationId xmlns:a16="http://schemas.microsoft.com/office/drawing/2014/main" id="{A38515BF-107D-5506-9AC2-C1C082B9DE8E}"/>
                </a:ext>
              </a:extLst>
            </p:cNvPr>
            <p:cNvSpPr/>
            <p:nvPr/>
          </p:nvSpPr>
          <p:spPr>
            <a:xfrm>
              <a:off x="4247107" y="1639171"/>
              <a:ext cx="2590160" cy="502321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2100" b="1" err="1">
                  <a:solidFill>
                    <a:srgbClr val="FFCC0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Entro</a:t>
              </a:r>
              <a:r>
                <a:rPr lang="en-US" sz="2100" b="1">
                  <a:solidFill>
                    <a:srgbClr val="FFCC0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fine 2025 </a:t>
              </a:r>
              <a:endParaRPr lang="en-US" sz="2100"/>
            </a:p>
          </p:txBody>
        </p:sp>
        <p:sp>
          <p:nvSpPr>
            <p:cNvPr id="26" name="Text 7">
              <a:extLst>
                <a:ext uri="{FF2B5EF4-FFF2-40B4-BE49-F238E27FC236}">
                  <a16:creationId xmlns:a16="http://schemas.microsoft.com/office/drawing/2014/main" id="{A24993EC-917C-A98D-52D8-D5DFA25C6B2F}"/>
                </a:ext>
              </a:extLst>
            </p:cNvPr>
            <p:cNvSpPr/>
            <p:nvPr/>
          </p:nvSpPr>
          <p:spPr>
            <a:xfrm>
              <a:off x="4198362" y="2337918"/>
              <a:ext cx="2662110" cy="93288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7200" b="1">
                  <a:solidFill>
                    <a:srgbClr val="FFFF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7</a:t>
              </a:r>
              <a:endParaRPr lang="en-US" sz="7200"/>
            </a:p>
          </p:txBody>
        </p:sp>
        <p:sp>
          <p:nvSpPr>
            <p:cNvPr id="27" name="Text 8">
              <a:extLst>
                <a:ext uri="{FF2B5EF4-FFF2-40B4-BE49-F238E27FC236}">
                  <a16:creationId xmlns:a16="http://schemas.microsoft.com/office/drawing/2014/main" id="{65D27597-E662-B680-C3F4-F5109CD7D365}"/>
                </a:ext>
              </a:extLst>
            </p:cNvPr>
            <p:cNvSpPr/>
            <p:nvPr/>
          </p:nvSpPr>
          <p:spPr>
            <a:xfrm>
              <a:off x="4198362" y="3460420"/>
              <a:ext cx="2662110" cy="251161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2000">
                  <a:solidFill>
                    <a:srgbClr val="AACC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pacchetti</a:t>
              </a:r>
              <a:endParaRPr lang="en-US" sz="2000"/>
            </a:p>
          </p:txBody>
        </p:sp>
        <p:sp>
          <p:nvSpPr>
            <p:cNvPr id="28" name="Text 9">
              <a:extLst>
                <a:ext uri="{FF2B5EF4-FFF2-40B4-BE49-F238E27FC236}">
                  <a16:creationId xmlns:a16="http://schemas.microsoft.com/office/drawing/2014/main" id="{54EE8029-F923-52CD-87ED-F81BEA4F3D2A}"/>
                </a:ext>
              </a:extLst>
            </p:cNvPr>
            <p:cNvSpPr/>
            <p:nvPr/>
          </p:nvSpPr>
          <p:spPr>
            <a:xfrm>
              <a:off x="4198362" y="3826180"/>
              <a:ext cx="2662110" cy="251161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endParaRPr lang="en-US" sz="1100"/>
            </a:p>
          </p:txBody>
        </p:sp>
        <p:sp>
          <p:nvSpPr>
            <p:cNvPr id="29" name="Shape 10">
              <a:extLst>
                <a:ext uri="{FF2B5EF4-FFF2-40B4-BE49-F238E27FC236}">
                  <a16:creationId xmlns:a16="http://schemas.microsoft.com/office/drawing/2014/main" id="{DD98DE5E-BC17-E102-582E-D4A265354D66}"/>
                </a:ext>
              </a:extLst>
            </p:cNvPr>
            <p:cNvSpPr/>
            <p:nvPr/>
          </p:nvSpPr>
          <p:spPr>
            <a:xfrm>
              <a:off x="4490837" y="4185839"/>
              <a:ext cx="2230416" cy="49974"/>
            </a:xfrm>
            <a:prstGeom prst="rect">
              <a:avLst/>
            </a:prstGeom>
            <a:solidFill>
              <a:srgbClr val="AACCFF"/>
            </a:solidFill>
            <a:ln w="12700">
              <a:solidFill>
                <a:srgbClr val="AACCF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Text 11">
              <a:extLst>
                <a:ext uri="{FF2B5EF4-FFF2-40B4-BE49-F238E27FC236}">
                  <a16:creationId xmlns:a16="http://schemas.microsoft.com/office/drawing/2014/main" id="{E8BD4DF7-227A-9F22-5EF4-2F269B1E0242}"/>
                </a:ext>
              </a:extLst>
            </p:cNvPr>
            <p:cNvSpPr/>
            <p:nvPr/>
          </p:nvSpPr>
          <p:spPr>
            <a:xfrm>
              <a:off x="4247107" y="4295247"/>
              <a:ext cx="2319423" cy="590847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l">
                <a:buNone/>
              </a:pPr>
              <a:r>
                <a:rPr lang="en-US">
                  <a:solidFill>
                    <a:srgbClr val="DDEE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6 </a:t>
              </a:r>
              <a:r>
                <a:rPr lang="en-US" err="1">
                  <a:solidFill>
                    <a:srgbClr val="DDEE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programmi</a:t>
              </a:r>
              <a:r>
                <a:rPr lang="en-US">
                  <a:solidFill>
                    <a:srgbClr val="DDEE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err="1">
                  <a:solidFill>
                    <a:srgbClr val="DDEE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regionali</a:t>
              </a:r>
              <a:endParaRPr lang="en-US"/>
            </a:p>
            <a:p>
              <a:pPr marL="0" indent="0" algn="l">
                <a:buNone/>
              </a:pPr>
              <a:r>
                <a:rPr lang="en-US">
                  <a:solidFill>
                    <a:srgbClr val="DDEE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1 Interreg</a:t>
              </a:r>
              <a:endParaRPr lang="en-US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94B8936-0FA6-4DC4-FC65-B65EC1E8B1AF}"/>
              </a:ext>
            </a:extLst>
          </p:cNvPr>
          <p:cNvGrpSpPr/>
          <p:nvPr/>
        </p:nvGrpSpPr>
        <p:grpSpPr>
          <a:xfrm>
            <a:off x="8197976" y="1500998"/>
            <a:ext cx="2815066" cy="3731402"/>
            <a:chOff x="7905112" y="1437740"/>
            <a:chExt cx="2806008" cy="3545456"/>
          </a:xfrm>
        </p:grpSpPr>
        <p:sp>
          <p:nvSpPr>
            <p:cNvPr id="32" name="Shape 4">
              <a:extLst>
                <a:ext uri="{FF2B5EF4-FFF2-40B4-BE49-F238E27FC236}">
                  <a16:creationId xmlns:a16="http://schemas.microsoft.com/office/drawing/2014/main" id="{094D7798-1440-C340-EB4F-CC805999D49A}"/>
                </a:ext>
              </a:extLst>
            </p:cNvPr>
            <p:cNvSpPr/>
            <p:nvPr/>
          </p:nvSpPr>
          <p:spPr>
            <a:xfrm>
              <a:off x="7905112" y="1538711"/>
              <a:ext cx="2806008" cy="3444485"/>
            </a:xfrm>
            <a:prstGeom prst="rect">
              <a:avLst/>
            </a:prstGeom>
            <a:solidFill>
              <a:srgbClr val="034EA2"/>
            </a:solidFill>
            <a:ln w="12700">
              <a:solidFill>
                <a:srgbClr val="1A3C6E"/>
              </a:solidFill>
              <a:prstDash val="solid"/>
            </a:ln>
            <a:effectLst>
              <a:outerShdw blurRad="101600" dist="38100" dir="8100000" algn="bl" rotWithShape="0">
                <a:srgbClr val="000000">
                  <a:alpha val="15000"/>
                </a:srgbClr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Shape 5">
              <a:extLst>
                <a:ext uri="{FF2B5EF4-FFF2-40B4-BE49-F238E27FC236}">
                  <a16:creationId xmlns:a16="http://schemas.microsoft.com/office/drawing/2014/main" id="{F2997A19-FAD9-0973-8D94-6E69B8D401D3}"/>
                </a:ext>
              </a:extLst>
            </p:cNvPr>
            <p:cNvSpPr/>
            <p:nvPr/>
          </p:nvSpPr>
          <p:spPr>
            <a:xfrm>
              <a:off x="7905112" y="1437740"/>
              <a:ext cx="2806008" cy="86112"/>
            </a:xfrm>
            <a:prstGeom prst="rect">
              <a:avLst/>
            </a:prstGeom>
            <a:solidFill>
              <a:srgbClr val="FFCC00"/>
            </a:solidFill>
            <a:ln w="12700">
              <a:solidFill>
                <a:srgbClr val="FFCC00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Text 6">
              <a:extLst>
                <a:ext uri="{FF2B5EF4-FFF2-40B4-BE49-F238E27FC236}">
                  <a16:creationId xmlns:a16="http://schemas.microsoft.com/office/drawing/2014/main" id="{900F9A3A-5FC3-19C6-9BF5-33C29947449A}"/>
                </a:ext>
              </a:extLst>
            </p:cNvPr>
            <p:cNvSpPr/>
            <p:nvPr/>
          </p:nvSpPr>
          <p:spPr>
            <a:xfrm>
              <a:off x="8051349" y="1587413"/>
              <a:ext cx="2590160" cy="502321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2100" b="1">
                  <a:solidFill>
                    <a:srgbClr val="FFCC00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Febbraio 2026</a:t>
              </a:r>
            </a:p>
          </p:txBody>
        </p:sp>
        <p:sp>
          <p:nvSpPr>
            <p:cNvPr id="35" name="Text 7">
              <a:extLst>
                <a:ext uri="{FF2B5EF4-FFF2-40B4-BE49-F238E27FC236}">
                  <a16:creationId xmlns:a16="http://schemas.microsoft.com/office/drawing/2014/main" id="{982F3478-CB5B-C3A1-4161-B5DE3E56FA18}"/>
                </a:ext>
              </a:extLst>
            </p:cNvPr>
            <p:cNvSpPr/>
            <p:nvPr/>
          </p:nvSpPr>
          <p:spPr>
            <a:xfrm>
              <a:off x="8002604" y="2286160"/>
              <a:ext cx="2662110" cy="932880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7200" b="1">
                  <a:solidFill>
                    <a:srgbClr val="FFFFFF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35</a:t>
              </a:r>
              <a:endParaRPr lang="en-US" sz="7200"/>
            </a:p>
          </p:txBody>
        </p:sp>
        <p:sp>
          <p:nvSpPr>
            <p:cNvPr id="36" name="Text 8">
              <a:extLst>
                <a:ext uri="{FF2B5EF4-FFF2-40B4-BE49-F238E27FC236}">
                  <a16:creationId xmlns:a16="http://schemas.microsoft.com/office/drawing/2014/main" id="{5B07CC7D-D34F-8401-C17D-FB9C65554F19}"/>
                </a:ext>
              </a:extLst>
            </p:cNvPr>
            <p:cNvSpPr/>
            <p:nvPr/>
          </p:nvSpPr>
          <p:spPr>
            <a:xfrm>
              <a:off x="8002604" y="3408662"/>
              <a:ext cx="2662110" cy="251161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ctr">
                <a:buNone/>
              </a:pPr>
              <a:r>
                <a:rPr lang="en-US" sz="2000">
                  <a:solidFill>
                    <a:schemeClr val="bg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pacchetti</a:t>
              </a:r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8" name="Shape 10">
              <a:extLst>
                <a:ext uri="{FF2B5EF4-FFF2-40B4-BE49-F238E27FC236}">
                  <a16:creationId xmlns:a16="http://schemas.microsoft.com/office/drawing/2014/main" id="{5635DA6C-424B-9799-A5E3-C929E1897AF9}"/>
                </a:ext>
              </a:extLst>
            </p:cNvPr>
            <p:cNvSpPr/>
            <p:nvPr/>
          </p:nvSpPr>
          <p:spPr>
            <a:xfrm>
              <a:off x="8295079" y="4134081"/>
              <a:ext cx="2230416" cy="49974"/>
            </a:xfrm>
            <a:prstGeom prst="rect">
              <a:avLst/>
            </a:prstGeom>
            <a:solidFill>
              <a:srgbClr val="AACCFF"/>
            </a:solidFill>
            <a:ln w="12700">
              <a:solidFill>
                <a:srgbClr val="AACCFF"/>
              </a:solidFill>
              <a:prstDash val="soli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Text 11">
              <a:extLst>
                <a:ext uri="{FF2B5EF4-FFF2-40B4-BE49-F238E27FC236}">
                  <a16:creationId xmlns:a16="http://schemas.microsoft.com/office/drawing/2014/main" id="{DA840A84-26C7-2A0B-03E4-F9D389946E92}"/>
                </a:ext>
              </a:extLst>
            </p:cNvPr>
            <p:cNvSpPr/>
            <p:nvPr/>
          </p:nvSpPr>
          <p:spPr>
            <a:xfrm>
              <a:off x="8051349" y="4260741"/>
              <a:ext cx="2504474" cy="722455"/>
            </a:xfrm>
            <a:prstGeom prst="rect">
              <a:avLst/>
            </a:prstGeom>
            <a:noFill/>
            <a:ln/>
          </p:spPr>
          <p:txBody>
            <a:bodyPr wrap="square" rtlCol="0" anchor="ctr"/>
            <a:lstStyle/>
            <a:p>
              <a:pPr marL="0" indent="0" algn="l">
                <a:buNone/>
              </a:pPr>
              <a:r>
                <a:rPr lang="en-US" dirty="0">
                  <a:solidFill>
                    <a:schemeClr val="bg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13 </a:t>
              </a:r>
              <a:r>
                <a:rPr lang="en-US" dirty="0" err="1">
                  <a:solidFill>
                    <a:schemeClr val="bg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programmi</a:t>
              </a:r>
              <a:r>
                <a:rPr lang="en-US" dirty="0">
                  <a:solidFill>
                    <a:schemeClr val="bg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nazionali</a:t>
              </a:r>
              <a:endParaRPr lang="en-US" dirty="0">
                <a:solidFill>
                  <a:schemeClr val="bg1"/>
                </a:solidFill>
              </a:endParaRPr>
            </a:p>
            <a:p>
              <a:pPr marL="0" indent="0" algn="l">
                <a:buNone/>
              </a:pPr>
              <a:r>
                <a:rPr lang="en-US" dirty="0">
                  <a:solidFill>
                    <a:schemeClr val="bg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19 </a:t>
              </a:r>
              <a:r>
                <a:rPr lang="en-US" dirty="0" err="1">
                  <a:solidFill>
                    <a:schemeClr val="bg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programmi</a:t>
              </a:r>
              <a:r>
                <a:rPr lang="en-US" dirty="0">
                  <a:solidFill>
                    <a:schemeClr val="bg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</a:t>
              </a:r>
              <a:r>
                <a:rPr lang="en-US" dirty="0" err="1">
                  <a:solidFill>
                    <a:schemeClr val="bg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regionali</a:t>
              </a:r>
              <a:endParaRPr lang="en-US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endParaRPr>
            </a:p>
            <a:p>
              <a:pPr marL="0" indent="0" algn="l">
                <a:buNone/>
              </a:pPr>
              <a:r>
                <a:rPr lang="en-US" dirty="0">
                  <a:solidFill>
                    <a:schemeClr val="bg1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  3 Interreg 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43" name="Text 26">
            <a:extLst>
              <a:ext uri="{FF2B5EF4-FFF2-40B4-BE49-F238E27FC236}">
                <a16:creationId xmlns:a16="http://schemas.microsoft.com/office/drawing/2014/main" id="{7869AE80-97C0-E6EA-CD45-5D75AF07457D}"/>
              </a:ext>
            </a:extLst>
          </p:cNvPr>
          <p:cNvSpPr/>
          <p:nvPr/>
        </p:nvSpPr>
        <p:spPr>
          <a:xfrm>
            <a:off x="1001794" y="5519562"/>
            <a:ext cx="9825024" cy="506376"/>
          </a:xfrm>
          <a:prstGeom prst="rect">
            <a:avLst/>
          </a:prstGeom>
          <a:solidFill>
            <a:srgbClr val="E8EEF8"/>
          </a:solidFill>
          <a:ln>
            <a:solidFill>
              <a:srgbClr val="C5D0E8"/>
            </a:solidFill>
          </a:ln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Totale</a:t>
            </a:r>
            <a:r>
              <a:rPr lang="en-US" sz="22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59 </a:t>
            </a:r>
            <a:r>
              <a:rPr lang="en-US" sz="22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</a:t>
            </a:r>
            <a:r>
              <a:rPr lang="en-US" sz="22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:  tutti i </a:t>
            </a:r>
            <a:r>
              <a:rPr lang="en-US" sz="22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pacchetti</a:t>
            </a:r>
            <a:r>
              <a:rPr lang="en-US" sz="22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ricevuti</a:t>
            </a:r>
            <a:r>
              <a:rPr lang="en-US" sz="22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entro</a:t>
            </a:r>
            <a:r>
              <a:rPr lang="en-US" sz="22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 </a:t>
            </a:r>
            <a:r>
              <a:rPr lang="en-US" sz="22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termine</a:t>
            </a:r>
            <a:r>
              <a:rPr lang="en-US" sz="22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</a:t>
            </a:r>
            <a:r>
              <a:rPr lang="en-US" sz="22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febbraio</a:t>
            </a:r>
            <a:r>
              <a:rPr lang="en-US" sz="22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2026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4">
            <a:extLst>
              <a:ext uri="{FF2B5EF4-FFF2-40B4-BE49-F238E27FC236}">
                <a16:creationId xmlns:a16="http://schemas.microsoft.com/office/drawing/2014/main" id="{268D303A-E9A3-2264-61BB-636262BC5116}"/>
              </a:ext>
            </a:extLst>
          </p:cNvPr>
          <p:cNvSpPr/>
          <p:nvPr/>
        </p:nvSpPr>
        <p:spPr>
          <a:xfrm>
            <a:off x="4238860" y="1839579"/>
            <a:ext cx="1645920" cy="594360"/>
          </a:xfrm>
          <a:prstGeom prst="roundRect">
            <a:avLst/>
          </a:prstGeom>
          <a:solidFill>
            <a:schemeClr val="tx2"/>
          </a:solidFill>
          <a:ln w="19050">
            <a:solidFill>
              <a:schemeClr val="tx2">
                <a:lumMod val="50000"/>
              </a:schemeClr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4" name="Text 5">
            <a:extLst>
              <a:ext uri="{FF2B5EF4-FFF2-40B4-BE49-F238E27FC236}">
                <a16:creationId xmlns:a16="http://schemas.microsoft.com/office/drawing/2014/main" id="{83D4D8EF-FEB9-9488-6127-39628121F19A}"/>
              </a:ext>
            </a:extLst>
          </p:cNvPr>
          <p:cNvSpPr/>
          <p:nvPr/>
        </p:nvSpPr>
        <p:spPr>
          <a:xfrm>
            <a:off x="4238859" y="1839579"/>
            <a:ext cx="1644355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PO </a:t>
            </a:r>
            <a:r>
              <a:rPr lang="en-US" sz="2000" b="1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</a:t>
            </a:r>
            <a:r>
              <a:rPr lang="en-US" sz="2000" b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59</a:t>
            </a:r>
            <a:endParaRPr lang="en-US" sz="20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000" b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 &gt; 5%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904460" y="249777"/>
            <a:ext cx="11131595" cy="782357"/>
          </a:xfrm>
        </p:spPr>
        <p:txBody>
          <a:bodyPr/>
          <a:lstStyle/>
          <a:p>
            <a:r>
              <a:rPr lang="it-IT" sz="3300" b="1"/>
              <a:t>Tasso di errore totale (TET) e parere di audit delle </a:t>
            </a:r>
            <a:r>
              <a:rPr lang="it-IT" sz="3300" b="1" err="1"/>
              <a:t>AdA</a:t>
            </a:r>
            <a:endParaRPr lang="it-IT" sz="3300" b="1"/>
          </a:p>
        </p:txBody>
      </p:sp>
      <p:sp>
        <p:nvSpPr>
          <p:cNvPr id="3" name="Text 3">
            <a:extLst>
              <a:ext uri="{FF2B5EF4-FFF2-40B4-BE49-F238E27FC236}">
                <a16:creationId xmlns:a16="http://schemas.microsoft.com/office/drawing/2014/main" id="{9916B0E0-0BFC-F614-FD38-F3A53E5B2701}"/>
              </a:ext>
            </a:extLst>
          </p:cNvPr>
          <p:cNvSpPr/>
          <p:nvPr/>
        </p:nvSpPr>
        <p:spPr>
          <a:xfrm>
            <a:off x="1004114" y="1218916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lvl="1"/>
            <a:r>
              <a:rPr lang="en-US" sz="2400" b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Tasso di </a:t>
            </a:r>
            <a:r>
              <a:rPr lang="en-US" sz="2400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Errore</a:t>
            </a:r>
            <a:r>
              <a:rPr lang="en-US" sz="2400" b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Totale</a:t>
            </a:r>
            <a:r>
              <a:rPr lang="en-US" sz="2400" b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(TET)</a:t>
            </a:r>
            <a:endParaRPr lang="en-US" sz="2400"/>
          </a:p>
        </p:txBody>
      </p:sp>
      <p:graphicFrame>
        <p:nvGraphicFramePr>
          <p:cNvPr id="4" name="Chart 0">
            <a:extLst>
              <a:ext uri="{FF2B5EF4-FFF2-40B4-BE49-F238E27FC236}">
                <a16:creationId xmlns:a16="http://schemas.microsoft.com/office/drawing/2014/main" id="{553FE4D1-48CD-FB0B-53EA-2BAEAE1A12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28943076"/>
              </p:ext>
            </p:extLst>
          </p:nvPr>
        </p:nvGraphicFramePr>
        <p:xfrm>
          <a:off x="835386" y="2688841"/>
          <a:ext cx="5187582" cy="33116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4">
            <a:extLst>
              <a:ext uri="{FF2B5EF4-FFF2-40B4-BE49-F238E27FC236}">
                <a16:creationId xmlns:a16="http://schemas.microsoft.com/office/drawing/2014/main" id="{77C5D7A2-D97B-DB11-B530-DFD219821BDC}"/>
              </a:ext>
            </a:extLst>
          </p:cNvPr>
          <p:cNvSpPr/>
          <p:nvPr/>
        </p:nvSpPr>
        <p:spPr>
          <a:xfrm>
            <a:off x="611166" y="1816719"/>
            <a:ext cx="1649231" cy="594360"/>
          </a:xfrm>
          <a:prstGeom prst="roundRect">
            <a:avLst/>
          </a:prstGeom>
          <a:solidFill>
            <a:schemeClr val="bg2"/>
          </a:solidFill>
          <a:ln w="19050">
            <a:solidFill>
              <a:srgbClr val="034EA2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5">
            <a:extLst>
              <a:ext uri="{FF2B5EF4-FFF2-40B4-BE49-F238E27FC236}">
                <a16:creationId xmlns:a16="http://schemas.microsoft.com/office/drawing/2014/main" id="{D1E46002-AE8B-310F-2E9F-2F6D39362FA2}"/>
              </a:ext>
            </a:extLst>
          </p:cNvPr>
          <p:cNvSpPr/>
          <p:nvPr/>
        </p:nvSpPr>
        <p:spPr>
          <a:xfrm>
            <a:off x="611166" y="1819313"/>
            <a:ext cx="1649231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034EA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46 PO </a:t>
            </a:r>
            <a:r>
              <a:rPr lang="en-US" sz="2000" b="1" err="1">
                <a:solidFill>
                  <a:srgbClr val="034EA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</a:t>
            </a:r>
            <a:r>
              <a:rPr lang="en-US" sz="2000" b="1">
                <a:solidFill>
                  <a:srgbClr val="034EA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59</a:t>
            </a:r>
            <a:endParaRPr lang="en-US" sz="2000">
              <a:solidFill>
                <a:srgbClr val="034EA2"/>
              </a:solidFill>
            </a:endParaRPr>
          </a:p>
          <a:p>
            <a:pPr marL="0" indent="0" algn="ctr">
              <a:buNone/>
            </a:pPr>
            <a:r>
              <a:rPr lang="en-US" sz="2000" b="1">
                <a:solidFill>
                  <a:srgbClr val="034EA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 &lt; 2%</a:t>
            </a:r>
            <a:endParaRPr lang="en-US" sz="2000">
              <a:solidFill>
                <a:srgbClr val="034EA2"/>
              </a:solidFill>
            </a:endParaRPr>
          </a:p>
        </p:txBody>
      </p:sp>
      <p:sp>
        <p:nvSpPr>
          <p:cNvPr id="8" name="Text 7">
            <a:extLst>
              <a:ext uri="{FF2B5EF4-FFF2-40B4-BE49-F238E27FC236}">
                <a16:creationId xmlns:a16="http://schemas.microsoft.com/office/drawing/2014/main" id="{3131A21C-04EF-2E05-B5A6-45142F6D28F9}"/>
              </a:ext>
            </a:extLst>
          </p:cNvPr>
          <p:cNvSpPr/>
          <p:nvPr/>
        </p:nvSpPr>
        <p:spPr>
          <a:xfrm>
            <a:off x="2435930" y="2026345"/>
            <a:ext cx="1508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8/59</a:t>
            </a:r>
            <a:endParaRPr lang="en-US" sz="1100"/>
          </a:p>
          <a:p>
            <a:pPr marL="0" indent="0" algn="ctr">
              <a:buNone/>
            </a:pPr>
            <a:r>
              <a:rPr lang="en-US" sz="11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2% – 5%</a:t>
            </a:r>
            <a:endParaRPr lang="en-US" sz="1100"/>
          </a:p>
        </p:txBody>
      </p:sp>
      <p:sp>
        <p:nvSpPr>
          <p:cNvPr id="15" name="Shape 10">
            <a:extLst>
              <a:ext uri="{FF2B5EF4-FFF2-40B4-BE49-F238E27FC236}">
                <a16:creationId xmlns:a16="http://schemas.microsoft.com/office/drawing/2014/main" id="{01FE8CDD-1FB2-2997-9D22-2DEDEAE40C99}"/>
              </a:ext>
            </a:extLst>
          </p:cNvPr>
          <p:cNvSpPr/>
          <p:nvPr/>
        </p:nvSpPr>
        <p:spPr>
          <a:xfrm>
            <a:off x="5943599" y="1337091"/>
            <a:ext cx="45719" cy="5212080"/>
          </a:xfrm>
          <a:prstGeom prst="rect">
            <a:avLst/>
          </a:prstGeom>
          <a:solidFill>
            <a:srgbClr val="034EA2"/>
          </a:solidFill>
          <a:ln w="12700">
            <a:solidFill>
              <a:srgbClr val="DDDDD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1">
            <a:extLst>
              <a:ext uri="{FF2B5EF4-FFF2-40B4-BE49-F238E27FC236}">
                <a16:creationId xmlns:a16="http://schemas.microsoft.com/office/drawing/2014/main" id="{B9F6CBF8-52AD-1D35-3278-9BF0AE309419}"/>
              </a:ext>
            </a:extLst>
          </p:cNvPr>
          <p:cNvSpPr/>
          <p:nvPr/>
        </p:nvSpPr>
        <p:spPr>
          <a:xfrm>
            <a:off x="6080760" y="1218916"/>
            <a:ext cx="5303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Parere</a:t>
            </a:r>
            <a:r>
              <a:rPr lang="en-US" sz="2400" b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audit </a:t>
            </a:r>
            <a:r>
              <a:rPr lang="en-US" sz="2400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delle</a:t>
            </a:r>
            <a:r>
              <a:rPr lang="en-US" sz="2400" b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400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</a:t>
            </a:r>
            <a:endParaRPr lang="en-US" sz="2400"/>
          </a:p>
        </p:txBody>
      </p:sp>
      <p:graphicFrame>
        <p:nvGraphicFramePr>
          <p:cNvPr id="20" name="Chart 1">
            <a:extLst>
              <a:ext uri="{FF2B5EF4-FFF2-40B4-BE49-F238E27FC236}">
                <a16:creationId xmlns:a16="http://schemas.microsoft.com/office/drawing/2014/main" id="{05F5F998-FD86-9614-309C-CD08948DAE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1616064"/>
              </p:ext>
            </p:extLst>
          </p:nvPr>
        </p:nvGraphicFramePr>
        <p:xfrm>
          <a:off x="6472399" y="2688842"/>
          <a:ext cx="5184648" cy="2953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0" name="Shape 4">
            <a:extLst>
              <a:ext uri="{FF2B5EF4-FFF2-40B4-BE49-F238E27FC236}">
                <a16:creationId xmlns:a16="http://schemas.microsoft.com/office/drawing/2014/main" id="{85B99C73-6B1D-3506-7BBF-35C69762DE7A}"/>
              </a:ext>
            </a:extLst>
          </p:cNvPr>
          <p:cNvSpPr/>
          <p:nvPr/>
        </p:nvSpPr>
        <p:spPr>
          <a:xfrm>
            <a:off x="2326557" y="1819313"/>
            <a:ext cx="1865887" cy="594360"/>
          </a:xfrm>
          <a:prstGeom prst="roundRect">
            <a:avLst/>
          </a:prstGeom>
          <a:solidFill>
            <a:schemeClr val="tx1">
              <a:lumMod val="40000"/>
              <a:lumOff val="60000"/>
            </a:schemeClr>
          </a:solidFill>
          <a:ln w="19050">
            <a:solidFill>
              <a:schemeClr val="tx1"/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1" name="Text 5">
            <a:extLst>
              <a:ext uri="{FF2B5EF4-FFF2-40B4-BE49-F238E27FC236}">
                <a16:creationId xmlns:a16="http://schemas.microsoft.com/office/drawing/2014/main" id="{E0917F0E-5285-4F57-96B0-6CBA2CE0AFFC}"/>
              </a:ext>
            </a:extLst>
          </p:cNvPr>
          <p:cNvSpPr/>
          <p:nvPr/>
        </p:nvSpPr>
        <p:spPr>
          <a:xfrm>
            <a:off x="2326557" y="1819313"/>
            <a:ext cx="1865887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PO </a:t>
            </a:r>
            <a:r>
              <a:rPr lang="en-US" sz="2000" b="1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</a:t>
            </a:r>
            <a:r>
              <a:rPr lang="en-US" sz="2000" b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59</a:t>
            </a:r>
            <a:endParaRPr lang="en-US" sz="2000">
              <a:solidFill>
                <a:srgbClr val="000000"/>
              </a:solidFill>
            </a:endParaRPr>
          </a:p>
          <a:p>
            <a:pPr marL="0" indent="0" algn="ctr">
              <a:buNone/>
            </a:pPr>
            <a:r>
              <a:rPr lang="en-US" sz="2000" b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 </a:t>
            </a:r>
            <a:r>
              <a:rPr lang="en-US" sz="2000" b="1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</a:t>
            </a:r>
            <a:r>
              <a:rPr lang="en-US" sz="2000" b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2% e 5%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70" name="Shape 4">
            <a:extLst>
              <a:ext uri="{FF2B5EF4-FFF2-40B4-BE49-F238E27FC236}">
                <a16:creationId xmlns:a16="http://schemas.microsoft.com/office/drawing/2014/main" id="{EAAABFC0-99FF-31E7-5BB9-4955F22F6B5B}"/>
              </a:ext>
            </a:extLst>
          </p:cNvPr>
          <p:cNvSpPr/>
          <p:nvPr/>
        </p:nvSpPr>
        <p:spPr>
          <a:xfrm>
            <a:off x="9182224" y="1771458"/>
            <a:ext cx="2679192" cy="905256"/>
          </a:xfrm>
          <a:prstGeom prst="roundRect">
            <a:avLst/>
          </a:prstGeom>
          <a:solidFill>
            <a:srgbClr val="4AC3DD"/>
          </a:solidFill>
          <a:ln w="19050">
            <a:solidFill>
              <a:schemeClr val="accent2">
                <a:lumMod val="75000"/>
              </a:schemeClr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>
              <a:highlight>
                <a:srgbClr val="FFC000"/>
              </a:highlight>
            </a:endParaRPr>
          </a:p>
        </p:txBody>
      </p:sp>
      <p:sp>
        <p:nvSpPr>
          <p:cNvPr id="71" name="Text 5">
            <a:extLst>
              <a:ext uri="{FF2B5EF4-FFF2-40B4-BE49-F238E27FC236}">
                <a16:creationId xmlns:a16="http://schemas.microsoft.com/office/drawing/2014/main" id="{FA283070-FFB6-78C9-D1BA-C43D3D36D4EF}"/>
              </a:ext>
            </a:extLst>
          </p:cNvPr>
          <p:cNvSpPr/>
          <p:nvPr/>
        </p:nvSpPr>
        <p:spPr>
          <a:xfrm>
            <a:off x="9218800" y="1867275"/>
            <a:ext cx="2606040" cy="6766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Parere</a:t>
            </a:r>
            <a:r>
              <a:rPr lang="en-US" sz="2000" b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con </a:t>
            </a:r>
            <a:r>
              <a:rPr lang="en-US" sz="2000" b="1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riserve</a:t>
            </a:r>
            <a:endParaRPr lang="en-US" sz="20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000" b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</a:t>
            </a:r>
            <a:r>
              <a:rPr lang="en-US" sz="2000" b="1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</a:t>
            </a:r>
            <a:r>
              <a:rPr lang="en-US" sz="2000" b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</a:t>
            </a:r>
            <a:r>
              <a:rPr lang="en-US" sz="2000" b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59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72" name="Shape 4">
            <a:extLst>
              <a:ext uri="{FF2B5EF4-FFF2-40B4-BE49-F238E27FC236}">
                <a16:creationId xmlns:a16="http://schemas.microsoft.com/office/drawing/2014/main" id="{C9A50E57-E798-6D74-AAF0-5AEFAE39EDB2}"/>
              </a:ext>
            </a:extLst>
          </p:cNvPr>
          <p:cNvSpPr/>
          <p:nvPr/>
        </p:nvSpPr>
        <p:spPr>
          <a:xfrm>
            <a:off x="6202684" y="1771457"/>
            <a:ext cx="2681491" cy="905256"/>
          </a:xfrm>
          <a:prstGeom prst="roundRect">
            <a:avLst/>
          </a:prstGeom>
          <a:solidFill>
            <a:srgbClr val="1E8389"/>
          </a:solidFill>
          <a:ln w="19050">
            <a:solidFill>
              <a:schemeClr val="accent1">
                <a:lumMod val="75000"/>
              </a:schemeClr>
            </a:solidFill>
            <a:prstDash val="solid"/>
          </a:ln>
          <a:effectLst>
            <a:outerShdw blurRad="508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3" name="Text 5">
            <a:extLst>
              <a:ext uri="{FF2B5EF4-FFF2-40B4-BE49-F238E27FC236}">
                <a16:creationId xmlns:a16="http://schemas.microsoft.com/office/drawing/2014/main" id="{8D45A247-5C18-DE0F-8157-E2B144A5A21D}"/>
              </a:ext>
            </a:extLst>
          </p:cNvPr>
          <p:cNvSpPr/>
          <p:nvPr/>
        </p:nvSpPr>
        <p:spPr>
          <a:xfrm>
            <a:off x="6240986" y="1864597"/>
            <a:ext cx="2604886" cy="67933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Parere</a:t>
            </a:r>
            <a:r>
              <a:rPr lang="en-US" sz="2000" b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senza </a:t>
            </a:r>
            <a:r>
              <a:rPr lang="en-US" sz="2000" b="1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riserve</a:t>
            </a:r>
            <a:endParaRPr lang="en-US" sz="20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000" b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 </a:t>
            </a:r>
            <a:r>
              <a:rPr lang="en-US" sz="2000" b="1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programmi</a:t>
            </a:r>
            <a:r>
              <a:rPr lang="en-US" sz="2000" b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000" b="1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</a:t>
            </a:r>
            <a:r>
              <a:rPr lang="en-US" sz="2000" b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59</a:t>
            </a:r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76" name="Text 26">
            <a:extLst>
              <a:ext uri="{FF2B5EF4-FFF2-40B4-BE49-F238E27FC236}">
                <a16:creationId xmlns:a16="http://schemas.microsoft.com/office/drawing/2014/main" id="{9629FD93-ECD8-D50E-A3A1-05F7E08FC644}"/>
              </a:ext>
            </a:extLst>
          </p:cNvPr>
          <p:cNvSpPr/>
          <p:nvPr/>
        </p:nvSpPr>
        <p:spPr>
          <a:xfrm>
            <a:off x="6048137" y="5426015"/>
            <a:ext cx="3817895" cy="1086928"/>
          </a:xfrm>
          <a:prstGeom prst="rect">
            <a:avLst/>
          </a:prstGeom>
          <a:solidFill>
            <a:srgbClr val="E8EEF8"/>
          </a:solidFill>
          <a:ln>
            <a:solidFill>
              <a:srgbClr val="C5D0E8"/>
            </a:solidFill>
          </a:ln>
        </p:spPr>
        <p:txBody>
          <a:bodyPr wrap="square" rtlCol="0" anchor="ctr"/>
          <a:lstStyle/>
          <a:p>
            <a:pPr marL="0" indent="0">
              <a:buNone/>
            </a:pPr>
            <a:r>
              <a:rPr lang="en-US" b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</a:t>
            </a:r>
            <a:r>
              <a:rPr lang="en-US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riserve</a:t>
            </a:r>
            <a:r>
              <a:rPr lang="en-US" b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riguardano</a:t>
            </a:r>
            <a:r>
              <a:rPr lang="en-US" b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il </a:t>
            </a:r>
            <a:r>
              <a:rPr lang="en-US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</a:t>
            </a:r>
            <a:r>
              <a:rPr lang="en-US" b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</a:t>
            </a:r>
            <a:r>
              <a:rPr lang="en-US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gestione</a:t>
            </a:r>
            <a:r>
              <a:rPr lang="en-US" b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controllo</a:t>
            </a:r>
            <a:r>
              <a:rPr lang="en-US" b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non la </a:t>
            </a:r>
            <a:r>
              <a:rPr lang="en-US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legitt</a:t>
            </a:r>
            <a:r>
              <a:rPr lang="it-IT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imità</a:t>
            </a:r>
            <a:r>
              <a:rPr lang="it-IT" b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regolarità della spesa né i Conti</a:t>
            </a:r>
            <a:endParaRPr lang="en-US"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94B996-18C3-FF86-6EF8-85CFAA7C4A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727196C-E2C7-850F-5842-6F53D958E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249777"/>
            <a:ext cx="10936440" cy="782357"/>
          </a:xfrm>
        </p:spPr>
        <p:txBody>
          <a:bodyPr/>
          <a:lstStyle/>
          <a:p>
            <a:r>
              <a:rPr lang="it-IT" sz="3400" b="1" dirty="0"/>
              <a:t>Principali osservazioni dai servizi della CE </a:t>
            </a:r>
            <a:r>
              <a:rPr lang="it-IT" sz="2800" b="1" dirty="0"/>
              <a:t>(1/4)</a:t>
            </a:r>
          </a:p>
        </p:txBody>
      </p:sp>
      <p:sp>
        <p:nvSpPr>
          <p:cNvPr id="8" name="Shape 3">
            <a:extLst>
              <a:ext uri="{FF2B5EF4-FFF2-40B4-BE49-F238E27FC236}">
                <a16:creationId xmlns:a16="http://schemas.microsoft.com/office/drawing/2014/main" id="{D5BD78E3-8110-C567-2122-C205AF6D3395}"/>
              </a:ext>
            </a:extLst>
          </p:cNvPr>
          <p:cNvSpPr/>
          <p:nvPr/>
        </p:nvSpPr>
        <p:spPr>
          <a:xfrm>
            <a:off x="865854" y="1578111"/>
            <a:ext cx="399433" cy="389300"/>
          </a:xfrm>
          <a:prstGeom prst="ellipse">
            <a:avLst/>
          </a:prstGeom>
          <a:solidFill>
            <a:srgbClr val="1A3C6E"/>
          </a:solidFill>
          <a:ln w="12700">
            <a:solidFill>
              <a:srgbClr val="1A3C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4">
            <a:extLst>
              <a:ext uri="{FF2B5EF4-FFF2-40B4-BE49-F238E27FC236}">
                <a16:creationId xmlns:a16="http://schemas.microsoft.com/office/drawing/2014/main" id="{4F075E3E-3EB8-5F08-CCBE-F1C0E3A9CCA2}"/>
              </a:ext>
            </a:extLst>
          </p:cNvPr>
          <p:cNvSpPr/>
          <p:nvPr/>
        </p:nvSpPr>
        <p:spPr>
          <a:xfrm>
            <a:off x="877589" y="1591301"/>
            <a:ext cx="399433" cy="3893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300" dirty="0"/>
          </a:p>
        </p:txBody>
      </p:sp>
      <p:sp>
        <p:nvSpPr>
          <p:cNvPr id="10" name="Shape 5">
            <a:extLst>
              <a:ext uri="{FF2B5EF4-FFF2-40B4-BE49-F238E27FC236}">
                <a16:creationId xmlns:a16="http://schemas.microsoft.com/office/drawing/2014/main" id="{89D85B0B-71B0-E9D9-C519-A6016E17CE19}"/>
              </a:ext>
            </a:extLst>
          </p:cNvPr>
          <p:cNvSpPr/>
          <p:nvPr/>
        </p:nvSpPr>
        <p:spPr>
          <a:xfrm>
            <a:off x="1375954" y="1829568"/>
            <a:ext cx="10296494" cy="2974779"/>
          </a:xfrm>
          <a:prstGeom prst="rect">
            <a:avLst/>
          </a:prstGeom>
          <a:solidFill>
            <a:srgbClr val="F5F6FA"/>
          </a:solidFill>
          <a:ln w="12700">
            <a:solidFill>
              <a:srgbClr val="E0E4E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6">
            <a:extLst>
              <a:ext uri="{FF2B5EF4-FFF2-40B4-BE49-F238E27FC236}">
                <a16:creationId xmlns:a16="http://schemas.microsoft.com/office/drawing/2014/main" id="{1745507B-BC52-CC38-63FF-8B788AD6528B}"/>
              </a:ext>
            </a:extLst>
          </p:cNvPr>
          <p:cNvSpPr/>
          <p:nvPr/>
        </p:nvSpPr>
        <p:spPr>
          <a:xfrm>
            <a:off x="1331318" y="1524069"/>
            <a:ext cx="45719" cy="2971800"/>
          </a:xfrm>
          <a:prstGeom prst="rect">
            <a:avLst/>
          </a:prstGeom>
          <a:solidFill>
            <a:srgbClr val="1A3C6E"/>
          </a:solidFill>
          <a:ln w="12700">
            <a:solidFill>
              <a:srgbClr val="1A3C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7">
            <a:extLst>
              <a:ext uri="{FF2B5EF4-FFF2-40B4-BE49-F238E27FC236}">
                <a16:creationId xmlns:a16="http://schemas.microsoft.com/office/drawing/2014/main" id="{33FCE621-E02B-129F-48EF-F301B42DF0F1}"/>
              </a:ext>
            </a:extLst>
          </p:cNvPr>
          <p:cNvSpPr/>
          <p:nvPr/>
        </p:nvSpPr>
        <p:spPr>
          <a:xfrm>
            <a:off x="1509099" y="1555891"/>
            <a:ext cx="10030205" cy="302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600"/>
              </a:spcAft>
              <a:buNone/>
            </a:pPr>
            <a:r>
              <a:rPr lang="en-US" sz="2600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Trattamento</a:t>
            </a:r>
            <a:r>
              <a:rPr lang="en-US" sz="2600" b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 </a:t>
            </a:r>
            <a:r>
              <a:rPr lang="en-US" sz="2600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delimitazione</a:t>
            </a:r>
            <a:r>
              <a:rPr lang="en-US" sz="2600" b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600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degli</a:t>
            </a:r>
            <a:r>
              <a:rPr lang="en-US" sz="2600" b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600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errori</a:t>
            </a:r>
            <a:r>
              <a:rPr lang="en-US" sz="2600" b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600" b="1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sistemici</a:t>
            </a:r>
            <a:endParaRPr lang="en-US" sz="2600"/>
          </a:p>
        </p:txBody>
      </p:sp>
      <p:sp>
        <p:nvSpPr>
          <p:cNvPr id="18" name="Text 8">
            <a:extLst>
              <a:ext uri="{FF2B5EF4-FFF2-40B4-BE49-F238E27FC236}">
                <a16:creationId xmlns:a16="http://schemas.microsoft.com/office/drawing/2014/main" id="{E4418E39-48AE-C3AB-2974-12420C83A599}"/>
              </a:ext>
            </a:extLst>
          </p:cNvPr>
          <p:cNvSpPr/>
          <p:nvPr/>
        </p:nvSpPr>
        <p:spPr>
          <a:xfrm>
            <a:off x="1544408" y="1957408"/>
            <a:ext cx="10296493" cy="24210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44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rilevamento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errori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sistemici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controlli ai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fini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della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loro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delimitazione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non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sono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estesi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tutte le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operazioni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potenzialmente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interessate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da tale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irregolarità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come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richiesto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dall'art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143.1 del RDC.  Questa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carenza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ha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comportato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il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ricalcolo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del TET da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della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CE,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considerando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l’errore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questione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come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aleatorio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quindi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proiettato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).</a:t>
            </a:r>
          </a:p>
          <a:p>
            <a:pPr marL="0" indent="0">
              <a:lnSpc>
                <a:spcPts val="234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N.B.: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l’adeguata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delimitazione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degli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errori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sistemici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implica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l’analisi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dell’intera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popolazione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audit (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l’analisi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non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può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essere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limitata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livello di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singolo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beneficiario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e/o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operazione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soggetta</a:t>
            </a:r>
            <a:r>
              <a:rPr lang="en-US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 </a:t>
            </a:r>
            <a:r>
              <a:rPr lang="en-US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sottocampionamento</a:t>
            </a:r>
            <a:r>
              <a:rPr lang="en-US" sz="2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6" name="Shape 3">
            <a:extLst>
              <a:ext uri="{FF2B5EF4-FFF2-40B4-BE49-F238E27FC236}">
                <a16:creationId xmlns:a16="http://schemas.microsoft.com/office/drawing/2014/main" id="{A15A9639-B28E-502D-94DB-A63CF071FFA1}"/>
              </a:ext>
            </a:extLst>
          </p:cNvPr>
          <p:cNvSpPr/>
          <p:nvPr/>
        </p:nvSpPr>
        <p:spPr>
          <a:xfrm>
            <a:off x="814309" y="4847602"/>
            <a:ext cx="399433" cy="389300"/>
          </a:xfrm>
          <a:prstGeom prst="ellipse">
            <a:avLst/>
          </a:prstGeom>
          <a:solidFill>
            <a:srgbClr val="1A3C6E"/>
          </a:solidFill>
          <a:ln w="12700">
            <a:solidFill>
              <a:srgbClr val="1A3C6E"/>
            </a:solidFill>
            <a:prstDash val="solid"/>
          </a:ln>
        </p:spPr>
        <p:txBody>
          <a:bodyPr/>
          <a:lstStyle/>
          <a:p>
            <a:r>
              <a:rPr lang="en-US" sz="1200" b="1" dirty="0">
                <a:solidFill>
                  <a:schemeClr val="bg1"/>
                </a:solidFill>
              </a:rPr>
              <a:t>2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7" name="Text 4">
            <a:extLst>
              <a:ext uri="{FF2B5EF4-FFF2-40B4-BE49-F238E27FC236}">
                <a16:creationId xmlns:a16="http://schemas.microsoft.com/office/drawing/2014/main" id="{F8B8AE3C-98C8-E6C1-BD6F-F7EEBE51EF02}"/>
              </a:ext>
            </a:extLst>
          </p:cNvPr>
          <p:cNvSpPr/>
          <p:nvPr/>
        </p:nvSpPr>
        <p:spPr>
          <a:xfrm>
            <a:off x="843377" y="4378474"/>
            <a:ext cx="399433" cy="3893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300"/>
          </a:p>
        </p:txBody>
      </p:sp>
      <p:sp>
        <p:nvSpPr>
          <p:cNvPr id="28" name="Shape 5">
            <a:extLst>
              <a:ext uri="{FF2B5EF4-FFF2-40B4-BE49-F238E27FC236}">
                <a16:creationId xmlns:a16="http://schemas.microsoft.com/office/drawing/2014/main" id="{35C20817-FF25-30BF-3002-D541F330B6C0}"/>
              </a:ext>
            </a:extLst>
          </p:cNvPr>
          <p:cNvSpPr/>
          <p:nvPr/>
        </p:nvSpPr>
        <p:spPr>
          <a:xfrm>
            <a:off x="1334250" y="4860391"/>
            <a:ext cx="10296494" cy="1211154"/>
          </a:xfrm>
          <a:prstGeom prst="rect">
            <a:avLst/>
          </a:prstGeom>
          <a:solidFill>
            <a:srgbClr val="F5F6FA"/>
          </a:solidFill>
          <a:ln w="12700">
            <a:solidFill>
              <a:srgbClr val="E0E4E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Shape 6">
            <a:extLst>
              <a:ext uri="{FF2B5EF4-FFF2-40B4-BE49-F238E27FC236}">
                <a16:creationId xmlns:a16="http://schemas.microsoft.com/office/drawing/2014/main" id="{178E02C8-9ACF-A213-00D3-4A82010766E3}"/>
              </a:ext>
            </a:extLst>
          </p:cNvPr>
          <p:cNvSpPr/>
          <p:nvPr/>
        </p:nvSpPr>
        <p:spPr>
          <a:xfrm>
            <a:off x="1342872" y="4890858"/>
            <a:ext cx="45719" cy="1211154"/>
          </a:xfrm>
          <a:prstGeom prst="rect">
            <a:avLst/>
          </a:prstGeom>
          <a:solidFill>
            <a:srgbClr val="1A3C6E"/>
          </a:solidFill>
          <a:ln w="12700">
            <a:solidFill>
              <a:srgbClr val="1A3C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7">
            <a:extLst>
              <a:ext uri="{FF2B5EF4-FFF2-40B4-BE49-F238E27FC236}">
                <a16:creationId xmlns:a16="http://schemas.microsoft.com/office/drawing/2014/main" id="{2A38798A-0768-9B9B-2315-80CF297511B0}"/>
              </a:ext>
            </a:extLst>
          </p:cNvPr>
          <p:cNvSpPr/>
          <p:nvPr/>
        </p:nvSpPr>
        <p:spPr>
          <a:xfrm>
            <a:off x="1509099" y="4934113"/>
            <a:ext cx="10030205" cy="302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26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Mancato</a:t>
            </a:r>
            <a:r>
              <a:rPr lang="it-IT" sz="2600" dirty="0"/>
              <a:t> </a:t>
            </a:r>
            <a:r>
              <a:rPr lang="it-IT" sz="26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completamento delle verifiche di gestione in loco</a:t>
            </a:r>
          </a:p>
        </p:txBody>
      </p:sp>
      <p:sp>
        <p:nvSpPr>
          <p:cNvPr id="31" name="Text 8">
            <a:extLst>
              <a:ext uri="{FF2B5EF4-FFF2-40B4-BE49-F238E27FC236}">
                <a16:creationId xmlns:a16="http://schemas.microsoft.com/office/drawing/2014/main" id="{67C1E812-15D8-112E-BE42-38F6F8439BA0}"/>
              </a:ext>
            </a:extLst>
          </p:cNvPr>
          <p:cNvSpPr/>
          <p:nvPr/>
        </p:nvSpPr>
        <p:spPr>
          <a:xfrm>
            <a:off x="1509099" y="5292946"/>
            <a:ext cx="10030205" cy="7785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ts val="2440"/>
              </a:lnSpc>
              <a:buNone/>
            </a:pPr>
            <a:r>
              <a:rPr lang="it-IT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 momento dell'invio dei Conti, le verifiche di gestione in loco previste per alcune operazioni non risultavano ancora completate</a:t>
            </a:r>
            <a:r>
              <a:rPr lang="it-IT" sz="2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4539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528650-EEAE-0130-A8C3-27126EF5E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101B060C-5C5A-3597-2E34-E0831C6F2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249777"/>
            <a:ext cx="10936440" cy="782357"/>
          </a:xfrm>
        </p:spPr>
        <p:txBody>
          <a:bodyPr/>
          <a:lstStyle/>
          <a:p>
            <a:r>
              <a:rPr lang="it-IT" sz="3400" b="1" dirty="0"/>
              <a:t>Principali osservazioni dai servizi della CE </a:t>
            </a:r>
            <a:r>
              <a:rPr lang="it-IT" sz="2800" b="1" dirty="0"/>
              <a:t>(2/4)</a:t>
            </a:r>
          </a:p>
        </p:txBody>
      </p:sp>
      <p:sp>
        <p:nvSpPr>
          <p:cNvPr id="8" name="Shape 3">
            <a:extLst>
              <a:ext uri="{FF2B5EF4-FFF2-40B4-BE49-F238E27FC236}">
                <a16:creationId xmlns:a16="http://schemas.microsoft.com/office/drawing/2014/main" id="{4091029D-DE3C-EF12-1BE3-7145B6C3B9FE}"/>
              </a:ext>
            </a:extLst>
          </p:cNvPr>
          <p:cNvSpPr/>
          <p:nvPr/>
        </p:nvSpPr>
        <p:spPr>
          <a:xfrm>
            <a:off x="860867" y="1527859"/>
            <a:ext cx="399433" cy="402336"/>
          </a:xfrm>
          <a:prstGeom prst="ellipse">
            <a:avLst/>
          </a:prstGeom>
          <a:solidFill>
            <a:srgbClr val="1A3C6E"/>
          </a:solidFill>
          <a:ln w="12700">
            <a:solidFill>
              <a:srgbClr val="1A3C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4">
            <a:extLst>
              <a:ext uri="{FF2B5EF4-FFF2-40B4-BE49-F238E27FC236}">
                <a16:creationId xmlns:a16="http://schemas.microsoft.com/office/drawing/2014/main" id="{43B86DDF-4E1E-D7CB-F61F-C7E0EFDE9331}"/>
              </a:ext>
            </a:extLst>
          </p:cNvPr>
          <p:cNvSpPr/>
          <p:nvPr/>
        </p:nvSpPr>
        <p:spPr>
          <a:xfrm>
            <a:off x="860867" y="1527859"/>
            <a:ext cx="399433" cy="3893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6" name="Shape 3">
            <a:extLst>
              <a:ext uri="{FF2B5EF4-FFF2-40B4-BE49-F238E27FC236}">
                <a16:creationId xmlns:a16="http://schemas.microsoft.com/office/drawing/2014/main" id="{E60A0837-08EC-EC10-E930-D6D53772BD0E}"/>
              </a:ext>
            </a:extLst>
          </p:cNvPr>
          <p:cNvSpPr/>
          <p:nvPr/>
        </p:nvSpPr>
        <p:spPr>
          <a:xfrm>
            <a:off x="817456" y="4185413"/>
            <a:ext cx="399433" cy="402336"/>
          </a:xfrm>
          <a:prstGeom prst="ellipse">
            <a:avLst/>
          </a:prstGeom>
          <a:solidFill>
            <a:srgbClr val="1A3C6E"/>
          </a:solidFill>
          <a:ln w="12700">
            <a:solidFill>
              <a:srgbClr val="1A3C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4">
            <a:extLst>
              <a:ext uri="{FF2B5EF4-FFF2-40B4-BE49-F238E27FC236}">
                <a16:creationId xmlns:a16="http://schemas.microsoft.com/office/drawing/2014/main" id="{A1A5DFB5-FAF6-5377-FCE3-7D47CC84A884}"/>
              </a:ext>
            </a:extLst>
          </p:cNvPr>
          <p:cNvSpPr/>
          <p:nvPr/>
        </p:nvSpPr>
        <p:spPr>
          <a:xfrm>
            <a:off x="862420" y="4191931"/>
            <a:ext cx="309505" cy="3893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/>
          </a:p>
        </p:txBody>
      </p:sp>
      <p:sp>
        <p:nvSpPr>
          <p:cNvPr id="28" name="Shape 5">
            <a:extLst>
              <a:ext uri="{FF2B5EF4-FFF2-40B4-BE49-F238E27FC236}">
                <a16:creationId xmlns:a16="http://schemas.microsoft.com/office/drawing/2014/main" id="{5EAAD469-0855-FFD7-683D-18144B9201E9}"/>
              </a:ext>
            </a:extLst>
          </p:cNvPr>
          <p:cNvSpPr/>
          <p:nvPr/>
        </p:nvSpPr>
        <p:spPr>
          <a:xfrm>
            <a:off x="1376267" y="4140179"/>
            <a:ext cx="10234519" cy="1628099"/>
          </a:xfrm>
          <a:prstGeom prst="rect">
            <a:avLst/>
          </a:prstGeom>
          <a:solidFill>
            <a:srgbClr val="F5F6FA"/>
          </a:solidFill>
          <a:ln w="12700">
            <a:solidFill>
              <a:srgbClr val="E0E4EF"/>
            </a:solidFill>
            <a:prstDash val="solid"/>
          </a:ln>
        </p:spPr>
        <p:txBody>
          <a:bodyPr/>
          <a:lstStyle/>
          <a:p>
            <a:r>
              <a:rPr lang="it-IT" sz="20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it-IT" sz="26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Mancata conferma di implementazione delle rettifiche finanziarie</a:t>
            </a:r>
          </a:p>
          <a:p>
            <a:pPr marL="180975">
              <a:lnSpc>
                <a:spcPts val="2440"/>
              </a:lnSpc>
              <a:spcBef>
                <a:spcPts val="600"/>
              </a:spcBef>
            </a:pPr>
            <a:r>
              <a:rPr lang="it-IT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alcune RAC non è presente la conferma che tutte le rettifiche finanziarie accettate a seguito degli audit della CE e della Corte dei conti europea siano state effettivamente implementate.</a:t>
            </a:r>
          </a:p>
          <a:p>
            <a:endParaRPr lang="it-IT" b="1" dirty="0">
              <a:solidFill>
                <a:srgbClr val="1A3C6E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29" name="Shape 6">
            <a:extLst>
              <a:ext uri="{FF2B5EF4-FFF2-40B4-BE49-F238E27FC236}">
                <a16:creationId xmlns:a16="http://schemas.microsoft.com/office/drawing/2014/main" id="{62441C39-B88A-6B6E-9FDA-19DE141512F8}"/>
              </a:ext>
            </a:extLst>
          </p:cNvPr>
          <p:cNvSpPr/>
          <p:nvPr/>
        </p:nvSpPr>
        <p:spPr>
          <a:xfrm>
            <a:off x="1346296" y="4168163"/>
            <a:ext cx="64008" cy="1628098"/>
          </a:xfrm>
          <a:prstGeom prst="rect">
            <a:avLst/>
          </a:prstGeom>
          <a:solidFill>
            <a:srgbClr val="1A3C6E"/>
          </a:solidFill>
          <a:ln w="12700">
            <a:solidFill>
              <a:srgbClr val="1A3C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5">
            <a:extLst>
              <a:ext uri="{FF2B5EF4-FFF2-40B4-BE49-F238E27FC236}">
                <a16:creationId xmlns:a16="http://schemas.microsoft.com/office/drawing/2014/main" id="{BCC1F86A-955E-AE9B-EAA4-20B68D7BF082}"/>
              </a:ext>
            </a:extLst>
          </p:cNvPr>
          <p:cNvSpPr/>
          <p:nvPr/>
        </p:nvSpPr>
        <p:spPr>
          <a:xfrm>
            <a:off x="1344263" y="1553358"/>
            <a:ext cx="10234519" cy="2305410"/>
          </a:xfrm>
          <a:prstGeom prst="rect">
            <a:avLst/>
          </a:prstGeom>
          <a:solidFill>
            <a:srgbClr val="F5F6FA"/>
          </a:solidFill>
          <a:ln w="12700">
            <a:solidFill>
              <a:srgbClr val="E0E4EF"/>
            </a:solidFill>
            <a:prstDash val="solid"/>
          </a:ln>
        </p:spPr>
        <p:txBody>
          <a:bodyPr/>
          <a:lstStyle/>
          <a:p>
            <a:r>
              <a:rPr lang="it-IT" sz="20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it-IT" b="1" dirty="0">
              <a:solidFill>
                <a:srgbClr val="1A3C6E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1" name="Text 8">
            <a:extLst>
              <a:ext uri="{FF2B5EF4-FFF2-40B4-BE49-F238E27FC236}">
                <a16:creationId xmlns:a16="http://schemas.microsoft.com/office/drawing/2014/main" id="{1683395F-3163-077A-48CE-DD1F03BF3898}"/>
              </a:ext>
            </a:extLst>
          </p:cNvPr>
          <p:cNvSpPr/>
          <p:nvPr/>
        </p:nvSpPr>
        <p:spPr>
          <a:xfrm>
            <a:off x="1483457" y="4542841"/>
            <a:ext cx="10030205" cy="11214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it-IT" sz="130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4" name="Text 8">
            <a:extLst>
              <a:ext uri="{FF2B5EF4-FFF2-40B4-BE49-F238E27FC236}">
                <a16:creationId xmlns:a16="http://schemas.microsoft.com/office/drawing/2014/main" id="{D977C697-CFB3-CF05-EF36-BA0D8DD60BBD}"/>
              </a:ext>
            </a:extLst>
          </p:cNvPr>
          <p:cNvSpPr/>
          <p:nvPr/>
        </p:nvSpPr>
        <p:spPr>
          <a:xfrm>
            <a:off x="1548577" y="1435452"/>
            <a:ext cx="10030205" cy="23042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it-IT" sz="26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Rettifiche finanziarie per </a:t>
            </a:r>
            <a:r>
              <a:rPr lang="en-US" sz="26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irregolarità</a:t>
            </a:r>
            <a:r>
              <a:rPr lang="en-US" sz="26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6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negli</a:t>
            </a:r>
            <a:r>
              <a:rPr lang="en-US" sz="26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6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appalti</a:t>
            </a:r>
            <a:r>
              <a:rPr lang="en-US" sz="26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6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pubblici</a:t>
            </a:r>
            <a:endParaRPr lang="it-IT" sz="2600" b="1" dirty="0">
              <a:solidFill>
                <a:srgbClr val="1A3C6E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342900" indent="-342900"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Rettifica forfettaria non sempre quantificata adeguatamente; </a:t>
            </a:r>
          </a:p>
          <a:p>
            <a:pPr marL="342900" indent="-342900">
              <a:lnSpc>
                <a:spcPts val="2340"/>
              </a:lnSpc>
              <a:buFont typeface="Wingdings" panose="05000000000000000000" pitchFamily="2" charset="2"/>
              <a:buChar char="§"/>
            </a:pPr>
            <a:r>
              <a:rPr lang="it-IT" sz="22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Limitazione ingiustificata del subappalto: </a:t>
            </a:r>
            <a:r>
              <a:rPr lang="it-IT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Ancora tanti (troppi?) casi di irregolarità rilevate dalle </a:t>
            </a:r>
            <a:r>
              <a:rPr lang="it-IT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AdA</a:t>
            </a:r>
            <a:r>
              <a:rPr lang="it-IT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talvolta non identificate nei controlli di I livello per procedure avviate dopo il 2019, su cui c’era l’accordo di procedere a rettifiche finanziare già a livello di </a:t>
            </a:r>
            <a:r>
              <a:rPr lang="it-IT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AdG</a:t>
            </a:r>
            <a:r>
              <a:rPr lang="it-IT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</a:p>
        </p:txBody>
      </p:sp>
      <p:sp>
        <p:nvSpPr>
          <p:cNvPr id="12" name="Shape 6">
            <a:extLst>
              <a:ext uri="{FF2B5EF4-FFF2-40B4-BE49-F238E27FC236}">
                <a16:creationId xmlns:a16="http://schemas.microsoft.com/office/drawing/2014/main" id="{11B3AE76-66D8-3BF5-2BCE-A0D32B642EB8}"/>
              </a:ext>
            </a:extLst>
          </p:cNvPr>
          <p:cNvSpPr/>
          <p:nvPr/>
        </p:nvSpPr>
        <p:spPr>
          <a:xfrm>
            <a:off x="1344263" y="1554480"/>
            <a:ext cx="64009" cy="2304288"/>
          </a:xfrm>
          <a:prstGeom prst="rect">
            <a:avLst/>
          </a:prstGeom>
          <a:solidFill>
            <a:srgbClr val="1A3C6E"/>
          </a:solidFill>
          <a:ln w="12700">
            <a:solidFill>
              <a:srgbClr val="1A3C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44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843860-F895-F0D9-B9C4-0AD2818B5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>
            <a:extLst>
              <a:ext uri="{FF2B5EF4-FFF2-40B4-BE49-F238E27FC236}">
                <a16:creationId xmlns:a16="http://schemas.microsoft.com/office/drawing/2014/main" id="{FA224011-EF77-24E5-7A63-D3A5218F2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249777"/>
            <a:ext cx="10936440" cy="782357"/>
          </a:xfrm>
        </p:spPr>
        <p:txBody>
          <a:bodyPr/>
          <a:lstStyle/>
          <a:p>
            <a:r>
              <a:rPr lang="it-IT" sz="3400" b="1" dirty="0"/>
              <a:t>Principali osservazioni dai servizi della CE </a:t>
            </a:r>
            <a:r>
              <a:rPr lang="it-IT" sz="2800" b="1" dirty="0"/>
              <a:t>(3/4)</a:t>
            </a:r>
          </a:p>
        </p:txBody>
      </p:sp>
      <p:sp>
        <p:nvSpPr>
          <p:cNvPr id="8" name="Shape 3">
            <a:extLst>
              <a:ext uri="{FF2B5EF4-FFF2-40B4-BE49-F238E27FC236}">
                <a16:creationId xmlns:a16="http://schemas.microsoft.com/office/drawing/2014/main" id="{3D2F9C4B-19B0-D7DC-3C8E-0EE8E52F6CD0}"/>
              </a:ext>
            </a:extLst>
          </p:cNvPr>
          <p:cNvSpPr/>
          <p:nvPr/>
        </p:nvSpPr>
        <p:spPr>
          <a:xfrm>
            <a:off x="849687" y="1519887"/>
            <a:ext cx="399433" cy="389300"/>
          </a:xfrm>
          <a:prstGeom prst="ellipse">
            <a:avLst/>
          </a:prstGeom>
          <a:solidFill>
            <a:srgbClr val="1A3C6E"/>
          </a:solidFill>
          <a:ln w="12700">
            <a:solidFill>
              <a:srgbClr val="1A3C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4">
            <a:extLst>
              <a:ext uri="{FF2B5EF4-FFF2-40B4-BE49-F238E27FC236}">
                <a16:creationId xmlns:a16="http://schemas.microsoft.com/office/drawing/2014/main" id="{DF6DCB49-50F1-B666-CFE0-0B098FB71919}"/>
              </a:ext>
            </a:extLst>
          </p:cNvPr>
          <p:cNvSpPr/>
          <p:nvPr/>
        </p:nvSpPr>
        <p:spPr>
          <a:xfrm>
            <a:off x="849687" y="1519887"/>
            <a:ext cx="399433" cy="3893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21" name="Text 4">
            <a:extLst>
              <a:ext uri="{FF2B5EF4-FFF2-40B4-BE49-F238E27FC236}">
                <a16:creationId xmlns:a16="http://schemas.microsoft.com/office/drawing/2014/main" id="{21611E71-81AC-DEAF-D154-6955D7BA303F}"/>
              </a:ext>
            </a:extLst>
          </p:cNvPr>
          <p:cNvSpPr/>
          <p:nvPr/>
        </p:nvSpPr>
        <p:spPr>
          <a:xfrm>
            <a:off x="834750" y="3015500"/>
            <a:ext cx="399433" cy="3893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300"/>
          </a:p>
        </p:txBody>
      </p:sp>
      <p:sp>
        <p:nvSpPr>
          <p:cNvPr id="25" name="Text 8">
            <a:extLst>
              <a:ext uri="{FF2B5EF4-FFF2-40B4-BE49-F238E27FC236}">
                <a16:creationId xmlns:a16="http://schemas.microsoft.com/office/drawing/2014/main" id="{1740331E-EE4F-A73A-EE41-57FE516248BF}"/>
              </a:ext>
            </a:extLst>
          </p:cNvPr>
          <p:cNvSpPr/>
          <p:nvPr/>
        </p:nvSpPr>
        <p:spPr>
          <a:xfrm>
            <a:off x="1501881" y="3404800"/>
            <a:ext cx="10030205" cy="7785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endParaRPr lang="it-IT" sz="1400" b="1">
              <a:solidFill>
                <a:srgbClr val="1A3C6E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26" name="Shape 3">
            <a:extLst>
              <a:ext uri="{FF2B5EF4-FFF2-40B4-BE49-F238E27FC236}">
                <a16:creationId xmlns:a16="http://schemas.microsoft.com/office/drawing/2014/main" id="{3770DB7C-6F3C-6EAA-09CC-7EF98DF024A0}"/>
              </a:ext>
            </a:extLst>
          </p:cNvPr>
          <p:cNvSpPr/>
          <p:nvPr/>
        </p:nvSpPr>
        <p:spPr>
          <a:xfrm>
            <a:off x="770585" y="4596381"/>
            <a:ext cx="399433" cy="389300"/>
          </a:xfrm>
          <a:prstGeom prst="ellipse">
            <a:avLst/>
          </a:prstGeom>
          <a:solidFill>
            <a:srgbClr val="1A3C6E"/>
          </a:solidFill>
          <a:ln w="12700">
            <a:solidFill>
              <a:srgbClr val="1A3C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4">
            <a:extLst>
              <a:ext uri="{FF2B5EF4-FFF2-40B4-BE49-F238E27FC236}">
                <a16:creationId xmlns:a16="http://schemas.microsoft.com/office/drawing/2014/main" id="{A7381BE9-13A7-86BA-3BB4-7A49F282319C}"/>
              </a:ext>
            </a:extLst>
          </p:cNvPr>
          <p:cNvSpPr/>
          <p:nvPr/>
        </p:nvSpPr>
        <p:spPr>
          <a:xfrm>
            <a:off x="855454" y="4544739"/>
            <a:ext cx="195858" cy="3893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400" dirty="0"/>
          </a:p>
        </p:txBody>
      </p:sp>
      <p:sp>
        <p:nvSpPr>
          <p:cNvPr id="28" name="Shape 5">
            <a:extLst>
              <a:ext uri="{FF2B5EF4-FFF2-40B4-BE49-F238E27FC236}">
                <a16:creationId xmlns:a16="http://schemas.microsoft.com/office/drawing/2014/main" id="{DA711A0E-EB32-F49A-F53A-2D2720D66AF7}"/>
              </a:ext>
            </a:extLst>
          </p:cNvPr>
          <p:cNvSpPr/>
          <p:nvPr/>
        </p:nvSpPr>
        <p:spPr>
          <a:xfrm>
            <a:off x="1371953" y="4544739"/>
            <a:ext cx="10464842" cy="2063484"/>
          </a:xfrm>
          <a:prstGeom prst="rect">
            <a:avLst/>
          </a:prstGeom>
          <a:solidFill>
            <a:srgbClr val="F5F6FA"/>
          </a:solidFill>
          <a:ln w="12700">
            <a:solidFill>
              <a:srgbClr val="E0E4EF"/>
            </a:solidFill>
            <a:prstDash val="solid"/>
          </a:ln>
        </p:spPr>
        <p:txBody>
          <a:bodyPr/>
          <a:lstStyle/>
          <a:p>
            <a:pPr>
              <a:spcAft>
                <a:spcPts val="600"/>
              </a:spcAft>
            </a:pPr>
            <a:r>
              <a:rPr lang="it-IT" sz="26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Sottocampionamento</a:t>
            </a:r>
            <a:r>
              <a:rPr lang="it-IT" sz="26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</a:p>
          <a:p>
            <a:pPr marL="342900" indent="-342900">
              <a:lnSpc>
                <a:spcPts val="224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Informazioni insufficienti nella RAC e/o mancato caricamento dei file e verbali di </a:t>
            </a:r>
            <a:r>
              <a:rPr lang="it-IT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sottocampionamento</a:t>
            </a:r>
            <a:r>
              <a:rPr lang="it-IT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in CIRCABC;</a:t>
            </a:r>
          </a:p>
          <a:p>
            <a:pPr marL="342900" indent="-342900">
              <a:lnSpc>
                <a:spcPts val="2240"/>
              </a:lnSpc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Inadeguata proiezione degli errori rilevati nei sottocampioni alle rispettive unità di campionamento (ossia le operazioni), con implicazioni sul calcolo del tasso di errore totale (TET)</a:t>
            </a:r>
          </a:p>
        </p:txBody>
      </p:sp>
      <p:sp>
        <p:nvSpPr>
          <p:cNvPr id="30" name="Text 7">
            <a:extLst>
              <a:ext uri="{FF2B5EF4-FFF2-40B4-BE49-F238E27FC236}">
                <a16:creationId xmlns:a16="http://schemas.microsoft.com/office/drawing/2014/main" id="{1B350208-423A-529E-A0B1-3D48579F752C}"/>
              </a:ext>
            </a:extLst>
          </p:cNvPr>
          <p:cNvSpPr/>
          <p:nvPr/>
        </p:nvSpPr>
        <p:spPr>
          <a:xfrm>
            <a:off x="1563654" y="1420294"/>
            <a:ext cx="10419123" cy="302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it-IT" sz="26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Mancanza di informazioni su aspetti specifici per la chiusura dei programmi</a:t>
            </a:r>
          </a:p>
        </p:txBody>
      </p:sp>
      <p:sp>
        <p:nvSpPr>
          <p:cNvPr id="3" name="Shape 5">
            <a:extLst>
              <a:ext uri="{FF2B5EF4-FFF2-40B4-BE49-F238E27FC236}">
                <a16:creationId xmlns:a16="http://schemas.microsoft.com/office/drawing/2014/main" id="{B4124612-B863-BEBC-E4A5-2188D5EC8E73}"/>
              </a:ext>
            </a:extLst>
          </p:cNvPr>
          <p:cNvSpPr/>
          <p:nvPr/>
        </p:nvSpPr>
        <p:spPr>
          <a:xfrm>
            <a:off x="1371953" y="2025872"/>
            <a:ext cx="10468948" cy="2157528"/>
          </a:xfrm>
          <a:prstGeom prst="rect">
            <a:avLst/>
          </a:prstGeom>
          <a:solidFill>
            <a:srgbClr val="F5F6FA"/>
          </a:solidFill>
          <a:ln w="12700">
            <a:solidFill>
              <a:srgbClr val="E0E4EF"/>
            </a:solidFill>
            <a:prstDash val="solid"/>
          </a:ln>
        </p:spPr>
        <p:txBody>
          <a:bodyPr/>
          <a:lstStyle/>
          <a:p>
            <a:endParaRPr lang="it-IT" sz="2200" dirty="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1" name="Text 8">
            <a:extLst>
              <a:ext uri="{FF2B5EF4-FFF2-40B4-BE49-F238E27FC236}">
                <a16:creationId xmlns:a16="http://schemas.microsoft.com/office/drawing/2014/main" id="{2E35FC31-A6EA-8058-6711-B381250351F4}"/>
              </a:ext>
            </a:extLst>
          </p:cNvPr>
          <p:cNvSpPr/>
          <p:nvPr/>
        </p:nvSpPr>
        <p:spPr>
          <a:xfrm>
            <a:off x="1577582" y="1616433"/>
            <a:ext cx="10263023" cy="2724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600"/>
              </a:spcAft>
            </a:pPr>
            <a:r>
              <a:rPr lang="it-IT" sz="2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</a:t>
            </a:r>
            <a:r>
              <a:rPr lang="it-IT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alcune RAC, sono state riscontrate lacune informative in merito a:</a:t>
            </a:r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Progetti scaglionati;</a:t>
            </a:r>
          </a:p>
          <a:p>
            <a:pPr marL="342900" indent="-342900">
              <a:lnSpc>
                <a:spcPts val="224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Verifiche a garanzia del rispetto dell'art. 129 CPR (l'importo della spesa pubblica erogato ai beneficiari deve essere almeno pari al contributo dei fondi versato dalla CE allo Stato membro);</a:t>
            </a:r>
          </a:p>
          <a:p>
            <a:pPr marL="342900" indent="-342900">
              <a:lnSpc>
                <a:spcPts val="2240"/>
              </a:lnSpc>
              <a:buFont typeface="Wingdings" panose="05000000000000000000" pitchFamily="2" charset="2"/>
              <a:buChar char="§"/>
            </a:pPr>
            <a:r>
              <a:rPr lang="it-IT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Follow-up su spese precedentemente escluse dai conti a causa di valutazioni in corso sulla legittimità e regolarità</a:t>
            </a:r>
            <a:r>
              <a:rPr lang="it-IT" sz="20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</a:p>
        </p:txBody>
      </p:sp>
      <p:sp>
        <p:nvSpPr>
          <p:cNvPr id="29" name="Shape 6">
            <a:extLst>
              <a:ext uri="{FF2B5EF4-FFF2-40B4-BE49-F238E27FC236}">
                <a16:creationId xmlns:a16="http://schemas.microsoft.com/office/drawing/2014/main" id="{6F7A1776-CB93-BD1C-E799-E248F0C368DC}"/>
              </a:ext>
            </a:extLst>
          </p:cNvPr>
          <p:cNvSpPr/>
          <p:nvPr/>
        </p:nvSpPr>
        <p:spPr>
          <a:xfrm>
            <a:off x="1421776" y="1420294"/>
            <a:ext cx="45719" cy="2724121"/>
          </a:xfrm>
          <a:prstGeom prst="rect">
            <a:avLst/>
          </a:prstGeom>
          <a:solidFill>
            <a:srgbClr val="1A3C6E"/>
          </a:solidFill>
          <a:ln w="12700">
            <a:solidFill>
              <a:srgbClr val="1A3C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6">
            <a:extLst>
              <a:ext uri="{FF2B5EF4-FFF2-40B4-BE49-F238E27FC236}">
                <a16:creationId xmlns:a16="http://schemas.microsoft.com/office/drawing/2014/main" id="{25E0D73E-B758-0986-C5D5-79CDC243E905}"/>
              </a:ext>
            </a:extLst>
          </p:cNvPr>
          <p:cNvSpPr/>
          <p:nvPr/>
        </p:nvSpPr>
        <p:spPr>
          <a:xfrm>
            <a:off x="1330339" y="4596381"/>
            <a:ext cx="45719" cy="2005694"/>
          </a:xfrm>
          <a:prstGeom prst="rect">
            <a:avLst/>
          </a:prstGeom>
          <a:solidFill>
            <a:srgbClr val="1A3C6E"/>
          </a:solidFill>
          <a:ln w="12700">
            <a:solidFill>
              <a:srgbClr val="1A3C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324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9A621-1CFE-F902-E657-CBB73AE93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5">
            <a:extLst>
              <a:ext uri="{FF2B5EF4-FFF2-40B4-BE49-F238E27FC236}">
                <a16:creationId xmlns:a16="http://schemas.microsoft.com/office/drawing/2014/main" id="{464A4627-C2F6-C332-A48C-B0E07FE57CCC}"/>
              </a:ext>
            </a:extLst>
          </p:cNvPr>
          <p:cNvSpPr/>
          <p:nvPr/>
        </p:nvSpPr>
        <p:spPr>
          <a:xfrm>
            <a:off x="1346146" y="1647224"/>
            <a:ext cx="10352446" cy="1500011"/>
          </a:xfrm>
          <a:prstGeom prst="rect">
            <a:avLst/>
          </a:prstGeom>
          <a:solidFill>
            <a:srgbClr val="F5F6FA"/>
          </a:solidFill>
          <a:ln w="12700">
            <a:solidFill>
              <a:srgbClr val="E0E4E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">
            <a:extLst>
              <a:ext uri="{FF2B5EF4-FFF2-40B4-BE49-F238E27FC236}">
                <a16:creationId xmlns:a16="http://schemas.microsoft.com/office/drawing/2014/main" id="{717651E9-D609-0A15-964D-B356B67BC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461" y="249777"/>
            <a:ext cx="10936440" cy="782357"/>
          </a:xfrm>
        </p:spPr>
        <p:txBody>
          <a:bodyPr/>
          <a:lstStyle/>
          <a:p>
            <a:r>
              <a:rPr lang="it-IT" sz="3400" b="1" dirty="0"/>
              <a:t>Principali osservazioni dai servizi della CE </a:t>
            </a:r>
            <a:r>
              <a:rPr lang="it-IT" sz="2800" b="1" dirty="0"/>
              <a:t>(4/4)</a:t>
            </a:r>
          </a:p>
        </p:txBody>
      </p:sp>
      <p:sp>
        <p:nvSpPr>
          <p:cNvPr id="8" name="Shape 3">
            <a:extLst>
              <a:ext uri="{FF2B5EF4-FFF2-40B4-BE49-F238E27FC236}">
                <a16:creationId xmlns:a16="http://schemas.microsoft.com/office/drawing/2014/main" id="{296C9EDB-1DC4-0F13-E44D-F588B810BB5A}"/>
              </a:ext>
            </a:extLst>
          </p:cNvPr>
          <p:cNvSpPr/>
          <p:nvPr/>
        </p:nvSpPr>
        <p:spPr>
          <a:xfrm>
            <a:off x="820367" y="1664030"/>
            <a:ext cx="399433" cy="389300"/>
          </a:xfrm>
          <a:prstGeom prst="ellipse">
            <a:avLst/>
          </a:prstGeom>
          <a:solidFill>
            <a:srgbClr val="1A3C6E"/>
          </a:solidFill>
          <a:ln w="12700">
            <a:solidFill>
              <a:srgbClr val="1A3C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4">
            <a:extLst>
              <a:ext uri="{FF2B5EF4-FFF2-40B4-BE49-F238E27FC236}">
                <a16:creationId xmlns:a16="http://schemas.microsoft.com/office/drawing/2014/main" id="{F41F094A-FB4D-6EF9-BCEA-3778864F2334}"/>
              </a:ext>
            </a:extLst>
          </p:cNvPr>
          <p:cNvSpPr/>
          <p:nvPr/>
        </p:nvSpPr>
        <p:spPr>
          <a:xfrm>
            <a:off x="820367" y="1664030"/>
            <a:ext cx="399433" cy="3893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1300"/>
          </a:p>
        </p:txBody>
      </p:sp>
      <p:sp>
        <p:nvSpPr>
          <p:cNvPr id="12" name="Shape 6">
            <a:extLst>
              <a:ext uri="{FF2B5EF4-FFF2-40B4-BE49-F238E27FC236}">
                <a16:creationId xmlns:a16="http://schemas.microsoft.com/office/drawing/2014/main" id="{52CD3FCB-2B0D-03C9-0924-2E7727644BDA}"/>
              </a:ext>
            </a:extLst>
          </p:cNvPr>
          <p:cNvSpPr/>
          <p:nvPr/>
        </p:nvSpPr>
        <p:spPr>
          <a:xfrm>
            <a:off x="1346146" y="1538067"/>
            <a:ext cx="45719" cy="1605413"/>
          </a:xfrm>
          <a:prstGeom prst="rect">
            <a:avLst/>
          </a:prstGeom>
          <a:solidFill>
            <a:srgbClr val="1A3C6E"/>
          </a:solidFill>
          <a:ln w="12700">
            <a:solidFill>
              <a:srgbClr val="1A3C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4">
            <a:extLst>
              <a:ext uri="{FF2B5EF4-FFF2-40B4-BE49-F238E27FC236}">
                <a16:creationId xmlns:a16="http://schemas.microsoft.com/office/drawing/2014/main" id="{2D895253-C9AF-8928-F27A-9270AFD56947}"/>
              </a:ext>
            </a:extLst>
          </p:cNvPr>
          <p:cNvSpPr/>
          <p:nvPr/>
        </p:nvSpPr>
        <p:spPr>
          <a:xfrm>
            <a:off x="834750" y="3015500"/>
            <a:ext cx="399433" cy="3893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300"/>
          </a:p>
        </p:txBody>
      </p:sp>
      <p:sp>
        <p:nvSpPr>
          <p:cNvPr id="25" name="Text 8">
            <a:extLst>
              <a:ext uri="{FF2B5EF4-FFF2-40B4-BE49-F238E27FC236}">
                <a16:creationId xmlns:a16="http://schemas.microsoft.com/office/drawing/2014/main" id="{8E40BE28-A1F1-616B-D6AD-5FB52D1C4235}"/>
              </a:ext>
            </a:extLst>
          </p:cNvPr>
          <p:cNvSpPr/>
          <p:nvPr/>
        </p:nvSpPr>
        <p:spPr>
          <a:xfrm>
            <a:off x="1454362" y="1611306"/>
            <a:ext cx="10030205" cy="12019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600"/>
              </a:spcAft>
              <a:buNone/>
            </a:pPr>
            <a:r>
              <a:rPr lang="it-IT" sz="26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Tempistica di presentazione dei rapporti di audit di sistema </a:t>
            </a:r>
          </a:p>
          <a:p>
            <a:pPr marL="0" indent="0">
              <a:lnSpc>
                <a:spcPts val="2440"/>
              </a:lnSpc>
              <a:buNone/>
            </a:pPr>
            <a:r>
              <a:rPr lang="it-IT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Numerosi rapporti di audit di sistema/tematici sono stati trasmessi alla CE simultaneamente alla RAC, e in alcuni casi dopo parecchi mesi dalla data di rilascio di tali rapporti da parte </a:t>
            </a:r>
            <a:r>
              <a:rPr lang="it-IT" sz="2200" dirty="0" err="1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dell’AdA</a:t>
            </a:r>
            <a:r>
              <a:rPr lang="it-IT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 </a:t>
            </a:r>
            <a:endParaRPr lang="it-IT" sz="2200" i="1" dirty="0">
              <a:solidFill>
                <a:srgbClr val="000000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B0546429-999D-461B-480E-5DB399DE94B1}"/>
              </a:ext>
            </a:extLst>
          </p:cNvPr>
          <p:cNvSpPr/>
          <p:nvPr/>
        </p:nvSpPr>
        <p:spPr>
          <a:xfrm>
            <a:off x="834750" y="3553208"/>
            <a:ext cx="399433" cy="389300"/>
          </a:xfrm>
          <a:prstGeom prst="ellipse">
            <a:avLst/>
          </a:prstGeom>
          <a:solidFill>
            <a:srgbClr val="1A3C6E"/>
          </a:solidFill>
          <a:ln w="12700">
            <a:solidFill>
              <a:srgbClr val="1A3C6E"/>
            </a:solidFill>
            <a:prstDash val="solid"/>
          </a:ln>
        </p:spPr>
        <p:txBody>
          <a:bodyPr/>
          <a:lstStyle/>
          <a:p>
            <a:r>
              <a:rPr lang="en-US" sz="140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6" name="Shape 6">
            <a:extLst>
              <a:ext uri="{FF2B5EF4-FFF2-40B4-BE49-F238E27FC236}">
                <a16:creationId xmlns:a16="http://schemas.microsoft.com/office/drawing/2014/main" id="{5F943CBE-B45E-26A8-C271-595859C98099}"/>
              </a:ext>
            </a:extLst>
          </p:cNvPr>
          <p:cNvSpPr/>
          <p:nvPr/>
        </p:nvSpPr>
        <p:spPr>
          <a:xfrm>
            <a:off x="1346146" y="3481074"/>
            <a:ext cx="45719" cy="1609344"/>
          </a:xfrm>
          <a:prstGeom prst="rect">
            <a:avLst/>
          </a:prstGeom>
          <a:solidFill>
            <a:srgbClr val="1A3C6E"/>
          </a:solidFill>
          <a:ln w="12700">
            <a:solidFill>
              <a:srgbClr val="1A3C6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DB9A53F0-6F46-F60B-654B-F7BD0746B956}"/>
              </a:ext>
            </a:extLst>
          </p:cNvPr>
          <p:cNvSpPr/>
          <p:nvPr/>
        </p:nvSpPr>
        <p:spPr>
          <a:xfrm>
            <a:off x="1591516" y="3481074"/>
            <a:ext cx="10107075" cy="1640532"/>
          </a:xfrm>
          <a:prstGeom prst="rect">
            <a:avLst/>
          </a:prstGeom>
          <a:solidFill>
            <a:srgbClr val="F5F6FA"/>
          </a:solidFill>
          <a:ln w="12700">
            <a:solidFill>
              <a:srgbClr val="E0E4E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4">
            <a:extLst>
              <a:ext uri="{FF2B5EF4-FFF2-40B4-BE49-F238E27FC236}">
                <a16:creationId xmlns:a16="http://schemas.microsoft.com/office/drawing/2014/main" id="{C0370D00-7725-14C6-75AC-EC22B5891E7A}"/>
              </a:ext>
            </a:extLst>
          </p:cNvPr>
          <p:cNvSpPr/>
          <p:nvPr/>
        </p:nvSpPr>
        <p:spPr>
          <a:xfrm>
            <a:off x="975945" y="2867092"/>
            <a:ext cx="399433" cy="3893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300"/>
          </a:p>
        </p:txBody>
      </p:sp>
      <p:sp>
        <p:nvSpPr>
          <p:cNvPr id="14" name="Text 7">
            <a:extLst>
              <a:ext uri="{FF2B5EF4-FFF2-40B4-BE49-F238E27FC236}">
                <a16:creationId xmlns:a16="http://schemas.microsoft.com/office/drawing/2014/main" id="{BFC76441-B521-57CE-47E3-FFDA9147A80A}"/>
              </a:ext>
            </a:extLst>
          </p:cNvPr>
          <p:cNvSpPr/>
          <p:nvPr/>
        </p:nvSpPr>
        <p:spPr>
          <a:xfrm>
            <a:off x="1532201" y="3571516"/>
            <a:ext cx="10030205" cy="302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6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Rettifiche</a:t>
            </a:r>
            <a:r>
              <a:rPr lang="en-US" sz="26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26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finanziarie</a:t>
            </a:r>
            <a:r>
              <a:rPr lang="en-US" sz="26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per </a:t>
            </a:r>
            <a:r>
              <a:rPr lang="en-US" sz="26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ridurre</a:t>
            </a:r>
            <a:r>
              <a:rPr lang="en-US" sz="26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il TETR </a:t>
            </a:r>
            <a:r>
              <a:rPr lang="en-US" sz="26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entro</a:t>
            </a:r>
            <a:r>
              <a:rPr lang="en-US" sz="26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la </a:t>
            </a:r>
            <a:r>
              <a:rPr lang="en-US" sz="26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soglia</a:t>
            </a:r>
            <a:r>
              <a:rPr lang="en-US" sz="26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di </a:t>
            </a:r>
            <a:r>
              <a:rPr lang="en-US" sz="2600" b="1" dirty="0" err="1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rilevanza</a:t>
            </a:r>
            <a:r>
              <a:rPr lang="en-US" sz="2600" b="1" dirty="0">
                <a:solidFill>
                  <a:srgbClr val="1A3C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(2%)</a:t>
            </a:r>
            <a:endParaRPr lang="en-US" sz="2600" dirty="0"/>
          </a:p>
        </p:txBody>
      </p:sp>
      <p:sp>
        <p:nvSpPr>
          <p:cNvPr id="16" name="Text 8">
            <a:extLst>
              <a:ext uri="{FF2B5EF4-FFF2-40B4-BE49-F238E27FC236}">
                <a16:creationId xmlns:a16="http://schemas.microsoft.com/office/drawing/2014/main" id="{99DCB0CF-5FF3-4912-8EFE-0492393B33A8}"/>
              </a:ext>
            </a:extLst>
          </p:cNvPr>
          <p:cNvSpPr/>
          <p:nvPr/>
        </p:nvSpPr>
        <p:spPr>
          <a:xfrm>
            <a:off x="1503828" y="4188863"/>
            <a:ext cx="9980739" cy="61818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lnSpc>
                <a:spcPts val="2440"/>
              </a:lnSpc>
            </a:pPr>
            <a:r>
              <a:rPr lang="it-IT" sz="22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Inadeguato calcolo delle rettifiche finanziarie necessarie per portare il TETR del periodo contabile finale entro la soglia del 2%, ad esempio considerando alcune rettifiche attuate sulle spese dichiarate in periodi contabili precedenti.</a:t>
            </a:r>
          </a:p>
        </p:txBody>
      </p:sp>
    </p:spTree>
    <p:extLst>
      <p:ext uri="{BB962C8B-B14F-4D97-AF65-F5344CB8AC3E}">
        <p14:creationId xmlns:p14="http://schemas.microsoft.com/office/powerpoint/2010/main" val="1996814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Presentation.pptx" id="{DF0E4C23-23CF-4CA0-B78D-4EE4E4812529}" vid="{A275074F-6DFA-4FBF-AA5C-38C3649C393F}"/>
    </a:ext>
  </a:extLst>
</a:theme>
</file>

<file path=ppt/theme/theme2.xml><?xml version="1.0" encoding="utf-8"?>
<a:theme xmlns:a="http://schemas.openxmlformats.org/drawingml/2006/main" name="1_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_Corporate_PPT_Template.potx" id="{4E874F3A-6BB1-4334-AA3C-CB69D53C2FB0}" vid="{CFDAC62F-BBD6-4674-995E-7A3058955A70}"/>
    </a:ext>
  </a:extLst>
</a:theme>
</file>

<file path=ppt/theme/theme3.xml><?xml version="1.0" encoding="utf-8"?>
<a:theme xmlns:a="http://schemas.openxmlformats.org/drawingml/2006/main" name="2_Office Theme">
  <a:themeElements>
    <a:clrScheme name="EC colour scheme">
      <a:dk1>
        <a:srgbClr val="4D4D4D"/>
      </a:dk1>
      <a:lt1>
        <a:srgbClr val="FFFFFF"/>
      </a:lt1>
      <a:dk2>
        <a:srgbClr val="034EA2"/>
      </a:dk2>
      <a:lt2>
        <a:srgbClr val="D3E8F9"/>
      </a:lt2>
      <a:accent1>
        <a:srgbClr val="1E858B"/>
      </a:accent1>
      <a:accent2>
        <a:srgbClr val="4BC5DE"/>
      </a:accent2>
      <a:accent3>
        <a:srgbClr val="1EC08A"/>
      </a:accent3>
      <a:accent4>
        <a:srgbClr val="ED8D2F"/>
      </a:accent4>
      <a:accent5>
        <a:srgbClr val="FFC000"/>
      </a:accent5>
      <a:accent6>
        <a:srgbClr val="E76C53"/>
      </a:accent6>
      <a:hlink>
        <a:srgbClr val="0563C1"/>
      </a:hlink>
      <a:folHlink>
        <a:srgbClr val="243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0E4BC88-24AC-431B-95F9-16EE3DA3EBE9}" vid="{8D80B4F7-3850-4D3F-BDF1-21D39285909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3A265787A86448A05F338567224205" ma:contentTypeVersion="12" ma:contentTypeDescription="Create a new document." ma:contentTypeScope="" ma:versionID="2b79a1716d6f86fec0152cbd1f3f05f9">
  <xsd:schema xmlns:xsd="http://www.w3.org/2001/XMLSchema" xmlns:xs="http://www.w3.org/2001/XMLSchema" xmlns:p="http://schemas.microsoft.com/office/2006/metadata/properties" xmlns:ns2="d1e1b162-1c6d-4d0e-a328-f60e638a722e" xmlns:ns3="b4a6ebc4-2842-43f3-a4f6-a79ce6d4f40f" targetNamespace="http://schemas.microsoft.com/office/2006/metadata/properties" ma:root="true" ma:fieldsID="5866168eb6b0c82fa9c0700717bb3e9c" ns2:_="" ns3:_="">
    <xsd:import namespace="d1e1b162-1c6d-4d0e-a328-f60e638a722e"/>
    <xsd:import namespace="b4a6ebc4-2842-43f3-a4f6-a79ce6d4f40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e1b162-1c6d-4d0e-a328-f60e638a72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e5e32e91-e282-4ae8-add1-730c2c7066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a6ebc4-2842-43f3-a4f6-a79ce6d4f40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69e5858f-6138-4947-a9e1-ba89ca997f2a}" ma:internalName="TaxCatchAll" ma:showField="CatchAllData" ma:web="b4a6ebc4-2842-43f3-a4f6-a79ce6d4f4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1e1b162-1c6d-4d0e-a328-f60e638a722e">
      <Terms xmlns="http://schemas.microsoft.com/office/infopath/2007/PartnerControls"/>
    </lcf76f155ced4ddcb4097134ff3c332f>
    <TaxCatchAll xmlns="b4a6ebc4-2842-43f3-a4f6-a79ce6d4f40f" xsi:nil="true"/>
  </documentManagement>
</p:properties>
</file>

<file path=customXml/itemProps1.xml><?xml version="1.0" encoding="utf-8"?>
<ds:datastoreItem xmlns:ds="http://schemas.openxmlformats.org/officeDocument/2006/customXml" ds:itemID="{8ACF72F5-75BF-4D49-8D64-6192EF10A818}"/>
</file>

<file path=customXml/itemProps2.xml><?xml version="1.0" encoding="utf-8"?>
<ds:datastoreItem xmlns:ds="http://schemas.openxmlformats.org/officeDocument/2006/customXml" ds:itemID="{4B1CAF70-02D1-4551-A536-63581F6A809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F87431-2774-4E17-BE38-8A579357848D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  <ds:schemaRef ds:uri="aa37f8d3-e8fa-4ebb-b489-3046b82bfd50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1513</Words>
  <Application>Microsoft Office PowerPoint</Application>
  <PresentationFormat>Widescreen</PresentationFormat>
  <Paragraphs>181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Aptos Narrow</vt:lpstr>
      <vt:lpstr>Arial</vt:lpstr>
      <vt:lpstr>Calibri</vt:lpstr>
      <vt:lpstr>Wingdings</vt:lpstr>
      <vt:lpstr>Office Theme</vt:lpstr>
      <vt:lpstr>1_Office Theme</vt:lpstr>
      <vt:lpstr>2_Office Theme</vt:lpstr>
      <vt:lpstr> Chiusura del periodo di  programmazione 2014-2020 FESR, FSE e FEAD  </vt:lpstr>
      <vt:lpstr> Chiusura del periodo di programmazione 2014-2020  FESR, FSE e FEAD</vt:lpstr>
      <vt:lpstr>Principali osservazioni a seguito dell’analisi dei pacchetti di affidabilità per il periodo contabile finale</vt:lpstr>
      <vt:lpstr>Pacchetti di affidabilità ricevuti in merito ai programmi FESR, FSE e FEAD 2014-2020</vt:lpstr>
      <vt:lpstr>Tasso di errore totale (TET) e parere di audit delle AdA</vt:lpstr>
      <vt:lpstr>Principali osservazioni dai servizi della CE (1/4)</vt:lpstr>
      <vt:lpstr>Principali osservazioni dai servizi della CE (2/4)</vt:lpstr>
      <vt:lpstr>Principali osservazioni dai servizi della CE (3/4)</vt:lpstr>
      <vt:lpstr>Principali osservazioni dai servizi della CE (4/4)</vt:lpstr>
      <vt:lpstr>Processo di chiusura dei programmi  FESR, FSE e FEAD 2014-2020   </vt:lpstr>
      <vt:lpstr>Processo di chiusura FESR, FSE e FEAD </vt:lpstr>
      <vt:lpstr>Lettera di chiusura (n. 1) </vt:lpstr>
      <vt:lpstr>Lettera di chiusura (n. 2)  </vt:lpstr>
      <vt:lpstr>Osservazioni della CE sulle RAC (legalità e regolarità) </vt:lpstr>
      <vt:lpstr>Audit della CE (DAC) e dalla Corte dei conti europea sulla chiusura dei programmi 2014-2020</vt:lpstr>
      <vt:lpstr>Audit della DAC sulla chiusura della programmazione 2014-2020</vt:lpstr>
      <vt:lpstr> Audit della Corte dei conti europea (SoA 2026) sui programmi 2014-2020 (audit annunciati alla data maggio 2026)</vt:lpstr>
      <vt:lpstr>Grazie per l’attenzione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JOHN Yvonne (COMM)</dc:creator>
  <cp:lastModifiedBy>MOLLICA Carmine (EMPL+REGIO-DAC)</cp:lastModifiedBy>
  <cp:revision>5</cp:revision>
  <dcterms:created xsi:type="dcterms:W3CDTF">2019-08-09T12:06:42Z</dcterms:created>
  <dcterms:modified xsi:type="dcterms:W3CDTF">2026-05-20T06:00:48Z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0x010100FA3A265787A86448A05F338567224205</vt:lpwstr>
  </property>
  <property fmtid="{D5CDD505-2E9C-101B-9397-08002B2CF9AE}" pid="3" name="MSIP_Label_6bd9ddd1-4d20-43f6-abfa-fc3c07406f94_Enabled">
    <vt:lpwstr>true</vt:lpwstr>
  </property>
  <property fmtid="{D5CDD505-2E9C-101B-9397-08002B2CF9AE}" pid="4" name="MSIP_Label_6bd9ddd1-4d20-43f6-abfa-fc3c07406f94_SetDate">
    <vt:lpwstr>2022-11-18T07:38:33Z</vt:lpwstr>
  </property>
  <property fmtid="{D5CDD505-2E9C-101B-9397-08002B2CF9AE}" pid="5" name="MSIP_Label_6bd9ddd1-4d20-43f6-abfa-fc3c07406f94_Method">
    <vt:lpwstr>Standard</vt:lpwstr>
  </property>
  <property fmtid="{D5CDD505-2E9C-101B-9397-08002B2CF9AE}" pid="6" name="MSIP_Label_6bd9ddd1-4d20-43f6-abfa-fc3c07406f94_Name">
    <vt:lpwstr>Commission Use</vt:lpwstr>
  </property>
  <property fmtid="{D5CDD505-2E9C-101B-9397-08002B2CF9AE}" pid="7" name="MSIP_Label_6bd9ddd1-4d20-43f6-abfa-fc3c07406f94_SiteId">
    <vt:lpwstr>b24c8b06-522c-46fe-9080-70926f8dddb1</vt:lpwstr>
  </property>
  <property fmtid="{D5CDD505-2E9C-101B-9397-08002B2CF9AE}" pid="8" name="MSIP_Label_6bd9ddd1-4d20-43f6-abfa-fc3c07406f94_ActionId">
    <vt:lpwstr>df4d87b4-4048-4a8f-b8f7-1b031b6bca85</vt:lpwstr>
  </property>
  <property fmtid="{D5CDD505-2E9C-101B-9397-08002B2CF9AE}" pid="9" name="MSIP_Label_6bd9ddd1-4d20-43f6-abfa-fc3c07406f94_ContentBits">
    <vt:lpwstr>0</vt:lpwstr>
  </property>
</Properties>
</file>