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2" r:id="rId8"/>
    <p:sldId id="263" r:id="rId9"/>
    <p:sldId id="261" r:id="rId10"/>
    <p:sldId id="265" r:id="rId11"/>
    <p:sldId id="266" r:id="rId12"/>
    <p:sldId id="267" r:id="rId13"/>
    <p:sldId id="268" r:id="rId14"/>
    <p:sldId id="272" r:id="rId15"/>
    <p:sldId id="270" r:id="rId16"/>
    <p:sldId id="271" r:id="rId17"/>
    <p:sldId id="269" r:id="rId18"/>
    <p:sldId id="273" r:id="rId19"/>
    <p:sldId id="274" r:id="rId20"/>
    <p:sldId id="275" r:id="rId21"/>
    <p:sldId id="276" r:id="rId22"/>
    <p:sldId id="279" r:id="rId23"/>
    <p:sldId id="278" r:id="rId24"/>
    <p:sldId id="277" r:id="rId25"/>
    <p:sldId id="280" r:id="rId26"/>
    <p:sldId id="281" r:id="rId27"/>
  </p:sldIdLst>
  <p:sldSz cx="18288000" cy="10287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DKMS Custom" panose="020B0604020202020204" charset="-18"/>
      <p:regular r:id="rId32"/>
    </p:embeddedFont>
    <p:embeddedFont>
      <p:font typeface="DKMS Custom Bold" panose="020B0604020202020204" charset="-18"/>
      <p:regular r:id="rId33"/>
    </p:embeddedFont>
    <p:embeddedFont>
      <p:font typeface="DKMS Custom TT Italics" panose="020B0604020202020204" charset="-18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8" d="100"/>
          <a:sy n="48" d="100"/>
        </p:scale>
        <p:origin x="42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5535" y="693556"/>
            <a:ext cx="3262468" cy="670289"/>
          </a:xfrm>
          <a:custGeom>
            <a:avLst/>
            <a:gdLst/>
            <a:ahLst/>
            <a:cxnLst/>
            <a:rect l="l" t="t" r="r" b="b"/>
            <a:pathLst>
              <a:path w="3262468" h="670289">
                <a:moveTo>
                  <a:pt x="0" y="0"/>
                </a:moveTo>
                <a:lnTo>
                  <a:pt x="3262469" y="0"/>
                </a:lnTo>
                <a:lnTo>
                  <a:pt x="3262469" y="670288"/>
                </a:lnTo>
                <a:lnTo>
                  <a:pt x="0" y="6702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984658" y="3638135"/>
            <a:ext cx="12318684" cy="4210618"/>
            <a:chOff x="0" y="-142875"/>
            <a:chExt cx="16424912" cy="5614158"/>
          </a:xfrm>
        </p:grpSpPr>
        <p:sp>
          <p:nvSpPr>
            <p:cNvPr id="4" name="AutoShape 4"/>
            <p:cNvSpPr/>
            <p:nvPr/>
          </p:nvSpPr>
          <p:spPr>
            <a:xfrm>
              <a:off x="6131400" y="1896975"/>
              <a:ext cx="4162111" cy="0"/>
            </a:xfrm>
            <a:prstGeom prst="line">
              <a:avLst/>
            </a:prstGeom>
            <a:ln w="889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142875"/>
              <a:ext cx="16424912" cy="1641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  <a:spcBef>
                  <a:spcPct val="0"/>
                </a:spcBef>
              </a:pPr>
              <a:r>
                <a:rPr lang="en-US" sz="7200" b="1" dirty="0" err="1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Sprawozdanie</a:t>
              </a:r>
              <a:r>
                <a:rPr lang="en-US" sz="72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</a:t>
              </a:r>
              <a:r>
                <a:rPr lang="en-US" sz="7200" b="1" dirty="0" err="1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konkursow</a:t>
              </a:r>
              <a:r>
                <a:rPr lang="pl-PL" sz="72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e</a:t>
              </a:r>
              <a:endParaRPr lang="en-US" sz="7200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116456" y="2240740"/>
              <a:ext cx="12192000" cy="32305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439"/>
                </a:lnSpc>
              </a:pPr>
              <a:r>
                <a:rPr lang="pl-PL" sz="4599" dirty="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5</a:t>
              </a:r>
              <a:r>
                <a:rPr lang="en-US" sz="4599" dirty="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. </a:t>
              </a:r>
              <a:r>
                <a:rPr lang="en-US" sz="4599" dirty="0" err="1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edycja</a:t>
              </a:r>
              <a:r>
                <a:rPr lang="en-US" sz="4599" dirty="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 </a:t>
              </a:r>
              <a:r>
                <a:rPr lang="en-US" sz="4599" dirty="0" err="1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konkursu</a:t>
              </a:r>
              <a:r>
                <a:rPr lang="en-US" sz="4599" dirty="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 “</a:t>
              </a:r>
              <a:r>
                <a:rPr lang="en-US" sz="4599" dirty="0" err="1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Nauczyciele</a:t>
              </a:r>
              <a:r>
                <a:rPr lang="en-US" sz="4599" dirty="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 z </a:t>
              </a:r>
              <a:r>
                <a:rPr lang="en-US" sz="4599" dirty="0" err="1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Życiem</a:t>
              </a:r>
              <a:r>
                <a:rPr lang="en-US" sz="4599" dirty="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” w </a:t>
              </a:r>
              <a:r>
                <a:rPr lang="en-US" sz="4599" dirty="0" err="1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ramach</a:t>
              </a:r>
              <a:r>
                <a:rPr lang="en-US" sz="4599" dirty="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 </a:t>
              </a:r>
              <a:r>
                <a:rPr lang="en-US" sz="4599" dirty="0" err="1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projektu</a:t>
              </a:r>
              <a:r>
                <a:rPr lang="en-US" sz="4599" dirty="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 </a:t>
              </a:r>
              <a:r>
                <a:rPr lang="en-US" sz="4599" dirty="0">
                  <a:solidFill>
                    <a:srgbClr val="FF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#KOMÓRKOMANIA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15853"/>
            <a:ext cx="16230600" cy="5029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Opisz pomysły i działania, które wyróżniały Waszą akcję.</a:t>
            </a:r>
          </a:p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Wskaż: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nietypowe formy promocji lub edukacji,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nowe narzędzia i rozwiązania, których wcześniej w szkole nie stosowaliście,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akcje specjalne, które mogły zaskoczyć uczestników lub społeczność, krótkie opisy, dlaczego te działania były wyjątkowe,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dołącz zdjęcia,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możesz wykorzystać więcej niż jeden slajd.</a:t>
            </a:r>
          </a:p>
          <a:p>
            <a:pPr algn="l">
              <a:lnSpc>
                <a:spcPts val="4497"/>
              </a:lnSpc>
            </a:pPr>
            <a:endParaRPr lang="en-US" sz="2998" i="1">
              <a:solidFill>
                <a:srgbClr val="171616">
                  <a:alpha val="49804"/>
                </a:srgbClr>
              </a:solidFill>
              <a:latin typeface="DKMS Custom TT Italics"/>
              <a:ea typeface="DKMS Custom TT Italics"/>
              <a:cs typeface="DKMS Custom TT Italics"/>
              <a:sym typeface="DKMS Custom TT Italic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28700" y="654051"/>
            <a:ext cx="10642186" cy="1322600"/>
            <a:chOff x="0" y="0"/>
            <a:chExt cx="14189581" cy="1763467"/>
          </a:xfrm>
        </p:grpSpPr>
        <p:sp>
          <p:nvSpPr>
            <p:cNvPr id="7" name="TextBox 7"/>
            <p:cNvSpPr txBox="1"/>
            <p:nvPr/>
          </p:nvSpPr>
          <p:spPr>
            <a:xfrm>
              <a:off x="0" y="646924"/>
              <a:ext cx="14189581" cy="11165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999"/>
                </a:lnSpc>
                <a:spcBef>
                  <a:spcPct val="0"/>
                </a:spcBef>
              </a:pPr>
              <a:r>
                <a:rPr lang="en-US" sz="4999" b="1">
                  <a:solidFill>
                    <a:srgbClr val="E2001A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Co zrobiliśmy inaczej niż inni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9137965" cy="556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SPRAWOZDANIE KONKURSOWE</a:t>
              </a:r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524932"/>
              <a:ext cx="11752045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10" name="Group 3">
            <a:extLst>
              <a:ext uri="{FF2B5EF4-FFF2-40B4-BE49-F238E27FC236}">
                <a16:creationId xmlns:a16="http://schemas.microsoft.com/office/drawing/2014/main" id="{B45D99C0-E85A-415C-A2AE-2FE1B0C0DF51}"/>
              </a:ext>
            </a:extLst>
          </p:cNvPr>
          <p:cNvGrpSpPr/>
          <p:nvPr/>
        </p:nvGrpSpPr>
        <p:grpSpPr>
          <a:xfrm>
            <a:off x="0" y="0"/>
            <a:ext cx="916539" cy="10287000"/>
            <a:chOff x="0" y="0"/>
            <a:chExt cx="241393" cy="2709333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3449956C-D6EA-4CC7-8D59-A424021D4B72}"/>
                </a:ext>
              </a:extLst>
            </p:cNvPr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9CCD1"/>
            </a:solidFill>
          </p:spPr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49F5470E-EFA6-4B30-975B-F8C45B4837D6}"/>
                </a:ext>
              </a:extLst>
            </p:cNvPr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15853"/>
            <a:ext cx="16230600" cy="5029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Opisz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pomysły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i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działania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,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które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wyróżniały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Waszą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akcję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.</a:t>
            </a:r>
          </a:p>
          <a:p>
            <a:pPr algn="l">
              <a:lnSpc>
                <a:spcPts val="4497"/>
              </a:lnSpc>
            </a:pP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Wskaż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: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nietypowe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formy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promocji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lub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edukacji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nowe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narzędzia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i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rozwiązania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,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których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wcześniej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w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szkole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nie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stosowaliście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akcje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specjalne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,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które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mogły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zaskoczyć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uczestników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lub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społeczność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,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krótkie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opisy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,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dlaczego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te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działania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były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wyjątkowe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dołącz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zdjęcia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możesz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wykorzystać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więcej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niż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jeden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slajd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.</a:t>
            </a:r>
          </a:p>
          <a:p>
            <a:pPr algn="l">
              <a:lnSpc>
                <a:spcPts val="4497"/>
              </a:lnSpc>
            </a:pPr>
            <a:endParaRPr lang="en-US" sz="2998" i="1" dirty="0">
              <a:solidFill>
                <a:srgbClr val="171616">
                  <a:alpha val="49804"/>
                </a:srgbClr>
              </a:solidFill>
              <a:latin typeface="DKMS Custom TT Italics"/>
              <a:ea typeface="DKMS Custom TT Italics"/>
              <a:cs typeface="DKMS Custom TT Italics"/>
              <a:sym typeface="DKMS Custom TT Italic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28700" y="654051"/>
            <a:ext cx="10642186" cy="1322600"/>
            <a:chOff x="0" y="0"/>
            <a:chExt cx="14189581" cy="1763467"/>
          </a:xfrm>
        </p:grpSpPr>
        <p:sp>
          <p:nvSpPr>
            <p:cNvPr id="7" name="TextBox 7"/>
            <p:cNvSpPr txBox="1"/>
            <p:nvPr/>
          </p:nvSpPr>
          <p:spPr>
            <a:xfrm>
              <a:off x="0" y="646924"/>
              <a:ext cx="14189581" cy="11165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999"/>
                </a:lnSpc>
                <a:spcBef>
                  <a:spcPct val="0"/>
                </a:spcBef>
              </a:pPr>
              <a:r>
                <a:rPr lang="en-US" sz="4999" b="1">
                  <a:solidFill>
                    <a:srgbClr val="E2001A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Co zrobiliśmy inaczej niż inni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9137965" cy="556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SPRAWOZDANIE KONKURSOWE</a:t>
              </a:r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524932"/>
              <a:ext cx="11752045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10" name="Group 3">
            <a:extLst>
              <a:ext uri="{FF2B5EF4-FFF2-40B4-BE49-F238E27FC236}">
                <a16:creationId xmlns:a16="http://schemas.microsoft.com/office/drawing/2014/main" id="{3D04D89D-C22E-4A45-BC41-36FB36C1F227}"/>
              </a:ext>
            </a:extLst>
          </p:cNvPr>
          <p:cNvGrpSpPr/>
          <p:nvPr/>
        </p:nvGrpSpPr>
        <p:grpSpPr>
          <a:xfrm>
            <a:off x="0" y="0"/>
            <a:ext cx="916539" cy="10287000"/>
            <a:chOff x="0" y="0"/>
            <a:chExt cx="241393" cy="2709333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40C8C90B-1A55-4CB2-8D39-2B8DFC114B18}"/>
                </a:ext>
              </a:extLst>
            </p:cNvPr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9CCD1"/>
            </a:solidFill>
          </p:spPr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E2E00079-F8BD-43BB-8846-BF0EBCFEBEA0}"/>
                </a:ext>
              </a:extLst>
            </p:cNvPr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327465" y="0"/>
            <a:ext cx="6960535" cy="10287000"/>
            <a:chOff x="0" y="0"/>
            <a:chExt cx="9280713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8454" r="6379"/>
            <a:stretch>
              <a:fillRect/>
            </a:stretch>
          </p:blipFill>
          <p:spPr>
            <a:xfrm>
              <a:off x="0" y="0"/>
              <a:ext cx="9280713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565535" y="693556"/>
            <a:ext cx="3262468" cy="670289"/>
          </a:xfrm>
          <a:custGeom>
            <a:avLst/>
            <a:gdLst/>
            <a:ahLst/>
            <a:cxnLst/>
            <a:rect l="l" t="t" r="r" b="b"/>
            <a:pathLst>
              <a:path w="3262468" h="670289">
                <a:moveTo>
                  <a:pt x="0" y="0"/>
                </a:moveTo>
                <a:lnTo>
                  <a:pt x="3262469" y="0"/>
                </a:lnTo>
                <a:lnTo>
                  <a:pt x="3262469" y="670288"/>
                </a:lnTo>
                <a:lnTo>
                  <a:pt x="0" y="670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48633" y="4779530"/>
            <a:ext cx="10761930" cy="2568599"/>
            <a:chOff x="0" y="0"/>
            <a:chExt cx="14349240" cy="3424799"/>
          </a:xfrm>
        </p:grpSpPr>
        <p:sp>
          <p:nvSpPr>
            <p:cNvPr id="6" name="AutoShape 6"/>
            <p:cNvSpPr/>
            <p:nvPr/>
          </p:nvSpPr>
          <p:spPr>
            <a:xfrm>
              <a:off x="5393203" y="2420213"/>
              <a:ext cx="3661009" cy="0"/>
            </a:xfrm>
            <a:prstGeom prst="line">
              <a:avLst/>
            </a:prstGeom>
            <a:ln w="889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95250"/>
              <a:ext cx="14349240" cy="20764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300"/>
                </a:lnSpc>
                <a:spcBef>
                  <a:spcPct val="0"/>
                </a:spcBef>
              </a:pPr>
              <a:r>
                <a:rPr lang="en-US" sz="4500" b="1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Ilu naszych pełnoletnich uczniów zostało potencjalnymi Dawcami 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861643" y="2802077"/>
              <a:ext cx="10651256" cy="6227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2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15853"/>
            <a:ext cx="16230600" cy="3905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Podaj dane liczbowe i oblicz procentowy udział pełnoletnich uczniów, którzy zarejestrowali się jako Dawcy.</a:t>
            </a:r>
          </a:p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Wskaż: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liczbę wszystkich pełnoletnich uczniów w szkole,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liczbę osób zarejestrowanych podczas akcji,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procentowy wynik (liczba zarejestrowanych ÷ liczba pełnoletnich uczniów × 100%).</a:t>
            </a:r>
          </a:p>
          <a:p>
            <a:pPr algn="l">
              <a:lnSpc>
                <a:spcPts val="4497"/>
              </a:lnSpc>
            </a:pPr>
            <a:endParaRPr lang="en-US" sz="2998" i="1">
              <a:solidFill>
                <a:srgbClr val="171616">
                  <a:alpha val="49804"/>
                </a:srgbClr>
              </a:solidFill>
              <a:latin typeface="DKMS Custom TT Italics"/>
              <a:ea typeface="DKMS Custom TT Italics"/>
              <a:cs typeface="DKMS Custom TT Italics"/>
              <a:sym typeface="DKMS Custom TT Itali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6539" cy="10287000"/>
            <a:chOff x="0" y="0"/>
            <a:chExt cx="24139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CECF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654051"/>
            <a:ext cx="16230600" cy="1150514"/>
            <a:chOff x="0" y="0"/>
            <a:chExt cx="21640800" cy="1534019"/>
          </a:xfrm>
        </p:grpSpPr>
        <p:sp>
          <p:nvSpPr>
            <p:cNvPr id="7" name="TextBox 7"/>
            <p:cNvSpPr txBox="1"/>
            <p:nvPr/>
          </p:nvSpPr>
          <p:spPr>
            <a:xfrm>
              <a:off x="0" y="675499"/>
              <a:ext cx="21640800" cy="8585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59"/>
                </a:lnSpc>
                <a:spcBef>
                  <a:spcPct val="0"/>
                </a:spcBef>
              </a:pPr>
              <a:r>
                <a:rPr lang="en-US" sz="3900" b="1">
                  <a:solidFill>
                    <a:srgbClr val="E2001A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Ilu naszych pełnoletnich uczniów zostało potencjalnymi Dawcami 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36484" cy="556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SPRAWOZDANIE KONKURSOWE</a:t>
              </a:r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524932"/>
              <a:ext cx="17923267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327465" y="0"/>
            <a:ext cx="6960535" cy="10287000"/>
            <a:chOff x="0" y="0"/>
            <a:chExt cx="9280713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8454" r="6379"/>
            <a:stretch>
              <a:fillRect/>
            </a:stretch>
          </p:blipFill>
          <p:spPr>
            <a:xfrm>
              <a:off x="0" y="0"/>
              <a:ext cx="9280713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565535" y="693556"/>
            <a:ext cx="3262468" cy="670289"/>
          </a:xfrm>
          <a:custGeom>
            <a:avLst/>
            <a:gdLst/>
            <a:ahLst/>
            <a:cxnLst/>
            <a:rect l="l" t="t" r="r" b="b"/>
            <a:pathLst>
              <a:path w="3262468" h="670289">
                <a:moveTo>
                  <a:pt x="0" y="0"/>
                </a:moveTo>
                <a:lnTo>
                  <a:pt x="3262469" y="0"/>
                </a:lnTo>
                <a:lnTo>
                  <a:pt x="3262469" y="670288"/>
                </a:lnTo>
                <a:lnTo>
                  <a:pt x="0" y="670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48633" y="4715236"/>
            <a:ext cx="10761930" cy="1816283"/>
            <a:chOff x="0" y="-85725"/>
            <a:chExt cx="14349240" cy="2421711"/>
          </a:xfrm>
        </p:grpSpPr>
        <p:sp>
          <p:nvSpPr>
            <p:cNvPr id="6" name="AutoShape 6"/>
            <p:cNvSpPr/>
            <p:nvPr/>
          </p:nvSpPr>
          <p:spPr>
            <a:xfrm>
              <a:off x="5393203" y="1331399"/>
              <a:ext cx="3661009" cy="0"/>
            </a:xfrm>
            <a:prstGeom prst="line">
              <a:avLst/>
            </a:prstGeom>
            <a:ln w="889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14349240" cy="10066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60"/>
                </a:lnSpc>
                <a:spcBef>
                  <a:spcPct val="0"/>
                </a:spcBef>
              </a:pPr>
              <a:r>
                <a:rPr lang="en-US" sz="44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</a:t>
              </a:r>
              <a:r>
                <a:rPr lang="en-US" sz="4400" b="1" dirty="0" err="1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Nasze</a:t>
              </a:r>
              <a:r>
                <a:rPr lang="en-US" sz="44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</a:t>
              </a:r>
              <a:r>
                <a:rPr lang="en-US" sz="4400" b="1" dirty="0" err="1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materiały</a:t>
              </a:r>
              <a:r>
                <a:rPr lang="en-US" sz="44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– </a:t>
              </a:r>
              <a:r>
                <a:rPr lang="en-US" sz="4400" b="1" dirty="0" err="1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nasza</a:t>
              </a:r>
              <a:r>
                <a:rPr lang="en-US" sz="44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</a:t>
              </a:r>
              <a:r>
                <a:rPr lang="en-US" sz="4400" b="1" dirty="0" err="1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kreatywność</a:t>
              </a:r>
              <a:endParaRPr lang="en-US" sz="4400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861643" y="1713264"/>
              <a:ext cx="10651256" cy="6227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2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15853"/>
            <a:ext cx="16230600" cy="5029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Opisz, jakie autorskie materiały stworzyliście w szkole, aby promować akcję.</a:t>
            </a:r>
          </a:p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Wskaż: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rodzaje materiałów (plakaty, filmy, prezentacje, grafiki, ulotki, gadżety, koszulki),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kto był ich autorem (uczniowie, nauczyciele, rodzice),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w jaki sposób były wykorzystywane,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porównanie z materiałami dostarczonymi przez Organizatora (co dodaliście od siebie),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możesz wykorzystać więcej niż jeden slajd.</a:t>
            </a:r>
          </a:p>
          <a:p>
            <a:pPr algn="l">
              <a:lnSpc>
                <a:spcPts val="4497"/>
              </a:lnSpc>
            </a:pPr>
            <a:endParaRPr lang="en-US" sz="2998" i="1">
              <a:solidFill>
                <a:srgbClr val="171616">
                  <a:alpha val="49804"/>
                </a:srgbClr>
              </a:solidFill>
              <a:latin typeface="DKMS Custom TT Italics"/>
              <a:ea typeface="DKMS Custom TT Italics"/>
              <a:cs typeface="DKMS Custom TT Italics"/>
              <a:sym typeface="DKMS Custom TT Italic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28700" y="654051"/>
            <a:ext cx="16230600" cy="1150514"/>
            <a:chOff x="0" y="0"/>
            <a:chExt cx="21640800" cy="1534019"/>
          </a:xfrm>
        </p:grpSpPr>
        <p:sp>
          <p:nvSpPr>
            <p:cNvPr id="7" name="TextBox 7"/>
            <p:cNvSpPr txBox="1"/>
            <p:nvPr/>
          </p:nvSpPr>
          <p:spPr>
            <a:xfrm>
              <a:off x="0" y="675499"/>
              <a:ext cx="21640800" cy="8585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59"/>
                </a:lnSpc>
                <a:spcBef>
                  <a:spcPct val="0"/>
                </a:spcBef>
              </a:pPr>
              <a:r>
                <a:rPr lang="en-US" sz="3900" b="1">
                  <a:solidFill>
                    <a:srgbClr val="E2001A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Nasze materiały – nasza kreatywność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36484" cy="556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SPRAWOZDANIE KONKURSOWE</a:t>
              </a:r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524932"/>
              <a:ext cx="17923267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10" name="Group 3">
            <a:extLst>
              <a:ext uri="{FF2B5EF4-FFF2-40B4-BE49-F238E27FC236}">
                <a16:creationId xmlns:a16="http://schemas.microsoft.com/office/drawing/2014/main" id="{D9FAC830-7C56-4E19-9958-A3BC663104EC}"/>
              </a:ext>
            </a:extLst>
          </p:cNvPr>
          <p:cNvGrpSpPr/>
          <p:nvPr/>
        </p:nvGrpSpPr>
        <p:grpSpPr>
          <a:xfrm>
            <a:off x="0" y="0"/>
            <a:ext cx="916539" cy="10287000"/>
            <a:chOff x="0" y="0"/>
            <a:chExt cx="241393" cy="2709333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D042F497-F5F4-4FAA-A9E1-B8FC976FF445}"/>
                </a:ext>
              </a:extLst>
            </p:cNvPr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FF5D7"/>
            </a:solidFill>
          </p:spPr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6791C503-8D43-41BB-9AE4-1821E2133598}"/>
                </a:ext>
              </a:extLst>
            </p:cNvPr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15853"/>
            <a:ext cx="16230600" cy="5029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Opisz, jakie autorskie materiały stworzyliście w szkole, aby promować akcję.</a:t>
            </a:r>
          </a:p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Wskaż: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rodzaje materiałów (plakaty, filmy, prezentacje, grafiki, ulotki, gadżety, koszulki),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kto był ich autorem (uczniowie, nauczyciele, rodzice),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w jaki sposób były wykorzystywane,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porównanie z materiałami dostarczonymi przez Organizatora (co dodaliście od siebie),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możesz wykorzystać więcej niż jeden slajd.</a:t>
            </a:r>
          </a:p>
          <a:p>
            <a:pPr algn="l">
              <a:lnSpc>
                <a:spcPts val="4497"/>
              </a:lnSpc>
            </a:pPr>
            <a:endParaRPr lang="en-US" sz="2998" i="1">
              <a:solidFill>
                <a:srgbClr val="171616">
                  <a:alpha val="49804"/>
                </a:srgbClr>
              </a:solidFill>
              <a:latin typeface="DKMS Custom TT Italics"/>
              <a:ea typeface="DKMS Custom TT Italics"/>
              <a:cs typeface="DKMS Custom TT Italics"/>
              <a:sym typeface="DKMS Custom TT Italic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28700" y="654051"/>
            <a:ext cx="16230600" cy="1150514"/>
            <a:chOff x="0" y="0"/>
            <a:chExt cx="21640800" cy="1534019"/>
          </a:xfrm>
        </p:grpSpPr>
        <p:sp>
          <p:nvSpPr>
            <p:cNvPr id="7" name="TextBox 7"/>
            <p:cNvSpPr txBox="1"/>
            <p:nvPr/>
          </p:nvSpPr>
          <p:spPr>
            <a:xfrm>
              <a:off x="0" y="675499"/>
              <a:ext cx="21640800" cy="8585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59"/>
                </a:lnSpc>
                <a:spcBef>
                  <a:spcPct val="0"/>
                </a:spcBef>
              </a:pPr>
              <a:r>
                <a:rPr lang="en-US" sz="3900" b="1">
                  <a:solidFill>
                    <a:srgbClr val="E2001A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Nasze materiały – nasza kreatywność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36484" cy="556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SPRAWOZDANIE KONKURSOWE</a:t>
              </a:r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524932"/>
              <a:ext cx="17923267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10" name="Group 3">
            <a:extLst>
              <a:ext uri="{FF2B5EF4-FFF2-40B4-BE49-F238E27FC236}">
                <a16:creationId xmlns:a16="http://schemas.microsoft.com/office/drawing/2014/main" id="{D458E4D7-CC9A-4454-BC11-D5A31AE3418E}"/>
              </a:ext>
            </a:extLst>
          </p:cNvPr>
          <p:cNvGrpSpPr/>
          <p:nvPr/>
        </p:nvGrpSpPr>
        <p:grpSpPr>
          <a:xfrm>
            <a:off x="0" y="0"/>
            <a:ext cx="916539" cy="10287000"/>
            <a:chOff x="0" y="0"/>
            <a:chExt cx="241393" cy="2709333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C73F16D6-8DB7-4849-AB38-3757C57404E2}"/>
                </a:ext>
              </a:extLst>
            </p:cNvPr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FF5D7"/>
            </a:solidFill>
          </p:spPr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D552CB53-B935-4251-B3B3-19909219EBB3}"/>
                </a:ext>
              </a:extLst>
            </p:cNvPr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327465" y="0"/>
            <a:ext cx="6960535" cy="10287000"/>
            <a:chOff x="0" y="0"/>
            <a:chExt cx="9280713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8454" r="6379"/>
            <a:stretch>
              <a:fillRect/>
            </a:stretch>
          </p:blipFill>
          <p:spPr>
            <a:xfrm>
              <a:off x="0" y="0"/>
              <a:ext cx="9280713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565535" y="693556"/>
            <a:ext cx="3262468" cy="670289"/>
          </a:xfrm>
          <a:custGeom>
            <a:avLst/>
            <a:gdLst/>
            <a:ahLst/>
            <a:cxnLst/>
            <a:rect l="l" t="t" r="r" b="b"/>
            <a:pathLst>
              <a:path w="3262468" h="670289">
                <a:moveTo>
                  <a:pt x="0" y="0"/>
                </a:moveTo>
                <a:lnTo>
                  <a:pt x="3262469" y="0"/>
                </a:lnTo>
                <a:lnTo>
                  <a:pt x="3262469" y="670288"/>
                </a:lnTo>
                <a:lnTo>
                  <a:pt x="0" y="670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48633" y="4715236"/>
            <a:ext cx="10761930" cy="1816283"/>
            <a:chOff x="0" y="-85725"/>
            <a:chExt cx="14349240" cy="2421711"/>
          </a:xfrm>
        </p:grpSpPr>
        <p:sp>
          <p:nvSpPr>
            <p:cNvPr id="6" name="AutoShape 6"/>
            <p:cNvSpPr/>
            <p:nvPr/>
          </p:nvSpPr>
          <p:spPr>
            <a:xfrm>
              <a:off x="5393203" y="1331399"/>
              <a:ext cx="3661009" cy="0"/>
            </a:xfrm>
            <a:prstGeom prst="line">
              <a:avLst/>
            </a:prstGeom>
            <a:ln w="889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14349240" cy="10066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60"/>
                </a:lnSpc>
                <a:spcBef>
                  <a:spcPct val="0"/>
                </a:spcBef>
              </a:pPr>
              <a:r>
                <a:rPr lang="en-US" sz="44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</a:t>
              </a:r>
              <a:r>
                <a:rPr lang="pl-PL" sz="44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Jak daleko dotarła nasza akcja</a:t>
              </a:r>
              <a:endParaRPr lang="en-US" sz="4400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861643" y="1713264"/>
              <a:ext cx="10651256" cy="6227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2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15853"/>
            <a:ext cx="16230600" cy="5029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Opisz zasięg działań – zarówno w szkole, jak i poza nią.</a:t>
            </a:r>
          </a:p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Wskaż: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ilu uczniów, klas i pracowników szkoły objęła akcja,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jak zaangażowali się rodzice i mieszkańcy,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współpracę z mediami lokalnymi lub instytucjami,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aktywność w mediach społecznościowych (np. liczba postów, polubień, udostępnień),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inne działania zwiększające zasięg (np. ogłoszenia w miejscowości, artykuły),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możesz wykorzystać więcej niż jeden slajd.</a:t>
            </a:r>
          </a:p>
          <a:p>
            <a:pPr algn="l">
              <a:lnSpc>
                <a:spcPts val="4497"/>
              </a:lnSpc>
            </a:pPr>
            <a:endParaRPr lang="en-US" sz="2998" i="1">
              <a:solidFill>
                <a:srgbClr val="171616">
                  <a:alpha val="49804"/>
                </a:srgbClr>
              </a:solidFill>
              <a:latin typeface="DKMS Custom TT Italics"/>
              <a:ea typeface="DKMS Custom TT Italics"/>
              <a:cs typeface="DKMS Custom TT Italics"/>
              <a:sym typeface="DKMS Custom TT Italic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28700" y="654051"/>
            <a:ext cx="16230600" cy="1150514"/>
            <a:chOff x="0" y="0"/>
            <a:chExt cx="21640800" cy="1534019"/>
          </a:xfrm>
        </p:grpSpPr>
        <p:sp>
          <p:nvSpPr>
            <p:cNvPr id="7" name="TextBox 7"/>
            <p:cNvSpPr txBox="1"/>
            <p:nvPr/>
          </p:nvSpPr>
          <p:spPr>
            <a:xfrm>
              <a:off x="0" y="675499"/>
              <a:ext cx="21640800" cy="8585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59"/>
                </a:lnSpc>
                <a:spcBef>
                  <a:spcPct val="0"/>
                </a:spcBef>
              </a:pPr>
              <a:r>
                <a:rPr lang="en-US" sz="3900" b="1">
                  <a:solidFill>
                    <a:srgbClr val="E2001A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Jak daleko dotarła nasza akcja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36484" cy="556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SPRAWOZDANIE KONKURSOWE</a:t>
              </a:r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524932"/>
              <a:ext cx="17923267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10" name="Group 3">
            <a:extLst>
              <a:ext uri="{FF2B5EF4-FFF2-40B4-BE49-F238E27FC236}">
                <a16:creationId xmlns:a16="http://schemas.microsoft.com/office/drawing/2014/main" id="{4E3C5C3D-AEB2-4EC3-A716-E6A1EB1E371E}"/>
              </a:ext>
            </a:extLst>
          </p:cNvPr>
          <p:cNvGrpSpPr/>
          <p:nvPr/>
        </p:nvGrpSpPr>
        <p:grpSpPr>
          <a:xfrm>
            <a:off x="0" y="0"/>
            <a:ext cx="916539" cy="10287000"/>
            <a:chOff x="0" y="0"/>
            <a:chExt cx="241393" cy="2709333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976EF8BD-48F8-4F56-9DAB-3F569B85A6E2}"/>
                </a:ext>
              </a:extLst>
            </p:cNvPr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9CCD1"/>
            </a:solidFill>
          </p:spPr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D956044A-BECE-4860-A568-1FD6AEE69F3D}"/>
                </a:ext>
              </a:extLst>
            </p:cNvPr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15853"/>
            <a:ext cx="16230600" cy="5029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Opisz zasięg działań – zarówno w szkole, jak i poza nią.</a:t>
            </a:r>
          </a:p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Wskaż: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ilu uczniów, klas i pracowników szkoły objęła akcja,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jak zaangażowali się rodzice i mieszkańcy,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współpracę z mediami lokalnymi lub instytucjami,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aktywność w mediach społecznościowych (np. liczba postów, polubień, udostępnień),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inne działania zwiększające zasięg (np. ogłoszenia w miejscowości, artykuły),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możesz wykorzystać więcej niż jeden slajd.</a:t>
            </a:r>
          </a:p>
          <a:p>
            <a:pPr algn="l">
              <a:lnSpc>
                <a:spcPts val="4497"/>
              </a:lnSpc>
            </a:pPr>
            <a:endParaRPr lang="en-US" sz="2998" i="1">
              <a:solidFill>
                <a:srgbClr val="171616">
                  <a:alpha val="49804"/>
                </a:srgbClr>
              </a:solidFill>
              <a:latin typeface="DKMS Custom TT Italics"/>
              <a:ea typeface="DKMS Custom TT Italics"/>
              <a:cs typeface="DKMS Custom TT Italics"/>
              <a:sym typeface="DKMS Custom TT Italic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28700" y="654051"/>
            <a:ext cx="16230600" cy="1150514"/>
            <a:chOff x="0" y="0"/>
            <a:chExt cx="21640800" cy="1534019"/>
          </a:xfrm>
        </p:grpSpPr>
        <p:sp>
          <p:nvSpPr>
            <p:cNvPr id="7" name="TextBox 7"/>
            <p:cNvSpPr txBox="1"/>
            <p:nvPr/>
          </p:nvSpPr>
          <p:spPr>
            <a:xfrm>
              <a:off x="0" y="675499"/>
              <a:ext cx="21640800" cy="8585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59"/>
                </a:lnSpc>
                <a:spcBef>
                  <a:spcPct val="0"/>
                </a:spcBef>
              </a:pPr>
              <a:r>
                <a:rPr lang="en-US" sz="3900" b="1">
                  <a:solidFill>
                    <a:srgbClr val="E2001A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Jak daleko dotarła nasza akcja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36484" cy="556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SPRAWOZDANIE KONKURSOWE</a:t>
              </a:r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524932"/>
              <a:ext cx="17923267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10" name="Group 3">
            <a:extLst>
              <a:ext uri="{FF2B5EF4-FFF2-40B4-BE49-F238E27FC236}">
                <a16:creationId xmlns:a16="http://schemas.microsoft.com/office/drawing/2014/main" id="{7FEAD0EC-23D3-43B1-BBE6-B6B1FDE2A00A}"/>
              </a:ext>
            </a:extLst>
          </p:cNvPr>
          <p:cNvGrpSpPr/>
          <p:nvPr/>
        </p:nvGrpSpPr>
        <p:grpSpPr>
          <a:xfrm>
            <a:off x="0" y="0"/>
            <a:ext cx="916539" cy="10287000"/>
            <a:chOff x="0" y="0"/>
            <a:chExt cx="241393" cy="2709333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335C7F40-5128-4C64-9632-1071D5BF260D}"/>
                </a:ext>
              </a:extLst>
            </p:cNvPr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9CCD1"/>
            </a:solidFill>
          </p:spPr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FCFDBD85-F894-4C8D-A465-0784D312C45B}"/>
                </a:ext>
              </a:extLst>
            </p:cNvPr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191133"/>
            <a:ext cx="16084337" cy="7878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9"/>
              </a:lnSpc>
            </a:pP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Drogi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Uczestniku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To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już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ostatni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etap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konkursu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.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Przed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Tobą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zadanie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podsumowania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działań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zrealizowanych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w </a:t>
            </a:r>
            <a:r>
              <a:rPr lang="pl-PL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5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.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edycji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konkursu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“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Nauczyciele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z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Życiem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” w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ramach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projektu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b="1" dirty="0">
                <a:solidFill>
                  <a:srgbClr val="E2001A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#KOMÓRKOMANIA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. </a:t>
            </a:r>
          </a:p>
          <a:p>
            <a:pPr algn="l">
              <a:lnSpc>
                <a:spcPts val="2849"/>
              </a:lnSpc>
            </a:pPr>
            <a:endParaRPr lang="en-US" sz="1899" dirty="0">
              <a:solidFill>
                <a:srgbClr val="171616"/>
              </a:solidFill>
              <a:latin typeface="DKMS Custom"/>
              <a:ea typeface="DKMS Custom"/>
              <a:cs typeface="DKMS Custom"/>
              <a:sym typeface="DKMS Custom"/>
            </a:endParaRPr>
          </a:p>
          <a:p>
            <a:pPr algn="l">
              <a:lnSpc>
                <a:spcPts val="2849"/>
              </a:lnSpc>
            </a:pP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Pamiętaj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że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Jury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będzie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oceniać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Twoje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sprawozdanie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według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poniższych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kryteriów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:</a:t>
            </a:r>
          </a:p>
          <a:p>
            <a:pPr algn="l">
              <a:lnSpc>
                <a:spcPts val="2849"/>
              </a:lnSpc>
            </a:pP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1.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Wartość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edukacyjna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dotycząca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idei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dawstwa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– w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jakim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stopniu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Twoje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działania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przyczyniły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się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do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przekazania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wiedzy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o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dawstwie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szpiku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w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sposób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ciekawy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przystępny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angażujący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(np.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lekcje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warsztaty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quizy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gry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prezentacje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).</a:t>
            </a:r>
          </a:p>
          <a:p>
            <a:pPr algn="l">
              <a:lnSpc>
                <a:spcPts val="2849"/>
              </a:lnSpc>
            </a:pP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2.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Innowacyjność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form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realizacji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akcji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–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pomysłowość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oryginalność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zastosowanych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działań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które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wyróżniają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się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spośród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standardowych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form.</a:t>
            </a:r>
          </a:p>
          <a:p>
            <a:pPr algn="l">
              <a:lnSpc>
                <a:spcPts val="2849"/>
              </a:lnSpc>
            </a:pP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3.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Stosunek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liczby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zarejestrowanych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osób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do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pełnoletniej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liczby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uczniów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–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procentowy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udział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pełnoletnich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uczniów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którzy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zostali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potencjalnymi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Dawcami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szpiku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.</a:t>
            </a:r>
          </a:p>
          <a:p>
            <a:pPr algn="l">
              <a:lnSpc>
                <a:spcPts val="2849"/>
              </a:lnSpc>
            </a:pP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4.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Stosunek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liczby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własnych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materiałów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do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materiałów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Organizatora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–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stopień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wykorzystania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autorskich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materiałów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stworzonych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przez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społeczność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szkolną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(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plakaty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filmy,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prezentacje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ulotki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koszulki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) w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stosunku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do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materiałów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dostarczonych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przez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Organizatora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.</a:t>
            </a:r>
          </a:p>
          <a:p>
            <a:pPr algn="l">
              <a:lnSpc>
                <a:spcPts val="2849"/>
              </a:lnSpc>
            </a:pP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5.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Zasięg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działań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w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ramach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akcji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–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skala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oddziaływania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zarówno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wewnątrz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szkoły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jak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na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zewnątrz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(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rodzice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mieszkańcy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media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lokalne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media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społecznościowe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).</a:t>
            </a:r>
          </a:p>
          <a:p>
            <a:pPr algn="l">
              <a:lnSpc>
                <a:spcPts val="2849"/>
              </a:lnSpc>
            </a:pP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6.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Udział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partnerów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spoza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szkoły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–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zaangażowanie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instytucji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firm,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mediów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lekarzy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dawców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czy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sponsorów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we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wsparcie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merytoryczne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promocyjne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lub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organizacyjne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.</a:t>
            </a:r>
          </a:p>
          <a:p>
            <a:pPr algn="l">
              <a:lnSpc>
                <a:spcPts val="2849"/>
              </a:lnSpc>
            </a:pP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7.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Formy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zaangażowania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uczniów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w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organizację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akcji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–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zakres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rodzaj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udziału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uczniów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w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przygotowaniu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realizacji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projektu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.</a:t>
            </a:r>
          </a:p>
          <a:p>
            <a:pPr algn="l">
              <a:lnSpc>
                <a:spcPts val="2849"/>
              </a:lnSpc>
            </a:pP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8.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Aktywne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uczestnictwo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w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grupie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dla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nauczycieli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na</a:t>
            </a:r>
            <a:r>
              <a:rPr lang="en-US" sz="1899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 </a:t>
            </a:r>
            <a:r>
              <a:rPr lang="en-US" sz="1899" b="1" dirty="0" err="1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rPr>
              <a:t>Facebooku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–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publikowanie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postów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komentowanie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polubienia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udostępnianie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treści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oraz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promowanie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projektu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poza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grupą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.</a:t>
            </a:r>
          </a:p>
          <a:p>
            <a:pPr algn="l">
              <a:lnSpc>
                <a:spcPts val="2849"/>
              </a:lnSpc>
            </a:pPr>
            <a:endParaRPr lang="en-US" sz="1899" dirty="0">
              <a:solidFill>
                <a:srgbClr val="171616"/>
              </a:solidFill>
              <a:latin typeface="DKMS Custom"/>
              <a:ea typeface="DKMS Custom"/>
              <a:cs typeface="DKMS Custom"/>
              <a:sym typeface="DKMS Custom"/>
            </a:endParaRPr>
          </a:p>
          <a:p>
            <a:pPr algn="l">
              <a:lnSpc>
                <a:spcPts val="2849"/>
              </a:lnSpc>
            </a:pP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Każde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z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tych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kryteriów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ma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swoją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definicję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a ich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opis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w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Twoim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sprawozdaniu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będzie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podstawą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do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przyznania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punktów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.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Pisz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konkretnie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,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opierając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się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na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faktach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przykładach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– to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pozwoli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Jury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najlepiej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docenić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Twój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wkład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i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1899" dirty="0" err="1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kreatywność</a:t>
            </a:r>
            <a:r>
              <a:rPr lang="en-US" sz="1899" dirty="0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6539" cy="10287000"/>
            <a:chOff x="0" y="0"/>
            <a:chExt cx="24139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CECF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611190"/>
            <a:ext cx="7838820" cy="1365461"/>
            <a:chOff x="0" y="-57148"/>
            <a:chExt cx="10451760" cy="1820615"/>
          </a:xfrm>
        </p:grpSpPr>
        <p:sp>
          <p:nvSpPr>
            <p:cNvPr id="7" name="TextBox 7"/>
            <p:cNvSpPr txBox="1"/>
            <p:nvPr/>
          </p:nvSpPr>
          <p:spPr>
            <a:xfrm>
              <a:off x="0" y="646924"/>
              <a:ext cx="10451760" cy="11165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999"/>
                </a:lnSpc>
                <a:spcBef>
                  <a:spcPct val="0"/>
                </a:spcBef>
              </a:pPr>
              <a:r>
                <a:rPr lang="en-US" sz="4999" b="1">
                  <a:solidFill>
                    <a:srgbClr val="E2001A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Wstęp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48"/>
              <a:ext cx="8077200" cy="5690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2500" dirty="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SPRAWOZDANIE KONKURSOWE</a:t>
              </a:r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524932"/>
              <a:ext cx="8656320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10" name="Group 3">
            <a:extLst>
              <a:ext uri="{FF2B5EF4-FFF2-40B4-BE49-F238E27FC236}">
                <a16:creationId xmlns:a16="http://schemas.microsoft.com/office/drawing/2014/main" id="{83A7AA92-36B5-4C10-A65C-88D131AE8E71}"/>
              </a:ext>
            </a:extLst>
          </p:cNvPr>
          <p:cNvGrpSpPr/>
          <p:nvPr/>
        </p:nvGrpSpPr>
        <p:grpSpPr>
          <a:xfrm>
            <a:off x="17371461" y="0"/>
            <a:ext cx="916539" cy="10287000"/>
            <a:chOff x="0" y="0"/>
            <a:chExt cx="241393" cy="2709333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530662BB-AA9A-4F0C-99CF-0D3AF9ABBFC6}"/>
                </a:ext>
              </a:extLst>
            </p:cNvPr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CECFA"/>
            </a:solidFill>
          </p:spPr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4BF8243-47DF-435F-883D-BBA44ECF1791}"/>
                </a:ext>
              </a:extLst>
            </p:cNvPr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327465" y="0"/>
            <a:ext cx="6960535" cy="10287000"/>
            <a:chOff x="0" y="0"/>
            <a:chExt cx="9280713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8454" r="6379"/>
            <a:stretch>
              <a:fillRect/>
            </a:stretch>
          </p:blipFill>
          <p:spPr>
            <a:xfrm>
              <a:off x="0" y="0"/>
              <a:ext cx="9280713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565535" y="693556"/>
            <a:ext cx="3262468" cy="670289"/>
          </a:xfrm>
          <a:custGeom>
            <a:avLst/>
            <a:gdLst/>
            <a:ahLst/>
            <a:cxnLst/>
            <a:rect l="l" t="t" r="r" b="b"/>
            <a:pathLst>
              <a:path w="3262468" h="670289">
                <a:moveTo>
                  <a:pt x="0" y="0"/>
                </a:moveTo>
                <a:lnTo>
                  <a:pt x="3262469" y="0"/>
                </a:lnTo>
                <a:lnTo>
                  <a:pt x="3262469" y="670288"/>
                </a:lnTo>
                <a:lnTo>
                  <a:pt x="0" y="670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48633" y="4779530"/>
            <a:ext cx="10761930" cy="1751989"/>
            <a:chOff x="0" y="0"/>
            <a:chExt cx="14349240" cy="2335986"/>
          </a:xfrm>
        </p:grpSpPr>
        <p:sp>
          <p:nvSpPr>
            <p:cNvPr id="6" name="AutoShape 6"/>
            <p:cNvSpPr/>
            <p:nvPr/>
          </p:nvSpPr>
          <p:spPr>
            <a:xfrm>
              <a:off x="5393203" y="1331399"/>
              <a:ext cx="3661009" cy="0"/>
            </a:xfrm>
            <a:prstGeom prst="line">
              <a:avLst/>
            </a:prstGeom>
            <a:ln w="889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14349240" cy="9781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60"/>
                </a:lnSpc>
                <a:spcBef>
                  <a:spcPct val="0"/>
                </a:spcBef>
              </a:pPr>
              <a:r>
                <a:rPr lang="en-US" sz="4400" b="1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Kto nam pomagał poza szkołą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861643" y="1713264"/>
              <a:ext cx="10651256" cy="6227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2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15853"/>
            <a:ext cx="16230600" cy="3905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Opisz udział partnerów zewnętrznych w Waszym projekcie.</a:t>
            </a:r>
          </a:p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Wskaż: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kto to był (urzędy, media, instytucje kultury, firmy, lekarze, sponsorzy),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na czym polegało ich wsparcie (merytoryczne, promocyjne, organizacyjne, finansowe),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jak to wsparcie wpłynęło na przebieg akcji.</a:t>
            </a:r>
          </a:p>
          <a:p>
            <a:pPr algn="l">
              <a:lnSpc>
                <a:spcPts val="4497"/>
              </a:lnSpc>
            </a:pPr>
            <a:endParaRPr lang="en-US" sz="2998" i="1">
              <a:solidFill>
                <a:srgbClr val="171616">
                  <a:alpha val="49804"/>
                </a:srgbClr>
              </a:solidFill>
              <a:latin typeface="DKMS Custom TT Italics"/>
              <a:ea typeface="DKMS Custom TT Italics"/>
              <a:cs typeface="DKMS Custom TT Italics"/>
              <a:sym typeface="DKMS Custom TT Itali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6539" cy="10287000"/>
            <a:chOff x="0" y="0"/>
            <a:chExt cx="24139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CECF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654051"/>
            <a:ext cx="16230600" cy="1150514"/>
            <a:chOff x="0" y="0"/>
            <a:chExt cx="21640800" cy="1534019"/>
          </a:xfrm>
        </p:grpSpPr>
        <p:sp>
          <p:nvSpPr>
            <p:cNvPr id="7" name="TextBox 7"/>
            <p:cNvSpPr txBox="1"/>
            <p:nvPr/>
          </p:nvSpPr>
          <p:spPr>
            <a:xfrm>
              <a:off x="0" y="675499"/>
              <a:ext cx="21640800" cy="8585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59"/>
                </a:lnSpc>
                <a:spcBef>
                  <a:spcPct val="0"/>
                </a:spcBef>
              </a:pPr>
              <a:r>
                <a:rPr lang="en-US" sz="3900" b="1">
                  <a:solidFill>
                    <a:srgbClr val="E2001A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Kto nam pomagał poza szkołą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36484" cy="556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SPRAWOZDANIE KONKURSOWE</a:t>
              </a:r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524932"/>
              <a:ext cx="17923267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327465" y="0"/>
            <a:ext cx="6960535" cy="10287000"/>
            <a:chOff x="0" y="0"/>
            <a:chExt cx="9280713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8454" r="6379"/>
            <a:stretch>
              <a:fillRect/>
            </a:stretch>
          </p:blipFill>
          <p:spPr>
            <a:xfrm>
              <a:off x="0" y="0"/>
              <a:ext cx="9280713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565535" y="693556"/>
            <a:ext cx="3262468" cy="670289"/>
          </a:xfrm>
          <a:custGeom>
            <a:avLst/>
            <a:gdLst/>
            <a:ahLst/>
            <a:cxnLst/>
            <a:rect l="l" t="t" r="r" b="b"/>
            <a:pathLst>
              <a:path w="3262468" h="670289">
                <a:moveTo>
                  <a:pt x="0" y="0"/>
                </a:moveTo>
                <a:lnTo>
                  <a:pt x="3262469" y="0"/>
                </a:lnTo>
                <a:lnTo>
                  <a:pt x="3262469" y="670288"/>
                </a:lnTo>
                <a:lnTo>
                  <a:pt x="0" y="670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48633" y="4722380"/>
            <a:ext cx="10761930" cy="1726589"/>
            <a:chOff x="0" y="-76200"/>
            <a:chExt cx="14349240" cy="2302119"/>
          </a:xfrm>
        </p:grpSpPr>
        <p:sp>
          <p:nvSpPr>
            <p:cNvPr id="6" name="AutoShape 6"/>
            <p:cNvSpPr/>
            <p:nvPr/>
          </p:nvSpPr>
          <p:spPr>
            <a:xfrm>
              <a:off x="5393203" y="1221332"/>
              <a:ext cx="3661009" cy="0"/>
            </a:xfrm>
            <a:prstGeom prst="line">
              <a:avLst/>
            </a:prstGeom>
            <a:ln w="889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14349240" cy="9169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60"/>
                </a:lnSpc>
                <a:spcBef>
                  <a:spcPct val="0"/>
                </a:spcBef>
              </a:pPr>
              <a:r>
                <a:rPr lang="pl-PL" sz="44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Jak angażowali się uczniowie</a:t>
              </a:r>
              <a:endParaRPr lang="en-US" sz="4400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861643" y="1603197"/>
              <a:ext cx="10651256" cy="6227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2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15853"/>
            <a:ext cx="16230600" cy="3905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Opisz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udział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uczniów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w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przygotowaniu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i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realizacji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akcji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.</a:t>
            </a:r>
          </a:p>
          <a:p>
            <a:pPr algn="l">
              <a:lnSpc>
                <a:spcPts val="4497"/>
              </a:lnSpc>
            </a:pP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Wskaż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: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jakie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zadania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wykonywali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(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organizacja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,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prowadzenie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zajęć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,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tworzenie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materiałów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,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dokumentowanie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,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promocja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),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czy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byli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autorami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pomysłów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lub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inicjowali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współpracę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przykłady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ich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samodzielnych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</a:t>
            </a:r>
            <a:r>
              <a:rPr lang="en-US" sz="2998" i="1" dirty="0" err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działań</a:t>
            </a:r>
            <a:r>
              <a:rPr lang="en-US" sz="2998" i="1" dirty="0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.</a:t>
            </a:r>
          </a:p>
          <a:p>
            <a:pPr algn="l">
              <a:lnSpc>
                <a:spcPts val="4497"/>
              </a:lnSpc>
            </a:pPr>
            <a:endParaRPr lang="en-US" sz="2998" i="1" dirty="0">
              <a:solidFill>
                <a:srgbClr val="171616">
                  <a:alpha val="49804"/>
                </a:srgbClr>
              </a:solidFill>
              <a:latin typeface="DKMS Custom TT Italics"/>
              <a:ea typeface="DKMS Custom TT Italics"/>
              <a:cs typeface="DKMS Custom TT Italics"/>
              <a:sym typeface="DKMS Custom TT Italic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28700" y="654051"/>
            <a:ext cx="16230600" cy="1150514"/>
            <a:chOff x="0" y="0"/>
            <a:chExt cx="21640800" cy="1534019"/>
          </a:xfrm>
        </p:grpSpPr>
        <p:sp>
          <p:nvSpPr>
            <p:cNvPr id="7" name="TextBox 7"/>
            <p:cNvSpPr txBox="1"/>
            <p:nvPr/>
          </p:nvSpPr>
          <p:spPr>
            <a:xfrm>
              <a:off x="0" y="675499"/>
              <a:ext cx="21640800" cy="8585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59"/>
                </a:lnSpc>
                <a:spcBef>
                  <a:spcPct val="0"/>
                </a:spcBef>
              </a:pPr>
              <a:r>
                <a:rPr lang="en-US" sz="3900" b="1">
                  <a:solidFill>
                    <a:srgbClr val="E2001A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Jak angażowali się uczniowie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36484" cy="556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SPRAWOZDANIE KONKURSOWE</a:t>
              </a:r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524932"/>
              <a:ext cx="17923267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10" name="Group 3">
            <a:extLst>
              <a:ext uri="{FF2B5EF4-FFF2-40B4-BE49-F238E27FC236}">
                <a16:creationId xmlns:a16="http://schemas.microsoft.com/office/drawing/2014/main" id="{51E1F8A6-CF5A-4531-9F82-BB9F339A0AF5}"/>
              </a:ext>
            </a:extLst>
          </p:cNvPr>
          <p:cNvGrpSpPr/>
          <p:nvPr/>
        </p:nvGrpSpPr>
        <p:grpSpPr>
          <a:xfrm>
            <a:off x="0" y="0"/>
            <a:ext cx="916539" cy="10287000"/>
            <a:chOff x="0" y="0"/>
            <a:chExt cx="241393" cy="2709333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B52112D1-567D-4493-A3D5-52EF9AE8C466}"/>
                </a:ext>
              </a:extLst>
            </p:cNvPr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FF5D7"/>
            </a:solidFill>
          </p:spPr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D6EC373C-314C-46AE-A0FB-FAED58C3851E}"/>
                </a:ext>
              </a:extLst>
            </p:cNvPr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327465" y="0"/>
            <a:ext cx="6960535" cy="10287000"/>
            <a:chOff x="0" y="0"/>
            <a:chExt cx="9280713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8454" r="6379"/>
            <a:stretch>
              <a:fillRect/>
            </a:stretch>
          </p:blipFill>
          <p:spPr>
            <a:xfrm>
              <a:off x="0" y="0"/>
              <a:ext cx="9280713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565535" y="693556"/>
            <a:ext cx="3262468" cy="670289"/>
          </a:xfrm>
          <a:custGeom>
            <a:avLst/>
            <a:gdLst/>
            <a:ahLst/>
            <a:cxnLst/>
            <a:rect l="l" t="t" r="r" b="b"/>
            <a:pathLst>
              <a:path w="3262468" h="670289">
                <a:moveTo>
                  <a:pt x="0" y="0"/>
                </a:moveTo>
                <a:lnTo>
                  <a:pt x="3262469" y="0"/>
                </a:lnTo>
                <a:lnTo>
                  <a:pt x="3262469" y="670288"/>
                </a:lnTo>
                <a:lnTo>
                  <a:pt x="0" y="670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48633" y="4715236"/>
            <a:ext cx="10761930" cy="1816283"/>
            <a:chOff x="0" y="-85725"/>
            <a:chExt cx="14349240" cy="2421711"/>
          </a:xfrm>
        </p:grpSpPr>
        <p:sp>
          <p:nvSpPr>
            <p:cNvPr id="6" name="AutoShape 6"/>
            <p:cNvSpPr/>
            <p:nvPr/>
          </p:nvSpPr>
          <p:spPr>
            <a:xfrm>
              <a:off x="5393203" y="1331399"/>
              <a:ext cx="3661009" cy="0"/>
            </a:xfrm>
            <a:prstGeom prst="line">
              <a:avLst/>
            </a:prstGeom>
            <a:ln w="889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14349240" cy="98266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160"/>
                </a:lnSpc>
                <a:spcBef>
                  <a:spcPct val="0"/>
                </a:spcBef>
              </a:pPr>
              <a:r>
                <a:rPr lang="en-US" sz="39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</a:t>
              </a:r>
              <a:r>
                <a:rPr lang="pl-PL" sz="39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Nasza aktywność w grupie nauczycielskiej</a:t>
              </a:r>
              <a:endParaRPr lang="en-US" sz="3900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861643" y="1713264"/>
              <a:ext cx="10651256" cy="6227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2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15853"/>
            <a:ext cx="16230600" cy="4467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Opisz, w jaki sposób korzystaliście z grupy „#KOMÓRKOMANIA – nowy level pomagania” na Facebooku.</a:t>
            </a:r>
          </a:p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Wskaż: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czy publikowaliście posty, komentowaliście, udostępnialiście treści,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jak wykorzystywaliście informacje i inspiracje z grupy w swojej szkole,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przykłady promowania projektu poza grupą (np. na profilach szkoły, nauczycieli, uczniów).</a:t>
            </a:r>
          </a:p>
          <a:p>
            <a:pPr algn="l">
              <a:lnSpc>
                <a:spcPts val="4497"/>
              </a:lnSpc>
            </a:pPr>
            <a:endParaRPr lang="en-US" sz="2998" i="1">
              <a:solidFill>
                <a:srgbClr val="171616">
                  <a:alpha val="49804"/>
                </a:srgbClr>
              </a:solidFill>
              <a:latin typeface="DKMS Custom TT Italics"/>
              <a:ea typeface="DKMS Custom TT Italics"/>
              <a:cs typeface="DKMS Custom TT Italics"/>
              <a:sym typeface="DKMS Custom TT Italic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28700" y="654051"/>
            <a:ext cx="16230600" cy="1150514"/>
            <a:chOff x="0" y="0"/>
            <a:chExt cx="21640800" cy="1534019"/>
          </a:xfrm>
        </p:grpSpPr>
        <p:sp>
          <p:nvSpPr>
            <p:cNvPr id="7" name="TextBox 7"/>
            <p:cNvSpPr txBox="1"/>
            <p:nvPr/>
          </p:nvSpPr>
          <p:spPr>
            <a:xfrm>
              <a:off x="0" y="675499"/>
              <a:ext cx="21640800" cy="8585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59"/>
                </a:lnSpc>
                <a:spcBef>
                  <a:spcPct val="0"/>
                </a:spcBef>
              </a:pPr>
              <a:r>
                <a:rPr lang="en-US" sz="3900" b="1">
                  <a:solidFill>
                    <a:srgbClr val="E2001A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Nasza aktywność w grupie nauczycielskiej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36484" cy="556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SPRAWOZDANIE KONKURSOWE</a:t>
              </a:r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524932"/>
              <a:ext cx="17923267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10" name="Group 3">
            <a:extLst>
              <a:ext uri="{FF2B5EF4-FFF2-40B4-BE49-F238E27FC236}">
                <a16:creationId xmlns:a16="http://schemas.microsoft.com/office/drawing/2014/main" id="{DB09C751-4FE5-4DD6-87C0-7B15284F1806}"/>
              </a:ext>
            </a:extLst>
          </p:cNvPr>
          <p:cNvGrpSpPr/>
          <p:nvPr/>
        </p:nvGrpSpPr>
        <p:grpSpPr>
          <a:xfrm>
            <a:off x="0" y="0"/>
            <a:ext cx="916539" cy="10287000"/>
            <a:chOff x="0" y="0"/>
            <a:chExt cx="241393" cy="2709333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8776A14B-222A-4BE4-B27C-E732C33CFE98}"/>
                </a:ext>
              </a:extLst>
            </p:cNvPr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9CCD1"/>
            </a:solidFill>
          </p:spPr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1AD76422-BD41-4392-8261-E1D57E40A771}"/>
                </a:ext>
              </a:extLst>
            </p:cNvPr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56793" y="0"/>
            <a:ext cx="5731207" cy="10287000"/>
            <a:chOff x="0" y="0"/>
            <a:chExt cx="7641609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62839"/>
            <a:stretch>
              <a:fillRect/>
            </a:stretch>
          </p:blipFill>
          <p:spPr>
            <a:xfrm>
              <a:off x="0" y="0"/>
              <a:ext cx="7641609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0"/>
            <a:ext cx="916539" cy="10287000"/>
            <a:chOff x="0" y="0"/>
            <a:chExt cx="241393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CECFA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611190"/>
            <a:ext cx="7838820" cy="1365461"/>
            <a:chOff x="0" y="-57148"/>
            <a:chExt cx="10451760" cy="1820615"/>
          </a:xfrm>
        </p:grpSpPr>
        <p:sp>
          <p:nvSpPr>
            <p:cNvPr id="8" name="TextBox 8"/>
            <p:cNvSpPr txBox="1"/>
            <p:nvPr/>
          </p:nvSpPr>
          <p:spPr>
            <a:xfrm>
              <a:off x="0" y="646924"/>
              <a:ext cx="10451760" cy="11165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999"/>
                </a:lnSpc>
                <a:spcBef>
                  <a:spcPct val="0"/>
                </a:spcBef>
              </a:pPr>
              <a:r>
                <a:rPr lang="en-US" sz="4999" b="1">
                  <a:solidFill>
                    <a:srgbClr val="E2001A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Prawdziwość informacji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48"/>
              <a:ext cx="7975600" cy="5690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2500" dirty="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SPRAWOZDANIE KONKURSOWE</a:t>
              </a:r>
            </a:p>
          </p:txBody>
        </p:sp>
        <p:sp>
          <p:nvSpPr>
            <p:cNvPr id="10" name="AutoShape 10"/>
            <p:cNvSpPr/>
            <p:nvPr/>
          </p:nvSpPr>
          <p:spPr>
            <a:xfrm>
              <a:off x="0" y="524932"/>
              <a:ext cx="8656320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1" name="TextBox 11"/>
          <p:cNvSpPr txBox="1"/>
          <p:nvPr/>
        </p:nvSpPr>
        <p:spPr>
          <a:xfrm>
            <a:off x="1557670" y="3110195"/>
            <a:ext cx="10357992" cy="2206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9"/>
              </a:lnSpc>
            </a:pPr>
            <a:r>
              <a:rPr lang="en-US" sz="3499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Potwierdzam prawdziwość informacji umieszczonych w Sprawozdaniu konkursowym. </a:t>
            </a:r>
          </a:p>
          <a:p>
            <a:pPr algn="l">
              <a:lnSpc>
                <a:spcPts val="5949"/>
              </a:lnSpc>
            </a:pPr>
            <a:endParaRPr lang="en-US" sz="3499">
              <a:solidFill>
                <a:srgbClr val="171616"/>
              </a:solidFill>
              <a:latin typeface="DKMS Custom"/>
              <a:ea typeface="DKMS Custom"/>
              <a:cs typeface="DKMS Custom"/>
              <a:sym typeface="DKMS Custom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952393" y="5240624"/>
            <a:ext cx="5488860" cy="622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>
                <a:solidFill>
                  <a:srgbClr val="E2001A"/>
                </a:solidFill>
                <a:latin typeface="DKMS Custom"/>
                <a:ea typeface="DKMS Custom"/>
                <a:cs typeface="DKMS Custom"/>
                <a:sym typeface="DKMS Custom"/>
              </a:rPr>
              <a:t>Data, </a:t>
            </a:r>
            <a:r>
              <a:rPr lang="en-US" sz="3600" dirty="0" err="1">
                <a:solidFill>
                  <a:srgbClr val="E2001A"/>
                </a:solidFill>
                <a:latin typeface="DKMS Custom"/>
                <a:ea typeface="DKMS Custom"/>
                <a:cs typeface="DKMS Custom"/>
                <a:sym typeface="DKMS Custom"/>
              </a:rPr>
              <a:t>imię</a:t>
            </a:r>
            <a:r>
              <a:rPr lang="en-US" sz="3600" dirty="0">
                <a:solidFill>
                  <a:srgbClr val="E2001A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3600" dirty="0" err="1">
                <a:solidFill>
                  <a:srgbClr val="E2001A"/>
                </a:solidFill>
                <a:latin typeface="DKMS Custom"/>
                <a:ea typeface="DKMS Custom"/>
                <a:cs typeface="DKMS Custom"/>
                <a:sym typeface="DKMS Custom"/>
              </a:rPr>
              <a:t>i</a:t>
            </a:r>
            <a:r>
              <a:rPr lang="en-US" sz="3600" dirty="0">
                <a:solidFill>
                  <a:srgbClr val="E2001A"/>
                </a:solidFill>
                <a:latin typeface="DKMS Custom"/>
                <a:ea typeface="DKMS Custom"/>
                <a:cs typeface="DKMS Custom"/>
                <a:sym typeface="DKMS Custom"/>
              </a:rPr>
              <a:t> </a:t>
            </a:r>
            <a:r>
              <a:rPr lang="en-US" sz="3600" dirty="0" err="1">
                <a:solidFill>
                  <a:srgbClr val="E2001A"/>
                </a:solidFill>
                <a:latin typeface="DKMS Custom"/>
                <a:ea typeface="DKMS Custom"/>
                <a:cs typeface="DKMS Custom"/>
                <a:sym typeface="DKMS Custom"/>
              </a:rPr>
              <a:t>nazwisko</a:t>
            </a:r>
            <a:endParaRPr lang="en-US" sz="3600" dirty="0">
              <a:solidFill>
                <a:srgbClr val="E2001A"/>
              </a:solidFill>
              <a:latin typeface="DKMS Custom"/>
              <a:ea typeface="DKMS Custom"/>
              <a:cs typeface="DKMS Custom"/>
              <a:sym typeface="DKMS Custo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56793" y="0"/>
            <a:ext cx="5731207" cy="10287000"/>
            <a:chOff x="0" y="0"/>
            <a:chExt cx="7641609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51334" r="11523"/>
            <a:stretch>
              <a:fillRect/>
            </a:stretch>
          </p:blipFill>
          <p:spPr>
            <a:xfrm>
              <a:off x="0" y="0"/>
              <a:ext cx="7641609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0"/>
            <a:ext cx="916539" cy="10287000"/>
            <a:chOff x="0" y="0"/>
            <a:chExt cx="241393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CECFA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611190"/>
            <a:ext cx="7838820" cy="1365461"/>
            <a:chOff x="0" y="-57148"/>
            <a:chExt cx="10451760" cy="1820615"/>
          </a:xfrm>
        </p:grpSpPr>
        <p:sp>
          <p:nvSpPr>
            <p:cNvPr id="8" name="TextBox 8"/>
            <p:cNvSpPr txBox="1"/>
            <p:nvPr/>
          </p:nvSpPr>
          <p:spPr>
            <a:xfrm>
              <a:off x="0" y="646924"/>
              <a:ext cx="10451760" cy="11165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999"/>
                </a:lnSpc>
                <a:spcBef>
                  <a:spcPct val="0"/>
                </a:spcBef>
              </a:pPr>
              <a:r>
                <a:rPr lang="en-US" sz="4999" b="1">
                  <a:solidFill>
                    <a:srgbClr val="E2001A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Agenda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48"/>
              <a:ext cx="8656320" cy="5690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2500" dirty="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SPRAWOZDANIE KONKURSOWE</a:t>
              </a:r>
            </a:p>
          </p:txBody>
        </p:sp>
        <p:sp>
          <p:nvSpPr>
            <p:cNvPr id="10" name="AutoShape 10"/>
            <p:cNvSpPr/>
            <p:nvPr/>
          </p:nvSpPr>
          <p:spPr>
            <a:xfrm>
              <a:off x="0" y="524932"/>
              <a:ext cx="8656320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1" name="TextBox 11"/>
          <p:cNvSpPr txBox="1"/>
          <p:nvPr/>
        </p:nvSpPr>
        <p:spPr>
          <a:xfrm>
            <a:off x="972619" y="2086358"/>
            <a:ext cx="11528093" cy="7493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39" lvl="1" indent="-377820" algn="l">
              <a:lnSpc>
                <a:spcPts val="5949"/>
              </a:lnSpc>
              <a:buAutoNum type="arabicPeriod"/>
            </a:pPr>
            <a:r>
              <a:rPr lang="en-US" sz="3499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Podstawowe informacje</a:t>
            </a:r>
          </a:p>
          <a:p>
            <a:pPr marL="755639" lvl="1" indent="-377820" algn="l">
              <a:lnSpc>
                <a:spcPts val="5949"/>
              </a:lnSpc>
              <a:buAutoNum type="arabicPeriod"/>
            </a:pPr>
            <a:r>
              <a:rPr lang="en-US" sz="3499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Jak uczyliśmy o dawstwie szpiku</a:t>
            </a:r>
          </a:p>
          <a:p>
            <a:pPr marL="755639" lvl="1" indent="-377820" algn="l">
              <a:lnSpc>
                <a:spcPts val="5949"/>
              </a:lnSpc>
              <a:buAutoNum type="arabicPeriod"/>
            </a:pPr>
            <a:r>
              <a:rPr lang="en-US" sz="3499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Co zrobiliśmy inaczej niż inni </a:t>
            </a:r>
          </a:p>
          <a:p>
            <a:pPr marL="755639" lvl="1" indent="-377820" algn="l">
              <a:lnSpc>
                <a:spcPts val="5949"/>
              </a:lnSpc>
              <a:buAutoNum type="arabicPeriod"/>
            </a:pPr>
            <a:r>
              <a:rPr lang="en-US" sz="3499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Ilu naszych pełnoletnich uczniów zostało potencjalnymi Dawcami </a:t>
            </a:r>
          </a:p>
          <a:p>
            <a:pPr marL="777229" lvl="1" indent="-388614" algn="l">
              <a:lnSpc>
                <a:spcPts val="6119"/>
              </a:lnSpc>
              <a:buAutoNum type="arabicPeriod"/>
            </a:pPr>
            <a:r>
              <a:rPr lang="en-US" sz="3599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Nasze materiały – nasza kreatywność</a:t>
            </a:r>
          </a:p>
          <a:p>
            <a:pPr marL="755639" lvl="1" indent="-377820" algn="l">
              <a:lnSpc>
                <a:spcPts val="5949"/>
              </a:lnSpc>
              <a:buAutoNum type="arabicPeriod"/>
            </a:pPr>
            <a:r>
              <a:rPr lang="en-US" sz="3499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Jak daleko dotarła nasza akcja</a:t>
            </a:r>
          </a:p>
          <a:p>
            <a:pPr marL="755639" lvl="1" indent="-377820" algn="l">
              <a:lnSpc>
                <a:spcPts val="5949"/>
              </a:lnSpc>
              <a:buAutoNum type="arabicPeriod"/>
            </a:pPr>
            <a:r>
              <a:rPr lang="en-US" sz="3499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Kto nam pomagał poza szkołą</a:t>
            </a:r>
          </a:p>
          <a:p>
            <a:pPr marL="755639" lvl="1" indent="-377820" algn="l">
              <a:lnSpc>
                <a:spcPts val="5949"/>
              </a:lnSpc>
              <a:buAutoNum type="arabicPeriod"/>
            </a:pPr>
            <a:r>
              <a:rPr lang="en-US" sz="3499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Jak angażowali się uczniowie</a:t>
            </a:r>
          </a:p>
          <a:p>
            <a:pPr marL="755639" lvl="1" indent="-377820" algn="l">
              <a:lnSpc>
                <a:spcPts val="5949"/>
              </a:lnSpc>
              <a:buAutoNum type="arabicPeriod"/>
            </a:pPr>
            <a:r>
              <a:rPr lang="en-US" sz="3499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Nasza aktywność w grupie nauczycielskiej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327465" y="0"/>
            <a:ext cx="6960535" cy="10287000"/>
            <a:chOff x="0" y="0"/>
            <a:chExt cx="9280713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8454" r="6379"/>
            <a:stretch>
              <a:fillRect/>
            </a:stretch>
          </p:blipFill>
          <p:spPr>
            <a:xfrm>
              <a:off x="0" y="0"/>
              <a:ext cx="9280713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565535" y="693556"/>
            <a:ext cx="3262468" cy="670289"/>
          </a:xfrm>
          <a:custGeom>
            <a:avLst/>
            <a:gdLst/>
            <a:ahLst/>
            <a:cxnLst/>
            <a:rect l="l" t="t" r="r" b="b"/>
            <a:pathLst>
              <a:path w="3262468" h="670289">
                <a:moveTo>
                  <a:pt x="0" y="0"/>
                </a:moveTo>
                <a:lnTo>
                  <a:pt x="3262469" y="0"/>
                </a:lnTo>
                <a:lnTo>
                  <a:pt x="3262469" y="670288"/>
                </a:lnTo>
                <a:lnTo>
                  <a:pt x="0" y="670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99879" y="4706399"/>
            <a:ext cx="10761930" cy="1898040"/>
            <a:chOff x="0" y="0"/>
            <a:chExt cx="14349240" cy="2530720"/>
          </a:xfrm>
        </p:grpSpPr>
        <p:sp>
          <p:nvSpPr>
            <p:cNvPr id="6" name="AutoShape 6"/>
            <p:cNvSpPr/>
            <p:nvPr/>
          </p:nvSpPr>
          <p:spPr>
            <a:xfrm>
              <a:off x="5393203" y="1526133"/>
              <a:ext cx="3661009" cy="0"/>
            </a:xfrm>
            <a:prstGeom prst="line">
              <a:avLst/>
            </a:prstGeom>
            <a:ln w="889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104775"/>
              <a:ext cx="14349240" cy="11918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560"/>
                </a:lnSpc>
                <a:spcBef>
                  <a:spcPct val="0"/>
                </a:spcBef>
              </a:pPr>
              <a:r>
                <a:rPr lang="en-US" sz="5400" b="1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Podstawowe informacje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861643" y="1907998"/>
              <a:ext cx="10651256" cy="6227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2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234878"/>
            <a:ext cx="11160454" cy="506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3656" lvl="1" indent="-366828" algn="l">
              <a:lnSpc>
                <a:spcPts val="6796"/>
              </a:lnSpc>
              <a:buAutoNum type="arabicPeriod"/>
            </a:pPr>
            <a:r>
              <a:rPr lang="en-US" sz="3398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Imię i nazwisko Uczestnika:</a:t>
            </a:r>
          </a:p>
          <a:p>
            <a:pPr marL="733656" lvl="1" indent="-366828" algn="l">
              <a:lnSpc>
                <a:spcPts val="6796"/>
              </a:lnSpc>
              <a:buAutoNum type="arabicPeriod"/>
            </a:pPr>
            <a:r>
              <a:rPr lang="en-US" sz="3398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E-mail Uczestnika:</a:t>
            </a:r>
          </a:p>
          <a:p>
            <a:pPr marL="733656" lvl="1" indent="-366828" algn="l">
              <a:lnSpc>
                <a:spcPts val="6796"/>
              </a:lnSpc>
              <a:buAutoNum type="arabicPeriod"/>
            </a:pPr>
            <a:r>
              <a:rPr lang="en-US" sz="3398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Numer telefonu Uczestnika:</a:t>
            </a:r>
          </a:p>
          <a:p>
            <a:pPr marL="733656" lvl="1" indent="-366828" algn="l">
              <a:lnSpc>
                <a:spcPts val="6796"/>
              </a:lnSpc>
              <a:buAutoNum type="arabicPeriod"/>
            </a:pPr>
            <a:r>
              <a:rPr lang="en-US" sz="3398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Pełna nazwa Szkoły:</a:t>
            </a:r>
          </a:p>
          <a:p>
            <a:pPr marL="733656" lvl="1" indent="-366828" algn="l">
              <a:lnSpc>
                <a:spcPts val="6796"/>
              </a:lnSpc>
              <a:buAutoNum type="arabicPeriod"/>
            </a:pPr>
            <a:r>
              <a:rPr lang="en-US" sz="3398">
                <a:solidFill>
                  <a:srgbClr val="171616"/>
                </a:solidFill>
                <a:latin typeface="DKMS Custom"/>
                <a:ea typeface="DKMS Custom"/>
                <a:cs typeface="DKMS Custom"/>
                <a:sym typeface="DKMS Custom"/>
              </a:rPr>
              <a:t> Liczba osób zarejestrowanych w ramach akcji:</a:t>
            </a:r>
          </a:p>
          <a:p>
            <a:pPr algn="l">
              <a:lnSpc>
                <a:spcPts val="6796"/>
              </a:lnSpc>
            </a:pPr>
            <a:endParaRPr lang="en-US" sz="3398">
              <a:solidFill>
                <a:srgbClr val="171616"/>
              </a:solidFill>
              <a:latin typeface="DKMS Custom"/>
              <a:ea typeface="DKMS Custom"/>
              <a:cs typeface="DKMS Custom"/>
              <a:sym typeface="DKMS Custom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6539" cy="10287000"/>
            <a:chOff x="0" y="0"/>
            <a:chExt cx="24139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CECF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611190"/>
            <a:ext cx="7838820" cy="1365461"/>
            <a:chOff x="0" y="-57148"/>
            <a:chExt cx="10451760" cy="1820615"/>
          </a:xfrm>
        </p:grpSpPr>
        <p:sp>
          <p:nvSpPr>
            <p:cNvPr id="7" name="TextBox 7"/>
            <p:cNvSpPr txBox="1"/>
            <p:nvPr/>
          </p:nvSpPr>
          <p:spPr>
            <a:xfrm>
              <a:off x="0" y="646924"/>
              <a:ext cx="10451760" cy="11165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999"/>
                </a:lnSpc>
                <a:spcBef>
                  <a:spcPct val="0"/>
                </a:spcBef>
              </a:pPr>
              <a:r>
                <a:rPr lang="en-US" sz="4999" b="1">
                  <a:solidFill>
                    <a:srgbClr val="E2001A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Podstawowe informacje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48"/>
              <a:ext cx="9093200" cy="5690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2500" dirty="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SPRAWOZDANIE KONKURSOWE</a:t>
              </a:r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524932"/>
              <a:ext cx="8656320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F5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327465" y="0"/>
            <a:ext cx="6960535" cy="10287000"/>
            <a:chOff x="0" y="0"/>
            <a:chExt cx="9280713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8454" r="6379"/>
            <a:stretch>
              <a:fillRect/>
            </a:stretch>
          </p:blipFill>
          <p:spPr>
            <a:xfrm>
              <a:off x="0" y="0"/>
              <a:ext cx="9280713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565535" y="693556"/>
            <a:ext cx="3262468" cy="670289"/>
          </a:xfrm>
          <a:custGeom>
            <a:avLst/>
            <a:gdLst/>
            <a:ahLst/>
            <a:cxnLst/>
            <a:rect l="l" t="t" r="r" b="b"/>
            <a:pathLst>
              <a:path w="3262468" h="670289">
                <a:moveTo>
                  <a:pt x="0" y="0"/>
                </a:moveTo>
                <a:lnTo>
                  <a:pt x="3262469" y="0"/>
                </a:lnTo>
                <a:lnTo>
                  <a:pt x="3262469" y="670288"/>
                </a:lnTo>
                <a:lnTo>
                  <a:pt x="0" y="670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48633" y="4693805"/>
            <a:ext cx="10761930" cy="1927250"/>
            <a:chOff x="0" y="-114300"/>
            <a:chExt cx="14349240" cy="2569666"/>
          </a:xfrm>
        </p:grpSpPr>
        <p:sp>
          <p:nvSpPr>
            <p:cNvPr id="6" name="AutoShape 6"/>
            <p:cNvSpPr/>
            <p:nvPr/>
          </p:nvSpPr>
          <p:spPr>
            <a:xfrm>
              <a:off x="5393203" y="1450780"/>
              <a:ext cx="3661009" cy="0"/>
            </a:xfrm>
            <a:prstGeom prst="line">
              <a:avLst/>
            </a:prstGeom>
            <a:ln w="889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114300"/>
              <a:ext cx="14349240" cy="11380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pl-PL" sz="50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Jak uczyliśmy o dawstwie szpiku</a:t>
              </a:r>
              <a:endParaRPr lang="en-US" sz="5000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861643" y="1832644"/>
              <a:ext cx="10651256" cy="6227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2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15853"/>
            <a:ext cx="16230600" cy="5029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Opisz, w jaki sposób przekazaliście wiedzę o dawstwie szpiku i komórek macierzystych.</a:t>
            </a:r>
          </a:p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Wskaż: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formy zajęć (lekcje, warsztaty, prelekcje, gry, quizy, prezentacje, spotkania z gośćmi),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sposób, w jaki angażowaliście uczniów i społeczność,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elementy, które sprawiły, że przekaz był ciekawy i zrozumiały,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reakcje uczestników lub przykłady rozmów po zajęciach.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dołącz zdjęcia,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możesz wykorzystać więcej niż jeden slajd.</a:t>
            </a:r>
          </a:p>
          <a:p>
            <a:pPr algn="l">
              <a:lnSpc>
                <a:spcPts val="4497"/>
              </a:lnSpc>
            </a:pPr>
            <a:endParaRPr lang="en-US" sz="2998" i="1">
              <a:solidFill>
                <a:srgbClr val="171616">
                  <a:alpha val="49804"/>
                </a:srgbClr>
              </a:solidFill>
              <a:latin typeface="DKMS Custom TT Italics"/>
              <a:ea typeface="DKMS Custom TT Italics"/>
              <a:cs typeface="DKMS Custom TT Italics"/>
              <a:sym typeface="DKMS Custom TT Italic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28700" y="654051"/>
            <a:ext cx="10642186" cy="1322600"/>
            <a:chOff x="0" y="0"/>
            <a:chExt cx="14189581" cy="1763467"/>
          </a:xfrm>
        </p:grpSpPr>
        <p:sp>
          <p:nvSpPr>
            <p:cNvPr id="7" name="TextBox 7"/>
            <p:cNvSpPr txBox="1"/>
            <p:nvPr/>
          </p:nvSpPr>
          <p:spPr>
            <a:xfrm>
              <a:off x="0" y="646924"/>
              <a:ext cx="14189581" cy="11165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999"/>
                </a:lnSpc>
                <a:spcBef>
                  <a:spcPct val="0"/>
                </a:spcBef>
              </a:pPr>
              <a:r>
                <a:rPr lang="en-US" sz="4999" b="1">
                  <a:solidFill>
                    <a:srgbClr val="E2001A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Jak uczyliśmy o dawstwie szpiku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9137965" cy="556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SPRAWOZDANIE KONKURSOWE</a:t>
              </a:r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524932"/>
              <a:ext cx="11752045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10" name="Group 3">
            <a:extLst>
              <a:ext uri="{FF2B5EF4-FFF2-40B4-BE49-F238E27FC236}">
                <a16:creationId xmlns:a16="http://schemas.microsoft.com/office/drawing/2014/main" id="{DB78CFBB-765B-4D69-BCD1-A26DB6AB9061}"/>
              </a:ext>
            </a:extLst>
          </p:cNvPr>
          <p:cNvGrpSpPr/>
          <p:nvPr/>
        </p:nvGrpSpPr>
        <p:grpSpPr>
          <a:xfrm>
            <a:off x="0" y="0"/>
            <a:ext cx="916539" cy="10287000"/>
            <a:chOff x="0" y="0"/>
            <a:chExt cx="241393" cy="2709333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26F71DAF-EADA-42A4-A05A-67A316412786}"/>
                </a:ext>
              </a:extLst>
            </p:cNvPr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FF5D7"/>
            </a:solidFill>
          </p:spPr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2A97EEC7-ED5A-410B-952D-A2BDB93F7333}"/>
                </a:ext>
              </a:extLst>
            </p:cNvPr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15853"/>
            <a:ext cx="16230600" cy="5029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Opisz, w jaki sposób przekazaliście wiedzę o dawstwie szpiku i komórek macierzystych.</a:t>
            </a:r>
          </a:p>
          <a:p>
            <a:pPr algn="l">
              <a:lnSpc>
                <a:spcPts val="4497"/>
              </a:lnSpc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 Wskaż: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formy zajęć (lekcje, warsztaty, prelekcje, gry, quizy, prezentacje, spotkania z gośćmi),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sposób, w jaki angażowaliście uczniów i społeczność,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elementy, które sprawiły, że przekaz był ciekawy i zrozumiały,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reakcje uczestników lub przykłady rozmów po zajęciach.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dołącz zdjęcia,</a:t>
            </a:r>
          </a:p>
          <a:p>
            <a:pPr marL="647298" lvl="1" indent="-323649" algn="l">
              <a:lnSpc>
                <a:spcPts val="4497"/>
              </a:lnSpc>
              <a:buFont typeface="Arial"/>
              <a:buChar char="•"/>
            </a:pPr>
            <a:r>
              <a:rPr lang="en-US" sz="2998" i="1">
                <a:solidFill>
                  <a:srgbClr val="171616">
                    <a:alpha val="49804"/>
                  </a:srgbClr>
                </a:solidFill>
                <a:latin typeface="DKMS Custom TT Italics"/>
                <a:ea typeface="DKMS Custom TT Italics"/>
                <a:cs typeface="DKMS Custom TT Italics"/>
                <a:sym typeface="DKMS Custom TT Italics"/>
              </a:rPr>
              <a:t>możesz wykorzystać więcej niż jeden slajd.</a:t>
            </a:r>
          </a:p>
          <a:p>
            <a:pPr algn="l">
              <a:lnSpc>
                <a:spcPts val="4497"/>
              </a:lnSpc>
            </a:pPr>
            <a:endParaRPr lang="en-US" sz="2998" i="1">
              <a:solidFill>
                <a:srgbClr val="171616">
                  <a:alpha val="49804"/>
                </a:srgbClr>
              </a:solidFill>
              <a:latin typeface="DKMS Custom TT Italics"/>
              <a:ea typeface="DKMS Custom TT Italics"/>
              <a:cs typeface="DKMS Custom TT Italics"/>
              <a:sym typeface="DKMS Custom TT Italic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028700" y="654051"/>
            <a:ext cx="10642186" cy="1322600"/>
            <a:chOff x="0" y="0"/>
            <a:chExt cx="14189581" cy="1763467"/>
          </a:xfrm>
        </p:grpSpPr>
        <p:sp>
          <p:nvSpPr>
            <p:cNvPr id="7" name="TextBox 7"/>
            <p:cNvSpPr txBox="1"/>
            <p:nvPr/>
          </p:nvSpPr>
          <p:spPr>
            <a:xfrm>
              <a:off x="0" y="646924"/>
              <a:ext cx="14189581" cy="11165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999"/>
                </a:lnSpc>
                <a:spcBef>
                  <a:spcPct val="0"/>
                </a:spcBef>
              </a:pPr>
              <a:r>
                <a:rPr lang="en-US" sz="4999" b="1">
                  <a:solidFill>
                    <a:srgbClr val="E2001A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Jak uczyliśmy o dawstwie szpiku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9137965" cy="5566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DKMS Custom"/>
                  <a:ea typeface="DKMS Custom"/>
                  <a:cs typeface="DKMS Custom"/>
                  <a:sym typeface="DKMS Custom"/>
                </a:rPr>
                <a:t>SPRAWOZDANIE KONKURSOWE</a:t>
              </a:r>
            </a:p>
          </p:txBody>
        </p:sp>
        <p:sp>
          <p:nvSpPr>
            <p:cNvPr id="9" name="AutoShape 9"/>
            <p:cNvSpPr/>
            <p:nvPr/>
          </p:nvSpPr>
          <p:spPr>
            <a:xfrm>
              <a:off x="0" y="524932"/>
              <a:ext cx="11752045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10" name="Group 3">
            <a:extLst>
              <a:ext uri="{FF2B5EF4-FFF2-40B4-BE49-F238E27FC236}">
                <a16:creationId xmlns:a16="http://schemas.microsoft.com/office/drawing/2014/main" id="{DB676379-F92F-438A-A613-2976A7285F27}"/>
              </a:ext>
            </a:extLst>
          </p:cNvPr>
          <p:cNvGrpSpPr/>
          <p:nvPr/>
        </p:nvGrpSpPr>
        <p:grpSpPr>
          <a:xfrm>
            <a:off x="0" y="0"/>
            <a:ext cx="916539" cy="10287000"/>
            <a:chOff x="0" y="0"/>
            <a:chExt cx="241393" cy="2709333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E29DFC52-81FF-43F4-B398-206F6684F669}"/>
                </a:ext>
              </a:extLst>
            </p:cNvPr>
            <p:cNvSpPr/>
            <p:nvPr/>
          </p:nvSpPr>
          <p:spPr>
            <a:xfrm>
              <a:off x="0" y="0"/>
              <a:ext cx="241393" cy="2709333"/>
            </a:xfrm>
            <a:custGeom>
              <a:avLst/>
              <a:gdLst/>
              <a:ahLst/>
              <a:cxnLst/>
              <a:rect l="l" t="t" r="r" b="b"/>
              <a:pathLst>
                <a:path w="241393" h="2709333">
                  <a:moveTo>
                    <a:pt x="0" y="0"/>
                  </a:moveTo>
                  <a:lnTo>
                    <a:pt x="241393" y="0"/>
                  </a:lnTo>
                  <a:lnTo>
                    <a:pt x="24139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FF5D7"/>
            </a:solidFill>
          </p:spPr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CD8392BF-7767-4BD0-ADD7-83BBDC7E2DAC}"/>
                </a:ext>
              </a:extLst>
            </p:cNvPr>
            <p:cNvSpPr txBox="1"/>
            <p:nvPr/>
          </p:nvSpPr>
          <p:spPr>
            <a:xfrm>
              <a:off x="0" y="-28575"/>
              <a:ext cx="241393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CC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327465" y="0"/>
            <a:ext cx="6960535" cy="10287000"/>
            <a:chOff x="0" y="0"/>
            <a:chExt cx="9280713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8454" r="6379"/>
            <a:stretch>
              <a:fillRect/>
            </a:stretch>
          </p:blipFill>
          <p:spPr>
            <a:xfrm>
              <a:off x="0" y="0"/>
              <a:ext cx="9280713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565535" y="693556"/>
            <a:ext cx="3262468" cy="670289"/>
          </a:xfrm>
          <a:custGeom>
            <a:avLst/>
            <a:gdLst/>
            <a:ahLst/>
            <a:cxnLst/>
            <a:rect l="l" t="t" r="r" b="b"/>
            <a:pathLst>
              <a:path w="3262468" h="670289">
                <a:moveTo>
                  <a:pt x="0" y="0"/>
                </a:moveTo>
                <a:lnTo>
                  <a:pt x="3262469" y="0"/>
                </a:lnTo>
                <a:lnTo>
                  <a:pt x="3262469" y="670288"/>
                </a:lnTo>
                <a:lnTo>
                  <a:pt x="0" y="670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51125" y="4683716"/>
            <a:ext cx="10761930" cy="1839936"/>
            <a:chOff x="0" y="-95249"/>
            <a:chExt cx="14349240" cy="2453248"/>
          </a:xfrm>
        </p:grpSpPr>
        <p:sp>
          <p:nvSpPr>
            <p:cNvPr id="6" name="AutoShape 6"/>
            <p:cNvSpPr/>
            <p:nvPr/>
          </p:nvSpPr>
          <p:spPr>
            <a:xfrm>
              <a:off x="5393203" y="1353413"/>
              <a:ext cx="3661009" cy="0"/>
            </a:xfrm>
            <a:prstGeom prst="line">
              <a:avLst/>
            </a:prstGeom>
            <a:ln w="889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95249"/>
              <a:ext cx="14349240" cy="21015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300"/>
                </a:lnSpc>
                <a:spcBef>
                  <a:spcPct val="0"/>
                </a:spcBef>
              </a:pPr>
              <a:r>
                <a:rPr lang="en-US" sz="45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</a:t>
              </a:r>
              <a:r>
                <a:rPr lang="en-US" sz="48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Co </a:t>
              </a:r>
              <a:r>
                <a:rPr lang="en-US" sz="4800" b="1" dirty="0" err="1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zrobiliśmy</a:t>
              </a:r>
              <a:r>
                <a:rPr lang="en-US" sz="48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</a:t>
              </a:r>
              <a:r>
                <a:rPr lang="en-US" sz="4800" b="1" dirty="0" err="1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inaczej</a:t>
              </a:r>
              <a:r>
                <a:rPr lang="en-US" sz="48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</a:t>
              </a:r>
              <a:r>
                <a:rPr lang="en-US" sz="4800" b="1" dirty="0" err="1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niż</a:t>
              </a:r>
              <a:r>
                <a:rPr lang="en-US" sz="4800" b="1" dirty="0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 </a:t>
              </a:r>
              <a:r>
                <a:rPr lang="en-US" sz="4800" b="1" dirty="0" err="1">
                  <a:solidFill>
                    <a:srgbClr val="171616"/>
                  </a:solidFill>
                  <a:latin typeface="DKMS Custom Bold"/>
                  <a:ea typeface="DKMS Custom Bold"/>
                  <a:cs typeface="DKMS Custom Bold"/>
                  <a:sym typeface="DKMS Custom Bold"/>
                </a:rPr>
                <a:t>inni</a:t>
              </a:r>
              <a:endParaRPr lang="en-US" sz="4800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endParaRPr>
            </a:p>
            <a:p>
              <a:pPr algn="ctr">
                <a:lnSpc>
                  <a:spcPts val="6300"/>
                </a:lnSpc>
                <a:spcBef>
                  <a:spcPct val="0"/>
                </a:spcBef>
              </a:pPr>
              <a:endParaRPr lang="en-US" sz="4500" b="1" dirty="0">
                <a:solidFill>
                  <a:srgbClr val="171616"/>
                </a:solidFill>
                <a:latin typeface="DKMS Custom Bold"/>
                <a:ea typeface="DKMS Custom Bold"/>
                <a:cs typeface="DKMS Custom Bold"/>
                <a:sym typeface="DKMS Custom Bold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861643" y="1735277"/>
              <a:ext cx="10651256" cy="6227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20"/>
                </a:lnSpc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1319</Words>
  <Application>Microsoft Office PowerPoint</Application>
  <PresentationFormat>Niestandardowy</PresentationFormat>
  <Paragraphs>152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2" baseType="lpstr">
      <vt:lpstr>DKMS Custom Bold</vt:lpstr>
      <vt:lpstr>Arial</vt:lpstr>
      <vt:lpstr>DKMS Custom</vt:lpstr>
      <vt:lpstr>DKMS Custom TT Italics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Sprawozdanie konkursowe</dc:title>
  <dc:creator>Marta Kamińska</dc:creator>
  <cp:lastModifiedBy>Tymoteusz</cp:lastModifiedBy>
  <cp:revision>6</cp:revision>
  <dcterms:created xsi:type="dcterms:W3CDTF">2006-08-16T00:00:00Z</dcterms:created>
  <dcterms:modified xsi:type="dcterms:W3CDTF">2026-06-12T10:36:30Z</dcterms:modified>
  <dc:identifier>DAGv22RadGY</dc:identifier>
</cp:coreProperties>
</file>