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Ex2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de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H:\Daten\Daten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H:\Daten\Idos%202023\BOLZANO%20Residenti%20stranieri%20per%20et&#224;,%20genere%20e%20provincia%202022_elabL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H:\Daten\Idos%202023\Istat%20microdati%20per%20regional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138484712064697E-2"/>
          <c:y val="6.7424192564050398E-2"/>
          <c:w val="0.89023265295721532"/>
          <c:h val="0.8108288110139171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0">
              <a:gsLst>
                <a:gs pos="0">
                  <a:srgbClr val="FFC000"/>
                </a:gs>
                <a:gs pos="100000">
                  <a:srgbClr val="C0C0C0"/>
                </a:gs>
              </a:gsLst>
              <a:lin ang="5400000" scaled="1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numRef>
              <c:f>'Südtirol - Tirol '!$B$1:$AG$1</c:f>
              <c:numCache>
                <c:formatCode>General</c:formatCode>
                <c:ptCount val="32"/>
                <c:pt idx="0">
                  <c:v>1990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2021</c:v>
                </c:pt>
                <c:pt idx="31">
                  <c:v>2022</c:v>
                </c:pt>
              </c:numCache>
            </c:numRef>
          </c:cat>
          <c:val>
            <c:numRef>
              <c:f>'Südtirol - Tirol '!$B$2:$AG$2</c:f>
              <c:numCache>
                <c:formatCode>#,##0</c:formatCode>
                <c:ptCount val="32"/>
                <c:pt idx="0">
                  <c:v>5099</c:v>
                </c:pt>
                <c:pt idx="1">
                  <c:v>6456</c:v>
                </c:pt>
                <c:pt idx="2">
                  <c:v>7255</c:v>
                </c:pt>
                <c:pt idx="3">
                  <c:v>8243</c:v>
                </c:pt>
                <c:pt idx="4">
                  <c:v>9461</c:v>
                </c:pt>
                <c:pt idx="5">
                  <c:v>10625</c:v>
                </c:pt>
                <c:pt idx="6">
                  <c:v>11622</c:v>
                </c:pt>
                <c:pt idx="7">
                  <c:v>12702</c:v>
                </c:pt>
                <c:pt idx="8">
                  <c:v>13900</c:v>
                </c:pt>
                <c:pt idx="9">
                  <c:v>15402</c:v>
                </c:pt>
                <c:pt idx="10">
                  <c:v>16971</c:v>
                </c:pt>
                <c:pt idx="11">
                  <c:v>19185</c:v>
                </c:pt>
                <c:pt idx="12">
                  <c:v>22154</c:v>
                </c:pt>
                <c:pt idx="13">
                  <c:v>25466</c:v>
                </c:pt>
                <c:pt idx="14">
                  <c:v>28394</c:v>
                </c:pt>
                <c:pt idx="15">
                  <c:v>32945</c:v>
                </c:pt>
                <c:pt idx="16">
                  <c:v>36284</c:v>
                </c:pt>
                <c:pt idx="17">
                  <c:v>39156</c:v>
                </c:pt>
                <c:pt idx="18">
                  <c:v>41699</c:v>
                </c:pt>
                <c:pt idx="19">
                  <c:v>44362</c:v>
                </c:pt>
                <c:pt idx="20">
                  <c:v>42522</c:v>
                </c:pt>
                <c:pt idx="21">
                  <c:v>45469</c:v>
                </c:pt>
                <c:pt idx="22">
                  <c:v>46045</c:v>
                </c:pt>
                <c:pt idx="23">
                  <c:v>46454</c:v>
                </c:pt>
                <c:pt idx="24">
                  <c:v>46794</c:v>
                </c:pt>
                <c:pt idx="25">
                  <c:v>48018</c:v>
                </c:pt>
                <c:pt idx="26" formatCode="General">
                  <c:v>48952</c:v>
                </c:pt>
                <c:pt idx="27">
                  <c:v>50129</c:v>
                </c:pt>
                <c:pt idx="28">
                  <c:v>56494</c:v>
                </c:pt>
                <c:pt idx="29">
                  <c:v>56891</c:v>
                </c:pt>
                <c:pt idx="30" formatCode="General">
                  <c:v>51593</c:v>
                </c:pt>
                <c:pt idx="31" formatCode="General">
                  <c:v>51723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45-42F1-B68A-0E1215E2F24D}"/>
            </c:ext>
          </c:extLst>
        </c:ser>
        <c:ser>
          <c:idx val="1"/>
          <c:order val="1"/>
          <c:spPr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545-42F1-B68A-0E1215E2F24D}"/>
              </c:ext>
            </c:extLst>
          </c:dPt>
          <c:cat>
            <c:numRef>
              <c:f>'Südtirol - Tirol '!$B$1:$AG$1</c:f>
              <c:numCache>
                <c:formatCode>General</c:formatCode>
                <c:ptCount val="32"/>
                <c:pt idx="0">
                  <c:v>1990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2021</c:v>
                </c:pt>
                <c:pt idx="31">
                  <c:v>2022</c:v>
                </c:pt>
              </c:numCache>
            </c:numRef>
          </c:cat>
          <c:val>
            <c:numRef>
              <c:f>'Südtirol - Tirol '!$B$3</c:f>
              <c:numCache>
                <c:formatCode>#,##0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8545-42F1-B68A-0E1215E2F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3446272"/>
        <c:axId val="1"/>
      </c:barChart>
      <c:catAx>
        <c:axId val="30344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de-IT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de-IT"/>
          </a:p>
        </c:txPr>
        <c:crossAx val="3034462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006DA4"/>
    </a:solidFill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Feld2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Tabelle1!$A$1:$A$5</c:f>
              <c:strCache>
                <c:ptCount val="5"/>
                <c:pt idx="0">
                  <c:v>Albanien </c:v>
                </c:pt>
                <c:pt idx="1">
                  <c:v>Deutschland</c:v>
                </c:pt>
                <c:pt idx="2">
                  <c:v>Pakistan</c:v>
                </c:pt>
                <c:pt idx="3">
                  <c:v>Rumänien </c:v>
                </c:pt>
                <c:pt idx="4">
                  <c:v>Marocco</c:v>
                </c:pt>
              </c:strCache>
            </c:strRef>
          </c:cat>
          <c:val>
            <c:numRef>
              <c:f>Tabelle1!$B$1:$B$5</c:f>
              <c:numCache>
                <c:formatCode>#,##0</c:formatCode>
                <c:ptCount val="5"/>
                <c:pt idx="0">
                  <c:v>6293</c:v>
                </c:pt>
                <c:pt idx="1">
                  <c:v>4418</c:v>
                </c:pt>
                <c:pt idx="2">
                  <c:v>3654</c:v>
                </c:pt>
                <c:pt idx="3">
                  <c:v>3622</c:v>
                </c:pt>
                <c:pt idx="4">
                  <c:v>3501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E3-4553-9B38-268D7CD44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27"/>
        <c:axId val="695733119"/>
        <c:axId val="599199903"/>
      </c:barChart>
      <c:lineChart>
        <c:grouping val="standard"/>
        <c:varyColors val="0"/>
        <c:ser>
          <c:idx val="1"/>
          <c:order val="1"/>
          <c:tx>
            <c:v>Feld3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Tabelle1!$A$1:$A$5</c:f>
              <c:strCache>
                <c:ptCount val="5"/>
                <c:pt idx="0">
                  <c:v>Albanien </c:v>
                </c:pt>
                <c:pt idx="1">
                  <c:v>Deutschland</c:v>
                </c:pt>
                <c:pt idx="2">
                  <c:v>Pakistan</c:v>
                </c:pt>
                <c:pt idx="3">
                  <c:v>Rumänien </c:v>
                </c:pt>
                <c:pt idx="4">
                  <c:v>Marocco</c:v>
                </c:pt>
              </c:strCache>
            </c:strRef>
          </c:cat>
          <c:val>
            <c:numRef>
              <c:f>Tabelle1!$C$1:$C$5</c:f>
              <c:numCache>
                <c:formatCode>0.0%</c:formatCode>
                <c:ptCount val="5"/>
                <c:pt idx="0" formatCode="0.0\ %">
                  <c:v>0.122</c:v>
                </c:pt>
                <c:pt idx="1">
                  <c:v>8.5999999999999993E-2</c:v>
                </c:pt>
                <c:pt idx="2" formatCode="0%">
                  <c:v>7.0999999999999994E-2</c:v>
                </c:pt>
                <c:pt idx="3" formatCode="0%">
                  <c:v>7.0000000000000007E-2</c:v>
                </c:pt>
                <c:pt idx="4">
                  <c:v>6.8000000000000005E-2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E3-4553-9B38-268D7CD44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5744159"/>
        <c:axId val="599194943"/>
      </c:lineChart>
      <c:catAx>
        <c:axId val="695733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IT"/>
          </a:p>
        </c:txPr>
        <c:crossAx val="599199903"/>
        <c:crosses val="autoZero"/>
        <c:auto val="1"/>
        <c:lblAlgn val="ctr"/>
        <c:lblOffset val="100"/>
        <c:noMultiLvlLbl val="0"/>
      </c:catAx>
      <c:valAx>
        <c:axId val="599199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IT"/>
          </a:p>
        </c:txPr>
        <c:crossAx val="695733119"/>
        <c:crosses val="autoZero"/>
        <c:crossBetween val="between"/>
      </c:valAx>
      <c:valAx>
        <c:axId val="599194943"/>
        <c:scaling>
          <c:orientation val="minMax"/>
        </c:scaling>
        <c:delete val="0"/>
        <c:axPos val="r"/>
        <c:numFmt formatCode="0.0\ 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IT"/>
          </a:p>
        </c:txPr>
        <c:crossAx val="695744159"/>
        <c:crosses val="max"/>
        <c:crossBetween val="between"/>
      </c:valAx>
      <c:catAx>
        <c:axId val="6957441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919494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596-45C1-81D4-6D43220544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596-45C1-81D4-6D4322054431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596-45C1-81D4-6D43220544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596-45C1-81D4-6D4322054431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19,3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596-45C1-81D4-6D432205443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14,2%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596-45C1-81D4-6D4322054431}"/>
                </c:ext>
              </c:extLst>
            </c:dLbl>
            <c:dLbl>
              <c:idx val="3"/>
              <c:layout>
                <c:manualLayout>
                  <c:x val="3.9557069376835778E-2"/>
                  <c:y val="0.1657632878534811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4,5%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596-45C1-81D4-6D432205443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Tabelle1!$D$3:$D$6</c:f>
              <c:strCache>
                <c:ptCount val="4"/>
                <c:pt idx="0">
                  <c:v>EUROPA</c:v>
                </c:pt>
                <c:pt idx="1">
                  <c:v>ASIA</c:v>
                </c:pt>
                <c:pt idx="2">
                  <c:v>AFRICA</c:v>
                </c:pt>
                <c:pt idx="3">
                  <c:v>AMERICA</c:v>
                </c:pt>
              </c:strCache>
            </c:strRef>
          </c:cat>
          <c:val>
            <c:numRef>
              <c:f>Tabelle1!$E$3:$E$6</c:f>
              <c:numCache>
                <c:formatCode>0.0</c:formatCode>
                <c:ptCount val="4"/>
                <c:pt idx="0">
                  <c:v>62.014226736185144</c:v>
                </c:pt>
                <c:pt idx="1">
                  <c:v>19.326265191014286</c:v>
                </c:pt>
                <c:pt idx="2">
                  <c:v>14.162774019731359</c:v>
                </c:pt>
                <c:pt idx="3">
                  <c:v>4.4521543620258566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596-45C1-81D4-6D432205443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8BC-4F77-BACC-E35B96C493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8BC-4F77-BACC-E35B96C4937F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8BC-4F77-BACC-E35B96C4937F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8BC-4F77-BACC-E35B96C4937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8BC-4F77-BACC-E35B96C4937F}"/>
              </c:ext>
            </c:extLst>
          </c:dPt>
          <c:dLbls>
            <c:dLbl>
              <c:idx val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8BC-4F77-BACC-E35B96C4937F}"/>
                </c:ext>
              </c:extLst>
            </c:dLbl>
            <c:dLbl>
              <c:idx val="1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8BC-4F77-BACC-E35B96C4937F}"/>
                </c:ext>
              </c:extLst>
            </c:dLbl>
            <c:dLbl>
              <c:idx val="2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28BC-4F77-BACC-E35B96C4937F}"/>
                </c:ext>
              </c:extLst>
            </c:dLbl>
            <c:dLbl>
              <c:idx val="3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28BC-4F77-BACC-E35B96C4937F}"/>
                </c:ext>
              </c:extLst>
            </c:dLbl>
            <c:dLbl>
              <c:idx val="4"/>
              <c:layout>
                <c:manualLayout>
                  <c:x val="-5.652893132901031E-2"/>
                  <c:y val="0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8BC-4F77-BACC-E35B96C4937F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'Tav. 9'!$Z$10:$AD$10</c:f>
              <c:strCache>
                <c:ptCount val="5"/>
                <c:pt idx="0">
                  <c:v>Arbeit </c:v>
                </c:pt>
                <c:pt idx="1">
                  <c:v>Familie </c:v>
                </c:pt>
                <c:pt idx="2">
                  <c:v>Studium </c:v>
                </c:pt>
                <c:pt idx="3">
                  <c:v>Internationaler Schutz</c:v>
                </c:pt>
                <c:pt idx="4">
                  <c:v>Andere </c:v>
                </c:pt>
              </c:strCache>
            </c:strRef>
          </c:cat>
          <c:val>
            <c:numRef>
              <c:f>'Tav. 9'!$Z$11:$AD$11</c:f>
              <c:numCache>
                <c:formatCode>0.0</c:formatCode>
                <c:ptCount val="5"/>
                <c:pt idx="0">
                  <c:v>6.6495507060333763</c:v>
                </c:pt>
                <c:pt idx="1">
                  <c:v>35.070603337612319</c:v>
                </c:pt>
                <c:pt idx="2">
                  <c:v>1.9512195121951219</c:v>
                </c:pt>
                <c:pt idx="3">
                  <c:v>52.785622593068041</c:v>
                </c:pt>
                <c:pt idx="4">
                  <c:v>3.543003851091143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BC-4F77-BACC-E35B96C4937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77313054162345"/>
          <c:y val="5.7696572701080671E-3"/>
          <c:w val="0.79612027567538191"/>
          <c:h val="0.625670263279315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Tabelle1!$P$8</c:f>
              <c:strCache>
                <c:ptCount val="1"/>
                <c:pt idx="0">
                  <c:v>Insgesamt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Tabelle1!$O$9:$O$13</c:f>
              <c:strCache>
                <c:ptCount val="5"/>
                <c:pt idx="0">
                  <c:v>Kindergarten </c:v>
                </c:pt>
                <c:pt idx="1">
                  <c:v>Grundschule </c:v>
                </c:pt>
                <c:pt idx="2">
                  <c:v>Mittelschule </c:v>
                </c:pt>
                <c:pt idx="3">
                  <c:v>Oberschule</c:v>
                </c:pt>
                <c:pt idx="4">
                  <c:v>Berufsschule </c:v>
                </c:pt>
              </c:strCache>
            </c:strRef>
          </c:cat>
          <c:val>
            <c:numRef>
              <c:f>Tabelle1!$P$9:$P$13</c:f>
              <c:numCache>
                <c:formatCode>General</c:formatCode>
                <c:ptCount val="5"/>
                <c:pt idx="0">
                  <c:v>15405</c:v>
                </c:pt>
                <c:pt idx="1">
                  <c:v>28024</c:v>
                </c:pt>
                <c:pt idx="2">
                  <c:v>16960</c:v>
                </c:pt>
                <c:pt idx="3">
                  <c:v>20140</c:v>
                </c:pt>
                <c:pt idx="4">
                  <c:v>10266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D5-4061-BD8F-4A383226462B}"/>
            </c:ext>
          </c:extLst>
        </c:ser>
        <c:ser>
          <c:idx val="1"/>
          <c:order val="1"/>
          <c:tx>
            <c:strRef>
              <c:f>Tabelle1!$Q$8</c:f>
              <c:strCache>
                <c:ptCount val="1"/>
                <c:pt idx="0">
                  <c:v>Ausländer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Tabelle1!$O$9:$O$13</c:f>
              <c:strCache>
                <c:ptCount val="5"/>
                <c:pt idx="0">
                  <c:v>Kindergarten </c:v>
                </c:pt>
                <c:pt idx="1">
                  <c:v>Grundschule </c:v>
                </c:pt>
                <c:pt idx="2">
                  <c:v>Mittelschule </c:v>
                </c:pt>
                <c:pt idx="3">
                  <c:v>Oberschule</c:v>
                </c:pt>
                <c:pt idx="4">
                  <c:v>Berufsschule </c:v>
                </c:pt>
              </c:strCache>
            </c:strRef>
          </c:cat>
          <c:val>
            <c:numRef>
              <c:f>Tabelle1!$Q$9:$Q$13</c:f>
              <c:numCache>
                <c:formatCode>General</c:formatCode>
                <c:ptCount val="5"/>
                <c:pt idx="0">
                  <c:v>2091</c:v>
                </c:pt>
                <c:pt idx="1">
                  <c:v>3739</c:v>
                </c:pt>
                <c:pt idx="2">
                  <c:v>2456</c:v>
                </c:pt>
                <c:pt idx="3">
                  <c:v>1892</c:v>
                </c:pt>
                <c:pt idx="4">
                  <c:v>1205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D5-4061-BD8F-4A383226462B}"/>
            </c:ext>
          </c:extLst>
        </c:ser>
        <c:ser>
          <c:idx val="2"/>
          <c:order val="2"/>
          <c:tx>
            <c:strRef>
              <c:f>Tabelle1!$R$8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Tabelle1!$O$9:$O$13</c:f>
              <c:strCache>
                <c:ptCount val="5"/>
                <c:pt idx="0">
                  <c:v>Kindergarten </c:v>
                </c:pt>
                <c:pt idx="1">
                  <c:v>Grundschule </c:v>
                </c:pt>
                <c:pt idx="2">
                  <c:v>Mittelschule </c:v>
                </c:pt>
                <c:pt idx="3">
                  <c:v>Oberschule</c:v>
                </c:pt>
                <c:pt idx="4">
                  <c:v>Berufsschule </c:v>
                </c:pt>
              </c:strCache>
            </c:strRef>
          </c:cat>
          <c:val>
            <c:numRef>
              <c:f>Tabelle1!$R$9:$R$13</c:f>
              <c:numCache>
                <c:formatCode>0.00</c:formatCode>
                <c:ptCount val="5"/>
                <c:pt idx="0">
                  <c:v>13.573515092502433</c:v>
                </c:pt>
                <c:pt idx="1">
                  <c:v>13.34213531258921</c:v>
                </c:pt>
                <c:pt idx="2">
                  <c:v>14.481132075471697</c:v>
                </c:pt>
                <c:pt idx="3">
                  <c:v>9.3942403177755711</c:v>
                </c:pt>
                <c:pt idx="4">
                  <c:v>11.737775180206507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D5-4061-BD8F-4A3832264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564017311"/>
        <c:axId val="560347055"/>
      </c:barChart>
      <c:catAx>
        <c:axId val="56401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IT"/>
          </a:p>
        </c:txPr>
        <c:crossAx val="560347055"/>
        <c:crosses val="autoZero"/>
        <c:auto val="1"/>
        <c:lblAlgn val="ctr"/>
        <c:lblOffset val="100"/>
        <c:noMultiLvlLbl val="0"/>
      </c:catAx>
      <c:valAx>
        <c:axId val="56034705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401731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Beschäftigte pro Sektor % </a:t>
            </a:r>
          </a:p>
        </c:rich>
      </c:tx>
      <c:layout>
        <c:manualLayout>
          <c:xMode val="edge"/>
          <c:yMode val="edge"/>
          <c:x val="0.3697649870562044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IT"/>
        </a:p>
      </c:txPr>
    </c:title>
    <c:autoTitleDeleted val="0"/>
    <c:plotArea>
      <c:layout>
        <c:manualLayout>
          <c:layoutTarget val="inner"/>
          <c:xMode val="edge"/>
          <c:yMode val="edge"/>
          <c:x val="0.23831491829650325"/>
          <c:y val="0.12737498178109136"/>
          <c:w val="0.71692701718736773"/>
          <c:h val="0.7929572121324546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D0-48AB-8FFB-4E885813AFB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D0-48AB-8FFB-4E885813AFB6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0D0-48AB-8FFB-4E885813AFB6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0D0-48AB-8FFB-4E885813AFB6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0D0-48AB-8FFB-4E885813AFB6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0D0-48AB-8FFB-4E885813AFB6}"/>
              </c:ext>
            </c:extLst>
          </c:dPt>
          <c:dLbls>
            <c:dLbl>
              <c:idx val="0"/>
              <c:layout>
                <c:manualLayout>
                  <c:x val="-1.268153980752405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0D0-48AB-8FFB-4E885813AFB6}"/>
                </c:ext>
              </c:extLst>
            </c:dLbl>
            <c:dLbl>
              <c:idx val="2"/>
              <c:layout>
                <c:manualLayout>
                  <c:x val="1.9555555555555455E-2"/>
                  <c:y val="4.62962962962954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0D0-48AB-8FFB-4E885813AFB6}"/>
                </c:ext>
              </c:extLst>
            </c:dLbl>
            <c:dLbl>
              <c:idx val="3"/>
              <c:layout>
                <c:manualLayout>
                  <c:x val="-2.6666666666666666E-3"/>
                  <c:y val="-8.48755627201332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D0-48AB-8FFB-4E885813AFB6}"/>
                </c:ext>
              </c:extLst>
            </c:dLbl>
            <c:dLbl>
              <c:idx val="4"/>
              <c:layout>
                <c:manualLayout>
                  <c:x val="6.502624671916010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0D0-48AB-8FFB-4E885813AFB6}"/>
                </c:ext>
              </c:extLst>
            </c:dLbl>
            <c:dLbl>
              <c:idx val="5"/>
              <c:layout>
                <c:manualLayout>
                  <c:x val="2.743000874890638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D0-48AB-8FFB-4E885813AFB6}"/>
                </c:ext>
              </c:extLst>
            </c:dLbl>
            <c:dLbl>
              <c:idx val="6"/>
              <c:layout>
                <c:manualLayout>
                  <c:x val="2.888888888888888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0D0-48AB-8FFB-4E885813AFB6}"/>
                </c:ext>
              </c:extLst>
            </c:dLbl>
            <c:dLbl>
              <c:idx val="7"/>
              <c:layout>
                <c:manualLayout>
                  <c:x val="-8.2222222222223234E-3"/>
                  <c:y val="-8.48755627201332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D0-48AB-8FFB-4E885813AFB6}"/>
                </c:ext>
              </c:extLst>
            </c:dLbl>
            <c:dLbl>
              <c:idx val="8"/>
              <c:layout>
                <c:manualLayout>
                  <c:x val="1.1111111111111112E-4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0D0-48AB-8FFB-4E885813AFB6}"/>
                </c:ext>
              </c:extLst>
            </c:dLbl>
            <c:dLbl>
              <c:idx val="9"/>
              <c:layout>
                <c:manualLayout>
                  <c:x val="4.444444444444444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D0-48AB-8FFB-4E885813AFB6}"/>
                </c:ext>
              </c:extLst>
            </c:dLbl>
            <c:dLbl>
              <c:idx val="10"/>
              <c:layout>
                <c:manualLayout>
                  <c:x val="6.705161854768154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0D0-48AB-8FFB-4E885813AFB6}"/>
                </c:ext>
              </c:extLst>
            </c:dLbl>
            <c:dLbl>
              <c:idx val="11"/>
              <c:layout>
                <c:manualLayout>
                  <c:x val="-8.368110236220471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0D0-48AB-8FFB-4E885813AF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'Tabella completa (2)'!$W$26:$AH$26</c:f>
              <c:strCache>
                <c:ptCount val="11"/>
                <c:pt idx="0">
                  <c:v>Landwirtschaft </c:v>
                </c:pt>
                <c:pt idx="2">
                  <c:v>Industrie </c:v>
                </c:pt>
                <c:pt idx="4">
                  <c:v>davon Bauwesen </c:v>
                </c:pt>
                <c:pt idx="6">
                  <c:v>Dienstleistung</c:v>
                </c:pt>
                <c:pt idx="8">
                  <c:v>davon Handel </c:v>
                </c:pt>
                <c:pt idx="10">
                  <c:v>davon Hausarbeit </c:v>
                </c:pt>
              </c:strCache>
            </c:strRef>
          </c:cat>
          <c:val>
            <c:numRef>
              <c:f>'Tabella completa (2)'!$W$27:$AH$27</c:f>
              <c:numCache>
                <c:formatCode>#\ ##0.0</c:formatCode>
                <c:ptCount val="12"/>
                <c:pt idx="0">
                  <c:v>5.4</c:v>
                </c:pt>
                <c:pt idx="1">
                  <c:v>1.8</c:v>
                </c:pt>
                <c:pt idx="2">
                  <c:v>22.8</c:v>
                </c:pt>
                <c:pt idx="3">
                  <c:v>26.1</c:v>
                </c:pt>
                <c:pt idx="4">
                  <c:v>6.7</c:v>
                </c:pt>
                <c:pt idx="5">
                  <c:v>6.5</c:v>
                </c:pt>
                <c:pt idx="6">
                  <c:v>71.2</c:v>
                </c:pt>
                <c:pt idx="7">
                  <c:v>72.2</c:v>
                </c:pt>
                <c:pt idx="8">
                  <c:v>13.7</c:v>
                </c:pt>
                <c:pt idx="9">
                  <c:v>9.3000000000000007</c:v>
                </c:pt>
                <c:pt idx="10">
                  <c:v>0.8</c:v>
                </c:pt>
                <c:pt idx="11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0D0-48AB-8FFB-4E885813AFB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58319839"/>
        <c:axId val="1759838799"/>
      </c:barChart>
      <c:catAx>
        <c:axId val="17583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IT"/>
          </a:p>
        </c:txPr>
        <c:crossAx val="1759838799"/>
        <c:crosses val="autoZero"/>
        <c:auto val="1"/>
        <c:lblAlgn val="ctr"/>
        <c:lblOffset val="100"/>
        <c:noMultiLvlLbl val="0"/>
      </c:catAx>
      <c:valAx>
        <c:axId val="17598387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IT"/>
          </a:p>
        </c:txPr>
        <c:crossAx val="1758319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IT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'età stranieri'!$C$22:$P$22</cx:f>
        <cx:lvl ptCount="14">
          <cx:pt idx="0">0-17</cx:pt>
          <cx:pt idx="3">18-29</cx:pt>
          <cx:pt idx="6">30-44</cx:pt>
          <cx:pt idx="9">45-64</cx:pt>
          <cx:pt idx="12">65 +</cx:pt>
        </cx:lvl>
      </cx:strDim>
      <cx:numDim type="val">
        <cx:f dir="row">'età stranieri'!$C$23:$P$23</cx:f>
        <cx:lvl ptCount="14" formatCode="0,0">
          <cx:pt idx="0">19.714633721941883</cx:pt>
          <cx:pt idx="1">18.520010632465571</cx:pt>
          <cx:pt idx="3">15.981284921601608</cx:pt>
          <cx:pt idx="4">13.277914375425715</cx:pt>
          <cx:pt idx="6">31.355489820776057</cx:pt>
          <cx:pt idx="7">16.476583655906833</cx:pt>
          <cx:pt idx="9">26.72505461786826</cx:pt>
          <cx:pt idx="10">29.927275596830192</cx:pt>
          <cx:pt idx="12">6.2235369178121918</cx:pt>
          <cx:pt idx="13">21.798215739371688</cx:pt>
        </cx:lvl>
      </cx:numDim>
    </cx:data>
  </cx:chartData>
  <cx:chart>
    <cx:plotArea>
      <cx:plotAreaRegion>
        <cx:series layoutId="funnel" uniqueId="{7B5F2CD6-C495-4339-936D-0C23817178E2}">
          <cx:dataPt idx="1">
            <cx:spPr>
              <a:solidFill>
                <a:srgbClr val="00B050"/>
              </a:solidFill>
            </cx:spPr>
          </cx:dataPt>
          <cx:dataPt idx="4">
            <cx:spPr>
              <a:solidFill>
                <a:srgbClr val="00B050"/>
              </a:solidFill>
            </cx:spPr>
          </cx:dataPt>
          <cx:dataPt idx="7">
            <cx:spPr>
              <a:solidFill>
                <a:srgbClr val="00B050"/>
              </a:solidFill>
            </cx:spPr>
          </cx:dataPt>
          <cx:dataPt idx="10">
            <cx:spPr>
              <a:solidFill>
                <a:srgbClr val="00B050"/>
              </a:solidFill>
            </cx:spPr>
          </cx:dataPt>
          <cx:dataPt idx="13">
            <cx:spPr>
              <a:solidFill>
                <a:srgbClr val="00B050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>
                    <a:solidFill>
                      <a:schemeClr val="tx1"/>
                    </a:solidFill>
                  </a:defRPr>
                </a:pPr>
                <a:endParaRPr lang="de-DE" sz="1400" b="0" i="0" u="none" strike="noStrike" baseline="0">
                  <a:solidFill>
                    <a:schemeClr val="tx1"/>
                  </a:solidFill>
                  <a:latin typeface="Calibri" panose="020F0502020204030204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/>
            </a:pPr>
            <a:endParaRPr lang="de-DE" sz="12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'Tabella completa (2)'!$N$30:$Q$30</cx:f>
        <cx:lvl ptCount="4">
          <cx:pt idx="0">Beschäftigungsquote</cx:pt>
          <cx:pt idx="2">Arbeitslosenquote </cx:pt>
        </cx:lvl>
      </cx:strDim>
      <cx:numDim type="val">
        <cx:f dir="row">'Tabella completa (2)'!$N$29:$Q$29</cx:f>
        <cx:lvl ptCount="4" formatCode="Standard">
          <cx:pt idx="0">72.5</cx:pt>
          <cx:pt idx="1">66.099999999999994</cx:pt>
          <cx:pt idx="2">2.6000000000000001</cx:pt>
          <cx:pt idx="3">6.9000000000000004</cx:pt>
        </cx:lvl>
      </cx:numDim>
    </cx:data>
  </cx:chartData>
  <cx:chart>
    <cx:plotArea>
      <cx:plotAreaRegion>
        <cx:series layoutId="funnel" uniqueId="{6B2C4EE3-7260-44A2-B377-EB3D1E863573}">
          <cx:dataPt idx="1">
            <cx:spPr>
              <a:solidFill>
                <a:srgbClr val="00B050"/>
              </a:solidFill>
            </cx:spPr>
          </cx:dataPt>
          <cx:dataPt idx="3">
            <cx:spPr>
              <a:solidFill>
                <a:srgbClr val="00B050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/>
                </a:pPr>
                <a:endParaRPr lang="de-DE" sz="1400" b="0" i="0" u="none" strike="noStrike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/>
            </a:pPr>
            <a:endParaRPr lang="de-DE" sz="12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0.06004</cdr:x>
      <cdr:y>0.86615</cdr:y>
    </cdr:from>
    <cdr:to>
      <cdr:x>0.42924</cdr:x>
      <cdr:y>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551921" y="4650785"/>
          <a:ext cx="3249055" cy="697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800"/>
            <a:t>Daten:</a:t>
          </a:r>
          <a:r>
            <a:rPr lang="de-DE" sz="800" baseline="0"/>
            <a:t> Istat</a:t>
          </a:r>
        </a:p>
        <a:p xmlns:a="http://schemas.openxmlformats.org/drawingml/2006/main">
          <a:r>
            <a:rPr lang="de-DE" sz="800" baseline="0"/>
            <a:t>Grafik: M.Oberbacher  </a:t>
          </a:r>
          <a:endParaRPr lang="de-DE" sz="8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80E5EB-8BA4-0D74-4F58-5022BB243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I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980127-54AD-0A0E-2B05-F68FD22B6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4642BF-4902-FAF7-9F4C-32C1707AC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8475-4EE6-4CBC-836A-73C8CFA5CDBE}" type="datetimeFigureOut">
              <a:rPr lang="de-IT" smtClean="0"/>
              <a:t>25.10.2023</a:t>
            </a:fld>
            <a:endParaRPr lang="de-I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135D81-5803-3E67-2C82-E06BC8AC6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I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93179C-C846-1B32-2B95-4C3EADA9B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8E6C-FE02-483F-9E03-D563009D9694}" type="slidenum">
              <a:rPr lang="de-IT" smtClean="0"/>
              <a:t>‹Nr.›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351165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C0A135-F2A3-C7B1-1495-B1D9A104F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I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D5666D-6447-FCA4-2F58-475DA4CEF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81B528-0776-2A40-F225-89F948D1F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8475-4EE6-4CBC-836A-73C8CFA5CDBE}" type="datetimeFigureOut">
              <a:rPr lang="de-IT" smtClean="0"/>
              <a:t>25.10.2023</a:t>
            </a:fld>
            <a:endParaRPr lang="de-I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A8B2EE-E178-17AE-F1AD-324589F18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I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E2AEB2-7D92-1D30-176D-7580225F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8E6C-FE02-483F-9E03-D563009D9694}" type="slidenum">
              <a:rPr lang="de-IT" smtClean="0"/>
              <a:t>‹Nr.›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118057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A65B71A-B38C-05B3-4B95-E3AF74A12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I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6F37640-1EE8-4934-6363-0AD455007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6529AF-488B-804D-7983-680BFE1D6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8475-4EE6-4CBC-836A-73C8CFA5CDBE}" type="datetimeFigureOut">
              <a:rPr lang="de-IT" smtClean="0"/>
              <a:t>25.10.2023</a:t>
            </a:fld>
            <a:endParaRPr lang="de-I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5B5239-61D0-5A56-6615-394BFDB98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I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079C92-CC12-B6CD-6688-3ED4C27E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8E6C-FE02-483F-9E03-D563009D9694}" type="slidenum">
              <a:rPr lang="de-IT" smtClean="0"/>
              <a:t>‹Nr.›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415022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6D5808-BBD9-CC0F-7043-909F2FA16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I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82C491-36D9-429C-7033-880612608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BB3CF3-7988-AE98-5607-4C9C3A6D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8475-4EE6-4CBC-836A-73C8CFA5CDBE}" type="datetimeFigureOut">
              <a:rPr lang="de-IT" smtClean="0"/>
              <a:t>25.10.2023</a:t>
            </a:fld>
            <a:endParaRPr lang="de-I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CAA9B2-5B35-CBC7-ADB5-4E7DA5AF6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I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BE3E1B-3195-22BA-82F8-9ED033F8D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8E6C-FE02-483F-9E03-D563009D9694}" type="slidenum">
              <a:rPr lang="de-IT" smtClean="0"/>
              <a:t>‹Nr.›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220361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C1438-E172-53A1-5642-F14C62D5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I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B288F7-6525-AB6C-85DD-83709C0F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842BE0-29C9-5EDA-1E56-2B70EF8DD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8475-4EE6-4CBC-836A-73C8CFA5CDBE}" type="datetimeFigureOut">
              <a:rPr lang="de-IT" smtClean="0"/>
              <a:t>25.10.2023</a:t>
            </a:fld>
            <a:endParaRPr lang="de-I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D4E67F-7FAE-D5A2-83B2-7D3A9F3F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I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AC0A75-E830-7BB9-D5D2-B83573E22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8E6C-FE02-483F-9E03-D563009D9694}" type="slidenum">
              <a:rPr lang="de-IT" smtClean="0"/>
              <a:t>‹Nr.›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282277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3D1FA-1B04-AB2E-B82D-0993E056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I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3BDC81-F14B-C29B-511C-65C0A9A9E6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I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0DF8E72-0B4B-3037-830E-BFDAD7A86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I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734D818-924D-5A95-417A-066C1F86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8475-4EE6-4CBC-836A-73C8CFA5CDBE}" type="datetimeFigureOut">
              <a:rPr lang="de-IT" smtClean="0"/>
              <a:t>25.10.2023</a:t>
            </a:fld>
            <a:endParaRPr lang="de-I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48AFCC1-30E3-6CA7-A745-33438CE2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I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C688A9-1F55-7DC0-4044-3950C87BF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8E6C-FE02-483F-9E03-D563009D9694}" type="slidenum">
              <a:rPr lang="de-IT" smtClean="0"/>
              <a:t>‹Nr.›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329245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70F810-613D-CED2-BB75-CA5C02BA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I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C59C01-814C-94FB-1C7F-5D542CF9E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CC29629-DB7D-F5BD-BE58-86237F02A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I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C2BB3E4-14CA-1A57-0F2E-6026225C8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7826B1B-CC08-98ED-53A5-47921987B7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I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BEF7DEE-B4EA-3641-40C8-708EF9995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8475-4EE6-4CBC-836A-73C8CFA5CDBE}" type="datetimeFigureOut">
              <a:rPr lang="de-IT" smtClean="0"/>
              <a:t>25.10.2023</a:t>
            </a:fld>
            <a:endParaRPr lang="de-I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179ACE4-B0DF-04C4-CB6B-C9E7AF77F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I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D37C3CF-B0FA-6DBE-8BC5-84BFFAB78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8E6C-FE02-483F-9E03-D563009D9694}" type="slidenum">
              <a:rPr lang="de-IT" smtClean="0"/>
              <a:t>‹Nr.›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253454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BCE7A-1741-A0F7-FBA2-398DBE245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I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A00D2BD-A453-64C3-3113-4D223762D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8475-4EE6-4CBC-836A-73C8CFA5CDBE}" type="datetimeFigureOut">
              <a:rPr lang="de-IT" smtClean="0"/>
              <a:t>25.10.2023</a:t>
            </a:fld>
            <a:endParaRPr lang="de-I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C0B4026-3209-BBF4-E385-C5C960BC1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I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762BCF-F402-E6C8-5332-958522BA8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8E6C-FE02-483F-9E03-D563009D9694}" type="slidenum">
              <a:rPr lang="de-IT" smtClean="0"/>
              <a:t>‹Nr.›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374636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5146045-9F34-E34A-D6F7-96BB862FB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8475-4EE6-4CBC-836A-73C8CFA5CDBE}" type="datetimeFigureOut">
              <a:rPr lang="de-IT" smtClean="0"/>
              <a:t>25.10.2023</a:t>
            </a:fld>
            <a:endParaRPr lang="de-I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B7E1425-699C-4CF1-FFEC-7355E959B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I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483071-AD2D-180C-E266-6C35E57F0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8E6C-FE02-483F-9E03-D563009D9694}" type="slidenum">
              <a:rPr lang="de-IT" smtClean="0"/>
              <a:t>‹Nr.›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266490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EFC12-0D5B-06CF-82D2-4D1AE0B70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I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72E7E6-AF5E-0D63-38A6-AE267BE01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I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1A3370-DE65-8F3A-590B-F3B9784C8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C2215A-5647-1B5F-A7A5-A490A8AD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8475-4EE6-4CBC-836A-73C8CFA5CDBE}" type="datetimeFigureOut">
              <a:rPr lang="de-IT" smtClean="0"/>
              <a:t>25.10.2023</a:t>
            </a:fld>
            <a:endParaRPr lang="de-I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643FB4-DD6D-AA15-5AC7-561CE71F6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I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F8648D2-8AD4-49B9-323B-A65443B1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8E6C-FE02-483F-9E03-D563009D9694}" type="slidenum">
              <a:rPr lang="de-IT" smtClean="0"/>
              <a:t>‹Nr.›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378144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336F0-0D63-83EC-095E-08B7DB2B0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I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9381E63-79DC-A3CF-A1BF-007E3B9D72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I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892C41A-8C5B-AC3A-0A06-DDC9D590B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084B62-1D62-2D94-4DC0-846C1CC1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8475-4EE6-4CBC-836A-73C8CFA5CDBE}" type="datetimeFigureOut">
              <a:rPr lang="de-IT" smtClean="0"/>
              <a:t>25.10.2023</a:t>
            </a:fld>
            <a:endParaRPr lang="de-I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6933377-5360-5BE4-2564-C2D8D505A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I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5B2B3CA-0C0B-9095-DA19-383BAB89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8E6C-FE02-483F-9E03-D563009D9694}" type="slidenum">
              <a:rPr lang="de-IT" smtClean="0"/>
              <a:t>‹Nr.›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378890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034FECD-14E8-F69E-A00E-674257812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I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5B9988-C695-D671-2FC9-A9C3AF43B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6AE3F2-F87B-79AA-E215-F77B52FDD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D8475-4EE6-4CBC-836A-73C8CFA5CDBE}" type="datetimeFigureOut">
              <a:rPr lang="de-IT" smtClean="0"/>
              <a:t>25.10.2023</a:t>
            </a:fld>
            <a:endParaRPr lang="de-I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41BC59-4DD3-476B-1D8D-FC526DB67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I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16E9F6-6D31-DEC0-6772-26131C3F2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78E6C-FE02-483F-9E03-D563009D9694}" type="slidenum">
              <a:rPr lang="de-IT" smtClean="0"/>
              <a:t>‹Nr.›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274295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14/relationships/chartEx" Target="../charts/chartEx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14/relationships/chartEx" Target="../charts/chartEx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5A7DDE4-E769-ED99-4CAD-32D4A329A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73" r="-1" b="15180"/>
          <a:stretch/>
        </p:blipFill>
        <p:spPr>
          <a:xfrm rot="21600000">
            <a:off x="838200" y="233807"/>
            <a:ext cx="10468866" cy="58887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493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21600000">
            <a:off x="-190500" y="-190499"/>
            <a:ext cx="940594" cy="7203281"/>
            <a:chOff x="-152400" y="-152400"/>
            <a:chExt cx="752475" cy="5762625"/>
          </a:xfrm>
        </p:grpSpPr>
        <p:sp>
          <p:nvSpPr>
            <p:cNvPr id="2" name="Freeform 2"/>
            <p:cNvSpPr/>
            <p:nvPr/>
          </p:nvSpPr>
          <p:spPr>
            <a:xfrm>
              <a:off x="-152400" y="-152400"/>
              <a:ext cx="752475" cy="5762625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ADF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5530453" y="-5720953"/>
            <a:ext cx="940594" cy="12382500"/>
            <a:chOff x="4576763" y="-4576763"/>
            <a:chExt cx="752475" cy="9906000"/>
          </a:xfrm>
        </p:grpSpPr>
        <p:sp>
          <p:nvSpPr>
            <p:cNvPr id="4" name="Freeform 4"/>
            <p:cNvSpPr/>
            <p:nvPr/>
          </p:nvSpPr>
          <p:spPr>
            <a:xfrm>
              <a:off x="4576763" y="-4576763"/>
              <a:ext cx="752475" cy="99060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2A4D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sp>
        <p:nvSpPr>
          <p:cNvPr id="7" name="TextBox 7"/>
          <p:cNvSpPr txBox="1"/>
          <p:nvPr/>
        </p:nvSpPr>
        <p:spPr>
          <a:xfrm rot="21600000">
            <a:off x="9652396" y="6343212"/>
            <a:ext cx="2366438" cy="19050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r">
              <a:lnSpc>
                <a:spcPts val="1463"/>
              </a:lnSpc>
            </a:pPr>
            <a:r>
              <a:rPr lang="en-US" sz="1125" dirty="0" err="1">
                <a:solidFill>
                  <a:srgbClr val="000000">
                    <a:alpha val="100000"/>
                  </a:srgbClr>
                </a:solidFill>
                <a:latin typeface="Be Vietnam Pro"/>
              </a:rPr>
              <a:t>Grafik</a:t>
            </a:r>
            <a:r>
              <a:rPr lang="en-US" sz="1125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: </a:t>
            </a:r>
            <a:r>
              <a:rPr lang="en-US" sz="1125" dirty="0" err="1">
                <a:solidFill>
                  <a:srgbClr val="000000">
                    <a:alpha val="100000"/>
                  </a:srgbClr>
                </a:solidFill>
                <a:latin typeface="Be Vietnam Pro"/>
              </a:rPr>
              <a:t>M.Oberbacher</a:t>
            </a:r>
            <a:r>
              <a:rPr lang="en-US" sz="1125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 </a:t>
            </a:r>
          </a:p>
          <a:p>
            <a:pPr algn="r">
              <a:lnSpc>
                <a:spcPts val="1463"/>
              </a:lnSpc>
            </a:pPr>
            <a:r>
              <a:rPr lang="en-US" sz="1125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Fonte: ISTAT</a:t>
            </a:r>
          </a:p>
        </p:txBody>
      </p:sp>
      <p:sp>
        <p:nvSpPr>
          <p:cNvPr id="14" name="TextBox 14"/>
          <p:cNvSpPr txBox="1"/>
          <p:nvPr/>
        </p:nvSpPr>
        <p:spPr>
          <a:xfrm rot="21600000">
            <a:off x="1363267" y="125016"/>
            <a:ext cx="10135696" cy="642938"/>
          </a:xfrm>
          <a:prstGeom prst="rect">
            <a:avLst/>
          </a:prstGeom>
        </p:spPr>
        <p:txBody>
          <a:bodyPr lIns="0" tIns="58500" rIns="0" bIns="0" rtlCol="0" anchor="t"/>
          <a:lstStyle/>
          <a:p>
            <a:pPr algn="ctr">
              <a:lnSpc>
                <a:spcPts val="5063"/>
              </a:lnSpc>
            </a:pPr>
            <a:r>
              <a:rPr lang="de-DE" sz="4219" b="1" dirty="0">
                <a:solidFill>
                  <a:srgbClr val="FFFFFF">
                    <a:alpha val="100000"/>
                  </a:srgbClr>
                </a:solidFill>
                <a:latin typeface="Be Vietnam Pro"/>
              </a:rPr>
              <a:t>Einwanderung in Südtirol </a:t>
            </a:r>
            <a:r>
              <a:rPr lang="en-US" sz="2400" b="1" dirty="0">
                <a:solidFill>
                  <a:srgbClr val="FFFFFF">
                    <a:alpha val="100000"/>
                  </a:srgbClr>
                </a:solidFill>
                <a:latin typeface="Be Vietnam Pro"/>
              </a:rPr>
              <a:t>(31.12.2022)</a:t>
            </a:r>
          </a:p>
        </p:txBody>
      </p:sp>
      <p:sp>
        <p:nvSpPr>
          <p:cNvPr id="15" name="TextBox 15"/>
          <p:cNvSpPr txBox="1"/>
          <p:nvPr/>
        </p:nvSpPr>
        <p:spPr>
          <a:xfrm rot="21600000">
            <a:off x="8957830" y="5938398"/>
            <a:ext cx="2580750" cy="500063"/>
          </a:xfrm>
          <a:prstGeom prst="rect">
            <a:avLst/>
          </a:prstGeom>
        </p:spPr>
        <p:txBody>
          <a:bodyPr lIns="0" tIns="22500" rIns="0" bIns="0" rtlCol="0" anchor="t"/>
          <a:lstStyle/>
          <a:p>
            <a:pPr>
              <a:lnSpc>
                <a:spcPts val="1950"/>
              </a:lnSpc>
            </a:pPr>
            <a:r>
              <a:rPr lang="en-US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Frauen </a:t>
            </a:r>
          </a:p>
        </p:txBody>
      </p:sp>
      <p:sp>
        <p:nvSpPr>
          <p:cNvPr id="16" name="TextBox 16"/>
          <p:cNvSpPr txBox="1"/>
          <p:nvPr/>
        </p:nvSpPr>
        <p:spPr>
          <a:xfrm rot="21600000">
            <a:off x="8816569" y="5443941"/>
            <a:ext cx="1175705" cy="559594"/>
          </a:xfrm>
          <a:prstGeom prst="rect">
            <a:avLst/>
          </a:prstGeom>
        </p:spPr>
        <p:txBody>
          <a:bodyPr lIns="0" tIns="49500" rIns="0" bIns="0" rtlCol="0" anchor="t"/>
          <a:lstStyle/>
          <a:p>
            <a:pPr algn="ctr">
              <a:lnSpc>
                <a:spcPts val="4388"/>
              </a:lnSpc>
            </a:pPr>
            <a:r>
              <a:rPr lang="en-US" sz="3375" b="1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5,1%</a:t>
            </a:r>
          </a:p>
        </p:txBody>
      </p:sp>
      <p:grpSp>
        <p:nvGrpSpPr>
          <p:cNvPr id="18" name="Group 18"/>
          <p:cNvGrpSpPr/>
          <p:nvPr/>
        </p:nvGrpSpPr>
        <p:grpSpPr>
          <a:xfrm rot="21600000">
            <a:off x="8462826" y="2838663"/>
            <a:ext cx="248605" cy="248605"/>
            <a:chOff x="6353023" y="3145689"/>
            <a:chExt cx="198884" cy="198884"/>
          </a:xfrm>
        </p:grpSpPr>
        <p:sp>
          <p:nvSpPr>
            <p:cNvPr id="17" name="Freeform 17"/>
            <p:cNvSpPr/>
            <p:nvPr/>
          </p:nvSpPr>
          <p:spPr>
            <a:xfrm>
              <a:off x="6353023" y="3145689"/>
              <a:ext cx="198884" cy="198884"/>
            </a:xfrm>
            <a:custGeom>
              <a:avLst/>
              <a:gdLst/>
              <a:ahLst/>
              <a:cxnLst/>
              <a:rect l="0" t="0" r="0" b="0"/>
              <a:pathLst>
                <a:path w="302914" h="302905">
                  <a:moveTo>
                    <a:pt x="110147" y="137693"/>
                  </a:moveTo>
                  <a:lnTo>
                    <a:pt x="27537" y="137693"/>
                  </a:lnTo>
                  <a:cubicBezTo>
                    <a:pt x="12402" y="137693"/>
                    <a:pt x="0" y="125292"/>
                    <a:pt x="0" y="110147"/>
                  </a:cubicBezTo>
                  <a:lnTo>
                    <a:pt x="0" y="27537"/>
                  </a:lnTo>
                  <a:cubicBezTo>
                    <a:pt x="10" y="12402"/>
                    <a:pt x="12402" y="10"/>
                    <a:pt x="27537" y="10"/>
                  </a:cubicBezTo>
                  <a:lnTo>
                    <a:pt x="110147" y="10"/>
                  </a:lnTo>
                  <a:cubicBezTo>
                    <a:pt x="125292" y="10"/>
                    <a:pt x="137693" y="12411"/>
                    <a:pt x="137693" y="27546"/>
                  </a:cubicBezTo>
                  <a:lnTo>
                    <a:pt x="137693" y="110157"/>
                  </a:lnTo>
                  <a:cubicBezTo>
                    <a:pt x="137693" y="125292"/>
                    <a:pt x="125292" y="137693"/>
                    <a:pt x="110147" y="137693"/>
                  </a:cubicBezTo>
                  <a:close/>
                  <a:moveTo>
                    <a:pt x="110147" y="302905"/>
                  </a:moveTo>
                  <a:lnTo>
                    <a:pt x="27537" y="302905"/>
                  </a:lnTo>
                  <a:cubicBezTo>
                    <a:pt x="12402" y="302905"/>
                    <a:pt x="0" y="290503"/>
                    <a:pt x="0" y="275358"/>
                  </a:cubicBezTo>
                  <a:lnTo>
                    <a:pt x="0" y="192748"/>
                  </a:lnTo>
                  <a:cubicBezTo>
                    <a:pt x="0" y="177613"/>
                    <a:pt x="12402" y="165211"/>
                    <a:pt x="27537" y="165211"/>
                  </a:cubicBezTo>
                  <a:lnTo>
                    <a:pt x="110147" y="165211"/>
                  </a:lnTo>
                  <a:cubicBezTo>
                    <a:pt x="125292" y="165211"/>
                    <a:pt x="137693" y="177613"/>
                    <a:pt x="137693" y="192748"/>
                  </a:cubicBezTo>
                  <a:lnTo>
                    <a:pt x="137693" y="275358"/>
                  </a:lnTo>
                  <a:cubicBezTo>
                    <a:pt x="137693" y="290513"/>
                    <a:pt x="125292" y="302905"/>
                    <a:pt x="110147" y="302905"/>
                  </a:cubicBezTo>
                  <a:close/>
                  <a:moveTo>
                    <a:pt x="275368" y="137693"/>
                  </a:moveTo>
                  <a:lnTo>
                    <a:pt x="192757" y="137693"/>
                  </a:lnTo>
                  <a:cubicBezTo>
                    <a:pt x="177622" y="137693"/>
                    <a:pt x="165221" y="125292"/>
                    <a:pt x="165221" y="110147"/>
                  </a:cubicBezTo>
                  <a:lnTo>
                    <a:pt x="165221" y="27537"/>
                  </a:lnTo>
                  <a:cubicBezTo>
                    <a:pt x="165221" y="12402"/>
                    <a:pt x="177622" y="0"/>
                    <a:pt x="192757" y="0"/>
                  </a:cubicBezTo>
                  <a:lnTo>
                    <a:pt x="275368" y="0"/>
                  </a:lnTo>
                  <a:cubicBezTo>
                    <a:pt x="290513" y="0"/>
                    <a:pt x="302914" y="12402"/>
                    <a:pt x="302914" y="27537"/>
                  </a:cubicBezTo>
                  <a:lnTo>
                    <a:pt x="302914" y="110147"/>
                  </a:lnTo>
                  <a:cubicBezTo>
                    <a:pt x="302905" y="125292"/>
                    <a:pt x="290513" y="137693"/>
                    <a:pt x="275368" y="137693"/>
                  </a:cubicBezTo>
                  <a:close/>
                  <a:moveTo>
                    <a:pt x="275368" y="302905"/>
                  </a:moveTo>
                  <a:lnTo>
                    <a:pt x="192757" y="302905"/>
                  </a:lnTo>
                  <a:cubicBezTo>
                    <a:pt x="177622" y="302905"/>
                    <a:pt x="165221" y="290503"/>
                    <a:pt x="165221" y="275358"/>
                  </a:cubicBezTo>
                  <a:lnTo>
                    <a:pt x="165221" y="192748"/>
                  </a:lnTo>
                  <a:cubicBezTo>
                    <a:pt x="165221" y="177613"/>
                    <a:pt x="177622" y="165211"/>
                    <a:pt x="192757" y="165211"/>
                  </a:cubicBezTo>
                  <a:lnTo>
                    <a:pt x="275368" y="165211"/>
                  </a:lnTo>
                  <a:cubicBezTo>
                    <a:pt x="290513" y="165211"/>
                    <a:pt x="302914" y="177613"/>
                    <a:pt x="302914" y="192748"/>
                  </a:cubicBezTo>
                  <a:lnTo>
                    <a:pt x="302914" y="275358"/>
                  </a:lnTo>
                  <a:cubicBezTo>
                    <a:pt x="302905" y="290513"/>
                    <a:pt x="290513" y="302905"/>
                    <a:pt x="275368" y="302905"/>
                  </a:cubicBezTo>
                  <a:close/>
                </a:path>
              </a:pathLst>
            </a:custGeom>
            <a:solidFill>
              <a:srgbClr val="0F6BBD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sp>
        <p:nvSpPr>
          <p:cNvPr id="19" name="TextBox 19"/>
          <p:cNvSpPr txBox="1"/>
          <p:nvPr/>
        </p:nvSpPr>
        <p:spPr>
          <a:xfrm rot="21600000">
            <a:off x="8803138" y="1327549"/>
            <a:ext cx="2378273" cy="428625"/>
          </a:xfrm>
          <a:prstGeom prst="rect">
            <a:avLst/>
          </a:prstGeom>
        </p:spPr>
        <p:txBody>
          <a:bodyPr lIns="0" tIns="49500" rIns="0" bIns="0" rtlCol="0" anchor="t"/>
          <a:lstStyle/>
          <a:p>
            <a:pPr>
              <a:lnSpc>
                <a:spcPts val="3375"/>
              </a:lnSpc>
            </a:pPr>
            <a:r>
              <a:rPr lang="en-US" sz="3375" b="1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51.723</a:t>
            </a:r>
          </a:p>
        </p:txBody>
      </p:sp>
      <p:sp>
        <p:nvSpPr>
          <p:cNvPr id="20" name="TextBox 20"/>
          <p:cNvSpPr txBox="1"/>
          <p:nvPr/>
        </p:nvSpPr>
        <p:spPr>
          <a:xfrm rot="21600000">
            <a:off x="8803138" y="1758051"/>
            <a:ext cx="2890134" cy="500063"/>
          </a:xfrm>
          <a:prstGeom prst="rect">
            <a:avLst/>
          </a:prstGeom>
        </p:spPr>
        <p:txBody>
          <a:bodyPr lIns="0" tIns="22500" rIns="0" bIns="0" rtlCol="0" anchor="t"/>
          <a:lstStyle/>
          <a:p>
            <a:pPr>
              <a:lnSpc>
                <a:spcPts val="1950"/>
              </a:lnSpc>
            </a:pPr>
            <a:r>
              <a:rPr lang="en-US" sz="1500" dirty="0">
                <a:solidFill>
                  <a:srgbClr val="000000">
                    <a:alpha val="85000"/>
                  </a:srgbClr>
                </a:solidFill>
                <a:latin typeface="Be Vietnam Pro"/>
              </a:rPr>
              <a:t>+0,3 % (130 </a:t>
            </a:r>
            <a:r>
              <a:rPr lang="de-DE" sz="1500" dirty="0">
                <a:solidFill>
                  <a:srgbClr val="000000">
                    <a:alpha val="85000"/>
                  </a:srgbClr>
                </a:solidFill>
                <a:latin typeface="Be Vietnam Pro"/>
              </a:rPr>
              <a:t>Personen)</a:t>
            </a:r>
            <a:br>
              <a:rPr lang="de-DE" sz="1500" dirty="0">
                <a:solidFill>
                  <a:srgbClr val="000000">
                    <a:alpha val="85000"/>
                  </a:srgbClr>
                </a:solidFill>
                <a:latin typeface="Be Vietnam Pro"/>
              </a:rPr>
            </a:br>
            <a:r>
              <a:rPr lang="de-DE" sz="1500" dirty="0">
                <a:solidFill>
                  <a:srgbClr val="000000">
                    <a:alpha val="85000"/>
                  </a:srgbClr>
                </a:solidFill>
                <a:latin typeface="Be Vietnam Pro"/>
              </a:rPr>
              <a:t>Richtigstellung Volkszählung</a:t>
            </a:r>
          </a:p>
          <a:p>
            <a:pPr>
              <a:lnSpc>
                <a:spcPts val="1950"/>
              </a:lnSpc>
            </a:pPr>
            <a:r>
              <a:rPr lang="en-US" sz="1500" dirty="0">
                <a:solidFill>
                  <a:srgbClr val="000000">
                    <a:alpha val="85000"/>
                  </a:srgbClr>
                </a:solidFill>
                <a:latin typeface="Be Vietnam Pro"/>
              </a:rPr>
              <a:t>2021 51.593 </a:t>
            </a:r>
          </a:p>
          <a:p>
            <a:pPr>
              <a:lnSpc>
                <a:spcPts val="1950"/>
              </a:lnSpc>
            </a:pPr>
            <a:r>
              <a:rPr lang="en-US" sz="1500" dirty="0">
                <a:solidFill>
                  <a:srgbClr val="000000">
                    <a:alpha val="85000"/>
                  </a:srgbClr>
                </a:solidFill>
                <a:latin typeface="Be Vietnam Pro"/>
              </a:rPr>
              <a:t>  </a:t>
            </a:r>
          </a:p>
        </p:txBody>
      </p:sp>
      <p:grpSp>
        <p:nvGrpSpPr>
          <p:cNvPr id="22" name="Group 22"/>
          <p:cNvGrpSpPr/>
          <p:nvPr/>
        </p:nvGrpSpPr>
        <p:grpSpPr>
          <a:xfrm rot="21600000">
            <a:off x="8458357" y="5629602"/>
            <a:ext cx="248605" cy="248605"/>
            <a:chOff x="6353023" y="4245511"/>
            <a:chExt cx="198884" cy="198884"/>
          </a:xfrm>
        </p:grpSpPr>
        <p:sp>
          <p:nvSpPr>
            <p:cNvPr id="21" name="Freeform 21"/>
            <p:cNvSpPr/>
            <p:nvPr/>
          </p:nvSpPr>
          <p:spPr>
            <a:xfrm>
              <a:off x="6353023" y="4245511"/>
              <a:ext cx="198884" cy="198884"/>
            </a:xfrm>
            <a:custGeom>
              <a:avLst/>
              <a:gdLst/>
              <a:ahLst/>
              <a:cxnLst/>
              <a:rect l="0" t="0" r="0" b="0"/>
              <a:pathLst>
                <a:path w="302914" h="302905">
                  <a:moveTo>
                    <a:pt x="110147" y="137693"/>
                  </a:moveTo>
                  <a:lnTo>
                    <a:pt x="27537" y="137693"/>
                  </a:lnTo>
                  <a:cubicBezTo>
                    <a:pt x="12402" y="137693"/>
                    <a:pt x="0" y="125292"/>
                    <a:pt x="0" y="110147"/>
                  </a:cubicBezTo>
                  <a:lnTo>
                    <a:pt x="0" y="27537"/>
                  </a:lnTo>
                  <a:cubicBezTo>
                    <a:pt x="10" y="12402"/>
                    <a:pt x="12402" y="10"/>
                    <a:pt x="27537" y="10"/>
                  </a:cubicBezTo>
                  <a:lnTo>
                    <a:pt x="110147" y="10"/>
                  </a:lnTo>
                  <a:cubicBezTo>
                    <a:pt x="125292" y="10"/>
                    <a:pt x="137693" y="12411"/>
                    <a:pt x="137693" y="27546"/>
                  </a:cubicBezTo>
                  <a:lnTo>
                    <a:pt x="137693" y="110157"/>
                  </a:lnTo>
                  <a:cubicBezTo>
                    <a:pt x="137693" y="125292"/>
                    <a:pt x="125292" y="137693"/>
                    <a:pt x="110147" y="137693"/>
                  </a:cubicBezTo>
                  <a:close/>
                  <a:moveTo>
                    <a:pt x="110147" y="302905"/>
                  </a:moveTo>
                  <a:lnTo>
                    <a:pt x="27537" y="302905"/>
                  </a:lnTo>
                  <a:cubicBezTo>
                    <a:pt x="12402" y="302905"/>
                    <a:pt x="0" y="290503"/>
                    <a:pt x="0" y="275358"/>
                  </a:cubicBezTo>
                  <a:lnTo>
                    <a:pt x="0" y="192748"/>
                  </a:lnTo>
                  <a:cubicBezTo>
                    <a:pt x="0" y="177613"/>
                    <a:pt x="12402" y="165211"/>
                    <a:pt x="27537" y="165211"/>
                  </a:cubicBezTo>
                  <a:lnTo>
                    <a:pt x="110147" y="165211"/>
                  </a:lnTo>
                  <a:cubicBezTo>
                    <a:pt x="125292" y="165211"/>
                    <a:pt x="137693" y="177613"/>
                    <a:pt x="137693" y="192748"/>
                  </a:cubicBezTo>
                  <a:lnTo>
                    <a:pt x="137693" y="275358"/>
                  </a:lnTo>
                  <a:cubicBezTo>
                    <a:pt x="137693" y="290513"/>
                    <a:pt x="125292" y="302905"/>
                    <a:pt x="110147" y="302905"/>
                  </a:cubicBezTo>
                  <a:close/>
                  <a:moveTo>
                    <a:pt x="275368" y="137693"/>
                  </a:moveTo>
                  <a:lnTo>
                    <a:pt x="192757" y="137693"/>
                  </a:lnTo>
                  <a:cubicBezTo>
                    <a:pt x="177622" y="137693"/>
                    <a:pt x="165221" y="125292"/>
                    <a:pt x="165221" y="110147"/>
                  </a:cubicBezTo>
                  <a:lnTo>
                    <a:pt x="165221" y="27537"/>
                  </a:lnTo>
                  <a:cubicBezTo>
                    <a:pt x="165221" y="12402"/>
                    <a:pt x="177622" y="0"/>
                    <a:pt x="192757" y="0"/>
                  </a:cubicBezTo>
                  <a:lnTo>
                    <a:pt x="275368" y="0"/>
                  </a:lnTo>
                  <a:cubicBezTo>
                    <a:pt x="290513" y="0"/>
                    <a:pt x="302914" y="12402"/>
                    <a:pt x="302914" y="27537"/>
                  </a:cubicBezTo>
                  <a:lnTo>
                    <a:pt x="302914" y="110147"/>
                  </a:lnTo>
                  <a:cubicBezTo>
                    <a:pt x="302905" y="125292"/>
                    <a:pt x="290513" y="137693"/>
                    <a:pt x="275368" y="137693"/>
                  </a:cubicBezTo>
                  <a:close/>
                  <a:moveTo>
                    <a:pt x="275368" y="302905"/>
                  </a:moveTo>
                  <a:lnTo>
                    <a:pt x="192757" y="302905"/>
                  </a:lnTo>
                  <a:cubicBezTo>
                    <a:pt x="177622" y="302905"/>
                    <a:pt x="165221" y="290503"/>
                    <a:pt x="165221" y="275358"/>
                  </a:cubicBezTo>
                  <a:lnTo>
                    <a:pt x="165221" y="192748"/>
                  </a:lnTo>
                  <a:cubicBezTo>
                    <a:pt x="165221" y="177613"/>
                    <a:pt x="177622" y="165211"/>
                    <a:pt x="192757" y="165211"/>
                  </a:cubicBezTo>
                  <a:lnTo>
                    <a:pt x="275368" y="165211"/>
                  </a:lnTo>
                  <a:cubicBezTo>
                    <a:pt x="290513" y="165211"/>
                    <a:pt x="302914" y="177613"/>
                    <a:pt x="302914" y="192748"/>
                  </a:cubicBezTo>
                  <a:lnTo>
                    <a:pt x="302914" y="275358"/>
                  </a:lnTo>
                  <a:cubicBezTo>
                    <a:pt x="302905" y="290513"/>
                    <a:pt x="290513" y="302905"/>
                    <a:pt x="275368" y="302905"/>
                  </a:cubicBezTo>
                  <a:close/>
                </a:path>
              </a:pathLst>
            </a:custGeom>
            <a:solidFill>
              <a:srgbClr val="0F6BBD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sp>
        <p:nvSpPr>
          <p:cNvPr id="23" name="TextBox 23"/>
          <p:cNvSpPr txBox="1"/>
          <p:nvPr/>
        </p:nvSpPr>
        <p:spPr>
          <a:xfrm rot="21600000">
            <a:off x="8837344" y="3244491"/>
            <a:ext cx="3354656" cy="500063"/>
          </a:xfrm>
          <a:prstGeom prst="rect">
            <a:avLst/>
          </a:prstGeom>
        </p:spPr>
        <p:txBody>
          <a:bodyPr lIns="0" tIns="22500" rIns="0" bIns="0" rtlCol="0" anchor="t"/>
          <a:lstStyle/>
          <a:p>
            <a:pPr>
              <a:lnSpc>
                <a:spcPts val="1950"/>
              </a:lnSpc>
            </a:pPr>
            <a:r>
              <a:rPr lang="de-DE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der Südtiroler Bevölkerung</a:t>
            </a:r>
          </a:p>
          <a:p>
            <a:pPr>
              <a:lnSpc>
                <a:spcPts val="1950"/>
              </a:lnSpc>
            </a:pPr>
            <a:r>
              <a:rPr lang="de-DE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Italien 8,6</a:t>
            </a:r>
            <a:r>
              <a:rPr lang="en-US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%</a:t>
            </a:r>
          </a:p>
          <a:p>
            <a:pPr>
              <a:lnSpc>
                <a:spcPts val="1950"/>
              </a:lnSpc>
            </a:pPr>
            <a:r>
              <a:rPr lang="en-US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Region  8,9%</a:t>
            </a:r>
          </a:p>
          <a:p>
            <a:pPr>
              <a:lnSpc>
                <a:spcPts val="1950"/>
              </a:lnSpc>
            </a:pPr>
            <a:endParaRPr lang="en-US" sz="1500" dirty="0">
              <a:solidFill>
                <a:srgbClr val="000000">
                  <a:alpha val="100000"/>
                </a:srgbClr>
              </a:solidFill>
              <a:latin typeface="Be Vietnam Pro"/>
            </a:endParaRPr>
          </a:p>
        </p:txBody>
      </p:sp>
      <p:sp>
        <p:nvSpPr>
          <p:cNvPr id="24" name="TextBox 24"/>
          <p:cNvSpPr txBox="1"/>
          <p:nvPr/>
        </p:nvSpPr>
        <p:spPr>
          <a:xfrm rot="21600000">
            <a:off x="8713986" y="2650371"/>
            <a:ext cx="1175705" cy="559594"/>
          </a:xfrm>
          <a:prstGeom prst="rect">
            <a:avLst/>
          </a:prstGeom>
        </p:spPr>
        <p:txBody>
          <a:bodyPr lIns="0" tIns="49500" rIns="0" bIns="0" rtlCol="0" anchor="t"/>
          <a:lstStyle/>
          <a:p>
            <a:pPr algn="ctr">
              <a:lnSpc>
                <a:spcPts val="4388"/>
              </a:lnSpc>
            </a:pPr>
            <a:r>
              <a:rPr lang="en-US" sz="3375" b="1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9,7%</a:t>
            </a:r>
          </a:p>
        </p:txBody>
      </p:sp>
      <p:grpSp>
        <p:nvGrpSpPr>
          <p:cNvPr id="26" name="Group 26"/>
          <p:cNvGrpSpPr/>
          <p:nvPr/>
        </p:nvGrpSpPr>
        <p:grpSpPr>
          <a:xfrm rot="21600000">
            <a:off x="8407292" y="1430589"/>
            <a:ext cx="248605" cy="248605"/>
            <a:chOff x="6353270" y="1993163"/>
            <a:chExt cx="198884" cy="198884"/>
          </a:xfrm>
        </p:grpSpPr>
        <p:sp>
          <p:nvSpPr>
            <p:cNvPr id="25" name="Freeform 25"/>
            <p:cNvSpPr/>
            <p:nvPr/>
          </p:nvSpPr>
          <p:spPr>
            <a:xfrm>
              <a:off x="6353270" y="1993163"/>
              <a:ext cx="198884" cy="198884"/>
            </a:xfrm>
            <a:custGeom>
              <a:avLst/>
              <a:gdLst/>
              <a:ahLst/>
              <a:cxnLst/>
              <a:rect l="0" t="0" r="0" b="0"/>
              <a:pathLst>
                <a:path w="302914" h="302905">
                  <a:moveTo>
                    <a:pt x="110147" y="137693"/>
                  </a:moveTo>
                  <a:lnTo>
                    <a:pt x="27537" y="137693"/>
                  </a:lnTo>
                  <a:cubicBezTo>
                    <a:pt x="12402" y="137693"/>
                    <a:pt x="0" y="125292"/>
                    <a:pt x="0" y="110147"/>
                  </a:cubicBezTo>
                  <a:lnTo>
                    <a:pt x="0" y="27537"/>
                  </a:lnTo>
                  <a:cubicBezTo>
                    <a:pt x="10" y="12402"/>
                    <a:pt x="12402" y="10"/>
                    <a:pt x="27537" y="10"/>
                  </a:cubicBezTo>
                  <a:lnTo>
                    <a:pt x="110147" y="10"/>
                  </a:lnTo>
                  <a:cubicBezTo>
                    <a:pt x="125292" y="10"/>
                    <a:pt x="137693" y="12411"/>
                    <a:pt x="137693" y="27546"/>
                  </a:cubicBezTo>
                  <a:lnTo>
                    <a:pt x="137693" y="110157"/>
                  </a:lnTo>
                  <a:cubicBezTo>
                    <a:pt x="137693" y="125292"/>
                    <a:pt x="125292" y="137693"/>
                    <a:pt x="110147" y="137693"/>
                  </a:cubicBezTo>
                  <a:close/>
                  <a:moveTo>
                    <a:pt x="110147" y="302905"/>
                  </a:moveTo>
                  <a:lnTo>
                    <a:pt x="27537" y="302905"/>
                  </a:lnTo>
                  <a:cubicBezTo>
                    <a:pt x="12402" y="302905"/>
                    <a:pt x="0" y="290503"/>
                    <a:pt x="0" y="275358"/>
                  </a:cubicBezTo>
                  <a:lnTo>
                    <a:pt x="0" y="192748"/>
                  </a:lnTo>
                  <a:cubicBezTo>
                    <a:pt x="0" y="177613"/>
                    <a:pt x="12402" y="165211"/>
                    <a:pt x="27537" y="165211"/>
                  </a:cubicBezTo>
                  <a:lnTo>
                    <a:pt x="110147" y="165211"/>
                  </a:lnTo>
                  <a:cubicBezTo>
                    <a:pt x="125292" y="165211"/>
                    <a:pt x="137693" y="177613"/>
                    <a:pt x="137693" y="192748"/>
                  </a:cubicBezTo>
                  <a:lnTo>
                    <a:pt x="137693" y="275358"/>
                  </a:lnTo>
                  <a:cubicBezTo>
                    <a:pt x="137693" y="290513"/>
                    <a:pt x="125292" y="302905"/>
                    <a:pt x="110147" y="302905"/>
                  </a:cubicBezTo>
                  <a:close/>
                  <a:moveTo>
                    <a:pt x="275368" y="137693"/>
                  </a:moveTo>
                  <a:lnTo>
                    <a:pt x="192757" y="137693"/>
                  </a:lnTo>
                  <a:cubicBezTo>
                    <a:pt x="177622" y="137693"/>
                    <a:pt x="165221" y="125292"/>
                    <a:pt x="165221" y="110147"/>
                  </a:cubicBezTo>
                  <a:lnTo>
                    <a:pt x="165221" y="27537"/>
                  </a:lnTo>
                  <a:cubicBezTo>
                    <a:pt x="165221" y="12402"/>
                    <a:pt x="177622" y="0"/>
                    <a:pt x="192757" y="0"/>
                  </a:cubicBezTo>
                  <a:lnTo>
                    <a:pt x="275368" y="0"/>
                  </a:lnTo>
                  <a:cubicBezTo>
                    <a:pt x="290513" y="0"/>
                    <a:pt x="302914" y="12402"/>
                    <a:pt x="302914" y="27537"/>
                  </a:cubicBezTo>
                  <a:lnTo>
                    <a:pt x="302914" y="110147"/>
                  </a:lnTo>
                  <a:cubicBezTo>
                    <a:pt x="302905" y="125292"/>
                    <a:pt x="290513" y="137693"/>
                    <a:pt x="275368" y="137693"/>
                  </a:cubicBezTo>
                  <a:close/>
                  <a:moveTo>
                    <a:pt x="275368" y="302905"/>
                  </a:moveTo>
                  <a:lnTo>
                    <a:pt x="192757" y="302905"/>
                  </a:lnTo>
                  <a:cubicBezTo>
                    <a:pt x="177622" y="302905"/>
                    <a:pt x="165221" y="290503"/>
                    <a:pt x="165221" y="275358"/>
                  </a:cubicBezTo>
                  <a:lnTo>
                    <a:pt x="165221" y="192748"/>
                  </a:lnTo>
                  <a:cubicBezTo>
                    <a:pt x="165221" y="177613"/>
                    <a:pt x="177622" y="165211"/>
                    <a:pt x="192757" y="165211"/>
                  </a:cubicBezTo>
                  <a:lnTo>
                    <a:pt x="275368" y="165211"/>
                  </a:lnTo>
                  <a:cubicBezTo>
                    <a:pt x="290513" y="165211"/>
                    <a:pt x="302914" y="177613"/>
                    <a:pt x="302914" y="192748"/>
                  </a:cubicBezTo>
                  <a:lnTo>
                    <a:pt x="302914" y="275358"/>
                  </a:lnTo>
                  <a:cubicBezTo>
                    <a:pt x="302905" y="290513"/>
                    <a:pt x="290513" y="302905"/>
                    <a:pt x="275368" y="302905"/>
                  </a:cubicBezTo>
                  <a:close/>
                </a:path>
              </a:pathLst>
            </a:custGeom>
            <a:solidFill>
              <a:srgbClr val="0F6BBD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193477" y="5753905"/>
            <a:ext cx="511969" cy="368986"/>
          </a:xfrm>
          <a:prstGeom prst="rect">
            <a:avLst/>
          </a:prstGeom>
        </p:spPr>
      </p:pic>
      <p:pic>
        <p:nvPicPr>
          <p:cNvPr id="28" name="Grafik 27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6D249B7E-98AF-0D5B-C140-30A30F409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354" y="6423338"/>
            <a:ext cx="1734896" cy="453439"/>
          </a:xfrm>
          <a:prstGeom prst="rect">
            <a:avLst/>
          </a:prstGeom>
        </p:spPr>
      </p:pic>
      <p:graphicFrame>
        <p:nvGraphicFramePr>
          <p:cNvPr id="29" name="Chart 3">
            <a:extLst>
              <a:ext uri="{FF2B5EF4-FFF2-40B4-BE49-F238E27FC236}">
                <a16:creationId xmlns:a16="http://schemas.microsoft.com/office/drawing/2014/main" id="{56D90A5A-42F6-9AD1-7696-79A8F31731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297905"/>
              </p:ext>
            </p:extLst>
          </p:nvPr>
        </p:nvGraphicFramePr>
        <p:xfrm>
          <a:off x="686363" y="1199322"/>
          <a:ext cx="7186055" cy="5044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" name="Group 18">
            <a:extLst>
              <a:ext uri="{FF2B5EF4-FFF2-40B4-BE49-F238E27FC236}">
                <a16:creationId xmlns:a16="http://schemas.microsoft.com/office/drawing/2014/main" id="{316531DB-F52B-71CF-BDC8-AD0494083BDE}"/>
              </a:ext>
            </a:extLst>
          </p:cNvPr>
          <p:cNvGrpSpPr/>
          <p:nvPr/>
        </p:nvGrpSpPr>
        <p:grpSpPr>
          <a:xfrm rot="21600000">
            <a:off x="8458357" y="4469758"/>
            <a:ext cx="248605" cy="248605"/>
            <a:chOff x="6353023" y="3145689"/>
            <a:chExt cx="198884" cy="198884"/>
          </a:xfrm>
        </p:grpSpPr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F9607B76-6891-B1BB-EC96-6BB0946C3F27}"/>
                </a:ext>
              </a:extLst>
            </p:cNvPr>
            <p:cNvSpPr/>
            <p:nvPr/>
          </p:nvSpPr>
          <p:spPr>
            <a:xfrm>
              <a:off x="6353023" y="3145689"/>
              <a:ext cx="198884" cy="198884"/>
            </a:xfrm>
            <a:custGeom>
              <a:avLst/>
              <a:gdLst/>
              <a:ahLst/>
              <a:cxnLst/>
              <a:rect l="0" t="0" r="0" b="0"/>
              <a:pathLst>
                <a:path w="302914" h="302905">
                  <a:moveTo>
                    <a:pt x="110147" y="137693"/>
                  </a:moveTo>
                  <a:lnTo>
                    <a:pt x="27537" y="137693"/>
                  </a:lnTo>
                  <a:cubicBezTo>
                    <a:pt x="12402" y="137693"/>
                    <a:pt x="0" y="125292"/>
                    <a:pt x="0" y="110147"/>
                  </a:cubicBezTo>
                  <a:lnTo>
                    <a:pt x="0" y="27537"/>
                  </a:lnTo>
                  <a:cubicBezTo>
                    <a:pt x="10" y="12402"/>
                    <a:pt x="12402" y="10"/>
                    <a:pt x="27537" y="10"/>
                  </a:cubicBezTo>
                  <a:lnTo>
                    <a:pt x="110147" y="10"/>
                  </a:lnTo>
                  <a:cubicBezTo>
                    <a:pt x="125292" y="10"/>
                    <a:pt x="137693" y="12411"/>
                    <a:pt x="137693" y="27546"/>
                  </a:cubicBezTo>
                  <a:lnTo>
                    <a:pt x="137693" y="110157"/>
                  </a:lnTo>
                  <a:cubicBezTo>
                    <a:pt x="137693" y="125292"/>
                    <a:pt x="125292" y="137693"/>
                    <a:pt x="110147" y="137693"/>
                  </a:cubicBezTo>
                  <a:close/>
                  <a:moveTo>
                    <a:pt x="110147" y="302905"/>
                  </a:moveTo>
                  <a:lnTo>
                    <a:pt x="27537" y="302905"/>
                  </a:lnTo>
                  <a:cubicBezTo>
                    <a:pt x="12402" y="302905"/>
                    <a:pt x="0" y="290503"/>
                    <a:pt x="0" y="275358"/>
                  </a:cubicBezTo>
                  <a:lnTo>
                    <a:pt x="0" y="192748"/>
                  </a:lnTo>
                  <a:cubicBezTo>
                    <a:pt x="0" y="177613"/>
                    <a:pt x="12402" y="165211"/>
                    <a:pt x="27537" y="165211"/>
                  </a:cubicBezTo>
                  <a:lnTo>
                    <a:pt x="110147" y="165211"/>
                  </a:lnTo>
                  <a:cubicBezTo>
                    <a:pt x="125292" y="165211"/>
                    <a:pt x="137693" y="177613"/>
                    <a:pt x="137693" y="192748"/>
                  </a:cubicBezTo>
                  <a:lnTo>
                    <a:pt x="137693" y="275358"/>
                  </a:lnTo>
                  <a:cubicBezTo>
                    <a:pt x="137693" y="290513"/>
                    <a:pt x="125292" y="302905"/>
                    <a:pt x="110147" y="302905"/>
                  </a:cubicBezTo>
                  <a:close/>
                  <a:moveTo>
                    <a:pt x="275368" y="137693"/>
                  </a:moveTo>
                  <a:lnTo>
                    <a:pt x="192757" y="137693"/>
                  </a:lnTo>
                  <a:cubicBezTo>
                    <a:pt x="177622" y="137693"/>
                    <a:pt x="165221" y="125292"/>
                    <a:pt x="165221" y="110147"/>
                  </a:cubicBezTo>
                  <a:lnTo>
                    <a:pt x="165221" y="27537"/>
                  </a:lnTo>
                  <a:cubicBezTo>
                    <a:pt x="165221" y="12402"/>
                    <a:pt x="177622" y="0"/>
                    <a:pt x="192757" y="0"/>
                  </a:cubicBezTo>
                  <a:lnTo>
                    <a:pt x="275368" y="0"/>
                  </a:lnTo>
                  <a:cubicBezTo>
                    <a:pt x="290513" y="0"/>
                    <a:pt x="302914" y="12402"/>
                    <a:pt x="302914" y="27537"/>
                  </a:cubicBezTo>
                  <a:lnTo>
                    <a:pt x="302914" y="110147"/>
                  </a:lnTo>
                  <a:cubicBezTo>
                    <a:pt x="302905" y="125292"/>
                    <a:pt x="290513" y="137693"/>
                    <a:pt x="275368" y="137693"/>
                  </a:cubicBezTo>
                  <a:close/>
                  <a:moveTo>
                    <a:pt x="275368" y="302905"/>
                  </a:moveTo>
                  <a:lnTo>
                    <a:pt x="192757" y="302905"/>
                  </a:lnTo>
                  <a:cubicBezTo>
                    <a:pt x="177622" y="302905"/>
                    <a:pt x="165221" y="290503"/>
                    <a:pt x="165221" y="275358"/>
                  </a:cubicBezTo>
                  <a:lnTo>
                    <a:pt x="165221" y="192748"/>
                  </a:lnTo>
                  <a:cubicBezTo>
                    <a:pt x="165221" y="177613"/>
                    <a:pt x="177622" y="165211"/>
                    <a:pt x="192757" y="165211"/>
                  </a:cubicBezTo>
                  <a:lnTo>
                    <a:pt x="275368" y="165211"/>
                  </a:lnTo>
                  <a:cubicBezTo>
                    <a:pt x="290513" y="165211"/>
                    <a:pt x="302914" y="177613"/>
                    <a:pt x="302914" y="192748"/>
                  </a:cubicBezTo>
                  <a:lnTo>
                    <a:pt x="302914" y="275358"/>
                  </a:lnTo>
                  <a:cubicBezTo>
                    <a:pt x="302905" y="290513"/>
                    <a:pt x="290513" y="302905"/>
                    <a:pt x="275368" y="302905"/>
                  </a:cubicBezTo>
                  <a:close/>
                </a:path>
              </a:pathLst>
            </a:custGeom>
            <a:solidFill>
              <a:srgbClr val="0F6BBD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sp>
        <p:nvSpPr>
          <p:cNvPr id="31" name="TextBox 24">
            <a:extLst>
              <a:ext uri="{FF2B5EF4-FFF2-40B4-BE49-F238E27FC236}">
                <a16:creationId xmlns:a16="http://schemas.microsoft.com/office/drawing/2014/main" id="{074F5A1C-B99E-A7CE-8989-02218B535E39}"/>
              </a:ext>
            </a:extLst>
          </p:cNvPr>
          <p:cNvSpPr txBox="1"/>
          <p:nvPr/>
        </p:nvSpPr>
        <p:spPr>
          <a:xfrm rot="21600000">
            <a:off x="8800809" y="4255700"/>
            <a:ext cx="1175705" cy="559594"/>
          </a:xfrm>
          <a:prstGeom prst="rect">
            <a:avLst/>
          </a:prstGeom>
        </p:spPr>
        <p:txBody>
          <a:bodyPr lIns="0" tIns="49500" rIns="0" bIns="0" rtlCol="0" anchor="t"/>
          <a:lstStyle/>
          <a:p>
            <a:pPr algn="ctr">
              <a:lnSpc>
                <a:spcPts val="4388"/>
              </a:lnSpc>
            </a:pPr>
            <a:r>
              <a:rPr lang="en-US" sz="3375" b="1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2.170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C2158B8D-C21A-4771-A962-11998A8EADDE}"/>
              </a:ext>
            </a:extLst>
          </p:cNvPr>
          <p:cNvSpPr txBox="1"/>
          <p:nvPr/>
        </p:nvSpPr>
        <p:spPr>
          <a:xfrm rot="21600000">
            <a:off x="8837344" y="4803785"/>
            <a:ext cx="2580750" cy="500063"/>
          </a:xfrm>
          <a:prstGeom prst="rect">
            <a:avLst/>
          </a:prstGeom>
        </p:spPr>
        <p:txBody>
          <a:bodyPr lIns="0" tIns="22500" rIns="0" bIns="0" rtlCol="0" anchor="t"/>
          <a:lstStyle/>
          <a:p>
            <a:pPr>
              <a:lnSpc>
                <a:spcPts val="1950"/>
              </a:lnSpc>
            </a:pPr>
            <a:r>
              <a:rPr lang="de-DE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Italienische Staatsbürger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21600000">
            <a:off x="-190500" y="-190499"/>
            <a:ext cx="940594" cy="7203281"/>
            <a:chOff x="-152400" y="-152400"/>
            <a:chExt cx="752475" cy="5762625"/>
          </a:xfrm>
        </p:grpSpPr>
        <p:sp>
          <p:nvSpPr>
            <p:cNvPr id="2" name="Freeform 2"/>
            <p:cNvSpPr/>
            <p:nvPr/>
          </p:nvSpPr>
          <p:spPr>
            <a:xfrm>
              <a:off x="-152400" y="-152400"/>
              <a:ext cx="752475" cy="5762625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ADF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5530453" y="-5720953"/>
            <a:ext cx="940594" cy="12382500"/>
            <a:chOff x="4576763" y="-4576763"/>
            <a:chExt cx="752475" cy="9906000"/>
          </a:xfrm>
        </p:grpSpPr>
        <p:sp>
          <p:nvSpPr>
            <p:cNvPr id="4" name="Freeform 4"/>
            <p:cNvSpPr/>
            <p:nvPr/>
          </p:nvSpPr>
          <p:spPr>
            <a:xfrm>
              <a:off x="4576763" y="-4576763"/>
              <a:ext cx="752475" cy="99060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2A4D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sp>
        <p:nvSpPr>
          <p:cNvPr id="7" name="TextBox 7"/>
          <p:cNvSpPr txBox="1"/>
          <p:nvPr/>
        </p:nvSpPr>
        <p:spPr>
          <a:xfrm rot="21600000">
            <a:off x="9573839" y="6362845"/>
            <a:ext cx="2366438" cy="19050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r">
              <a:lnSpc>
                <a:spcPts val="1463"/>
              </a:lnSpc>
            </a:pPr>
            <a:r>
              <a:rPr lang="en-US" sz="1125" dirty="0" err="1">
                <a:solidFill>
                  <a:srgbClr val="000000">
                    <a:alpha val="100000"/>
                  </a:srgbClr>
                </a:solidFill>
                <a:latin typeface="Be Vietnam Pro"/>
              </a:rPr>
              <a:t>Grafik</a:t>
            </a:r>
            <a:r>
              <a:rPr lang="en-US" sz="1125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 M. Oberbacher </a:t>
            </a:r>
          </a:p>
          <a:p>
            <a:pPr algn="r">
              <a:lnSpc>
                <a:spcPts val="1463"/>
              </a:lnSpc>
            </a:pPr>
            <a:r>
              <a:rPr lang="en-US" sz="1125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Fonte: ISTAT</a:t>
            </a:r>
          </a:p>
        </p:txBody>
      </p:sp>
      <p:sp>
        <p:nvSpPr>
          <p:cNvPr id="14" name="TextBox 14"/>
          <p:cNvSpPr txBox="1"/>
          <p:nvPr/>
        </p:nvSpPr>
        <p:spPr>
          <a:xfrm rot="21600000">
            <a:off x="1363267" y="125016"/>
            <a:ext cx="10135696" cy="642938"/>
          </a:xfrm>
          <a:prstGeom prst="rect">
            <a:avLst/>
          </a:prstGeom>
        </p:spPr>
        <p:txBody>
          <a:bodyPr lIns="0" tIns="58500" rIns="0" bIns="0" rtlCol="0" anchor="t"/>
          <a:lstStyle/>
          <a:p>
            <a:pPr algn="ctr">
              <a:lnSpc>
                <a:spcPts val="5063"/>
              </a:lnSpc>
            </a:pPr>
            <a:r>
              <a:rPr lang="de-DE" sz="4219" b="1" dirty="0">
                <a:solidFill>
                  <a:srgbClr val="FFFFFF">
                    <a:alpha val="100000"/>
                  </a:srgbClr>
                </a:solidFill>
                <a:latin typeface="Be Vietnam Pro"/>
              </a:rPr>
              <a:t>Verteilung nach Alterskohorten</a:t>
            </a:r>
            <a:endParaRPr lang="de-DE" sz="2400" b="1" dirty="0">
              <a:solidFill>
                <a:srgbClr val="FFFFFF">
                  <a:alpha val="100000"/>
                </a:srgbClr>
              </a:solidFill>
              <a:latin typeface="Be Vietnam Pro"/>
            </a:endParaRPr>
          </a:p>
        </p:txBody>
      </p:sp>
      <p:sp>
        <p:nvSpPr>
          <p:cNvPr id="15" name="TextBox 15"/>
          <p:cNvSpPr txBox="1"/>
          <p:nvPr/>
        </p:nvSpPr>
        <p:spPr>
          <a:xfrm rot="21600000">
            <a:off x="9005478" y="3226593"/>
            <a:ext cx="2580750" cy="500063"/>
          </a:xfrm>
          <a:prstGeom prst="rect">
            <a:avLst/>
          </a:prstGeom>
        </p:spPr>
        <p:txBody>
          <a:bodyPr lIns="0" tIns="22500" rIns="0" bIns="0" rtlCol="0" anchor="t"/>
          <a:lstStyle/>
          <a:p>
            <a:pPr>
              <a:lnSpc>
                <a:spcPts val="1950"/>
              </a:lnSpc>
            </a:pPr>
            <a:r>
              <a:rPr lang="en-US" sz="1500" dirty="0" err="1">
                <a:solidFill>
                  <a:srgbClr val="000000">
                    <a:alpha val="100000"/>
                  </a:srgbClr>
                </a:solidFill>
                <a:latin typeface="Be Vietnam Pro"/>
              </a:rPr>
              <a:t>Minderjährige</a:t>
            </a:r>
            <a:endParaRPr lang="en-US" sz="1500" dirty="0">
              <a:solidFill>
                <a:srgbClr val="000000">
                  <a:alpha val="100000"/>
                </a:srgbClr>
              </a:solidFill>
              <a:latin typeface="Be Vietnam Pro"/>
            </a:endParaRPr>
          </a:p>
          <a:p>
            <a:pPr>
              <a:lnSpc>
                <a:spcPts val="1950"/>
              </a:lnSpc>
            </a:pPr>
            <a:r>
              <a:rPr lang="en-US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  </a:t>
            </a:r>
          </a:p>
        </p:txBody>
      </p:sp>
      <p:sp>
        <p:nvSpPr>
          <p:cNvPr id="16" name="TextBox 16"/>
          <p:cNvSpPr txBox="1"/>
          <p:nvPr/>
        </p:nvSpPr>
        <p:spPr>
          <a:xfrm rot="21600000">
            <a:off x="8877469" y="2696438"/>
            <a:ext cx="1380904" cy="559594"/>
          </a:xfrm>
          <a:prstGeom prst="rect">
            <a:avLst/>
          </a:prstGeom>
        </p:spPr>
        <p:txBody>
          <a:bodyPr lIns="0" tIns="49500" rIns="0" bIns="0" rtlCol="0" anchor="t"/>
          <a:lstStyle/>
          <a:p>
            <a:pPr algn="ctr">
              <a:lnSpc>
                <a:spcPts val="4388"/>
              </a:lnSpc>
            </a:pPr>
            <a:r>
              <a:rPr lang="en-US" sz="3375" b="1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19,7%</a:t>
            </a:r>
          </a:p>
        </p:txBody>
      </p:sp>
      <p:grpSp>
        <p:nvGrpSpPr>
          <p:cNvPr id="18" name="Group 18"/>
          <p:cNvGrpSpPr/>
          <p:nvPr/>
        </p:nvGrpSpPr>
        <p:grpSpPr>
          <a:xfrm rot="21600000">
            <a:off x="8390025" y="2851933"/>
            <a:ext cx="248605" cy="248605"/>
            <a:chOff x="6353023" y="3145689"/>
            <a:chExt cx="198884" cy="198884"/>
          </a:xfrm>
        </p:grpSpPr>
        <p:sp>
          <p:nvSpPr>
            <p:cNvPr id="17" name="Freeform 17"/>
            <p:cNvSpPr/>
            <p:nvPr/>
          </p:nvSpPr>
          <p:spPr>
            <a:xfrm>
              <a:off x="6353023" y="3145689"/>
              <a:ext cx="198884" cy="198884"/>
            </a:xfrm>
            <a:custGeom>
              <a:avLst/>
              <a:gdLst/>
              <a:ahLst/>
              <a:cxnLst/>
              <a:rect l="0" t="0" r="0" b="0"/>
              <a:pathLst>
                <a:path w="302914" h="302905">
                  <a:moveTo>
                    <a:pt x="110147" y="137693"/>
                  </a:moveTo>
                  <a:lnTo>
                    <a:pt x="27537" y="137693"/>
                  </a:lnTo>
                  <a:cubicBezTo>
                    <a:pt x="12402" y="137693"/>
                    <a:pt x="0" y="125292"/>
                    <a:pt x="0" y="110147"/>
                  </a:cubicBezTo>
                  <a:lnTo>
                    <a:pt x="0" y="27537"/>
                  </a:lnTo>
                  <a:cubicBezTo>
                    <a:pt x="10" y="12402"/>
                    <a:pt x="12402" y="10"/>
                    <a:pt x="27537" y="10"/>
                  </a:cubicBezTo>
                  <a:lnTo>
                    <a:pt x="110147" y="10"/>
                  </a:lnTo>
                  <a:cubicBezTo>
                    <a:pt x="125292" y="10"/>
                    <a:pt x="137693" y="12411"/>
                    <a:pt x="137693" y="27546"/>
                  </a:cubicBezTo>
                  <a:lnTo>
                    <a:pt x="137693" y="110157"/>
                  </a:lnTo>
                  <a:cubicBezTo>
                    <a:pt x="137693" y="125292"/>
                    <a:pt x="125292" y="137693"/>
                    <a:pt x="110147" y="137693"/>
                  </a:cubicBezTo>
                  <a:close/>
                  <a:moveTo>
                    <a:pt x="110147" y="302905"/>
                  </a:moveTo>
                  <a:lnTo>
                    <a:pt x="27537" y="302905"/>
                  </a:lnTo>
                  <a:cubicBezTo>
                    <a:pt x="12402" y="302905"/>
                    <a:pt x="0" y="290503"/>
                    <a:pt x="0" y="275358"/>
                  </a:cubicBezTo>
                  <a:lnTo>
                    <a:pt x="0" y="192748"/>
                  </a:lnTo>
                  <a:cubicBezTo>
                    <a:pt x="0" y="177613"/>
                    <a:pt x="12402" y="165211"/>
                    <a:pt x="27537" y="165211"/>
                  </a:cubicBezTo>
                  <a:lnTo>
                    <a:pt x="110147" y="165211"/>
                  </a:lnTo>
                  <a:cubicBezTo>
                    <a:pt x="125292" y="165211"/>
                    <a:pt x="137693" y="177613"/>
                    <a:pt x="137693" y="192748"/>
                  </a:cubicBezTo>
                  <a:lnTo>
                    <a:pt x="137693" y="275358"/>
                  </a:lnTo>
                  <a:cubicBezTo>
                    <a:pt x="137693" y="290513"/>
                    <a:pt x="125292" y="302905"/>
                    <a:pt x="110147" y="302905"/>
                  </a:cubicBezTo>
                  <a:close/>
                  <a:moveTo>
                    <a:pt x="275368" y="137693"/>
                  </a:moveTo>
                  <a:lnTo>
                    <a:pt x="192757" y="137693"/>
                  </a:lnTo>
                  <a:cubicBezTo>
                    <a:pt x="177622" y="137693"/>
                    <a:pt x="165221" y="125292"/>
                    <a:pt x="165221" y="110147"/>
                  </a:cubicBezTo>
                  <a:lnTo>
                    <a:pt x="165221" y="27537"/>
                  </a:lnTo>
                  <a:cubicBezTo>
                    <a:pt x="165221" y="12402"/>
                    <a:pt x="177622" y="0"/>
                    <a:pt x="192757" y="0"/>
                  </a:cubicBezTo>
                  <a:lnTo>
                    <a:pt x="275368" y="0"/>
                  </a:lnTo>
                  <a:cubicBezTo>
                    <a:pt x="290513" y="0"/>
                    <a:pt x="302914" y="12402"/>
                    <a:pt x="302914" y="27537"/>
                  </a:cubicBezTo>
                  <a:lnTo>
                    <a:pt x="302914" y="110147"/>
                  </a:lnTo>
                  <a:cubicBezTo>
                    <a:pt x="302905" y="125292"/>
                    <a:pt x="290513" y="137693"/>
                    <a:pt x="275368" y="137693"/>
                  </a:cubicBezTo>
                  <a:close/>
                  <a:moveTo>
                    <a:pt x="275368" y="302905"/>
                  </a:moveTo>
                  <a:lnTo>
                    <a:pt x="192757" y="302905"/>
                  </a:lnTo>
                  <a:cubicBezTo>
                    <a:pt x="177622" y="302905"/>
                    <a:pt x="165221" y="290503"/>
                    <a:pt x="165221" y="275358"/>
                  </a:cubicBezTo>
                  <a:lnTo>
                    <a:pt x="165221" y="192748"/>
                  </a:lnTo>
                  <a:cubicBezTo>
                    <a:pt x="165221" y="177613"/>
                    <a:pt x="177622" y="165211"/>
                    <a:pt x="192757" y="165211"/>
                  </a:cubicBezTo>
                  <a:lnTo>
                    <a:pt x="275368" y="165211"/>
                  </a:lnTo>
                  <a:cubicBezTo>
                    <a:pt x="290513" y="165211"/>
                    <a:pt x="302914" y="177613"/>
                    <a:pt x="302914" y="192748"/>
                  </a:cubicBezTo>
                  <a:lnTo>
                    <a:pt x="302914" y="275358"/>
                  </a:lnTo>
                  <a:cubicBezTo>
                    <a:pt x="302905" y="290513"/>
                    <a:pt x="290513" y="302905"/>
                    <a:pt x="275368" y="302905"/>
                  </a:cubicBezTo>
                  <a:close/>
                </a:path>
              </a:pathLst>
            </a:custGeom>
            <a:solidFill>
              <a:srgbClr val="0F6BBD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sp>
        <p:nvSpPr>
          <p:cNvPr id="19" name="TextBox 19"/>
          <p:cNvSpPr txBox="1"/>
          <p:nvPr/>
        </p:nvSpPr>
        <p:spPr>
          <a:xfrm rot="21600000">
            <a:off x="9005478" y="3965827"/>
            <a:ext cx="2378273" cy="428625"/>
          </a:xfrm>
          <a:prstGeom prst="rect">
            <a:avLst/>
          </a:prstGeom>
        </p:spPr>
        <p:txBody>
          <a:bodyPr lIns="0" tIns="49500" rIns="0" bIns="0" rtlCol="0" anchor="t"/>
          <a:lstStyle/>
          <a:p>
            <a:pPr>
              <a:lnSpc>
                <a:spcPts val="3375"/>
              </a:lnSpc>
            </a:pPr>
            <a:r>
              <a:rPr lang="en-US" sz="3375" b="1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6,2 %</a:t>
            </a:r>
          </a:p>
        </p:txBody>
      </p:sp>
      <p:sp>
        <p:nvSpPr>
          <p:cNvPr id="20" name="TextBox 20"/>
          <p:cNvSpPr txBox="1"/>
          <p:nvPr/>
        </p:nvSpPr>
        <p:spPr>
          <a:xfrm rot="21600000">
            <a:off x="9005478" y="4628554"/>
            <a:ext cx="2890134" cy="500063"/>
          </a:xfrm>
          <a:prstGeom prst="rect">
            <a:avLst/>
          </a:prstGeom>
        </p:spPr>
        <p:txBody>
          <a:bodyPr lIns="0" tIns="22500" rIns="0" bIns="0" rtlCol="0" anchor="t"/>
          <a:lstStyle/>
          <a:p>
            <a:pPr>
              <a:lnSpc>
                <a:spcPts val="1950"/>
              </a:lnSpc>
            </a:pPr>
            <a:r>
              <a:rPr lang="en-US" sz="1500" dirty="0" err="1">
                <a:solidFill>
                  <a:srgbClr val="000000">
                    <a:alpha val="85000"/>
                  </a:srgbClr>
                </a:solidFill>
                <a:latin typeface="Be Vietnam Pro"/>
              </a:rPr>
              <a:t>über</a:t>
            </a:r>
            <a:r>
              <a:rPr lang="en-US" sz="1500" dirty="0">
                <a:solidFill>
                  <a:srgbClr val="000000">
                    <a:alpha val="85000"/>
                  </a:srgbClr>
                </a:solidFill>
                <a:latin typeface="Be Vietnam Pro"/>
              </a:rPr>
              <a:t> 65 </a:t>
            </a:r>
            <a:r>
              <a:rPr lang="en-US" sz="1500" dirty="0" err="1">
                <a:solidFill>
                  <a:srgbClr val="000000">
                    <a:alpha val="85000"/>
                  </a:srgbClr>
                </a:solidFill>
                <a:latin typeface="Be Vietnam Pro"/>
              </a:rPr>
              <a:t>Jahr</a:t>
            </a:r>
            <a:br>
              <a:rPr lang="en-US" sz="1500" dirty="0">
                <a:solidFill>
                  <a:srgbClr val="000000">
                    <a:alpha val="85000"/>
                  </a:srgbClr>
                </a:solidFill>
                <a:latin typeface="Be Vietnam Pro"/>
              </a:rPr>
            </a:br>
            <a:r>
              <a:rPr lang="en-US" sz="1500" dirty="0" err="1">
                <a:solidFill>
                  <a:srgbClr val="000000">
                    <a:alpha val="85000"/>
                  </a:srgbClr>
                </a:solidFill>
                <a:latin typeface="Be Vietnam Pro"/>
              </a:rPr>
              <a:t>Italien</a:t>
            </a:r>
            <a:r>
              <a:rPr lang="en-US" sz="1500" dirty="0">
                <a:solidFill>
                  <a:srgbClr val="000000">
                    <a:alpha val="85000"/>
                  </a:srgbClr>
                </a:solidFill>
                <a:latin typeface="Be Vietnam Pro"/>
              </a:rPr>
              <a:t>: 5,4%</a:t>
            </a:r>
          </a:p>
        </p:txBody>
      </p:sp>
      <p:grpSp>
        <p:nvGrpSpPr>
          <p:cNvPr id="22" name="Group 22"/>
          <p:cNvGrpSpPr/>
          <p:nvPr/>
        </p:nvGrpSpPr>
        <p:grpSpPr>
          <a:xfrm rot="21600000">
            <a:off x="8390025" y="4099056"/>
            <a:ext cx="248605" cy="248605"/>
            <a:chOff x="6353023" y="4245511"/>
            <a:chExt cx="198884" cy="198884"/>
          </a:xfrm>
        </p:grpSpPr>
        <p:sp>
          <p:nvSpPr>
            <p:cNvPr id="21" name="Freeform 21"/>
            <p:cNvSpPr/>
            <p:nvPr/>
          </p:nvSpPr>
          <p:spPr>
            <a:xfrm>
              <a:off x="6353023" y="4245511"/>
              <a:ext cx="198884" cy="198884"/>
            </a:xfrm>
            <a:custGeom>
              <a:avLst/>
              <a:gdLst/>
              <a:ahLst/>
              <a:cxnLst/>
              <a:rect l="0" t="0" r="0" b="0"/>
              <a:pathLst>
                <a:path w="302914" h="302905">
                  <a:moveTo>
                    <a:pt x="110147" y="137693"/>
                  </a:moveTo>
                  <a:lnTo>
                    <a:pt x="27537" y="137693"/>
                  </a:lnTo>
                  <a:cubicBezTo>
                    <a:pt x="12402" y="137693"/>
                    <a:pt x="0" y="125292"/>
                    <a:pt x="0" y="110147"/>
                  </a:cubicBezTo>
                  <a:lnTo>
                    <a:pt x="0" y="27537"/>
                  </a:lnTo>
                  <a:cubicBezTo>
                    <a:pt x="10" y="12402"/>
                    <a:pt x="12402" y="10"/>
                    <a:pt x="27537" y="10"/>
                  </a:cubicBezTo>
                  <a:lnTo>
                    <a:pt x="110147" y="10"/>
                  </a:lnTo>
                  <a:cubicBezTo>
                    <a:pt x="125292" y="10"/>
                    <a:pt x="137693" y="12411"/>
                    <a:pt x="137693" y="27546"/>
                  </a:cubicBezTo>
                  <a:lnTo>
                    <a:pt x="137693" y="110157"/>
                  </a:lnTo>
                  <a:cubicBezTo>
                    <a:pt x="137693" y="125292"/>
                    <a:pt x="125292" y="137693"/>
                    <a:pt x="110147" y="137693"/>
                  </a:cubicBezTo>
                  <a:close/>
                  <a:moveTo>
                    <a:pt x="110147" y="302905"/>
                  </a:moveTo>
                  <a:lnTo>
                    <a:pt x="27537" y="302905"/>
                  </a:lnTo>
                  <a:cubicBezTo>
                    <a:pt x="12402" y="302905"/>
                    <a:pt x="0" y="290503"/>
                    <a:pt x="0" y="275358"/>
                  </a:cubicBezTo>
                  <a:lnTo>
                    <a:pt x="0" y="192748"/>
                  </a:lnTo>
                  <a:cubicBezTo>
                    <a:pt x="0" y="177613"/>
                    <a:pt x="12402" y="165211"/>
                    <a:pt x="27537" y="165211"/>
                  </a:cubicBezTo>
                  <a:lnTo>
                    <a:pt x="110147" y="165211"/>
                  </a:lnTo>
                  <a:cubicBezTo>
                    <a:pt x="125292" y="165211"/>
                    <a:pt x="137693" y="177613"/>
                    <a:pt x="137693" y="192748"/>
                  </a:cubicBezTo>
                  <a:lnTo>
                    <a:pt x="137693" y="275358"/>
                  </a:lnTo>
                  <a:cubicBezTo>
                    <a:pt x="137693" y="290513"/>
                    <a:pt x="125292" y="302905"/>
                    <a:pt x="110147" y="302905"/>
                  </a:cubicBezTo>
                  <a:close/>
                  <a:moveTo>
                    <a:pt x="275368" y="137693"/>
                  </a:moveTo>
                  <a:lnTo>
                    <a:pt x="192757" y="137693"/>
                  </a:lnTo>
                  <a:cubicBezTo>
                    <a:pt x="177622" y="137693"/>
                    <a:pt x="165221" y="125292"/>
                    <a:pt x="165221" y="110147"/>
                  </a:cubicBezTo>
                  <a:lnTo>
                    <a:pt x="165221" y="27537"/>
                  </a:lnTo>
                  <a:cubicBezTo>
                    <a:pt x="165221" y="12402"/>
                    <a:pt x="177622" y="0"/>
                    <a:pt x="192757" y="0"/>
                  </a:cubicBezTo>
                  <a:lnTo>
                    <a:pt x="275368" y="0"/>
                  </a:lnTo>
                  <a:cubicBezTo>
                    <a:pt x="290513" y="0"/>
                    <a:pt x="302914" y="12402"/>
                    <a:pt x="302914" y="27537"/>
                  </a:cubicBezTo>
                  <a:lnTo>
                    <a:pt x="302914" y="110147"/>
                  </a:lnTo>
                  <a:cubicBezTo>
                    <a:pt x="302905" y="125292"/>
                    <a:pt x="290513" y="137693"/>
                    <a:pt x="275368" y="137693"/>
                  </a:cubicBezTo>
                  <a:close/>
                  <a:moveTo>
                    <a:pt x="275368" y="302905"/>
                  </a:moveTo>
                  <a:lnTo>
                    <a:pt x="192757" y="302905"/>
                  </a:lnTo>
                  <a:cubicBezTo>
                    <a:pt x="177622" y="302905"/>
                    <a:pt x="165221" y="290503"/>
                    <a:pt x="165221" y="275358"/>
                  </a:cubicBezTo>
                  <a:lnTo>
                    <a:pt x="165221" y="192748"/>
                  </a:lnTo>
                  <a:cubicBezTo>
                    <a:pt x="165221" y="177613"/>
                    <a:pt x="177622" y="165211"/>
                    <a:pt x="192757" y="165211"/>
                  </a:cubicBezTo>
                  <a:lnTo>
                    <a:pt x="275368" y="165211"/>
                  </a:lnTo>
                  <a:cubicBezTo>
                    <a:pt x="290513" y="165211"/>
                    <a:pt x="302914" y="177613"/>
                    <a:pt x="302914" y="192748"/>
                  </a:cubicBezTo>
                  <a:lnTo>
                    <a:pt x="302914" y="275358"/>
                  </a:lnTo>
                  <a:cubicBezTo>
                    <a:pt x="302905" y="290513"/>
                    <a:pt x="290513" y="302905"/>
                    <a:pt x="275368" y="302905"/>
                  </a:cubicBezTo>
                  <a:close/>
                </a:path>
              </a:pathLst>
            </a:custGeom>
            <a:solidFill>
              <a:srgbClr val="0F6BBD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sp>
        <p:nvSpPr>
          <p:cNvPr id="23" name="TextBox 23"/>
          <p:cNvSpPr txBox="1"/>
          <p:nvPr/>
        </p:nvSpPr>
        <p:spPr>
          <a:xfrm rot="21600000">
            <a:off x="9005478" y="2093291"/>
            <a:ext cx="3354656" cy="500063"/>
          </a:xfrm>
          <a:prstGeom prst="rect">
            <a:avLst/>
          </a:prstGeom>
        </p:spPr>
        <p:txBody>
          <a:bodyPr lIns="0" tIns="22500" rIns="0" bIns="0" rtlCol="0" anchor="t"/>
          <a:lstStyle/>
          <a:p>
            <a:pPr>
              <a:lnSpc>
                <a:spcPts val="1950"/>
              </a:lnSpc>
            </a:pPr>
            <a:r>
              <a:rPr lang="en-US" sz="1500" dirty="0" err="1">
                <a:solidFill>
                  <a:srgbClr val="000000">
                    <a:alpha val="100000"/>
                  </a:srgbClr>
                </a:solidFill>
                <a:latin typeface="Be Vietnam Pro"/>
              </a:rPr>
              <a:t>unter</a:t>
            </a:r>
            <a:r>
              <a:rPr lang="en-US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 45 Jahre </a:t>
            </a:r>
          </a:p>
          <a:p>
            <a:pPr>
              <a:lnSpc>
                <a:spcPts val="1950"/>
              </a:lnSpc>
            </a:pPr>
            <a:endParaRPr lang="en-US" sz="1500" dirty="0">
              <a:solidFill>
                <a:srgbClr val="000000">
                  <a:alpha val="100000"/>
                </a:srgbClr>
              </a:solidFill>
              <a:latin typeface="Be Vietnam Pro"/>
            </a:endParaRPr>
          </a:p>
        </p:txBody>
      </p:sp>
      <p:sp>
        <p:nvSpPr>
          <p:cNvPr id="24" name="TextBox 24"/>
          <p:cNvSpPr txBox="1"/>
          <p:nvPr/>
        </p:nvSpPr>
        <p:spPr>
          <a:xfrm rot="21600000">
            <a:off x="8772938" y="1571708"/>
            <a:ext cx="1589966" cy="559594"/>
          </a:xfrm>
          <a:prstGeom prst="rect">
            <a:avLst/>
          </a:prstGeom>
        </p:spPr>
        <p:txBody>
          <a:bodyPr lIns="0" tIns="49500" rIns="0" bIns="0" rtlCol="0" anchor="t"/>
          <a:lstStyle/>
          <a:p>
            <a:pPr algn="ctr">
              <a:lnSpc>
                <a:spcPts val="4388"/>
              </a:lnSpc>
            </a:pPr>
            <a:r>
              <a:rPr lang="en-US" sz="3375" b="1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67,1%</a:t>
            </a:r>
          </a:p>
        </p:txBody>
      </p:sp>
      <p:grpSp>
        <p:nvGrpSpPr>
          <p:cNvPr id="26" name="Group 26"/>
          <p:cNvGrpSpPr/>
          <p:nvPr/>
        </p:nvGrpSpPr>
        <p:grpSpPr>
          <a:xfrm rot="21600000">
            <a:off x="8378237" y="1771126"/>
            <a:ext cx="248605" cy="248605"/>
            <a:chOff x="6353270" y="1993163"/>
            <a:chExt cx="198884" cy="198884"/>
          </a:xfrm>
        </p:grpSpPr>
        <p:sp>
          <p:nvSpPr>
            <p:cNvPr id="25" name="Freeform 25"/>
            <p:cNvSpPr/>
            <p:nvPr/>
          </p:nvSpPr>
          <p:spPr>
            <a:xfrm>
              <a:off x="6353270" y="1993163"/>
              <a:ext cx="198884" cy="198884"/>
            </a:xfrm>
            <a:custGeom>
              <a:avLst/>
              <a:gdLst/>
              <a:ahLst/>
              <a:cxnLst/>
              <a:rect l="0" t="0" r="0" b="0"/>
              <a:pathLst>
                <a:path w="302914" h="302905">
                  <a:moveTo>
                    <a:pt x="110147" y="137693"/>
                  </a:moveTo>
                  <a:lnTo>
                    <a:pt x="27537" y="137693"/>
                  </a:lnTo>
                  <a:cubicBezTo>
                    <a:pt x="12402" y="137693"/>
                    <a:pt x="0" y="125292"/>
                    <a:pt x="0" y="110147"/>
                  </a:cubicBezTo>
                  <a:lnTo>
                    <a:pt x="0" y="27537"/>
                  </a:lnTo>
                  <a:cubicBezTo>
                    <a:pt x="10" y="12402"/>
                    <a:pt x="12402" y="10"/>
                    <a:pt x="27537" y="10"/>
                  </a:cubicBezTo>
                  <a:lnTo>
                    <a:pt x="110147" y="10"/>
                  </a:lnTo>
                  <a:cubicBezTo>
                    <a:pt x="125292" y="10"/>
                    <a:pt x="137693" y="12411"/>
                    <a:pt x="137693" y="27546"/>
                  </a:cubicBezTo>
                  <a:lnTo>
                    <a:pt x="137693" y="110157"/>
                  </a:lnTo>
                  <a:cubicBezTo>
                    <a:pt x="137693" y="125292"/>
                    <a:pt x="125292" y="137693"/>
                    <a:pt x="110147" y="137693"/>
                  </a:cubicBezTo>
                  <a:close/>
                  <a:moveTo>
                    <a:pt x="110147" y="302905"/>
                  </a:moveTo>
                  <a:lnTo>
                    <a:pt x="27537" y="302905"/>
                  </a:lnTo>
                  <a:cubicBezTo>
                    <a:pt x="12402" y="302905"/>
                    <a:pt x="0" y="290503"/>
                    <a:pt x="0" y="275358"/>
                  </a:cubicBezTo>
                  <a:lnTo>
                    <a:pt x="0" y="192748"/>
                  </a:lnTo>
                  <a:cubicBezTo>
                    <a:pt x="0" y="177613"/>
                    <a:pt x="12402" y="165211"/>
                    <a:pt x="27537" y="165211"/>
                  </a:cubicBezTo>
                  <a:lnTo>
                    <a:pt x="110147" y="165211"/>
                  </a:lnTo>
                  <a:cubicBezTo>
                    <a:pt x="125292" y="165211"/>
                    <a:pt x="137693" y="177613"/>
                    <a:pt x="137693" y="192748"/>
                  </a:cubicBezTo>
                  <a:lnTo>
                    <a:pt x="137693" y="275358"/>
                  </a:lnTo>
                  <a:cubicBezTo>
                    <a:pt x="137693" y="290513"/>
                    <a:pt x="125292" y="302905"/>
                    <a:pt x="110147" y="302905"/>
                  </a:cubicBezTo>
                  <a:close/>
                  <a:moveTo>
                    <a:pt x="275368" y="137693"/>
                  </a:moveTo>
                  <a:lnTo>
                    <a:pt x="192757" y="137693"/>
                  </a:lnTo>
                  <a:cubicBezTo>
                    <a:pt x="177622" y="137693"/>
                    <a:pt x="165221" y="125292"/>
                    <a:pt x="165221" y="110147"/>
                  </a:cubicBezTo>
                  <a:lnTo>
                    <a:pt x="165221" y="27537"/>
                  </a:lnTo>
                  <a:cubicBezTo>
                    <a:pt x="165221" y="12402"/>
                    <a:pt x="177622" y="0"/>
                    <a:pt x="192757" y="0"/>
                  </a:cubicBezTo>
                  <a:lnTo>
                    <a:pt x="275368" y="0"/>
                  </a:lnTo>
                  <a:cubicBezTo>
                    <a:pt x="290513" y="0"/>
                    <a:pt x="302914" y="12402"/>
                    <a:pt x="302914" y="27537"/>
                  </a:cubicBezTo>
                  <a:lnTo>
                    <a:pt x="302914" y="110147"/>
                  </a:lnTo>
                  <a:cubicBezTo>
                    <a:pt x="302905" y="125292"/>
                    <a:pt x="290513" y="137693"/>
                    <a:pt x="275368" y="137693"/>
                  </a:cubicBezTo>
                  <a:close/>
                  <a:moveTo>
                    <a:pt x="275368" y="302905"/>
                  </a:moveTo>
                  <a:lnTo>
                    <a:pt x="192757" y="302905"/>
                  </a:lnTo>
                  <a:cubicBezTo>
                    <a:pt x="177622" y="302905"/>
                    <a:pt x="165221" y="290503"/>
                    <a:pt x="165221" y="275358"/>
                  </a:cubicBezTo>
                  <a:lnTo>
                    <a:pt x="165221" y="192748"/>
                  </a:lnTo>
                  <a:cubicBezTo>
                    <a:pt x="165221" y="177613"/>
                    <a:pt x="177622" y="165211"/>
                    <a:pt x="192757" y="165211"/>
                  </a:cubicBezTo>
                  <a:lnTo>
                    <a:pt x="275368" y="165211"/>
                  </a:lnTo>
                  <a:cubicBezTo>
                    <a:pt x="290513" y="165211"/>
                    <a:pt x="302914" y="177613"/>
                    <a:pt x="302914" y="192748"/>
                  </a:cubicBezTo>
                  <a:lnTo>
                    <a:pt x="302914" y="275358"/>
                  </a:lnTo>
                  <a:cubicBezTo>
                    <a:pt x="302905" y="290513"/>
                    <a:pt x="290513" y="302905"/>
                    <a:pt x="275368" y="302905"/>
                  </a:cubicBezTo>
                  <a:close/>
                </a:path>
              </a:pathLst>
            </a:custGeom>
            <a:solidFill>
              <a:srgbClr val="0F6BBD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193477" y="5753905"/>
            <a:ext cx="511969" cy="368986"/>
          </a:xfrm>
          <a:prstGeom prst="rect">
            <a:avLst/>
          </a:prstGeom>
        </p:spPr>
      </p:pic>
      <p:pic>
        <p:nvPicPr>
          <p:cNvPr id="28" name="Grafik 27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6D249B7E-98AF-0D5B-C140-30A30F409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248" y="6395884"/>
            <a:ext cx="1734896" cy="453439"/>
          </a:xfrm>
          <a:prstGeom prst="rect">
            <a:avLst/>
          </a:prstGeom>
        </p:spPr>
      </p:pic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30" name="Diagramm 29">
                <a:extLst>
                  <a:ext uri="{FF2B5EF4-FFF2-40B4-BE49-F238E27FC236}">
                    <a16:creationId xmlns:a16="http://schemas.microsoft.com/office/drawing/2014/main" id="{931EDC77-3008-420B-2091-E32A1C822E2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54002417"/>
                  </p:ext>
                </p:extLst>
              </p:nvPr>
            </p:nvGraphicFramePr>
            <p:xfrm>
              <a:off x="1089422" y="1463040"/>
              <a:ext cx="6921967" cy="451504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30" name="Diagramm 29">
                <a:extLst>
                  <a:ext uri="{FF2B5EF4-FFF2-40B4-BE49-F238E27FC236}">
                    <a16:creationId xmlns:a16="http://schemas.microsoft.com/office/drawing/2014/main" id="{931EDC77-3008-420B-2091-E32A1C822E2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9422" y="1463040"/>
                <a:ext cx="6921967" cy="4515042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Textfeld 30">
            <a:extLst>
              <a:ext uri="{FF2B5EF4-FFF2-40B4-BE49-F238E27FC236}">
                <a16:creationId xmlns:a16="http://schemas.microsoft.com/office/drawing/2014/main" id="{8A2A7BC8-FF8C-29A4-315A-4B4B20D1156B}"/>
              </a:ext>
            </a:extLst>
          </p:cNvPr>
          <p:cNvSpPr txBox="1"/>
          <p:nvPr/>
        </p:nvSpPr>
        <p:spPr>
          <a:xfrm>
            <a:off x="3955819" y="6147830"/>
            <a:ext cx="282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   Ausländisch Bevölkerung </a:t>
            </a:r>
          </a:p>
          <a:p>
            <a:r>
              <a:rPr lang="de-DE" sz="1200" dirty="0"/>
              <a:t>   Südtiroler Bevölkerung  </a:t>
            </a:r>
            <a:r>
              <a:rPr lang="de-DE" dirty="0"/>
              <a:t> </a:t>
            </a:r>
            <a:endParaRPr lang="de-IT" dirty="0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6ED4BC35-9FD6-FBF4-6C8B-E61F115098C1}"/>
              </a:ext>
            </a:extLst>
          </p:cNvPr>
          <p:cNvSpPr/>
          <p:nvPr/>
        </p:nvSpPr>
        <p:spPr>
          <a:xfrm>
            <a:off x="3971924" y="6204146"/>
            <a:ext cx="134043" cy="1385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C11CB60B-9765-F13E-6ED6-81BDEDBCE05D}"/>
              </a:ext>
            </a:extLst>
          </p:cNvPr>
          <p:cNvSpPr/>
          <p:nvPr/>
        </p:nvSpPr>
        <p:spPr>
          <a:xfrm>
            <a:off x="3971925" y="6484086"/>
            <a:ext cx="134042" cy="1385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64EC88FC-E33F-2E72-D92F-E387D5EA9753}"/>
              </a:ext>
            </a:extLst>
          </p:cNvPr>
          <p:cNvSpPr txBox="1"/>
          <p:nvPr/>
        </p:nvSpPr>
        <p:spPr>
          <a:xfrm>
            <a:off x="4550405" y="1078662"/>
            <a:ext cx="44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%</a:t>
            </a:r>
            <a:endParaRPr lang="de-IT" dirty="0"/>
          </a:p>
        </p:txBody>
      </p:sp>
    </p:spTree>
    <p:extLst>
      <p:ext uri="{BB962C8B-B14F-4D97-AF65-F5344CB8AC3E}">
        <p14:creationId xmlns:p14="http://schemas.microsoft.com/office/powerpoint/2010/main" val="1377964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21600000">
            <a:off x="-190500" y="-190499"/>
            <a:ext cx="940594" cy="7203281"/>
            <a:chOff x="-152400" y="-152400"/>
            <a:chExt cx="752475" cy="5762625"/>
          </a:xfrm>
        </p:grpSpPr>
        <p:sp>
          <p:nvSpPr>
            <p:cNvPr id="2" name="Freeform 2"/>
            <p:cNvSpPr/>
            <p:nvPr/>
          </p:nvSpPr>
          <p:spPr>
            <a:xfrm>
              <a:off x="-152400" y="-152400"/>
              <a:ext cx="752475" cy="5762625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ADF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5530453" y="-5720953"/>
            <a:ext cx="940594" cy="12382500"/>
            <a:chOff x="4576763" y="-4576763"/>
            <a:chExt cx="752475" cy="9906000"/>
          </a:xfrm>
        </p:grpSpPr>
        <p:sp>
          <p:nvSpPr>
            <p:cNvPr id="4" name="Freeform 4"/>
            <p:cNvSpPr/>
            <p:nvPr/>
          </p:nvSpPr>
          <p:spPr>
            <a:xfrm>
              <a:off x="4576763" y="-4576763"/>
              <a:ext cx="752475" cy="99060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2A4D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sp>
        <p:nvSpPr>
          <p:cNvPr id="7" name="TextBox 7"/>
          <p:cNvSpPr txBox="1"/>
          <p:nvPr/>
        </p:nvSpPr>
        <p:spPr>
          <a:xfrm rot="21600000">
            <a:off x="9573839" y="6362845"/>
            <a:ext cx="2366438" cy="19050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r">
              <a:lnSpc>
                <a:spcPts val="1463"/>
              </a:lnSpc>
            </a:pPr>
            <a:r>
              <a:rPr lang="en-US" sz="1125" dirty="0" err="1">
                <a:solidFill>
                  <a:srgbClr val="000000">
                    <a:alpha val="100000"/>
                  </a:srgbClr>
                </a:solidFill>
                <a:latin typeface="Be Vietnam Pro"/>
              </a:rPr>
              <a:t>Grafik</a:t>
            </a:r>
            <a:r>
              <a:rPr lang="en-US" sz="1125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 M. Oberbacher </a:t>
            </a:r>
          </a:p>
          <a:p>
            <a:pPr algn="r">
              <a:lnSpc>
                <a:spcPts val="1463"/>
              </a:lnSpc>
            </a:pPr>
            <a:r>
              <a:rPr lang="en-US" sz="1125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Fonte: ISTAT</a:t>
            </a:r>
          </a:p>
        </p:txBody>
      </p:sp>
      <p:sp>
        <p:nvSpPr>
          <p:cNvPr id="14" name="TextBox 14"/>
          <p:cNvSpPr txBox="1"/>
          <p:nvPr/>
        </p:nvSpPr>
        <p:spPr>
          <a:xfrm rot="21600000">
            <a:off x="1363267" y="125016"/>
            <a:ext cx="10135696" cy="642938"/>
          </a:xfrm>
          <a:prstGeom prst="rect">
            <a:avLst/>
          </a:prstGeom>
        </p:spPr>
        <p:txBody>
          <a:bodyPr lIns="0" tIns="58500" rIns="0" bIns="0" rtlCol="0" anchor="t"/>
          <a:lstStyle/>
          <a:p>
            <a:pPr algn="ctr">
              <a:lnSpc>
                <a:spcPts val="5063"/>
              </a:lnSpc>
            </a:pPr>
            <a:r>
              <a:rPr lang="de-DE" sz="4219" b="1" dirty="0">
                <a:solidFill>
                  <a:srgbClr val="FFFFFF">
                    <a:alpha val="100000"/>
                  </a:srgbClr>
                </a:solidFill>
                <a:latin typeface="Be Vietnam Pro"/>
              </a:rPr>
              <a:t>Nationalitäten</a:t>
            </a:r>
            <a:r>
              <a:rPr lang="en-US" sz="4219" b="1" dirty="0">
                <a:solidFill>
                  <a:srgbClr val="FFFFFF">
                    <a:alpha val="100000"/>
                  </a:srgbClr>
                </a:solidFill>
                <a:latin typeface="Be Vietnam Pro"/>
              </a:rPr>
              <a:t> </a:t>
            </a:r>
            <a:endParaRPr lang="en-US" sz="2400" b="1" dirty="0">
              <a:solidFill>
                <a:srgbClr val="FFFFFF">
                  <a:alpha val="100000"/>
                </a:srgbClr>
              </a:solidFill>
              <a:latin typeface="Be Vietnam Pro"/>
            </a:endParaRPr>
          </a:p>
        </p:txBody>
      </p:sp>
      <p:grpSp>
        <p:nvGrpSpPr>
          <p:cNvPr id="18" name="Group 18"/>
          <p:cNvGrpSpPr/>
          <p:nvPr/>
        </p:nvGrpSpPr>
        <p:grpSpPr>
          <a:xfrm rot="21600000">
            <a:off x="1617542" y="1268336"/>
            <a:ext cx="248605" cy="248605"/>
            <a:chOff x="6353023" y="3145689"/>
            <a:chExt cx="198884" cy="198884"/>
          </a:xfrm>
        </p:grpSpPr>
        <p:sp>
          <p:nvSpPr>
            <p:cNvPr id="17" name="Freeform 17"/>
            <p:cNvSpPr/>
            <p:nvPr/>
          </p:nvSpPr>
          <p:spPr>
            <a:xfrm>
              <a:off x="6353023" y="3145689"/>
              <a:ext cx="198884" cy="198884"/>
            </a:xfrm>
            <a:custGeom>
              <a:avLst/>
              <a:gdLst/>
              <a:ahLst/>
              <a:cxnLst/>
              <a:rect l="0" t="0" r="0" b="0"/>
              <a:pathLst>
                <a:path w="302914" h="302905">
                  <a:moveTo>
                    <a:pt x="110147" y="137693"/>
                  </a:moveTo>
                  <a:lnTo>
                    <a:pt x="27537" y="137693"/>
                  </a:lnTo>
                  <a:cubicBezTo>
                    <a:pt x="12402" y="137693"/>
                    <a:pt x="0" y="125292"/>
                    <a:pt x="0" y="110147"/>
                  </a:cubicBezTo>
                  <a:lnTo>
                    <a:pt x="0" y="27537"/>
                  </a:lnTo>
                  <a:cubicBezTo>
                    <a:pt x="10" y="12402"/>
                    <a:pt x="12402" y="10"/>
                    <a:pt x="27537" y="10"/>
                  </a:cubicBezTo>
                  <a:lnTo>
                    <a:pt x="110147" y="10"/>
                  </a:lnTo>
                  <a:cubicBezTo>
                    <a:pt x="125292" y="10"/>
                    <a:pt x="137693" y="12411"/>
                    <a:pt x="137693" y="27546"/>
                  </a:cubicBezTo>
                  <a:lnTo>
                    <a:pt x="137693" y="110157"/>
                  </a:lnTo>
                  <a:cubicBezTo>
                    <a:pt x="137693" y="125292"/>
                    <a:pt x="125292" y="137693"/>
                    <a:pt x="110147" y="137693"/>
                  </a:cubicBezTo>
                  <a:close/>
                  <a:moveTo>
                    <a:pt x="110147" y="302905"/>
                  </a:moveTo>
                  <a:lnTo>
                    <a:pt x="27537" y="302905"/>
                  </a:lnTo>
                  <a:cubicBezTo>
                    <a:pt x="12402" y="302905"/>
                    <a:pt x="0" y="290503"/>
                    <a:pt x="0" y="275358"/>
                  </a:cubicBezTo>
                  <a:lnTo>
                    <a:pt x="0" y="192748"/>
                  </a:lnTo>
                  <a:cubicBezTo>
                    <a:pt x="0" y="177613"/>
                    <a:pt x="12402" y="165211"/>
                    <a:pt x="27537" y="165211"/>
                  </a:cubicBezTo>
                  <a:lnTo>
                    <a:pt x="110147" y="165211"/>
                  </a:lnTo>
                  <a:cubicBezTo>
                    <a:pt x="125292" y="165211"/>
                    <a:pt x="137693" y="177613"/>
                    <a:pt x="137693" y="192748"/>
                  </a:cubicBezTo>
                  <a:lnTo>
                    <a:pt x="137693" y="275358"/>
                  </a:lnTo>
                  <a:cubicBezTo>
                    <a:pt x="137693" y="290513"/>
                    <a:pt x="125292" y="302905"/>
                    <a:pt x="110147" y="302905"/>
                  </a:cubicBezTo>
                  <a:close/>
                  <a:moveTo>
                    <a:pt x="275368" y="137693"/>
                  </a:moveTo>
                  <a:lnTo>
                    <a:pt x="192757" y="137693"/>
                  </a:lnTo>
                  <a:cubicBezTo>
                    <a:pt x="177622" y="137693"/>
                    <a:pt x="165221" y="125292"/>
                    <a:pt x="165221" y="110147"/>
                  </a:cubicBezTo>
                  <a:lnTo>
                    <a:pt x="165221" y="27537"/>
                  </a:lnTo>
                  <a:cubicBezTo>
                    <a:pt x="165221" y="12402"/>
                    <a:pt x="177622" y="0"/>
                    <a:pt x="192757" y="0"/>
                  </a:cubicBezTo>
                  <a:lnTo>
                    <a:pt x="275368" y="0"/>
                  </a:lnTo>
                  <a:cubicBezTo>
                    <a:pt x="290513" y="0"/>
                    <a:pt x="302914" y="12402"/>
                    <a:pt x="302914" y="27537"/>
                  </a:cubicBezTo>
                  <a:lnTo>
                    <a:pt x="302914" y="110147"/>
                  </a:lnTo>
                  <a:cubicBezTo>
                    <a:pt x="302905" y="125292"/>
                    <a:pt x="290513" y="137693"/>
                    <a:pt x="275368" y="137693"/>
                  </a:cubicBezTo>
                  <a:close/>
                  <a:moveTo>
                    <a:pt x="275368" y="302905"/>
                  </a:moveTo>
                  <a:lnTo>
                    <a:pt x="192757" y="302905"/>
                  </a:lnTo>
                  <a:cubicBezTo>
                    <a:pt x="177622" y="302905"/>
                    <a:pt x="165221" y="290503"/>
                    <a:pt x="165221" y="275358"/>
                  </a:cubicBezTo>
                  <a:lnTo>
                    <a:pt x="165221" y="192748"/>
                  </a:lnTo>
                  <a:cubicBezTo>
                    <a:pt x="165221" y="177613"/>
                    <a:pt x="177622" y="165211"/>
                    <a:pt x="192757" y="165211"/>
                  </a:cubicBezTo>
                  <a:lnTo>
                    <a:pt x="275368" y="165211"/>
                  </a:lnTo>
                  <a:cubicBezTo>
                    <a:pt x="290513" y="165211"/>
                    <a:pt x="302914" y="177613"/>
                    <a:pt x="302914" y="192748"/>
                  </a:cubicBezTo>
                  <a:lnTo>
                    <a:pt x="302914" y="275358"/>
                  </a:lnTo>
                  <a:cubicBezTo>
                    <a:pt x="302905" y="290513"/>
                    <a:pt x="290513" y="302905"/>
                    <a:pt x="275368" y="302905"/>
                  </a:cubicBezTo>
                  <a:close/>
                </a:path>
              </a:pathLst>
            </a:custGeom>
            <a:solidFill>
              <a:srgbClr val="0F6BBD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sp>
        <p:nvSpPr>
          <p:cNvPr id="19" name="TextBox 19"/>
          <p:cNvSpPr txBox="1"/>
          <p:nvPr/>
        </p:nvSpPr>
        <p:spPr>
          <a:xfrm rot="21600000">
            <a:off x="2029490" y="1131093"/>
            <a:ext cx="3157652" cy="428625"/>
          </a:xfrm>
          <a:prstGeom prst="rect">
            <a:avLst/>
          </a:prstGeom>
        </p:spPr>
        <p:txBody>
          <a:bodyPr lIns="0" tIns="49500" rIns="0" bIns="0" rtlCol="0" anchor="t"/>
          <a:lstStyle/>
          <a:p>
            <a:pPr>
              <a:lnSpc>
                <a:spcPts val="3375"/>
              </a:lnSpc>
            </a:pPr>
            <a:r>
              <a:rPr lang="en-US" sz="3375" b="1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62 %</a:t>
            </a:r>
          </a:p>
        </p:txBody>
      </p:sp>
      <p:sp>
        <p:nvSpPr>
          <p:cNvPr id="23" name="TextBox 23"/>
          <p:cNvSpPr txBox="1"/>
          <p:nvPr/>
        </p:nvSpPr>
        <p:spPr>
          <a:xfrm rot="21600000">
            <a:off x="3145542" y="1266910"/>
            <a:ext cx="3354656" cy="500063"/>
          </a:xfrm>
          <a:prstGeom prst="rect">
            <a:avLst/>
          </a:prstGeom>
        </p:spPr>
        <p:txBody>
          <a:bodyPr lIns="0" tIns="22500" rIns="0" bIns="0" rtlCol="0" anchor="t"/>
          <a:lstStyle/>
          <a:p>
            <a:pPr>
              <a:lnSpc>
                <a:spcPts val="1950"/>
              </a:lnSpc>
            </a:pPr>
            <a:r>
              <a:rPr lang="en-US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Europa </a:t>
            </a:r>
          </a:p>
          <a:p>
            <a:pPr>
              <a:lnSpc>
                <a:spcPts val="1950"/>
              </a:lnSpc>
            </a:pPr>
            <a:endParaRPr lang="en-US" sz="1500" dirty="0">
              <a:solidFill>
                <a:srgbClr val="000000">
                  <a:alpha val="100000"/>
                </a:srgbClr>
              </a:solidFill>
              <a:latin typeface="Be Vietnam Pro"/>
            </a:endParaRPr>
          </a:p>
        </p:txBody>
      </p:sp>
      <p:sp>
        <p:nvSpPr>
          <p:cNvPr id="24" name="TextBox 24"/>
          <p:cNvSpPr txBox="1"/>
          <p:nvPr/>
        </p:nvSpPr>
        <p:spPr>
          <a:xfrm rot="21600000">
            <a:off x="5612233" y="1069839"/>
            <a:ext cx="1330911" cy="559594"/>
          </a:xfrm>
          <a:prstGeom prst="rect">
            <a:avLst/>
          </a:prstGeom>
        </p:spPr>
        <p:txBody>
          <a:bodyPr lIns="0" tIns="49500" rIns="0" bIns="0" rtlCol="0" anchor="t"/>
          <a:lstStyle/>
          <a:p>
            <a:pPr>
              <a:lnSpc>
                <a:spcPts val="4388"/>
              </a:lnSpc>
            </a:pPr>
            <a:r>
              <a:rPr lang="en-US" sz="3375" b="1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31,7%</a:t>
            </a:r>
          </a:p>
        </p:txBody>
      </p:sp>
      <p:grpSp>
        <p:nvGrpSpPr>
          <p:cNvPr id="26" name="Group 26"/>
          <p:cNvGrpSpPr/>
          <p:nvPr/>
        </p:nvGrpSpPr>
        <p:grpSpPr>
          <a:xfrm rot="21600000">
            <a:off x="5187142" y="1268335"/>
            <a:ext cx="248605" cy="248605"/>
            <a:chOff x="6353270" y="1993163"/>
            <a:chExt cx="198884" cy="198884"/>
          </a:xfrm>
        </p:grpSpPr>
        <p:sp>
          <p:nvSpPr>
            <p:cNvPr id="25" name="Freeform 25"/>
            <p:cNvSpPr/>
            <p:nvPr/>
          </p:nvSpPr>
          <p:spPr>
            <a:xfrm>
              <a:off x="6353270" y="1993163"/>
              <a:ext cx="198884" cy="198884"/>
            </a:xfrm>
            <a:custGeom>
              <a:avLst/>
              <a:gdLst/>
              <a:ahLst/>
              <a:cxnLst/>
              <a:rect l="0" t="0" r="0" b="0"/>
              <a:pathLst>
                <a:path w="302914" h="302905">
                  <a:moveTo>
                    <a:pt x="110147" y="137693"/>
                  </a:moveTo>
                  <a:lnTo>
                    <a:pt x="27537" y="137693"/>
                  </a:lnTo>
                  <a:cubicBezTo>
                    <a:pt x="12402" y="137693"/>
                    <a:pt x="0" y="125292"/>
                    <a:pt x="0" y="110147"/>
                  </a:cubicBezTo>
                  <a:lnTo>
                    <a:pt x="0" y="27537"/>
                  </a:lnTo>
                  <a:cubicBezTo>
                    <a:pt x="10" y="12402"/>
                    <a:pt x="12402" y="10"/>
                    <a:pt x="27537" y="10"/>
                  </a:cubicBezTo>
                  <a:lnTo>
                    <a:pt x="110147" y="10"/>
                  </a:lnTo>
                  <a:cubicBezTo>
                    <a:pt x="125292" y="10"/>
                    <a:pt x="137693" y="12411"/>
                    <a:pt x="137693" y="27546"/>
                  </a:cubicBezTo>
                  <a:lnTo>
                    <a:pt x="137693" y="110157"/>
                  </a:lnTo>
                  <a:cubicBezTo>
                    <a:pt x="137693" y="125292"/>
                    <a:pt x="125292" y="137693"/>
                    <a:pt x="110147" y="137693"/>
                  </a:cubicBezTo>
                  <a:close/>
                  <a:moveTo>
                    <a:pt x="110147" y="302905"/>
                  </a:moveTo>
                  <a:lnTo>
                    <a:pt x="27537" y="302905"/>
                  </a:lnTo>
                  <a:cubicBezTo>
                    <a:pt x="12402" y="302905"/>
                    <a:pt x="0" y="290503"/>
                    <a:pt x="0" y="275358"/>
                  </a:cubicBezTo>
                  <a:lnTo>
                    <a:pt x="0" y="192748"/>
                  </a:lnTo>
                  <a:cubicBezTo>
                    <a:pt x="0" y="177613"/>
                    <a:pt x="12402" y="165211"/>
                    <a:pt x="27537" y="165211"/>
                  </a:cubicBezTo>
                  <a:lnTo>
                    <a:pt x="110147" y="165211"/>
                  </a:lnTo>
                  <a:cubicBezTo>
                    <a:pt x="125292" y="165211"/>
                    <a:pt x="137693" y="177613"/>
                    <a:pt x="137693" y="192748"/>
                  </a:cubicBezTo>
                  <a:lnTo>
                    <a:pt x="137693" y="275358"/>
                  </a:lnTo>
                  <a:cubicBezTo>
                    <a:pt x="137693" y="290513"/>
                    <a:pt x="125292" y="302905"/>
                    <a:pt x="110147" y="302905"/>
                  </a:cubicBezTo>
                  <a:close/>
                  <a:moveTo>
                    <a:pt x="275368" y="137693"/>
                  </a:moveTo>
                  <a:lnTo>
                    <a:pt x="192757" y="137693"/>
                  </a:lnTo>
                  <a:cubicBezTo>
                    <a:pt x="177622" y="137693"/>
                    <a:pt x="165221" y="125292"/>
                    <a:pt x="165221" y="110147"/>
                  </a:cubicBezTo>
                  <a:lnTo>
                    <a:pt x="165221" y="27537"/>
                  </a:lnTo>
                  <a:cubicBezTo>
                    <a:pt x="165221" y="12402"/>
                    <a:pt x="177622" y="0"/>
                    <a:pt x="192757" y="0"/>
                  </a:cubicBezTo>
                  <a:lnTo>
                    <a:pt x="275368" y="0"/>
                  </a:lnTo>
                  <a:cubicBezTo>
                    <a:pt x="290513" y="0"/>
                    <a:pt x="302914" y="12402"/>
                    <a:pt x="302914" y="27537"/>
                  </a:cubicBezTo>
                  <a:lnTo>
                    <a:pt x="302914" y="110147"/>
                  </a:lnTo>
                  <a:cubicBezTo>
                    <a:pt x="302905" y="125292"/>
                    <a:pt x="290513" y="137693"/>
                    <a:pt x="275368" y="137693"/>
                  </a:cubicBezTo>
                  <a:close/>
                  <a:moveTo>
                    <a:pt x="275368" y="302905"/>
                  </a:moveTo>
                  <a:lnTo>
                    <a:pt x="192757" y="302905"/>
                  </a:lnTo>
                  <a:cubicBezTo>
                    <a:pt x="177622" y="302905"/>
                    <a:pt x="165221" y="290503"/>
                    <a:pt x="165221" y="275358"/>
                  </a:cubicBezTo>
                  <a:lnTo>
                    <a:pt x="165221" y="192748"/>
                  </a:lnTo>
                  <a:cubicBezTo>
                    <a:pt x="165221" y="177613"/>
                    <a:pt x="177622" y="165211"/>
                    <a:pt x="192757" y="165211"/>
                  </a:cubicBezTo>
                  <a:lnTo>
                    <a:pt x="275368" y="165211"/>
                  </a:lnTo>
                  <a:cubicBezTo>
                    <a:pt x="290513" y="165211"/>
                    <a:pt x="302914" y="177613"/>
                    <a:pt x="302914" y="192748"/>
                  </a:cubicBezTo>
                  <a:lnTo>
                    <a:pt x="302914" y="275358"/>
                  </a:lnTo>
                  <a:cubicBezTo>
                    <a:pt x="302905" y="290513"/>
                    <a:pt x="290513" y="302905"/>
                    <a:pt x="275368" y="302905"/>
                  </a:cubicBezTo>
                  <a:close/>
                </a:path>
              </a:pathLst>
            </a:custGeom>
            <a:solidFill>
              <a:srgbClr val="0F6BBD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193477" y="5753905"/>
            <a:ext cx="511969" cy="368986"/>
          </a:xfrm>
          <a:prstGeom prst="rect">
            <a:avLst/>
          </a:prstGeom>
        </p:spPr>
      </p:pic>
      <p:pic>
        <p:nvPicPr>
          <p:cNvPr id="28" name="Grafik 27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6D249B7E-98AF-0D5B-C140-30A30F409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354" y="6404561"/>
            <a:ext cx="1734896" cy="453439"/>
          </a:xfrm>
          <a:prstGeom prst="rect">
            <a:avLst/>
          </a:prstGeom>
        </p:spPr>
      </p:pic>
      <p:graphicFrame>
        <p:nvGraphicFramePr>
          <p:cNvPr id="6" name="Diagramm 5" descr="Diagrammtyp: Gruppierte Säulen, Linie. &quot;Feld2&quot;, &quot;Feld3&quot; nach &quot;Feld1&quot;&#10;&#10;Beschreibung automatisch generiert.">
            <a:extLst>
              <a:ext uri="{FF2B5EF4-FFF2-40B4-BE49-F238E27FC236}">
                <a16:creationId xmlns:a16="http://schemas.microsoft.com/office/drawing/2014/main" id="{F0CAEDF2-80DA-957C-0C1C-4DC5267817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0150956"/>
              </p:ext>
            </p:extLst>
          </p:nvPr>
        </p:nvGraphicFramePr>
        <p:xfrm>
          <a:off x="1363267" y="2093290"/>
          <a:ext cx="5108575" cy="367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9F0904CA-04B1-D7F6-2F50-0CD685E47B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38359"/>
              </p:ext>
            </p:extLst>
          </p:nvPr>
        </p:nvGraphicFramePr>
        <p:xfrm>
          <a:off x="6753225" y="2029095"/>
          <a:ext cx="5438775" cy="345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23">
            <a:extLst>
              <a:ext uri="{FF2B5EF4-FFF2-40B4-BE49-F238E27FC236}">
                <a16:creationId xmlns:a16="http://schemas.microsoft.com/office/drawing/2014/main" id="{5DF76E1F-DD1A-ACEE-2312-AE1AF508BFC0}"/>
              </a:ext>
            </a:extLst>
          </p:cNvPr>
          <p:cNvSpPr txBox="1"/>
          <p:nvPr/>
        </p:nvSpPr>
        <p:spPr>
          <a:xfrm rot="21600000">
            <a:off x="7067447" y="1286830"/>
            <a:ext cx="3354656" cy="500063"/>
          </a:xfrm>
          <a:prstGeom prst="rect">
            <a:avLst/>
          </a:prstGeom>
        </p:spPr>
        <p:txBody>
          <a:bodyPr lIns="0" tIns="22500" rIns="0" bIns="0" rtlCol="0" anchor="t"/>
          <a:lstStyle/>
          <a:p>
            <a:pPr>
              <a:lnSpc>
                <a:spcPts val="1950"/>
              </a:lnSpc>
            </a:pPr>
            <a:r>
              <a:rPr lang="de-DE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Europäische Union  </a:t>
            </a:r>
          </a:p>
          <a:p>
            <a:pPr>
              <a:lnSpc>
                <a:spcPts val="1950"/>
              </a:lnSpc>
            </a:pPr>
            <a:endParaRPr lang="en-US" sz="1500" dirty="0">
              <a:solidFill>
                <a:srgbClr val="000000">
                  <a:alpha val="100000"/>
                </a:srgbClr>
              </a:solidFill>
              <a:latin typeface="Be Vietnam Pro"/>
            </a:endParaRPr>
          </a:p>
        </p:txBody>
      </p:sp>
    </p:spTree>
    <p:extLst>
      <p:ext uri="{BB962C8B-B14F-4D97-AF65-F5344CB8AC3E}">
        <p14:creationId xmlns:p14="http://schemas.microsoft.com/office/powerpoint/2010/main" val="641573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21600000">
            <a:off x="-190500" y="-190499"/>
            <a:ext cx="940594" cy="7203281"/>
            <a:chOff x="-152400" y="-152400"/>
            <a:chExt cx="752475" cy="5762625"/>
          </a:xfrm>
        </p:grpSpPr>
        <p:sp>
          <p:nvSpPr>
            <p:cNvPr id="2" name="Freeform 2"/>
            <p:cNvSpPr/>
            <p:nvPr/>
          </p:nvSpPr>
          <p:spPr>
            <a:xfrm>
              <a:off x="-152400" y="-152400"/>
              <a:ext cx="752475" cy="5762625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ADF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5530453" y="-5720953"/>
            <a:ext cx="940594" cy="12382500"/>
            <a:chOff x="4576763" y="-4576763"/>
            <a:chExt cx="752475" cy="9906000"/>
          </a:xfrm>
        </p:grpSpPr>
        <p:sp>
          <p:nvSpPr>
            <p:cNvPr id="4" name="Freeform 4"/>
            <p:cNvSpPr/>
            <p:nvPr/>
          </p:nvSpPr>
          <p:spPr>
            <a:xfrm>
              <a:off x="4576763" y="-4576763"/>
              <a:ext cx="752475" cy="99060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2A4D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sp>
        <p:nvSpPr>
          <p:cNvPr id="7" name="TextBox 7"/>
          <p:cNvSpPr txBox="1"/>
          <p:nvPr/>
        </p:nvSpPr>
        <p:spPr>
          <a:xfrm rot="21600000">
            <a:off x="9573839" y="6362845"/>
            <a:ext cx="2366438" cy="19050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r">
              <a:lnSpc>
                <a:spcPts val="1463"/>
              </a:lnSpc>
            </a:pPr>
            <a:r>
              <a:rPr lang="en-US" sz="1125" dirty="0" err="1">
                <a:solidFill>
                  <a:srgbClr val="000000">
                    <a:alpha val="100000"/>
                  </a:srgbClr>
                </a:solidFill>
                <a:latin typeface="Be Vietnam Pro"/>
              </a:rPr>
              <a:t>Grafik</a:t>
            </a:r>
            <a:r>
              <a:rPr lang="en-US" sz="1125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 M. Oberbacher </a:t>
            </a:r>
          </a:p>
          <a:p>
            <a:pPr algn="r">
              <a:lnSpc>
                <a:spcPts val="1463"/>
              </a:lnSpc>
            </a:pPr>
            <a:r>
              <a:rPr lang="en-US" sz="1125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Fonte: ISTAT</a:t>
            </a:r>
          </a:p>
        </p:txBody>
      </p:sp>
      <p:sp>
        <p:nvSpPr>
          <p:cNvPr id="14" name="TextBox 14"/>
          <p:cNvSpPr txBox="1"/>
          <p:nvPr/>
        </p:nvSpPr>
        <p:spPr>
          <a:xfrm rot="21600000">
            <a:off x="1363267" y="125016"/>
            <a:ext cx="10135696" cy="642938"/>
          </a:xfrm>
          <a:prstGeom prst="rect">
            <a:avLst/>
          </a:prstGeom>
        </p:spPr>
        <p:txBody>
          <a:bodyPr lIns="0" tIns="58500" rIns="0" bIns="0" rtlCol="0" anchor="t"/>
          <a:lstStyle/>
          <a:p>
            <a:pPr algn="ctr">
              <a:lnSpc>
                <a:spcPts val="5063"/>
              </a:lnSpc>
            </a:pPr>
            <a:r>
              <a:rPr lang="de-DE" sz="4219" b="1" dirty="0">
                <a:solidFill>
                  <a:srgbClr val="FFFFFF">
                    <a:alpha val="100000"/>
                  </a:srgbClr>
                </a:solidFill>
                <a:latin typeface="Be Vietnam Pro"/>
              </a:rPr>
              <a:t>Aufenthaltsgenehmigung </a:t>
            </a:r>
            <a:r>
              <a:rPr lang="de-DE" sz="1600" b="1" dirty="0">
                <a:solidFill>
                  <a:srgbClr val="FFFFFF">
                    <a:alpha val="100000"/>
                  </a:srgbClr>
                </a:solidFill>
                <a:latin typeface="Be Vietnam Pro"/>
              </a:rPr>
              <a:t>2022</a:t>
            </a:r>
            <a:endParaRPr lang="de-DE" sz="2400" b="1" dirty="0">
              <a:solidFill>
                <a:srgbClr val="FFFFFF">
                  <a:alpha val="100000"/>
                </a:srgbClr>
              </a:solidFill>
              <a:latin typeface="Be Vietnam Pro"/>
            </a:endParaRPr>
          </a:p>
        </p:txBody>
      </p:sp>
      <p:grpSp>
        <p:nvGrpSpPr>
          <p:cNvPr id="18" name="Group 18"/>
          <p:cNvGrpSpPr/>
          <p:nvPr/>
        </p:nvGrpSpPr>
        <p:grpSpPr>
          <a:xfrm rot="21600000">
            <a:off x="1617542" y="1268336"/>
            <a:ext cx="248605" cy="248605"/>
            <a:chOff x="6353023" y="3145689"/>
            <a:chExt cx="198884" cy="198884"/>
          </a:xfrm>
        </p:grpSpPr>
        <p:sp>
          <p:nvSpPr>
            <p:cNvPr id="17" name="Freeform 17"/>
            <p:cNvSpPr/>
            <p:nvPr/>
          </p:nvSpPr>
          <p:spPr>
            <a:xfrm>
              <a:off x="6353023" y="3145689"/>
              <a:ext cx="198884" cy="198884"/>
            </a:xfrm>
            <a:custGeom>
              <a:avLst/>
              <a:gdLst/>
              <a:ahLst/>
              <a:cxnLst/>
              <a:rect l="0" t="0" r="0" b="0"/>
              <a:pathLst>
                <a:path w="302914" h="302905">
                  <a:moveTo>
                    <a:pt x="110147" y="137693"/>
                  </a:moveTo>
                  <a:lnTo>
                    <a:pt x="27537" y="137693"/>
                  </a:lnTo>
                  <a:cubicBezTo>
                    <a:pt x="12402" y="137693"/>
                    <a:pt x="0" y="125292"/>
                    <a:pt x="0" y="110147"/>
                  </a:cubicBezTo>
                  <a:lnTo>
                    <a:pt x="0" y="27537"/>
                  </a:lnTo>
                  <a:cubicBezTo>
                    <a:pt x="10" y="12402"/>
                    <a:pt x="12402" y="10"/>
                    <a:pt x="27537" y="10"/>
                  </a:cubicBezTo>
                  <a:lnTo>
                    <a:pt x="110147" y="10"/>
                  </a:lnTo>
                  <a:cubicBezTo>
                    <a:pt x="125292" y="10"/>
                    <a:pt x="137693" y="12411"/>
                    <a:pt x="137693" y="27546"/>
                  </a:cubicBezTo>
                  <a:lnTo>
                    <a:pt x="137693" y="110157"/>
                  </a:lnTo>
                  <a:cubicBezTo>
                    <a:pt x="137693" y="125292"/>
                    <a:pt x="125292" y="137693"/>
                    <a:pt x="110147" y="137693"/>
                  </a:cubicBezTo>
                  <a:close/>
                  <a:moveTo>
                    <a:pt x="110147" y="302905"/>
                  </a:moveTo>
                  <a:lnTo>
                    <a:pt x="27537" y="302905"/>
                  </a:lnTo>
                  <a:cubicBezTo>
                    <a:pt x="12402" y="302905"/>
                    <a:pt x="0" y="290503"/>
                    <a:pt x="0" y="275358"/>
                  </a:cubicBezTo>
                  <a:lnTo>
                    <a:pt x="0" y="192748"/>
                  </a:lnTo>
                  <a:cubicBezTo>
                    <a:pt x="0" y="177613"/>
                    <a:pt x="12402" y="165211"/>
                    <a:pt x="27537" y="165211"/>
                  </a:cubicBezTo>
                  <a:lnTo>
                    <a:pt x="110147" y="165211"/>
                  </a:lnTo>
                  <a:cubicBezTo>
                    <a:pt x="125292" y="165211"/>
                    <a:pt x="137693" y="177613"/>
                    <a:pt x="137693" y="192748"/>
                  </a:cubicBezTo>
                  <a:lnTo>
                    <a:pt x="137693" y="275358"/>
                  </a:lnTo>
                  <a:cubicBezTo>
                    <a:pt x="137693" y="290513"/>
                    <a:pt x="125292" y="302905"/>
                    <a:pt x="110147" y="302905"/>
                  </a:cubicBezTo>
                  <a:close/>
                  <a:moveTo>
                    <a:pt x="275368" y="137693"/>
                  </a:moveTo>
                  <a:lnTo>
                    <a:pt x="192757" y="137693"/>
                  </a:lnTo>
                  <a:cubicBezTo>
                    <a:pt x="177622" y="137693"/>
                    <a:pt x="165221" y="125292"/>
                    <a:pt x="165221" y="110147"/>
                  </a:cubicBezTo>
                  <a:lnTo>
                    <a:pt x="165221" y="27537"/>
                  </a:lnTo>
                  <a:cubicBezTo>
                    <a:pt x="165221" y="12402"/>
                    <a:pt x="177622" y="0"/>
                    <a:pt x="192757" y="0"/>
                  </a:cubicBezTo>
                  <a:lnTo>
                    <a:pt x="275368" y="0"/>
                  </a:lnTo>
                  <a:cubicBezTo>
                    <a:pt x="290513" y="0"/>
                    <a:pt x="302914" y="12402"/>
                    <a:pt x="302914" y="27537"/>
                  </a:cubicBezTo>
                  <a:lnTo>
                    <a:pt x="302914" y="110147"/>
                  </a:lnTo>
                  <a:cubicBezTo>
                    <a:pt x="302905" y="125292"/>
                    <a:pt x="290513" y="137693"/>
                    <a:pt x="275368" y="137693"/>
                  </a:cubicBezTo>
                  <a:close/>
                  <a:moveTo>
                    <a:pt x="275368" y="302905"/>
                  </a:moveTo>
                  <a:lnTo>
                    <a:pt x="192757" y="302905"/>
                  </a:lnTo>
                  <a:cubicBezTo>
                    <a:pt x="177622" y="302905"/>
                    <a:pt x="165221" y="290503"/>
                    <a:pt x="165221" y="275358"/>
                  </a:cubicBezTo>
                  <a:lnTo>
                    <a:pt x="165221" y="192748"/>
                  </a:lnTo>
                  <a:cubicBezTo>
                    <a:pt x="165221" y="177613"/>
                    <a:pt x="177622" y="165211"/>
                    <a:pt x="192757" y="165211"/>
                  </a:cubicBezTo>
                  <a:lnTo>
                    <a:pt x="275368" y="165211"/>
                  </a:lnTo>
                  <a:cubicBezTo>
                    <a:pt x="290513" y="165211"/>
                    <a:pt x="302914" y="177613"/>
                    <a:pt x="302914" y="192748"/>
                  </a:cubicBezTo>
                  <a:lnTo>
                    <a:pt x="302914" y="275358"/>
                  </a:lnTo>
                  <a:cubicBezTo>
                    <a:pt x="302905" y="290513"/>
                    <a:pt x="290513" y="302905"/>
                    <a:pt x="275368" y="302905"/>
                  </a:cubicBezTo>
                  <a:close/>
                </a:path>
              </a:pathLst>
            </a:custGeom>
            <a:solidFill>
              <a:srgbClr val="0F6BBD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sp>
        <p:nvSpPr>
          <p:cNvPr id="19" name="TextBox 19"/>
          <p:cNvSpPr txBox="1"/>
          <p:nvPr/>
        </p:nvSpPr>
        <p:spPr>
          <a:xfrm rot="21600000">
            <a:off x="2029490" y="1131093"/>
            <a:ext cx="3157652" cy="428625"/>
          </a:xfrm>
          <a:prstGeom prst="rect">
            <a:avLst/>
          </a:prstGeom>
        </p:spPr>
        <p:txBody>
          <a:bodyPr lIns="0" tIns="49500" rIns="0" bIns="0" rtlCol="0" anchor="t"/>
          <a:lstStyle/>
          <a:p>
            <a:pPr>
              <a:lnSpc>
                <a:spcPts val="3375"/>
              </a:lnSpc>
            </a:pPr>
            <a:r>
              <a:rPr lang="en-US" sz="3375" b="1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34.928</a:t>
            </a:r>
          </a:p>
        </p:txBody>
      </p:sp>
      <p:sp>
        <p:nvSpPr>
          <p:cNvPr id="23" name="TextBox 23"/>
          <p:cNvSpPr txBox="1"/>
          <p:nvPr/>
        </p:nvSpPr>
        <p:spPr>
          <a:xfrm rot="21600000">
            <a:off x="2045032" y="1580553"/>
            <a:ext cx="3354656" cy="500063"/>
          </a:xfrm>
          <a:prstGeom prst="rect">
            <a:avLst/>
          </a:prstGeom>
        </p:spPr>
        <p:txBody>
          <a:bodyPr lIns="0" tIns="22500" rIns="0" bIns="0" rtlCol="0" anchor="t"/>
          <a:lstStyle/>
          <a:p>
            <a:pPr>
              <a:lnSpc>
                <a:spcPts val="1950"/>
              </a:lnSpc>
            </a:pPr>
            <a:r>
              <a:rPr lang="de-DE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Nicht EU Bürger*innen</a:t>
            </a:r>
          </a:p>
          <a:p>
            <a:pPr>
              <a:lnSpc>
                <a:spcPts val="1950"/>
              </a:lnSpc>
            </a:pPr>
            <a:r>
              <a:rPr lang="en-US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 </a:t>
            </a:r>
          </a:p>
          <a:p>
            <a:pPr>
              <a:lnSpc>
                <a:spcPts val="1950"/>
              </a:lnSpc>
            </a:pPr>
            <a:endParaRPr lang="en-US" sz="1500" dirty="0">
              <a:solidFill>
                <a:srgbClr val="000000">
                  <a:alpha val="100000"/>
                </a:srgbClr>
              </a:solidFill>
              <a:latin typeface="Be Vietnam Pro"/>
            </a:endParaRPr>
          </a:p>
        </p:txBody>
      </p:sp>
      <p:sp>
        <p:nvSpPr>
          <p:cNvPr id="24" name="TextBox 24"/>
          <p:cNvSpPr txBox="1"/>
          <p:nvPr/>
        </p:nvSpPr>
        <p:spPr>
          <a:xfrm rot="21600000">
            <a:off x="2050854" y="4668432"/>
            <a:ext cx="1330911" cy="559594"/>
          </a:xfrm>
          <a:prstGeom prst="rect">
            <a:avLst/>
          </a:prstGeom>
        </p:spPr>
        <p:txBody>
          <a:bodyPr lIns="0" tIns="49500" rIns="0" bIns="0" rtlCol="0" anchor="t"/>
          <a:lstStyle/>
          <a:p>
            <a:pPr>
              <a:lnSpc>
                <a:spcPts val="4388"/>
              </a:lnSpc>
            </a:pPr>
            <a:r>
              <a:rPr lang="en-US" sz="3375" b="1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57,1%</a:t>
            </a:r>
          </a:p>
        </p:txBody>
      </p:sp>
      <p:grpSp>
        <p:nvGrpSpPr>
          <p:cNvPr id="26" name="Group 26"/>
          <p:cNvGrpSpPr/>
          <p:nvPr/>
        </p:nvGrpSpPr>
        <p:grpSpPr>
          <a:xfrm rot="21600000">
            <a:off x="1620636" y="4811635"/>
            <a:ext cx="248605" cy="248605"/>
            <a:chOff x="6353270" y="1993163"/>
            <a:chExt cx="198884" cy="198884"/>
          </a:xfrm>
        </p:grpSpPr>
        <p:sp>
          <p:nvSpPr>
            <p:cNvPr id="25" name="Freeform 25"/>
            <p:cNvSpPr/>
            <p:nvPr/>
          </p:nvSpPr>
          <p:spPr>
            <a:xfrm>
              <a:off x="6353270" y="1993163"/>
              <a:ext cx="198884" cy="198884"/>
            </a:xfrm>
            <a:custGeom>
              <a:avLst/>
              <a:gdLst/>
              <a:ahLst/>
              <a:cxnLst/>
              <a:rect l="0" t="0" r="0" b="0"/>
              <a:pathLst>
                <a:path w="302914" h="302905">
                  <a:moveTo>
                    <a:pt x="110147" y="137693"/>
                  </a:moveTo>
                  <a:lnTo>
                    <a:pt x="27537" y="137693"/>
                  </a:lnTo>
                  <a:cubicBezTo>
                    <a:pt x="12402" y="137693"/>
                    <a:pt x="0" y="125292"/>
                    <a:pt x="0" y="110147"/>
                  </a:cubicBezTo>
                  <a:lnTo>
                    <a:pt x="0" y="27537"/>
                  </a:lnTo>
                  <a:cubicBezTo>
                    <a:pt x="10" y="12402"/>
                    <a:pt x="12402" y="10"/>
                    <a:pt x="27537" y="10"/>
                  </a:cubicBezTo>
                  <a:lnTo>
                    <a:pt x="110147" y="10"/>
                  </a:lnTo>
                  <a:cubicBezTo>
                    <a:pt x="125292" y="10"/>
                    <a:pt x="137693" y="12411"/>
                    <a:pt x="137693" y="27546"/>
                  </a:cubicBezTo>
                  <a:lnTo>
                    <a:pt x="137693" y="110157"/>
                  </a:lnTo>
                  <a:cubicBezTo>
                    <a:pt x="137693" y="125292"/>
                    <a:pt x="125292" y="137693"/>
                    <a:pt x="110147" y="137693"/>
                  </a:cubicBezTo>
                  <a:close/>
                  <a:moveTo>
                    <a:pt x="110147" y="302905"/>
                  </a:moveTo>
                  <a:lnTo>
                    <a:pt x="27537" y="302905"/>
                  </a:lnTo>
                  <a:cubicBezTo>
                    <a:pt x="12402" y="302905"/>
                    <a:pt x="0" y="290503"/>
                    <a:pt x="0" y="275358"/>
                  </a:cubicBezTo>
                  <a:lnTo>
                    <a:pt x="0" y="192748"/>
                  </a:lnTo>
                  <a:cubicBezTo>
                    <a:pt x="0" y="177613"/>
                    <a:pt x="12402" y="165211"/>
                    <a:pt x="27537" y="165211"/>
                  </a:cubicBezTo>
                  <a:lnTo>
                    <a:pt x="110147" y="165211"/>
                  </a:lnTo>
                  <a:cubicBezTo>
                    <a:pt x="125292" y="165211"/>
                    <a:pt x="137693" y="177613"/>
                    <a:pt x="137693" y="192748"/>
                  </a:cubicBezTo>
                  <a:lnTo>
                    <a:pt x="137693" y="275358"/>
                  </a:lnTo>
                  <a:cubicBezTo>
                    <a:pt x="137693" y="290513"/>
                    <a:pt x="125292" y="302905"/>
                    <a:pt x="110147" y="302905"/>
                  </a:cubicBezTo>
                  <a:close/>
                  <a:moveTo>
                    <a:pt x="275368" y="137693"/>
                  </a:moveTo>
                  <a:lnTo>
                    <a:pt x="192757" y="137693"/>
                  </a:lnTo>
                  <a:cubicBezTo>
                    <a:pt x="177622" y="137693"/>
                    <a:pt x="165221" y="125292"/>
                    <a:pt x="165221" y="110147"/>
                  </a:cubicBezTo>
                  <a:lnTo>
                    <a:pt x="165221" y="27537"/>
                  </a:lnTo>
                  <a:cubicBezTo>
                    <a:pt x="165221" y="12402"/>
                    <a:pt x="177622" y="0"/>
                    <a:pt x="192757" y="0"/>
                  </a:cubicBezTo>
                  <a:lnTo>
                    <a:pt x="275368" y="0"/>
                  </a:lnTo>
                  <a:cubicBezTo>
                    <a:pt x="290513" y="0"/>
                    <a:pt x="302914" y="12402"/>
                    <a:pt x="302914" y="27537"/>
                  </a:cubicBezTo>
                  <a:lnTo>
                    <a:pt x="302914" y="110147"/>
                  </a:lnTo>
                  <a:cubicBezTo>
                    <a:pt x="302905" y="125292"/>
                    <a:pt x="290513" y="137693"/>
                    <a:pt x="275368" y="137693"/>
                  </a:cubicBezTo>
                  <a:close/>
                  <a:moveTo>
                    <a:pt x="275368" y="302905"/>
                  </a:moveTo>
                  <a:lnTo>
                    <a:pt x="192757" y="302905"/>
                  </a:lnTo>
                  <a:cubicBezTo>
                    <a:pt x="177622" y="302905"/>
                    <a:pt x="165221" y="290503"/>
                    <a:pt x="165221" y="275358"/>
                  </a:cubicBezTo>
                  <a:lnTo>
                    <a:pt x="165221" y="192748"/>
                  </a:lnTo>
                  <a:cubicBezTo>
                    <a:pt x="165221" y="177613"/>
                    <a:pt x="177622" y="165211"/>
                    <a:pt x="192757" y="165211"/>
                  </a:cubicBezTo>
                  <a:lnTo>
                    <a:pt x="275368" y="165211"/>
                  </a:lnTo>
                  <a:cubicBezTo>
                    <a:pt x="290513" y="165211"/>
                    <a:pt x="302914" y="177613"/>
                    <a:pt x="302914" y="192748"/>
                  </a:cubicBezTo>
                  <a:lnTo>
                    <a:pt x="302914" y="275358"/>
                  </a:lnTo>
                  <a:cubicBezTo>
                    <a:pt x="302905" y="290513"/>
                    <a:pt x="290513" y="302905"/>
                    <a:pt x="275368" y="302905"/>
                  </a:cubicBezTo>
                  <a:close/>
                </a:path>
              </a:pathLst>
            </a:custGeom>
            <a:solidFill>
              <a:srgbClr val="0F6BBD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193477" y="5753905"/>
            <a:ext cx="511969" cy="368986"/>
          </a:xfrm>
          <a:prstGeom prst="rect">
            <a:avLst/>
          </a:prstGeom>
        </p:spPr>
      </p:pic>
      <p:pic>
        <p:nvPicPr>
          <p:cNvPr id="28" name="Grafik 27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6D249B7E-98AF-0D5B-C140-30A30F409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354" y="6404561"/>
            <a:ext cx="1734896" cy="453439"/>
          </a:xfrm>
          <a:prstGeom prst="rect">
            <a:avLst/>
          </a:prstGeom>
        </p:spPr>
      </p:pic>
      <p:sp>
        <p:nvSpPr>
          <p:cNvPr id="9" name="TextBox 23">
            <a:extLst>
              <a:ext uri="{FF2B5EF4-FFF2-40B4-BE49-F238E27FC236}">
                <a16:creationId xmlns:a16="http://schemas.microsoft.com/office/drawing/2014/main" id="{5DF76E1F-DD1A-ACEE-2312-AE1AF508BFC0}"/>
              </a:ext>
            </a:extLst>
          </p:cNvPr>
          <p:cNvSpPr txBox="1"/>
          <p:nvPr/>
        </p:nvSpPr>
        <p:spPr>
          <a:xfrm rot="21600000">
            <a:off x="2045032" y="5161519"/>
            <a:ext cx="3354656" cy="500063"/>
          </a:xfrm>
          <a:prstGeom prst="rect">
            <a:avLst/>
          </a:prstGeom>
        </p:spPr>
        <p:txBody>
          <a:bodyPr lIns="0" tIns="22500" rIns="0" bIns="0" rtlCol="0" anchor="t"/>
          <a:lstStyle/>
          <a:p>
            <a:pPr>
              <a:lnSpc>
                <a:spcPts val="1950"/>
              </a:lnSpc>
            </a:pPr>
            <a:r>
              <a:rPr lang="de-DE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Langfristige</a:t>
            </a:r>
          </a:p>
          <a:p>
            <a:pPr>
              <a:lnSpc>
                <a:spcPts val="1950"/>
              </a:lnSpc>
            </a:pPr>
            <a:r>
              <a:rPr lang="de-DE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Aufenthaltsgenehmigung    </a:t>
            </a:r>
          </a:p>
          <a:p>
            <a:pPr>
              <a:lnSpc>
                <a:spcPts val="1950"/>
              </a:lnSpc>
            </a:pPr>
            <a:endParaRPr lang="en-US" sz="1500" dirty="0">
              <a:solidFill>
                <a:srgbClr val="000000">
                  <a:alpha val="100000"/>
                </a:srgbClr>
              </a:solidFill>
              <a:latin typeface="Be Vietnam Pro"/>
            </a:endParaRP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475DFFB3-F3D3-C8BD-168E-6761AC14F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059309"/>
              </p:ext>
            </p:extLst>
          </p:nvPr>
        </p:nvGraphicFramePr>
        <p:xfrm>
          <a:off x="2110601" y="2147126"/>
          <a:ext cx="2960007" cy="2087750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1825633">
                  <a:extLst>
                    <a:ext uri="{9D8B030D-6E8A-4147-A177-3AD203B41FA5}">
                      <a16:colId xmlns:a16="http://schemas.microsoft.com/office/drawing/2014/main" val="3334223666"/>
                    </a:ext>
                  </a:extLst>
                </a:gridCol>
                <a:gridCol w="1134374">
                  <a:extLst>
                    <a:ext uri="{9D8B030D-6E8A-4147-A177-3AD203B41FA5}">
                      <a16:colId xmlns:a16="http://schemas.microsoft.com/office/drawing/2014/main" val="1009535459"/>
                    </a:ext>
                  </a:extLst>
                </a:gridCol>
              </a:tblGrid>
              <a:tr h="298250">
                <a:tc>
                  <a:txBody>
                    <a:bodyPr/>
                    <a:lstStyle/>
                    <a:p>
                      <a:pPr algn="ctr" fontAlgn="b"/>
                      <a:endParaRPr lang="nb-N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IT" sz="1800" u="none" strike="noStrike" dirty="0">
                          <a:effectLst/>
                        </a:rPr>
                        <a:t>%</a:t>
                      </a:r>
                      <a:endParaRPr lang="de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401065"/>
                  </a:ext>
                </a:extLst>
              </a:tr>
              <a:tr h="298250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effectLst/>
                        </a:rPr>
                        <a:t>Albanien 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IT" sz="1800" u="none" strike="noStrike" dirty="0">
                          <a:effectLst/>
                        </a:rPr>
                        <a:t>16,1</a:t>
                      </a:r>
                      <a:endParaRPr lang="de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956642"/>
                  </a:ext>
                </a:extLst>
              </a:tr>
              <a:tr h="298250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Pakistan 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IT" sz="1800" u="none" strike="noStrike" dirty="0">
                          <a:effectLst/>
                        </a:rPr>
                        <a:t>10,6</a:t>
                      </a:r>
                      <a:endParaRPr lang="de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114829"/>
                  </a:ext>
                </a:extLst>
              </a:tr>
              <a:tr h="298250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Ukraine 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IT" sz="1800" u="none" strike="noStrike" dirty="0">
                          <a:effectLst/>
                        </a:rPr>
                        <a:t>8,8</a:t>
                      </a:r>
                      <a:endParaRPr lang="de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240529"/>
                  </a:ext>
                </a:extLst>
              </a:tr>
              <a:tr h="298250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Marokko 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IT" sz="1800" u="none" strike="noStrike" dirty="0">
                          <a:effectLst/>
                        </a:rPr>
                        <a:t>8,7</a:t>
                      </a:r>
                      <a:endParaRPr lang="de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612133"/>
                  </a:ext>
                </a:extLst>
              </a:tr>
              <a:tr h="298250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Kosovo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IT" sz="1800" u="none" strike="noStrike" dirty="0">
                          <a:effectLst/>
                        </a:rPr>
                        <a:t>7,0</a:t>
                      </a:r>
                      <a:endParaRPr lang="de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4461003"/>
                  </a:ext>
                </a:extLst>
              </a:tr>
              <a:tr h="298250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effectLst/>
                        </a:rPr>
                        <a:t>Nordmazedonien 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IT" sz="1800" u="none" strike="noStrike" dirty="0">
                          <a:effectLst/>
                        </a:rPr>
                        <a:t>4,9</a:t>
                      </a:r>
                      <a:endParaRPr lang="de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181"/>
                  </a:ext>
                </a:extLst>
              </a:tr>
            </a:tbl>
          </a:graphicData>
        </a:graphic>
      </p:graphicFrame>
      <p:grpSp>
        <p:nvGrpSpPr>
          <p:cNvPr id="11" name="Group 18">
            <a:extLst>
              <a:ext uri="{FF2B5EF4-FFF2-40B4-BE49-F238E27FC236}">
                <a16:creationId xmlns:a16="http://schemas.microsoft.com/office/drawing/2014/main" id="{7EADD2A7-2324-9505-0B1C-57000F8F1AA3}"/>
              </a:ext>
            </a:extLst>
          </p:cNvPr>
          <p:cNvGrpSpPr/>
          <p:nvPr/>
        </p:nvGrpSpPr>
        <p:grpSpPr>
          <a:xfrm rot="21600000">
            <a:off x="8154414" y="1284324"/>
            <a:ext cx="248605" cy="248605"/>
            <a:chOff x="6353023" y="3145689"/>
            <a:chExt cx="198884" cy="198884"/>
          </a:xfrm>
        </p:grpSpPr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7F9D2603-4CE2-88CB-3429-720AE189F513}"/>
                </a:ext>
              </a:extLst>
            </p:cNvPr>
            <p:cNvSpPr/>
            <p:nvPr/>
          </p:nvSpPr>
          <p:spPr>
            <a:xfrm>
              <a:off x="6353023" y="3145689"/>
              <a:ext cx="198884" cy="198884"/>
            </a:xfrm>
            <a:custGeom>
              <a:avLst/>
              <a:gdLst/>
              <a:ahLst/>
              <a:cxnLst/>
              <a:rect l="0" t="0" r="0" b="0"/>
              <a:pathLst>
                <a:path w="302914" h="302905">
                  <a:moveTo>
                    <a:pt x="110147" y="137693"/>
                  </a:moveTo>
                  <a:lnTo>
                    <a:pt x="27537" y="137693"/>
                  </a:lnTo>
                  <a:cubicBezTo>
                    <a:pt x="12402" y="137693"/>
                    <a:pt x="0" y="125292"/>
                    <a:pt x="0" y="110147"/>
                  </a:cubicBezTo>
                  <a:lnTo>
                    <a:pt x="0" y="27537"/>
                  </a:lnTo>
                  <a:cubicBezTo>
                    <a:pt x="10" y="12402"/>
                    <a:pt x="12402" y="10"/>
                    <a:pt x="27537" y="10"/>
                  </a:cubicBezTo>
                  <a:lnTo>
                    <a:pt x="110147" y="10"/>
                  </a:lnTo>
                  <a:cubicBezTo>
                    <a:pt x="125292" y="10"/>
                    <a:pt x="137693" y="12411"/>
                    <a:pt x="137693" y="27546"/>
                  </a:cubicBezTo>
                  <a:lnTo>
                    <a:pt x="137693" y="110157"/>
                  </a:lnTo>
                  <a:cubicBezTo>
                    <a:pt x="137693" y="125292"/>
                    <a:pt x="125292" y="137693"/>
                    <a:pt x="110147" y="137693"/>
                  </a:cubicBezTo>
                  <a:close/>
                  <a:moveTo>
                    <a:pt x="110147" y="302905"/>
                  </a:moveTo>
                  <a:lnTo>
                    <a:pt x="27537" y="302905"/>
                  </a:lnTo>
                  <a:cubicBezTo>
                    <a:pt x="12402" y="302905"/>
                    <a:pt x="0" y="290503"/>
                    <a:pt x="0" y="275358"/>
                  </a:cubicBezTo>
                  <a:lnTo>
                    <a:pt x="0" y="192748"/>
                  </a:lnTo>
                  <a:cubicBezTo>
                    <a:pt x="0" y="177613"/>
                    <a:pt x="12402" y="165211"/>
                    <a:pt x="27537" y="165211"/>
                  </a:cubicBezTo>
                  <a:lnTo>
                    <a:pt x="110147" y="165211"/>
                  </a:lnTo>
                  <a:cubicBezTo>
                    <a:pt x="125292" y="165211"/>
                    <a:pt x="137693" y="177613"/>
                    <a:pt x="137693" y="192748"/>
                  </a:cubicBezTo>
                  <a:lnTo>
                    <a:pt x="137693" y="275358"/>
                  </a:lnTo>
                  <a:cubicBezTo>
                    <a:pt x="137693" y="290513"/>
                    <a:pt x="125292" y="302905"/>
                    <a:pt x="110147" y="302905"/>
                  </a:cubicBezTo>
                  <a:close/>
                  <a:moveTo>
                    <a:pt x="275368" y="137693"/>
                  </a:moveTo>
                  <a:lnTo>
                    <a:pt x="192757" y="137693"/>
                  </a:lnTo>
                  <a:cubicBezTo>
                    <a:pt x="177622" y="137693"/>
                    <a:pt x="165221" y="125292"/>
                    <a:pt x="165221" y="110147"/>
                  </a:cubicBezTo>
                  <a:lnTo>
                    <a:pt x="165221" y="27537"/>
                  </a:lnTo>
                  <a:cubicBezTo>
                    <a:pt x="165221" y="12402"/>
                    <a:pt x="177622" y="0"/>
                    <a:pt x="192757" y="0"/>
                  </a:cubicBezTo>
                  <a:lnTo>
                    <a:pt x="275368" y="0"/>
                  </a:lnTo>
                  <a:cubicBezTo>
                    <a:pt x="290513" y="0"/>
                    <a:pt x="302914" y="12402"/>
                    <a:pt x="302914" y="27537"/>
                  </a:cubicBezTo>
                  <a:lnTo>
                    <a:pt x="302914" y="110147"/>
                  </a:lnTo>
                  <a:cubicBezTo>
                    <a:pt x="302905" y="125292"/>
                    <a:pt x="290513" y="137693"/>
                    <a:pt x="275368" y="137693"/>
                  </a:cubicBezTo>
                  <a:close/>
                  <a:moveTo>
                    <a:pt x="275368" y="302905"/>
                  </a:moveTo>
                  <a:lnTo>
                    <a:pt x="192757" y="302905"/>
                  </a:lnTo>
                  <a:cubicBezTo>
                    <a:pt x="177622" y="302905"/>
                    <a:pt x="165221" y="290503"/>
                    <a:pt x="165221" y="275358"/>
                  </a:cubicBezTo>
                  <a:lnTo>
                    <a:pt x="165221" y="192748"/>
                  </a:lnTo>
                  <a:cubicBezTo>
                    <a:pt x="165221" y="177613"/>
                    <a:pt x="177622" y="165211"/>
                    <a:pt x="192757" y="165211"/>
                  </a:cubicBezTo>
                  <a:lnTo>
                    <a:pt x="275368" y="165211"/>
                  </a:lnTo>
                  <a:cubicBezTo>
                    <a:pt x="290513" y="165211"/>
                    <a:pt x="302914" y="177613"/>
                    <a:pt x="302914" y="192748"/>
                  </a:cubicBezTo>
                  <a:lnTo>
                    <a:pt x="302914" y="275358"/>
                  </a:lnTo>
                  <a:cubicBezTo>
                    <a:pt x="302905" y="290513"/>
                    <a:pt x="290513" y="302905"/>
                    <a:pt x="275368" y="302905"/>
                  </a:cubicBezTo>
                  <a:close/>
                </a:path>
              </a:pathLst>
            </a:custGeom>
            <a:solidFill>
              <a:srgbClr val="0F6BBD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sp>
        <p:nvSpPr>
          <p:cNvPr id="13" name="TextBox 19">
            <a:extLst>
              <a:ext uri="{FF2B5EF4-FFF2-40B4-BE49-F238E27FC236}">
                <a16:creationId xmlns:a16="http://schemas.microsoft.com/office/drawing/2014/main" id="{D62AB2F8-3617-79DD-C5A0-238D90EBE37F}"/>
              </a:ext>
            </a:extLst>
          </p:cNvPr>
          <p:cNvSpPr txBox="1"/>
          <p:nvPr/>
        </p:nvSpPr>
        <p:spPr>
          <a:xfrm rot="21600000">
            <a:off x="8568142" y="1178325"/>
            <a:ext cx="3157652" cy="428625"/>
          </a:xfrm>
          <a:prstGeom prst="rect">
            <a:avLst/>
          </a:prstGeom>
        </p:spPr>
        <p:txBody>
          <a:bodyPr lIns="0" tIns="49500" rIns="0" bIns="0" rtlCol="0" anchor="t"/>
          <a:lstStyle/>
          <a:p>
            <a:pPr>
              <a:lnSpc>
                <a:spcPts val="3375"/>
              </a:lnSpc>
            </a:pPr>
            <a:r>
              <a:rPr lang="en-US" sz="3375" b="1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3.895</a:t>
            </a:r>
          </a:p>
          <a:p>
            <a:pPr>
              <a:lnSpc>
                <a:spcPts val="3375"/>
              </a:lnSpc>
            </a:pPr>
            <a:endParaRPr lang="en-US" sz="3375" b="1" dirty="0">
              <a:solidFill>
                <a:srgbClr val="000000">
                  <a:alpha val="100000"/>
                </a:srgbClr>
              </a:solidFill>
              <a:latin typeface="Be Vietnam Pro"/>
            </a:endParaRPr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F4BB7EDD-E41D-BA5B-0AB9-D29F1BC0470F}"/>
              </a:ext>
            </a:extLst>
          </p:cNvPr>
          <p:cNvSpPr txBox="1"/>
          <p:nvPr/>
        </p:nvSpPr>
        <p:spPr>
          <a:xfrm rot="21600000">
            <a:off x="8403019" y="1570943"/>
            <a:ext cx="3354656" cy="500063"/>
          </a:xfrm>
          <a:prstGeom prst="rect">
            <a:avLst/>
          </a:prstGeom>
        </p:spPr>
        <p:txBody>
          <a:bodyPr lIns="0" tIns="22500" rIns="0" bIns="0" rtlCol="0" anchor="t"/>
          <a:lstStyle/>
          <a:p>
            <a:pPr>
              <a:lnSpc>
                <a:spcPts val="1950"/>
              </a:lnSpc>
            </a:pPr>
            <a:r>
              <a:rPr lang="de-DE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Neue Aufenthaltsgenehmigungen </a:t>
            </a:r>
          </a:p>
          <a:p>
            <a:pPr>
              <a:lnSpc>
                <a:spcPts val="1950"/>
              </a:lnSpc>
            </a:pPr>
            <a:r>
              <a:rPr lang="en-US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+1.753 </a:t>
            </a:r>
          </a:p>
          <a:p>
            <a:pPr>
              <a:lnSpc>
                <a:spcPts val="1950"/>
              </a:lnSpc>
            </a:pPr>
            <a:r>
              <a:rPr lang="en-US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 </a:t>
            </a:r>
          </a:p>
          <a:p>
            <a:pPr>
              <a:lnSpc>
                <a:spcPts val="1950"/>
              </a:lnSpc>
            </a:pPr>
            <a:endParaRPr lang="en-US" sz="1500" dirty="0">
              <a:solidFill>
                <a:srgbClr val="000000">
                  <a:alpha val="100000"/>
                </a:srgbClr>
              </a:solidFill>
              <a:latin typeface="Be Vietnam Pro"/>
            </a:endParaRPr>
          </a:p>
        </p:txBody>
      </p:sp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F074C20E-B169-498B-852E-8D0DB0E246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844898"/>
              </p:ext>
            </p:extLst>
          </p:nvPr>
        </p:nvGraphicFramePr>
        <p:xfrm>
          <a:off x="6431115" y="2148228"/>
          <a:ext cx="4935876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0" name="Group 18">
            <a:extLst>
              <a:ext uri="{FF2B5EF4-FFF2-40B4-BE49-F238E27FC236}">
                <a16:creationId xmlns:a16="http://schemas.microsoft.com/office/drawing/2014/main" id="{1E4D4DF5-35BA-6B4E-ED49-9126D3E2E088}"/>
              </a:ext>
            </a:extLst>
          </p:cNvPr>
          <p:cNvGrpSpPr/>
          <p:nvPr/>
        </p:nvGrpSpPr>
        <p:grpSpPr>
          <a:xfrm rot="21600000">
            <a:off x="6696648" y="5814095"/>
            <a:ext cx="248605" cy="248605"/>
            <a:chOff x="6353023" y="3145689"/>
            <a:chExt cx="198884" cy="198884"/>
          </a:xfrm>
        </p:grpSpPr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B76602C-083A-8967-2A8E-AC2BCDC3EBDF}"/>
                </a:ext>
              </a:extLst>
            </p:cNvPr>
            <p:cNvSpPr/>
            <p:nvPr/>
          </p:nvSpPr>
          <p:spPr>
            <a:xfrm>
              <a:off x="6353023" y="3145689"/>
              <a:ext cx="198884" cy="198884"/>
            </a:xfrm>
            <a:custGeom>
              <a:avLst/>
              <a:gdLst/>
              <a:ahLst/>
              <a:cxnLst/>
              <a:rect l="0" t="0" r="0" b="0"/>
              <a:pathLst>
                <a:path w="302914" h="302905">
                  <a:moveTo>
                    <a:pt x="110147" y="137693"/>
                  </a:moveTo>
                  <a:lnTo>
                    <a:pt x="27537" y="137693"/>
                  </a:lnTo>
                  <a:cubicBezTo>
                    <a:pt x="12402" y="137693"/>
                    <a:pt x="0" y="125292"/>
                    <a:pt x="0" y="110147"/>
                  </a:cubicBezTo>
                  <a:lnTo>
                    <a:pt x="0" y="27537"/>
                  </a:lnTo>
                  <a:cubicBezTo>
                    <a:pt x="10" y="12402"/>
                    <a:pt x="12402" y="10"/>
                    <a:pt x="27537" y="10"/>
                  </a:cubicBezTo>
                  <a:lnTo>
                    <a:pt x="110147" y="10"/>
                  </a:lnTo>
                  <a:cubicBezTo>
                    <a:pt x="125292" y="10"/>
                    <a:pt x="137693" y="12411"/>
                    <a:pt x="137693" y="27546"/>
                  </a:cubicBezTo>
                  <a:lnTo>
                    <a:pt x="137693" y="110157"/>
                  </a:lnTo>
                  <a:cubicBezTo>
                    <a:pt x="137693" y="125292"/>
                    <a:pt x="125292" y="137693"/>
                    <a:pt x="110147" y="137693"/>
                  </a:cubicBezTo>
                  <a:close/>
                  <a:moveTo>
                    <a:pt x="110147" y="302905"/>
                  </a:moveTo>
                  <a:lnTo>
                    <a:pt x="27537" y="302905"/>
                  </a:lnTo>
                  <a:cubicBezTo>
                    <a:pt x="12402" y="302905"/>
                    <a:pt x="0" y="290503"/>
                    <a:pt x="0" y="275358"/>
                  </a:cubicBezTo>
                  <a:lnTo>
                    <a:pt x="0" y="192748"/>
                  </a:lnTo>
                  <a:cubicBezTo>
                    <a:pt x="0" y="177613"/>
                    <a:pt x="12402" y="165211"/>
                    <a:pt x="27537" y="165211"/>
                  </a:cubicBezTo>
                  <a:lnTo>
                    <a:pt x="110147" y="165211"/>
                  </a:lnTo>
                  <a:cubicBezTo>
                    <a:pt x="125292" y="165211"/>
                    <a:pt x="137693" y="177613"/>
                    <a:pt x="137693" y="192748"/>
                  </a:cubicBezTo>
                  <a:lnTo>
                    <a:pt x="137693" y="275358"/>
                  </a:lnTo>
                  <a:cubicBezTo>
                    <a:pt x="137693" y="290513"/>
                    <a:pt x="125292" y="302905"/>
                    <a:pt x="110147" y="302905"/>
                  </a:cubicBezTo>
                  <a:close/>
                  <a:moveTo>
                    <a:pt x="275368" y="137693"/>
                  </a:moveTo>
                  <a:lnTo>
                    <a:pt x="192757" y="137693"/>
                  </a:lnTo>
                  <a:cubicBezTo>
                    <a:pt x="177622" y="137693"/>
                    <a:pt x="165221" y="125292"/>
                    <a:pt x="165221" y="110147"/>
                  </a:cubicBezTo>
                  <a:lnTo>
                    <a:pt x="165221" y="27537"/>
                  </a:lnTo>
                  <a:cubicBezTo>
                    <a:pt x="165221" y="12402"/>
                    <a:pt x="177622" y="0"/>
                    <a:pt x="192757" y="0"/>
                  </a:cubicBezTo>
                  <a:lnTo>
                    <a:pt x="275368" y="0"/>
                  </a:lnTo>
                  <a:cubicBezTo>
                    <a:pt x="290513" y="0"/>
                    <a:pt x="302914" y="12402"/>
                    <a:pt x="302914" y="27537"/>
                  </a:cubicBezTo>
                  <a:lnTo>
                    <a:pt x="302914" y="110147"/>
                  </a:lnTo>
                  <a:cubicBezTo>
                    <a:pt x="302905" y="125292"/>
                    <a:pt x="290513" y="137693"/>
                    <a:pt x="275368" y="137693"/>
                  </a:cubicBezTo>
                  <a:close/>
                  <a:moveTo>
                    <a:pt x="275368" y="302905"/>
                  </a:moveTo>
                  <a:lnTo>
                    <a:pt x="192757" y="302905"/>
                  </a:lnTo>
                  <a:cubicBezTo>
                    <a:pt x="177622" y="302905"/>
                    <a:pt x="165221" y="290503"/>
                    <a:pt x="165221" y="275358"/>
                  </a:cubicBezTo>
                  <a:lnTo>
                    <a:pt x="165221" y="192748"/>
                  </a:lnTo>
                  <a:cubicBezTo>
                    <a:pt x="165221" y="177613"/>
                    <a:pt x="177622" y="165211"/>
                    <a:pt x="192757" y="165211"/>
                  </a:cubicBezTo>
                  <a:lnTo>
                    <a:pt x="275368" y="165211"/>
                  </a:lnTo>
                  <a:cubicBezTo>
                    <a:pt x="290513" y="165211"/>
                    <a:pt x="302914" y="177613"/>
                    <a:pt x="302914" y="192748"/>
                  </a:cubicBezTo>
                  <a:lnTo>
                    <a:pt x="302914" y="275358"/>
                  </a:lnTo>
                  <a:cubicBezTo>
                    <a:pt x="302905" y="290513"/>
                    <a:pt x="290513" y="302905"/>
                    <a:pt x="275368" y="302905"/>
                  </a:cubicBezTo>
                  <a:close/>
                </a:path>
              </a:pathLst>
            </a:custGeom>
            <a:solidFill>
              <a:srgbClr val="0F6BBD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sp>
        <p:nvSpPr>
          <p:cNvPr id="22" name="TextBox 24">
            <a:extLst>
              <a:ext uri="{FF2B5EF4-FFF2-40B4-BE49-F238E27FC236}">
                <a16:creationId xmlns:a16="http://schemas.microsoft.com/office/drawing/2014/main" id="{529B45D9-1010-3E26-5816-6F7FEF5FAE77}"/>
              </a:ext>
            </a:extLst>
          </p:cNvPr>
          <p:cNvSpPr txBox="1"/>
          <p:nvPr/>
        </p:nvSpPr>
        <p:spPr>
          <a:xfrm rot="21600000">
            <a:off x="7210786" y="5576651"/>
            <a:ext cx="1330911" cy="559594"/>
          </a:xfrm>
          <a:prstGeom prst="rect">
            <a:avLst/>
          </a:prstGeom>
        </p:spPr>
        <p:txBody>
          <a:bodyPr lIns="0" tIns="49500" rIns="0" bIns="0" rtlCol="0" anchor="t"/>
          <a:lstStyle/>
          <a:p>
            <a:pPr>
              <a:lnSpc>
                <a:spcPts val="4388"/>
              </a:lnSpc>
            </a:pPr>
            <a:r>
              <a:rPr lang="en-US" sz="3375" b="1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70%</a:t>
            </a:r>
          </a:p>
        </p:txBody>
      </p:sp>
      <p:sp>
        <p:nvSpPr>
          <p:cNvPr id="29" name="TextBox 23">
            <a:extLst>
              <a:ext uri="{FF2B5EF4-FFF2-40B4-BE49-F238E27FC236}">
                <a16:creationId xmlns:a16="http://schemas.microsoft.com/office/drawing/2014/main" id="{F2A93A34-A412-8DF7-C09D-724E5DB4B37B}"/>
              </a:ext>
            </a:extLst>
          </p:cNvPr>
          <p:cNvSpPr txBox="1"/>
          <p:nvPr/>
        </p:nvSpPr>
        <p:spPr>
          <a:xfrm rot="21600000">
            <a:off x="7210785" y="6150412"/>
            <a:ext cx="3354656" cy="500063"/>
          </a:xfrm>
          <a:prstGeom prst="rect">
            <a:avLst/>
          </a:prstGeom>
        </p:spPr>
        <p:txBody>
          <a:bodyPr lIns="0" tIns="22500" rIns="0" bIns="0" rtlCol="0" anchor="t"/>
          <a:lstStyle/>
          <a:p>
            <a:pPr>
              <a:lnSpc>
                <a:spcPts val="1950"/>
              </a:lnSpc>
            </a:pPr>
            <a:r>
              <a:rPr lang="de-DE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Ukrainische </a:t>
            </a:r>
          </a:p>
          <a:p>
            <a:pPr>
              <a:lnSpc>
                <a:spcPts val="1950"/>
              </a:lnSpc>
            </a:pPr>
            <a:r>
              <a:rPr lang="de-DE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Flüchtlinge</a:t>
            </a:r>
          </a:p>
        </p:txBody>
      </p:sp>
    </p:spTree>
    <p:extLst>
      <p:ext uri="{BB962C8B-B14F-4D97-AF65-F5344CB8AC3E}">
        <p14:creationId xmlns:p14="http://schemas.microsoft.com/office/powerpoint/2010/main" val="607485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21600000">
            <a:off x="-190500" y="-190499"/>
            <a:ext cx="940594" cy="7203281"/>
            <a:chOff x="-152400" y="-152400"/>
            <a:chExt cx="752475" cy="5762625"/>
          </a:xfrm>
        </p:grpSpPr>
        <p:sp>
          <p:nvSpPr>
            <p:cNvPr id="2" name="Freeform 2"/>
            <p:cNvSpPr/>
            <p:nvPr/>
          </p:nvSpPr>
          <p:spPr>
            <a:xfrm>
              <a:off x="-152400" y="-152400"/>
              <a:ext cx="752475" cy="5762625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ADF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5530453" y="-5720953"/>
            <a:ext cx="940594" cy="12382500"/>
            <a:chOff x="4576763" y="-4576763"/>
            <a:chExt cx="752475" cy="9906000"/>
          </a:xfrm>
        </p:grpSpPr>
        <p:sp>
          <p:nvSpPr>
            <p:cNvPr id="4" name="Freeform 4"/>
            <p:cNvSpPr/>
            <p:nvPr/>
          </p:nvSpPr>
          <p:spPr>
            <a:xfrm>
              <a:off x="4576763" y="-4576763"/>
              <a:ext cx="752475" cy="99060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2A4D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sp>
        <p:nvSpPr>
          <p:cNvPr id="7" name="TextBox 7"/>
          <p:cNvSpPr txBox="1"/>
          <p:nvPr/>
        </p:nvSpPr>
        <p:spPr>
          <a:xfrm rot="21600000">
            <a:off x="9573839" y="6362845"/>
            <a:ext cx="2366438" cy="19050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r">
              <a:lnSpc>
                <a:spcPts val="1463"/>
              </a:lnSpc>
            </a:pPr>
            <a:r>
              <a:rPr lang="en-US" sz="1125" dirty="0" err="1">
                <a:solidFill>
                  <a:srgbClr val="000000">
                    <a:alpha val="100000"/>
                  </a:srgbClr>
                </a:solidFill>
                <a:latin typeface="Be Vietnam Pro"/>
              </a:rPr>
              <a:t>Grafik</a:t>
            </a:r>
            <a:r>
              <a:rPr lang="en-US" sz="1125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 M. Oberbacher </a:t>
            </a:r>
          </a:p>
          <a:p>
            <a:pPr algn="r">
              <a:lnSpc>
                <a:spcPts val="1463"/>
              </a:lnSpc>
            </a:pPr>
            <a:r>
              <a:rPr lang="en-US" sz="1125" dirty="0" err="1">
                <a:solidFill>
                  <a:srgbClr val="000000">
                    <a:alpha val="100000"/>
                  </a:srgbClr>
                </a:solidFill>
                <a:latin typeface="Be Vietnam Pro"/>
              </a:rPr>
              <a:t>Fonte:Astat</a:t>
            </a:r>
            <a:endParaRPr lang="en-US" sz="1125" dirty="0">
              <a:solidFill>
                <a:srgbClr val="000000">
                  <a:alpha val="100000"/>
                </a:srgbClr>
              </a:solidFill>
              <a:latin typeface="Be Vietnam Pro"/>
            </a:endParaRPr>
          </a:p>
        </p:txBody>
      </p:sp>
      <p:sp>
        <p:nvSpPr>
          <p:cNvPr id="14" name="TextBox 14"/>
          <p:cNvSpPr txBox="1"/>
          <p:nvPr/>
        </p:nvSpPr>
        <p:spPr>
          <a:xfrm rot="21600000">
            <a:off x="1363267" y="125016"/>
            <a:ext cx="10135696" cy="642938"/>
          </a:xfrm>
          <a:prstGeom prst="rect">
            <a:avLst/>
          </a:prstGeom>
        </p:spPr>
        <p:txBody>
          <a:bodyPr lIns="0" tIns="58500" rIns="0" bIns="0" rtlCol="0" anchor="t"/>
          <a:lstStyle/>
          <a:p>
            <a:pPr algn="ctr">
              <a:lnSpc>
                <a:spcPts val="5063"/>
              </a:lnSpc>
            </a:pPr>
            <a:r>
              <a:rPr lang="en-US" sz="4219" b="1" dirty="0">
                <a:solidFill>
                  <a:srgbClr val="FFFFFF">
                    <a:alpha val="100000"/>
                  </a:srgbClr>
                </a:solidFill>
                <a:latin typeface="Be Vietnam Pro"/>
              </a:rPr>
              <a:t>Schule </a:t>
            </a:r>
            <a:endParaRPr lang="en-US" sz="2400" b="1" dirty="0">
              <a:solidFill>
                <a:srgbClr val="FFFFFF">
                  <a:alpha val="100000"/>
                </a:srgbClr>
              </a:solidFill>
              <a:latin typeface="Be Vietnam Pro"/>
            </a:endParaRPr>
          </a:p>
        </p:txBody>
      </p:sp>
      <p:grpSp>
        <p:nvGrpSpPr>
          <p:cNvPr id="18" name="Group 18"/>
          <p:cNvGrpSpPr/>
          <p:nvPr/>
        </p:nvGrpSpPr>
        <p:grpSpPr>
          <a:xfrm rot="21600000">
            <a:off x="1617542" y="1268336"/>
            <a:ext cx="248605" cy="248605"/>
            <a:chOff x="6353023" y="3145689"/>
            <a:chExt cx="198884" cy="198884"/>
          </a:xfrm>
        </p:grpSpPr>
        <p:sp>
          <p:nvSpPr>
            <p:cNvPr id="17" name="Freeform 17"/>
            <p:cNvSpPr/>
            <p:nvPr/>
          </p:nvSpPr>
          <p:spPr>
            <a:xfrm>
              <a:off x="6353023" y="3145689"/>
              <a:ext cx="198884" cy="198884"/>
            </a:xfrm>
            <a:custGeom>
              <a:avLst/>
              <a:gdLst/>
              <a:ahLst/>
              <a:cxnLst/>
              <a:rect l="0" t="0" r="0" b="0"/>
              <a:pathLst>
                <a:path w="302914" h="302905">
                  <a:moveTo>
                    <a:pt x="110147" y="137693"/>
                  </a:moveTo>
                  <a:lnTo>
                    <a:pt x="27537" y="137693"/>
                  </a:lnTo>
                  <a:cubicBezTo>
                    <a:pt x="12402" y="137693"/>
                    <a:pt x="0" y="125292"/>
                    <a:pt x="0" y="110147"/>
                  </a:cubicBezTo>
                  <a:lnTo>
                    <a:pt x="0" y="27537"/>
                  </a:lnTo>
                  <a:cubicBezTo>
                    <a:pt x="10" y="12402"/>
                    <a:pt x="12402" y="10"/>
                    <a:pt x="27537" y="10"/>
                  </a:cubicBezTo>
                  <a:lnTo>
                    <a:pt x="110147" y="10"/>
                  </a:lnTo>
                  <a:cubicBezTo>
                    <a:pt x="125292" y="10"/>
                    <a:pt x="137693" y="12411"/>
                    <a:pt x="137693" y="27546"/>
                  </a:cubicBezTo>
                  <a:lnTo>
                    <a:pt x="137693" y="110157"/>
                  </a:lnTo>
                  <a:cubicBezTo>
                    <a:pt x="137693" y="125292"/>
                    <a:pt x="125292" y="137693"/>
                    <a:pt x="110147" y="137693"/>
                  </a:cubicBezTo>
                  <a:close/>
                  <a:moveTo>
                    <a:pt x="110147" y="302905"/>
                  </a:moveTo>
                  <a:lnTo>
                    <a:pt x="27537" y="302905"/>
                  </a:lnTo>
                  <a:cubicBezTo>
                    <a:pt x="12402" y="302905"/>
                    <a:pt x="0" y="290503"/>
                    <a:pt x="0" y="275358"/>
                  </a:cubicBezTo>
                  <a:lnTo>
                    <a:pt x="0" y="192748"/>
                  </a:lnTo>
                  <a:cubicBezTo>
                    <a:pt x="0" y="177613"/>
                    <a:pt x="12402" y="165211"/>
                    <a:pt x="27537" y="165211"/>
                  </a:cubicBezTo>
                  <a:lnTo>
                    <a:pt x="110147" y="165211"/>
                  </a:lnTo>
                  <a:cubicBezTo>
                    <a:pt x="125292" y="165211"/>
                    <a:pt x="137693" y="177613"/>
                    <a:pt x="137693" y="192748"/>
                  </a:cubicBezTo>
                  <a:lnTo>
                    <a:pt x="137693" y="275358"/>
                  </a:lnTo>
                  <a:cubicBezTo>
                    <a:pt x="137693" y="290513"/>
                    <a:pt x="125292" y="302905"/>
                    <a:pt x="110147" y="302905"/>
                  </a:cubicBezTo>
                  <a:close/>
                  <a:moveTo>
                    <a:pt x="275368" y="137693"/>
                  </a:moveTo>
                  <a:lnTo>
                    <a:pt x="192757" y="137693"/>
                  </a:lnTo>
                  <a:cubicBezTo>
                    <a:pt x="177622" y="137693"/>
                    <a:pt x="165221" y="125292"/>
                    <a:pt x="165221" y="110147"/>
                  </a:cubicBezTo>
                  <a:lnTo>
                    <a:pt x="165221" y="27537"/>
                  </a:lnTo>
                  <a:cubicBezTo>
                    <a:pt x="165221" y="12402"/>
                    <a:pt x="177622" y="0"/>
                    <a:pt x="192757" y="0"/>
                  </a:cubicBezTo>
                  <a:lnTo>
                    <a:pt x="275368" y="0"/>
                  </a:lnTo>
                  <a:cubicBezTo>
                    <a:pt x="290513" y="0"/>
                    <a:pt x="302914" y="12402"/>
                    <a:pt x="302914" y="27537"/>
                  </a:cubicBezTo>
                  <a:lnTo>
                    <a:pt x="302914" y="110147"/>
                  </a:lnTo>
                  <a:cubicBezTo>
                    <a:pt x="302905" y="125292"/>
                    <a:pt x="290513" y="137693"/>
                    <a:pt x="275368" y="137693"/>
                  </a:cubicBezTo>
                  <a:close/>
                  <a:moveTo>
                    <a:pt x="275368" y="302905"/>
                  </a:moveTo>
                  <a:lnTo>
                    <a:pt x="192757" y="302905"/>
                  </a:lnTo>
                  <a:cubicBezTo>
                    <a:pt x="177622" y="302905"/>
                    <a:pt x="165221" y="290503"/>
                    <a:pt x="165221" y="275358"/>
                  </a:cubicBezTo>
                  <a:lnTo>
                    <a:pt x="165221" y="192748"/>
                  </a:lnTo>
                  <a:cubicBezTo>
                    <a:pt x="165221" y="177613"/>
                    <a:pt x="177622" y="165211"/>
                    <a:pt x="192757" y="165211"/>
                  </a:cubicBezTo>
                  <a:lnTo>
                    <a:pt x="275368" y="165211"/>
                  </a:lnTo>
                  <a:cubicBezTo>
                    <a:pt x="290513" y="165211"/>
                    <a:pt x="302914" y="177613"/>
                    <a:pt x="302914" y="192748"/>
                  </a:cubicBezTo>
                  <a:lnTo>
                    <a:pt x="302914" y="275358"/>
                  </a:lnTo>
                  <a:cubicBezTo>
                    <a:pt x="302905" y="290513"/>
                    <a:pt x="290513" y="302905"/>
                    <a:pt x="275368" y="302905"/>
                  </a:cubicBezTo>
                  <a:close/>
                </a:path>
              </a:pathLst>
            </a:custGeom>
            <a:solidFill>
              <a:srgbClr val="0F6BBD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sp>
        <p:nvSpPr>
          <p:cNvPr id="19" name="TextBox 19"/>
          <p:cNvSpPr txBox="1"/>
          <p:nvPr/>
        </p:nvSpPr>
        <p:spPr>
          <a:xfrm rot="21600000">
            <a:off x="2029490" y="1158370"/>
            <a:ext cx="3157652" cy="428625"/>
          </a:xfrm>
          <a:prstGeom prst="rect">
            <a:avLst/>
          </a:prstGeom>
        </p:spPr>
        <p:txBody>
          <a:bodyPr lIns="0" tIns="49500" rIns="0" bIns="0" rtlCol="0" anchor="t"/>
          <a:lstStyle/>
          <a:p>
            <a:pPr>
              <a:lnSpc>
                <a:spcPts val="3375"/>
              </a:lnSpc>
            </a:pPr>
            <a:r>
              <a:rPr lang="en-US" sz="3375" b="1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12,5%</a:t>
            </a:r>
          </a:p>
        </p:txBody>
      </p:sp>
      <p:sp>
        <p:nvSpPr>
          <p:cNvPr id="23" name="TextBox 23"/>
          <p:cNvSpPr txBox="1"/>
          <p:nvPr/>
        </p:nvSpPr>
        <p:spPr>
          <a:xfrm rot="21600000">
            <a:off x="2081091" y="1618499"/>
            <a:ext cx="3354656" cy="500063"/>
          </a:xfrm>
          <a:prstGeom prst="rect">
            <a:avLst/>
          </a:prstGeom>
        </p:spPr>
        <p:txBody>
          <a:bodyPr lIns="0" tIns="22500" rIns="0" bIns="0" rtlCol="0" anchor="t"/>
          <a:lstStyle/>
          <a:p>
            <a:pPr>
              <a:lnSpc>
                <a:spcPts val="1950"/>
              </a:lnSpc>
            </a:pPr>
            <a:r>
              <a:rPr lang="en-US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11.383  </a:t>
            </a:r>
          </a:p>
          <a:p>
            <a:pPr>
              <a:lnSpc>
                <a:spcPts val="1950"/>
              </a:lnSpc>
            </a:pPr>
            <a:endParaRPr lang="en-US" sz="1500" dirty="0">
              <a:solidFill>
                <a:srgbClr val="000000">
                  <a:alpha val="100000"/>
                </a:srgbClr>
              </a:solidFill>
              <a:latin typeface="Be Vietnam Pro"/>
            </a:endParaRPr>
          </a:p>
        </p:txBody>
      </p:sp>
      <p:sp>
        <p:nvSpPr>
          <p:cNvPr id="24" name="TextBox 24"/>
          <p:cNvSpPr txBox="1"/>
          <p:nvPr/>
        </p:nvSpPr>
        <p:spPr>
          <a:xfrm rot="21600000">
            <a:off x="5612233" y="1069839"/>
            <a:ext cx="1330911" cy="559594"/>
          </a:xfrm>
          <a:prstGeom prst="rect">
            <a:avLst/>
          </a:prstGeom>
        </p:spPr>
        <p:txBody>
          <a:bodyPr lIns="0" tIns="49500" rIns="0" bIns="0" rtlCol="0" anchor="t"/>
          <a:lstStyle/>
          <a:p>
            <a:pPr>
              <a:lnSpc>
                <a:spcPts val="4388"/>
              </a:lnSpc>
            </a:pPr>
            <a:r>
              <a:rPr lang="en-US" sz="3375" b="1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31,7%</a:t>
            </a:r>
          </a:p>
        </p:txBody>
      </p:sp>
      <p:grpSp>
        <p:nvGrpSpPr>
          <p:cNvPr id="26" name="Group 26"/>
          <p:cNvGrpSpPr/>
          <p:nvPr/>
        </p:nvGrpSpPr>
        <p:grpSpPr>
          <a:xfrm rot="21600000">
            <a:off x="5187142" y="1268335"/>
            <a:ext cx="248605" cy="248605"/>
            <a:chOff x="6353270" y="1993163"/>
            <a:chExt cx="198884" cy="198884"/>
          </a:xfrm>
        </p:grpSpPr>
        <p:sp>
          <p:nvSpPr>
            <p:cNvPr id="25" name="Freeform 25"/>
            <p:cNvSpPr/>
            <p:nvPr/>
          </p:nvSpPr>
          <p:spPr>
            <a:xfrm>
              <a:off x="6353270" y="1993163"/>
              <a:ext cx="198884" cy="198884"/>
            </a:xfrm>
            <a:custGeom>
              <a:avLst/>
              <a:gdLst/>
              <a:ahLst/>
              <a:cxnLst/>
              <a:rect l="0" t="0" r="0" b="0"/>
              <a:pathLst>
                <a:path w="302914" h="302905">
                  <a:moveTo>
                    <a:pt x="110147" y="137693"/>
                  </a:moveTo>
                  <a:lnTo>
                    <a:pt x="27537" y="137693"/>
                  </a:lnTo>
                  <a:cubicBezTo>
                    <a:pt x="12402" y="137693"/>
                    <a:pt x="0" y="125292"/>
                    <a:pt x="0" y="110147"/>
                  </a:cubicBezTo>
                  <a:lnTo>
                    <a:pt x="0" y="27537"/>
                  </a:lnTo>
                  <a:cubicBezTo>
                    <a:pt x="10" y="12402"/>
                    <a:pt x="12402" y="10"/>
                    <a:pt x="27537" y="10"/>
                  </a:cubicBezTo>
                  <a:lnTo>
                    <a:pt x="110147" y="10"/>
                  </a:lnTo>
                  <a:cubicBezTo>
                    <a:pt x="125292" y="10"/>
                    <a:pt x="137693" y="12411"/>
                    <a:pt x="137693" y="27546"/>
                  </a:cubicBezTo>
                  <a:lnTo>
                    <a:pt x="137693" y="110157"/>
                  </a:lnTo>
                  <a:cubicBezTo>
                    <a:pt x="137693" y="125292"/>
                    <a:pt x="125292" y="137693"/>
                    <a:pt x="110147" y="137693"/>
                  </a:cubicBezTo>
                  <a:close/>
                  <a:moveTo>
                    <a:pt x="110147" y="302905"/>
                  </a:moveTo>
                  <a:lnTo>
                    <a:pt x="27537" y="302905"/>
                  </a:lnTo>
                  <a:cubicBezTo>
                    <a:pt x="12402" y="302905"/>
                    <a:pt x="0" y="290503"/>
                    <a:pt x="0" y="275358"/>
                  </a:cubicBezTo>
                  <a:lnTo>
                    <a:pt x="0" y="192748"/>
                  </a:lnTo>
                  <a:cubicBezTo>
                    <a:pt x="0" y="177613"/>
                    <a:pt x="12402" y="165211"/>
                    <a:pt x="27537" y="165211"/>
                  </a:cubicBezTo>
                  <a:lnTo>
                    <a:pt x="110147" y="165211"/>
                  </a:lnTo>
                  <a:cubicBezTo>
                    <a:pt x="125292" y="165211"/>
                    <a:pt x="137693" y="177613"/>
                    <a:pt x="137693" y="192748"/>
                  </a:cubicBezTo>
                  <a:lnTo>
                    <a:pt x="137693" y="275358"/>
                  </a:lnTo>
                  <a:cubicBezTo>
                    <a:pt x="137693" y="290513"/>
                    <a:pt x="125292" y="302905"/>
                    <a:pt x="110147" y="302905"/>
                  </a:cubicBezTo>
                  <a:close/>
                  <a:moveTo>
                    <a:pt x="275368" y="137693"/>
                  </a:moveTo>
                  <a:lnTo>
                    <a:pt x="192757" y="137693"/>
                  </a:lnTo>
                  <a:cubicBezTo>
                    <a:pt x="177622" y="137693"/>
                    <a:pt x="165221" y="125292"/>
                    <a:pt x="165221" y="110147"/>
                  </a:cubicBezTo>
                  <a:lnTo>
                    <a:pt x="165221" y="27537"/>
                  </a:lnTo>
                  <a:cubicBezTo>
                    <a:pt x="165221" y="12402"/>
                    <a:pt x="177622" y="0"/>
                    <a:pt x="192757" y="0"/>
                  </a:cubicBezTo>
                  <a:lnTo>
                    <a:pt x="275368" y="0"/>
                  </a:lnTo>
                  <a:cubicBezTo>
                    <a:pt x="290513" y="0"/>
                    <a:pt x="302914" y="12402"/>
                    <a:pt x="302914" y="27537"/>
                  </a:cubicBezTo>
                  <a:lnTo>
                    <a:pt x="302914" y="110147"/>
                  </a:lnTo>
                  <a:cubicBezTo>
                    <a:pt x="302905" y="125292"/>
                    <a:pt x="290513" y="137693"/>
                    <a:pt x="275368" y="137693"/>
                  </a:cubicBezTo>
                  <a:close/>
                  <a:moveTo>
                    <a:pt x="275368" y="302905"/>
                  </a:moveTo>
                  <a:lnTo>
                    <a:pt x="192757" y="302905"/>
                  </a:lnTo>
                  <a:cubicBezTo>
                    <a:pt x="177622" y="302905"/>
                    <a:pt x="165221" y="290503"/>
                    <a:pt x="165221" y="275358"/>
                  </a:cubicBezTo>
                  <a:lnTo>
                    <a:pt x="165221" y="192748"/>
                  </a:lnTo>
                  <a:cubicBezTo>
                    <a:pt x="165221" y="177613"/>
                    <a:pt x="177622" y="165211"/>
                    <a:pt x="192757" y="165211"/>
                  </a:cubicBezTo>
                  <a:lnTo>
                    <a:pt x="275368" y="165211"/>
                  </a:lnTo>
                  <a:cubicBezTo>
                    <a:pt x="290513" y="165211"/>
                    <a:pt x="302914" y="177613"/>
                    <a:pt x="302914" y="192748"/>
                  </a:cubicBezTo>
                  <a:lnTo>
                    <a:pt x="302914" y="275358"/>
                  </a:lnTo>
                  <a:cubicBezTo>
                    <a:pt x="302905" y="290513"/>
                    <a:pt x="290513" y="302905"/>
                    <a:pt x="275368" y="302905"/>
                  </a:cubicBezTo>
                  <a:close/>
                </a:path>
              </a:pathLst>
            </a:custGeom>
            <a:solidFill>
              <a:srgbClr val="0F6BBD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193477" y="5753905"/>
            <a:ext cx="511969" cy="368986"/>
          </a:xfrm>
          <a:prstGeom prst="rect">
            <a:avLst/>
          </a:prstGeom>
        </p:spPr>
      </p:pic>
      <p:pic>
        <p:nvPicPr>
          <p:cNvPr id="28" name="Grafik 27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6D249B7E-98AF-0D5B-C140-30A30F409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354" y="6404561"/>
            <a:ext cx="1734896" cy="453439"/>
          </a:xfrm>
          <a:prstGeom prst="rect">
            <a:avLst/>
          </a:prstGeom>
        </p:spPr>
      </p:pic>
      <p:sp>
        <p:nvSpPr>
          <p:cNvPr id="9" name="TextBox 23">
            <a:extLst>
              <a:ext uri="{FF2B5EF4-FFF2-40B4-BE49-F238E27FC236}">
                <a16:creationId xmlns:a16="http://schemas.microsoft.com/office/drawing/2014/main" id="{5DF76E1F-DD1A-ACEE-2312-AE1AF508BFC0}"/>
              </a:ext>
            </a:extLst>
          </p:cNvPr>
          <p:cNvSpPr txBox="1"/>
          <p:nvPr/>
        </p:nvSpPr>
        <p:spPr>
          <a:xfrm rot="21600000">
            <a:off x="7067447" y="1286830"/>
            <a:ext cx="3354656" cy="500063"/>
          </a:xfrm>
          <a:prstGeom prst="rect">
            <a:avLst/>
          </a:prstGeom>
        </p:spPr>
        <p:txBody>
          <a:bodyPr lIns="0" tIns="22500" rIns="0" bIns="0" rtlCol="0" anchor="t"/>
          <a:lstStyle/>
          <a:p>
            <a:pPr>
              <a:lnSpc>
                <a:spcPts val="1950"/>
              </a:lnSpc>
            </a:pPr>
            <a:r>
              <a:rPr lang="de-DE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Europäische Union  </a:t>
            </a:r>
          </a:p>
          <a:p>
            <a:pPr>
              <a:lnSpc>
                <a:spcPts val="1950"/>
              </a:lnSpc>
            </a:pPr>
            <a:endParaRPr lang="en-US" sz="1500" dirty="0">
              <a:solidFill>
                <a:srgbClr val="000000">
                  <a:alpha val="100000"/>
                </a:srgbClr>
              </a:solidFill>
              <a:latin typeface="Be Vietnam Pro"/>
            </a:endParaRPr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C3871E6B-8609-93E0-65C2-85C40C807F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457710"/>
              </p:ext>
            </p:extLst>
          </p:nvPr>
        </p:nvGraphicFramePr>
        <p:xfrm>
          <a:off x="2230873" y="2287754"/>
          <a:ext cx="8093630" cy="339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7492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21600000">
            <a:off x="-190500" y="-190499"/>
            <a:ext cx="940594" cy="7203281"/>
            <a:chOff x="-152400" y="-152400"/>
            <a:chExt cx="752475" cy="5762625"/>
          </a:xfrm>
        </p:grpSpPr>
        <p:sp>
          <p:nvSpPr>
            <p:cNvPr id="2" name="Freeform 2"/>
            <p:cNvSpPr/>
            <p:nvPr/>
          </p:nvSpPr>
          <p:spPr>
            <a:xfrm>
              <a:off x="-152400" y="-152400"/>
              <a:ext cx="752475" cy="5762625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ADF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5530453" y="-5720953"/>
            <a:ext cx="940594" cy="12382500"/>
            <a:chOff x="4576763" y="-4576763"/>
            <a:chExt cx="752475" cy="9906000"/>
          </a:xfrm>
        </p:grpSpPr>
        <p:sp>
          <p:nvSpPr>
            <p:cNvPr id="4" name="Freeform 4"/>
            <p:cNvSpPr/>
            <p:nvPr/>
          </p:nvSpPr>
          <p:spPr>
            <a:xfrm>
              <a:off x="4576763" y="-4576763"/>
              <a:ext cx="752475" cy="99060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2A4D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sp>
        <p:nvSpPr>
          <p:cNvPr id="7" name="TextBox 7"/>
          <p:cNvSpPr txBox="1"/>
          <p:nvPr/>
        </p:nvSpPr>
        <p:spPr>
          <a:xfrm rot="21600000">
            <a:off x="9573839" y="6362845"/>
            <a:ext cx="2366438" cy="19050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r">
              <a:lnSpc>
                <a:spcPts val="1463"/>
              </a:lnSpc>
            </a:pPr>
            <a:r>
              <a:rPr lang="en-US" sz="1125" dirty="0" err="1">
                <a:solidFill>
                  <a:srgbClr val="000000">
                    <a:alpha val="100000"/>
                  </a:srgbClr>
                </a:solidFill>
                <a:latin typeface="Be Vietnam Pro"/>
              </a:rPr>
              <a:t>Grafik</a:t>
            </a:r>
            <a:r>
              <a:rPr lang="en-US" sz="1125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 M. Oberbacher </a:t>
            </a:r>
          </a:p>
          <a:p>
            <a:pPr algn="r">
              <a:lnSpc>
                <a:spcPts val="1463"/>
              </a:lnSpc>
            </a:pPr>
            <a:r>
              <a:rPr lang="en-US" sz="1125" dirty="0" err="1">
                <a:solidFill>
                  <a:srgbClr val="000000">
                    <a:alpha val="100000"/>
                  </a:srgbClr>
                </a:solidFill>
                <a:latin typeface="Be Vietnam Pro"/>
              </a:rPr>
              <a:t>Fonte:Astat</a:t>
            </a:r>
            <a:endParaRPr lang="en-US" sz="1125" dirty="0">
              <a:solidFill>
                <a:srgbClr val="000000">
                  <a:alpha val="100000"/>
                </a:srgbClr>
              </a:solidFill>
              <a:latin typeface="Be Vietnam Pro"/>
            </a:endParaRPr>
          </a:p>
        </p:txBody>
      </p:sp>
      <p:sp>
        <p:nvSpPr>
          <p:cNvPr id="14" name="TextBox 14"/>
          <p:cNvSpPr txBox="1"/>
          <p:nvPr/>
        </p:nvSpPr>
        <p:spPr>
          <a:xfrm rot="21600000">
            <a:off x="1363267" y="125016"/>
            <a:ext cx="10135696" cy="642938"/>
          </a:xfrm>
          <a:prstGeom prst="rect">
            <a:avLst/>
          </a:prstGeom>
        </p:spPr>
        <p:txBody>
          <a:bodyPr lIns="0" tIns="58500" rIns="0" bIns="0" rtlCol="0" anchor="t"/>
          <a:lstStyle/>
          <a:p>
            <a:pPr algn="ctr">
              <a:lnSpc>
                <a:spcPts val="5063"/>
              </a:lnSpc>
            </a:pPr>
            <a:r>
              <a:rPr lang="en-US" sz="4219" b="1" dirty="0">
                <a:solidFill>
                  <a:srgbClr val="FFFFFF">
                    <a:alpha val="100000"/>
                  </a:srgbClr>
                </a:solidFill>
                <a:latin typeface="Be Vietnam Pro"/>
              </a:rPr>
              <a:t>Schule </a:t>
            </a:r>
            <a:endParaRPr lang="en-US" sz="2400" b="1" dirty="0">
              <a:solidFill>
                <a:srgbClr val="FFFFFF">
                  <a:alpha val="100000"/>
                </a:srgbClr>
              </a:solidFill>
              <a:latin typeface="Be Vietnam Pro"/>
            </a:endParaRP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193477" y="5753905"/>
            <a:ext cx="511969" cy="368986"/>
          </a:xfrm>
          <a:prstGeom prst="rect">
            <a:avLst/>
          </a:prstGeom>
        </p:spPr>
      </p:pic>
      <p:pic>
        <p:nvPicPr>
          <p:cNvPr id="28" name="Grafik 27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6D249B7E-98AF-0D5B-C140-30A30F409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354" y="6404561"/>
            <a:ext cx="1734896" cy="453439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C8FF9BF7-2DCB-6DA1-2742-2BE39C3F5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429333"/>
              </p:ext>
            </p:extLst>
          </p:nvPr>
        </p:nvGraphicFramePr>
        <p:xfrm>
          <a:off x="2371022" y="1304454"/>
          <a:ext cx="8120185" cy="33280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4037">
                  <a:extLst>
                    <a:ext uri="{9D8B030D-6E8A-4147-A177-3AD203B41FA5}">
                      <a16:colId xmlns:a16="http://schemas.microsoft.com/office/drawing/2014/main" val="1073044197"/>
                    </a:ext>
                  </a:extLst>
                </a:gridCol>
                <a:gridCol w="1624037">
                  <a:extLst>
                    <a:ext uri="{9D8B030D-6E8A-4147-A177-3AD203B41FA5}">
                      <a16:colId xmlns:a16="http://schemas.microsoft.com/office/drawing/2014/main" val="2122941566"/>
                    </a:ext>
                  </a:extLst>
                </a:gridCol>
                <a:gridCol w="1624037">
                  <a:extLst>
                    <a:ext uri="{9D8B030D-6E8A-4147-A177-3AD203B41FA5}">
                      <a16:colId xmlns:a16="http://schemas.microsoft.com/office/drawing/2014/main" val="1784703736"/>
                    </a:ext>
                  </a:extLst>
                </a:gridCol>
                <a:gridCol w="1624037">
                  <a:extLst>
                    <a:ext uri="{9D8B030D-6E8A-4147-A177-3AD203B41FA5}">
                      <a16:colId xmlns:a16="http://schemas.microsoft.com/office/drawing/2014/main" val="1318061242"/>
                    </a:ext>
                  </a:extLst>
                </a:gridCol>
                <a:gridCol w="1624037">
                  <a:extLst>
                    <a:ext uri="{9D8B030D-6E8A-4147-A177-3AD203B41FA5}">
                      <a16:colId xmlns:a16="http://schemas.microsoft.com/office/drawing/2014/main" val="557616552"/>
                    </a:ext>
                  </a:extLst>
                </a:gridCol>
              </a:tblGrid>
              <a:tr h="485340">
                <a:tc>
                  <a:txBody>
                    <a:bodyPr/>
                    <a:lstStyle/>
                    <a:p>
                      <a:pPr algn="l" fontAlgn="b"/>
                      <a:r>
                        <a:rPr lang="de-IT" sz="1800" u="none" strike="noStrike" dirty="0">
                          <a:effectLst/>
                        </a:rPr>
                        <a:t> </a:t>
                      </a:r>
                      <a:endParaRPr lang="de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IT" sz="1800" u="none" strike="noStrike" dirty="0">
                          <a:effectLst/>
                        </a:rPr>
                        <a:t> </a:t>
                      </a:r>
                      <a:endParaRPr lang="de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</a:rPr>
                        <a:t>deutsch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</a:rPr>
                        <a:t>italienisch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ladinisch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339670"/>
                  </a:ext>
                </a:extLst>
              </a:tr>
              <a:tr h="462229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</a:rPr>
                        <a:t>Kindergarten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IT" sz="1800" u="none" strike="noStrike" dirty="0">
                          <a:effectLst/>
                        </a:rPr>
                        <a:t>1.</a:t>
                      </a:r>
                      <a:r>
                        <a:rPr lang="de-DE" sz="1800" u="none" strike="noStrike" dirty="0">
                          <a:effectLst/>
                        </a:rPr>
                        <a:t>297</a:t>
                      </a:r>
                      <a:endParaRPr lang="de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746</a:t>
                      </a:r>
                      <a:endParaRPr lang="de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IT" sz="1800" u="none" strike="noStrike" dirty="0">
                          <a:effectLst/>
                        </a:rPr>
                        <a:t>4</a:t>
                      </a:r>
                      <a:r>
                        <a:rPr lang="de-DE" sz="1800" u="none" strike="noStrike" dirty="0">
                          <a:effectLst/>
                        </a:rPr>
                        <a:t>8</a:t>
                      </a:r>
                      <a:endParaRPr lang="de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590360"/>
                  </a:ext>
                </a:extLst>
              </a:tr>
              <a:tr h="485340">
                <a:tc>
                  <a:txBody>
                    <a:bodyPr/>
                    <a:lstStyle/>
                    <a:p>
                      <a:pPr algn="l" fontAlgn="b"/>
                      <a:r>
                        <a:rPr lang="de-IT" sz="1800" u="none" strike="noStrike">
                          <a:effectLst/>
                        </a:rPr>
                        <a:t> </a:t>
                      </a:r>
                      <a:endParaRPr lang="de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IT" sz="1800" u="none" strike="noStrike" dirty="0">
                          <a:effectLst/>
                        </a:rPr>
                        <a:t>%</a:t>
                      </a:r>
                      <a:endParaRPr lang="de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IT" sz="1800" u="none" strike="noStrike" dirty="0">
                          <a:effectLst/>
                        </a:rPr>
                        <a:t>1</a:t>
                      </a:r>
                      <a:r>
                        <a:rPr lang="de-DE" sz="1800" u="none" strike="noStrike" dirty="0">
                          <a:effectLst/>
                        </a:rPr>
                        <a:t>1,3</a:t>
                      </a:r>
                      <a:endParaRPr lang="de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IT" sz="1800" u="none" strike="noStrike" dirty="0">
                          <a:effectLst/>
                        </a:rPr>
                        <a:t>2</a:t>
                      </a:r>
                      <a:r>
                        <a:rPr lang="de-DE" sz="1800" u="none" strike="noStrike" dirty="0">
                          <a:effectLst/>
                        </a:rPr>
                        <a:t>2,7</a:t>
                      </a:r>
                      <a:endParaRPr lang="de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IT" sz="1800" u="none" strike="noStrike" dirty="0">
                          <a:effectLst/>
                        </a:rPr>
                        <a:t>7,</a:t>
                      </a:r>
                      <a:r>
                        <a:rPr lang="de-DE" sz="1800" u="none" strike="noStrike" dirty="0">
                          <a:effectLst/>
                        </a:rPr>
                        <a:t>6</a:t>
                      </a:r>
                      <a:endParaRPr lang="de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898174"/>
                  </a:ext>
                </a:extLst>
              </a:tr>
              <a:tr h="462229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Grundschule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IT" sz="1800" u="none" strike="noStrike" dirty="0">
                          <a:effectLst/>
                        </a:rPr>
                        <a:t>2.</a:t>
                      </a:r>
                      <a:r>
                        <a:rPr lang="de-DE" sz="1800" u="none" strike="noStrike" dirty="0">
                          <a:effectLst/>
                        </a:rPr>
                        <a:t>146</a:t>
                      </a:r>
                      <a:endParaRPr lang="de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IT" sz="1800" u="none" strike="noStrike" dirty="0">
                          <a:effectLst/>
                        </a:rPr>
                        <a:t>1</a:t>
                      </a:r>
                      <a:r>
                        <a:rPr lang="de-DE" sz="1800" u="none" strike="noStrike" dirty="0">
                          <a:effectLst/>
                        </a:rPr>
                        <a:t>.</a:t>
                      </a:r>
                      <a:r>
                        <a:rPr lang="de-IT" sz="1800" u="none" strike="noStrike" dirty="0">
                          <a:effectLst/>
                        </a:rPr>
                        <a:t>5</a:t>
                      </a:r>
                      <a:r>
                        <a:rPr lang="de-DE" sz="1800" u="none" strike="noStrike" dirty="0">
                          <a:effectLst/>
                        </a:rPr>
                        <a:t>19</a:t>
                      </a:r>
                      <a:endParaRPr lang="de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  <a:endParaRPr lang="de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801859"/>
                  </a:ext>
                </a:extLst>
              </a:tr>
              <a:tr h="485340">
                <a:tc>
                  <a:txBody>
                    <a:bodyPr/>
                    <a:lstStyle/>
                    <a:p>
                      <a:pPr algn="l" fontAlgn="b"/>
                      <a:r>
                        <a:rPr lang="de-IT" sz="1800" u="none" strike="noStrike">
                          <a:effectLst/>
                        </a:rPr>
                        <a:t> </a:t>
                      </a:r>
                      <a:endParaRPr lang="de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IT" sz="1800" u="none" strike="noStrike">
                          <a:effectLst/>
                        </a:rPr>
                        <a:t>%</a:t>
                      </a:r>
                      <a:endParaRPr lang="de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IT" sz="1800" u="none" strike="noStrike" dirty="0">
                          <a:effectLst/>
                        </a:rPr>
                        <a:t>10,</a:t>
                      </a:r>
                      <a:r>
                        <a:rPr lang="de-DE" sz="1800" u="none" strike="noStrike" dirty="0">
                          <a:effectLst/>
                        </a:rPr>
                        <a:t>4</a:t>
                      </a:r>
                      <a:endParaRPr lang="de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IT" sz="1800" u="none" strike="noStrike" dirty="0">
                          <a:effectLst/>
                        </a:rPr>
                        <a:t>24,</a:t>
                      </a:r>
                      <a:r>
                        <a:rPr lang="de-DE" sz="1800" u="none" strike="noStrike" dirty="0">
                          <a:effectLst/>
                        </a:rPr>
                        <a:t>7</a:t>
                      </a:r>
                      <a:endParaRPr lang="de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  <a:endParaRPr lang="de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079740"/>
                  </a:ext>
                </a:extLst>
              </a:tr>
              <a:tr h="462229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</a:rPr>
                        <a:t>Mittelschule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IT" sz="1800" u="none" strike="noStrike" dirty="0">
                          <a:effectLst/>
                        </a:rPr>
                        <a:t>1.</a:t>
                      </a:r>
                      <a:r>
                        <a:rPr lang="de-DE" sz="1800" u="none" strike="noStrike" dirty="0">
                          <a:effectLst/>
                        </a:rPr>
                        <a:t>270</a:t>
                      </a:r>
                      <a:endParaRPr lang="de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IT" sz="1800" u="none" strike="noStrike" dirty="0">
                          <a:effectLst/>
                        </a:rPr>
                        <a:t>1</a:t>
                      </a:r>
                      <a:r>
                        <a:rPr lang="de-DE" sz="1800" u="none" strike="noStrike" dirty="0">
                          <a:effectLst/>
                        </a:rPr>
                        <a:t>.136</a:t>
                      </a:r>
                      <a:endParaRPr lang="de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de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865725"/>
                  </a:ext>
                </a:extLst>
              </a:tr>
              <a:tr h="485340">
                <a:tc>
                  <a:txBody>
                    <a:bodyPr/>
                    <a:lstStyle/>
                    <a:p>
                      <a:pPr algn="l" fontAlgn="b"/>
                      <a:r>
                        <a:rPr lang="de-IT" sz="1800" u="none" strike="noStrike">
                          <a:effectLst/>
                        </a:rPr>
                        <a:t> </a:t>
                      </a:r>
                      <a:endParaRPr lang="de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IT" sz="1800" u="none" strike="noStrike">
                          <a:effectLst/>
                        </a:rPr>
                        <a:t>%</a:t>
                      </a:r>
                      <a:endParaRPr lang="de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  <a:endParaRPr lang="de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IT" sz="1800" u="none" strike="noStrike" dirty="0">
                          <a:effectLst/>
                        </a:rPr>
                        <a:t>2</a:t>
                      </a:r>
                      <a:r>
                        <a:rPr lang="de-DE" sz="1800" u="none" strike="noStrike" dirty="0">
                          <a:effectLst/>
                        </a:rPr>
                        <a:t>7,2</a:t>
                      </a:r>
                      <a:endParaRPr lang="de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  <a:endParaRPr lang="de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294341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8DDC1AB9-9914-AC73-218E-63BE69C13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554449"/>
              </p:ext>
            </p:extLst>
          </p:nvPr>
        </p:nvGraphicFramePr>
        <p:xfrm>
          <a:off x="2371021" y="4550103"/>
          <a:ext cx="8120185" cy="9475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4037">
                  <a:extLst>
                    <a:ext uri="{9D8B030D-6E8A-4147-A177-3AD203B41FA5}">
                      <a16:colId xmlns:a16="http://schemas.microsoft.com/office/drawing/2014/main" val="549700759"/>
                    </a:ext>
                  </a:extLst>
                </a:gridCol>
                <a:gridCol w="1624037">
                  <a:extLst>
                    <a:ext uri="{9D8B030D-6E8A-4147-A177-3AD203B41FA5}">
                      <a16:colId xmlns:a16="http://schemas.microsoft.com/office/drawing/2014/main" val="3653618550"/>
                    </a:ext>
                  </a:extLst>
                </a:gridCol>
                <a:gridCol w="1624037">
                  <a:extLst>
                    <a:ext uri="{9D8B030D-6E8A-4147-A177-3AD203B41FA5}">
                      <a16:colId xmlns:a16="http://schemas.microsoft.com/office/drawing/2014/main" val="702258123"/>
                    </a:ext>
                  </a:extLst>
                </a:gridCol>
                <a:gridCol w="1624037">
                  <a:extLst>
                    <a:ext uri="{9D8B030D-6E8A-4147-A177-3AD203B41FA5}">
                      <a16:colId xmlns:a16="http://schemas.microsoft.com/office/drawing/2014/main" val="3956546936"/>
                    </a:ext>
                  </a:extLst>
                </a:gridCol>
                <a:gridCol w="1624037">
                  <a:extLst>
                    <a:ext uri="{9D8B030D-6E8A-4147-A177-3AD203B41FA5}">
                      <a16:colId xmlns:a16="http://schemas.microsoft.com/office/drawing/2014/main" val="3613552939"/>
                    </a:ext>
                  </a:extLst>
                </a:gridCol>
              </a:tblGrid>
              <a:tr h="462229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</a:rPr>
                        <a:t>Oberschule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</a:t>
                      </a:r>
                      <a:endParaRPr lang="de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IT" sz="1800" u="none" strike="noStrike" dirty="0">
                          <a:effectLst/>
                        </a:rPr>
                        <a:t>1</a:t>
                      </a:r>
                      <a:r>
                        <a:rPr lang="de-DE" sz="1800" u="none" strike="noStrike" dirty="0">
                          <a:effectLst/>
                        </a:rPr>
                        <a:t>.124</a:t>
                      </a:r>
                      <a:endParaRPr lang="de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de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056671"/>
                  </a:ext>
                </a:extLst>
              </a:tr>
              <a:tr h="485340">
                <a:tc>
                  <a:txBody>
                    <a:bodyPr/>
                    <a:lstStyle/>
                    <a:p>
                      <a:pPr algn="l" fontAlgn="b"/>
                      <a:r>
                        <a:rPr lang="de-IT" sz="1800" u="none" strike="noStrike">
                          <a:effectLst/>
                        </a:rPr>
                        <a:t> </a:t>
                      </a:r>
                      <a:endParaRPr lang="de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IT" sz="1800" u="none" strike="noStrike">
                          <a:effectLst/>
                        </a:rPr>
                        <a:t>%</a:t>
                      </a:r>
                      <a:endParaRPr lang="de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  <a:endParaRPr lang="de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  <a:endParaRPr lang="de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  <a:endParaRPr lang="de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48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939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21600000">
            <a:off x="-190500" y="-190499"/>
            <a:ext cx="940594" cy="7203281"/>
            <a:chOff x="-152400" y="-152400"/>
            <a:chExt cx="752475" cy="5762625"/>
          </a:xfrm>
        </p:grpSpPr>
        <p:sp>
          <p:nvSpPr>
            <p:cNvPr id="2" name="Freeform 2"/>
            <p:cNvSpPr/>
            <p:nvPr/>
          </p:nvSpPr>
          <p:spPr>
            <a:xfrm>
              <a:off x="-152400" y="-152400"/>
              <a:ext cx="752475" cy="5762625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ADF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5530453" y="-5720953"/>
            <a:ext cx="940594" cy="12382500"/>
            <a:chOff x="4576763" y="-4576763"/>
            <a:chExt cx="752475" cy="9906000"/>
          </a:xfrm>
        </p:grpSpPr>
        <p:sp>
          <p:nvSpPr>
            <p:cNvPr id="4" name="Freeform 4"/>
            <p:cNvSpPr/>
            <p:nvPr/>
          </p:nvSpPr>
          <p:spPr>
            <a:xfrm>
              <a:off x="4576763" y="-4576763"/>
              <a:ext cx="752475" cy="99060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2A4D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sp>
        <p:nvSpPr>
          <p:cNvPr id="7" name="TextBox 7"/>
          <p:cNvSpPr txBox="1"/>
          <p:nvPr/>
        </p:nvSpPr>
        <p:spPr>
          <a:xfrm rot="21600000">
            <a:off x="9573839" y="6362845"/>
            <a:ext cx="2366438" cy="19050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r">
              <a:lnSpc>
                <a:spcPts val="1463"/>
              </a:lnSpc>
            </a:pPr>
            <a:endParaRPr lang="en-US" sz="1125" dirty="0">
              <a:solidFill>
                <a:srgbClr val="000000">
                  <a:alpha val="100000"/>
                </a:srgbClr>
              </a:solidFill>
              <a:latin typeface="Be Vietnam Pro"/>
            </a:endParaRPr>
          </a:p>
        </p:txBody>
      </p:sp>
      <p:sp>
        <p:nvSpPr>
          <p:cNvPr id="14" name="TextBox 14"/>
          <p:cNvSpPr txBox="1"/>
          <p:nvPr/>
        </p:nvSpPr>
        <p:spPr>
          <a:xfrm rot="21600000">
            <a:off x="1363267" y="125016"/>
            <a:ext cx="10135696" cy="642938"/>
          </a:xfrm>
          <a:prstGeom prst="rect">
            <a:avLst/>
          </a:prstGeom>
        </p:spPr>
        <p:txBody>
          <a:bodyPr lIns="0" tIns="58500" rIns="0" bIns="0" rtlCol="0" anchor="t"/>
          <a:lstStyle/>
          <a:p>
            <a:pPr algn="ctr">
              <a:lnSpc>
                <a:spcPts val="5063"/>
              </a:lnSpc>
            </a:pPr>
            <a:r>
              <a:rPr lang="en-US" sz="4219" b="1" dirty="0" err="1">
                <a:solidFill>
                  <a:srgbClr val="FFFFFF">
                    <a:alpha val="100000"/>
                  </a:srgbClr>
                </a:solidFill>
                <a:latin typeface="Be Vietnam Pro"/>
              </a:rPr>
              <a:t>Arbeitsmarkt</a:t>
            </a:r>
            <a:r>
              <a:rPr lang="en-US" sz="4219" b="1" dirty="0">
                <a:solidFill>
                  <a:srgbClr val="FFFFFF">
                    <a:alpha val="100000"/>
                  </a:srgbClr>
                </a:solidFill>
                <a:latin typeface="Be Vietnam Pro"/>
              </a:rPr>
              <a:t> </a:t>
            </a:r>
            <a:r>
              <a:rPr lang="en-US" sz="1400" b="1" dirty="0">
                <a:solidFill>
                  <a:srgbClr val="FFFFFF">
                    <a:alpha val="100000"/>
                  </a:srgbClr>
                </a:solidFill>
                <a:latin typeface="Be Vietnam Pro"/>
              </a:rPr>
              <a:t>(Region Trentino – Südtirol) </a:t>
            </a:r>
          </a:p>
          <a:p>
            <a:pPr algn="ctr">
              <a:lnSpc>
                <a:spcPts val="5063"/>
              </a:lnSpc>
            </a:pPr>
            <a:r>
              <a:rPr lang="en-US" sz="4219" b="1" dirty="0">
                <a:solidFill>
                  <a:srgbClr val="FFFFFF">
                    <a:alpha val="100000"/>
                  </a:srgbClr>
                </a:solidFill>
                <a:latin typeface="Be Vietnam Pro"/>
              </a:rPr>
              <a:t>Region </a:t>
            </a:r>
            <a:endParaRPr lang="en-US" sz="2400" b="1" dirty="0">
              <a:solidFill>
                <a:srgbClr val="FFFFFF">
                  <a:alpha val="100000"/>
                </a:srgbClr>
              </a:solidFill>
              <a:latin typeface="Be Vietnam Pro"/>
            </a:endParaRPr>
          </a:p>
        </p:txBody>
      </p:sp>
      <p:grpSp>
        <p:nvGrpSpPr>
          <p:cNvPr id="18" name="Group 18"/>
          <p:cNvGrpSpPr/>
          <p:nvPr/>
        </p:nvGrpSpPr>
        <p:grpSpPr>
          <a:xfrm rot="21600000">
            <a:off x="1617542" y="1268336"/>
            <a:ext cx="248605" cy="248605"/>
            <a:chOff x="6353023" y="3145689"/>
            <a:chExt cx="198884" cy="198884"/>
          </a:xfrm>
        </p:grpSpPr>
        <p:sp>
          <p:nvSpPr>
            <p:cNvPr id="17" name="Freeform 17"/>
            <p:cNvSpPr/>
            <p:nvPr/>
          </p:nvSpPr>
          <p:spPr>
            <a:xfrm>
              <a:off x="6353023" y="3145689"/>
              <a:ext cx="198884" cy="198884"/>
            </a:xfrm>
            <a:custGeom>
              <a:avLst/>
              <a:gdLst/>
              <a:ahLst/>
              <a:cxnLst/>
              <a:rect l="0" t="0" r="0" b="0"/>
              <a:pathLst>
                <a:path w="302914" h="302905">
                  <a:moveTo>
                    <a:pt x="110147" y="137693"/>
                  </a:moveTo>
                  <a:lnTo>
                    <a:pt x="27537" y="137693"/>
                  </a:lnTo>
                  <a:cubicBezTo>
                    <a:pt x="12402" y="137693"/>
                    <a:pt x="0" y="125292"/>
                    <a:pt x="0" y="110147"/>
                  </a:cubicBezTo>
                  <a:lnTo>
                    <a:pt x="0" y="27537"/>
                  </a:lnTo>
                  <a:cubicBezTo>
                    <a:pt x="10" y="12402"/>
                    <a:pt x="12402" y="10"/>
                    <a:pt x="27537" y="10"/>
                  </a:cubicBezTo>
                  <a:lnTo>
                    <a:pt x="110147" y="10"/>
                  </a:lnTo>
                  <a:cubicBezTo>
                    <a:pt x="125292" y="10"/>
                    <a:pt x="137693" y="12411"/>
                    <a:pt x="137693" y="27546"/>
                  </a:cubicBezTo>
                  <a:lnTo>
                    <a:pt x="137693" y="110157"/>
                  </a:lnTo>
                  <a:cubicBezTo>
                    <a:pt x="137693" y="125292"/>
                    <a:pt x="125292" y="137693"/>
                    <a:pt x="110147" y="137693"/>
                  </a:cubicBezTo>
                  <a:close/>
                  <a:moveTo>
                    <a:pt x="110147" y="302905"/>
                  </a:moveTo>
                  <a:lnTo>
                    <a:pt x="27537" y="302905"/>
                  </a:lnTo>
                  <a:cubicBezTo>
                    <a:pt x="12402" y="302905"/>
                    <a:pt x="0" y="290503"/>
                    <a:pt x="0" y="275358"/>
                  </a:cubicBezTo>
                  <a:lnTo>
                    <a:pt x="0" y="192748"/>
                  </a:lnTo>
                  <a:cubicBezTo>
                    <a:pt x="0" y="177613"/>
                    <a:pt x="12402" y="165211"/>
                    <a:pt x="27537" y="165211"/>
                  </a:cubicBezTo>
                  <a:lnTo>
                    <a:pt x="110147" y="165211"/>
                  </a:lnTo>
                  <a:cubicBezTo>
                    <a:pt x="125292" y="165211"/>
                    <a:pt x="137693" y="177613"/>
                    <a:pt x="137693" y="192748"/>
                  </a:cubicBezTo>
                  <a:lnTo>
                    <a:pt x="137693" y="275358"/>
                  </a:lnTo>
                  <a:cubicBezTo>
                    <a:pt x="137693" y="290513"/>
                    <a:pt x="125292" y="302905"/>
                    <a:pt x="110147" y="302905"/>
                  </a:cubicBezTo>
                  <a:close/>
                  <a:moveTo>
                    <a:pt x="275368" y="137693"/>
                  </a:moveTo>
                  <a:lnTo>
                    <a:pt x="192757" y="137693"/>
                  </a:lnTo>
                  <a:cubicBezTo>
                    <a:pt x="177622" y="137693"/>
                    <a:pt x="165221" y="125292"/>
                    <a:pt x="165221" y="110147"/>
                  </a:cubicBezTo>
                  <a:lnTo>
                    <a:pt x="165221" y="27537"/>
                  </a:lnTo>
                  <a:cubicBezTo>
                    <a:pt x="165221" y="12402"/>
                    <a:pt x="177622" y="0"/>
                    <a:pt x="192757" y="0"/>
                  </a:cubicBezTo>
                  <a:lnTo>
                    <a:pt x="275368" y="0"/>
                  </a:lnTo>
                  <a:cubicBezTo>
                    <a:pt x="290513" y="0"/>
                    <a:pt x="302914" y="12402"/>
                    <a:pt x="302914" y="27537"/>
                  </a:cubicBezTo>
                  <a:lnTo>
                    <a:pt x="302914" y="110147"/>
                  </a:lnTo>
                  <a:cubicBezTo>
                    <a:pt x="302905" y="125292"/>
                    <a:pt x="290513" y="137693"/>
                    <a:pt x="275368" y="137693"/>
                  </a:cubicBezTo>
                  <a:close/>
                  <a:moveTo>
                    <a:pt x="275368" y="302905"/>
                  </a:moveTo>
                  <a:lnTo>
                    <a:pt x="192757" y="302905"/>
                  </a:lnTo>
                  <a:cubicBezTo>
                    <a:pt x="177622" y="302905"/>
                    <a:pt x="165221" y="290503"/>
                    <a:pt x="165221" y="275358"/>
                  </a:cubicBezTo>
                  <a:lnTo>
                    <a:pt x="165221" y="192748"/>
                  </a:lnTo>
                  <a:cubicBezTo>
                    <a:pt x="165221" y="177613"/>
                    <a:pt x="177622" y="165211"/>
                    <a:pt x="192757" y="165211"/>
                  </a:cubicBezTo>
                  <a:lnTo>
                    <a:pt x="275368" y="165211"/>
                  </a:lnTo>
                  <a:cubicBezTo>
                    <a:pt x="290513" y="165211"/>
                    <a:pt x="302914" y="177613"/>
                    <a:pt x="302914" y="192748"/>
                  </a:cubicBezTo>
                  <a:lnTo>
                    <a:pt x="302914" y="275358"/>
                  </a:lnTo>
                  <a:cubicBezTo>
                    <a:pt x="302905" y="290513"/>
                    <a:pt x="290513" y="302905"/>
                    <a:pt x="275368" y="302905"/>
                  </a:cubicBezTo>
                  <a:close/>
                </a:path>
              </a:pathLst>
            </a:custGeom>
            <a:solidFill>
              <a:srgbClr val="0F6BBD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sp>
        <p:nvSpPr>
          <p:cNvPr id="24" name="TextBox 24"/>
          <p:cNvSpPr txBox="1"/>
          <p:nvPr/>
        </p:nvSpPr>
        <p:spPr>
          <a:xfrm rot="21600000">
            <a:off x="4621588" y="1964471"/>
            <a:ext cx="1330911" cy="559594"/>
          </a:xfrm>
          <a:prstGeom prst="rect">
            <a:avLst/>
          </a:prstGeom>
        </p:spPr>
        <p:txBody>
          <a:bodyPr lIns="0" tIns="49500" rIns="0" bIns="0" rtlCol="0" anchor="t"/>
          <a:lstStyle/>
          <a:p>
            <a:pPr>
              <a:lnSpc>
                <a:spcPts val="4388"/>
              </a:lnSpc>
            </a:pPr>
            <a:r>
              <a:rPr lang="en-US" sz="3375" b="1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23,9 %</a:t>
            </a:r>
          </a:p>
        </p:txBody>
      </p:sp>
      <p:grpSp>
        <p:nvGrpSpPr>
          <p:cNvPr id="26" name="Group 26"/>
          <p:cNvGrpSpPr/>
          <p:nvPr/>
        </p:nvGrpSpPr>
        <p:grpSpPr>
          <a:xfrm rot="21600000">
            <a:off x="4213020" y="1264895"/>
            <a:ext cx="248605" cy="248605"/>
            <a:chOff x="6353270" y="1993163"/>
            <a:chExt cx="198884" cy="198884"/>
          </a:xfrm>
        </p:grpSpPr>
        <p:sp>
          <p:nvSpPr>
            <p:cNvPr id="25" name="Freeform 25"/>
            <p:cNvSpPr/>
            <p:nvPr/>
          </p:nvSpPr>
          <p:spPr>
            <a:xfrm>
              <a:off x="6353270" y="1993163"/>
              <a:ext cx="198884" cy="198884"/>
            </a:xfrm>
            <a:custGeom>
              <a:avLst/>
              <a:gdLst/>
              <a:ahLst/>
              <a:cxnLst/>
              <a:rect l="0" t="0" r="0" b="0"/>
              <a:pathLst>
                <a:path w="302914" h="302905">
                  <a:moveTo>
                    <a:pt x="110147" y="137693"/>
                  </a:moveTo>
                  <a:lnTo>
                    <a:pt x="27537" y="137693"/>
                  </a:lnTo>
                  <a:cubicBezTo>
                    <a:pt x="12402" y="137693"/>
                    <a:pt x="0" y="125292"/>
                    <a:pt x="0" y="110147"/>
                  </a:cubicBezTo>
                  <a:lnTo>
                    <a:pt x="0" y="27537"/>
                  </a:lnTo>
                  <a:cubicBezTo>
                    <a:pt x="10" y="12402"/>
                    <a:pt x="12402" y="10"/>
                    <a:pt x="27537" y="10"/>
                  </a:cubicBezTo>
                  <a:lnTo>
                    <a:pt x="110147" y="10"/>
                  </a:lnTo>
                  <a:cubicBezTo>
                    <a:pt x="125292" y="10"/>
                    <a:pt x="137693" y="12411"/>
                    <a:pt x="137693" y="27546"/>
                  </a:cubicBezTo>
                  <a:lnTo>
                    <a:pt x="137693" y="110157"/>
                  </a:lnTo>
                  <a:cubicBezTo>
                    <a:pt x="137693" y="125292"/>
                    <a:pt x="125292" y="137693"/>
                    <a:pt x="110147" y="137693"/>
                  </a:cubicBezTo>
                  <a:close/>
                  <a:moveTo>
                    <a:pt x="110147" y="302905"/>
                  </a:moveTo>
                  <a:lnTo>
                    <a:pt x="27537" y="302905"/>
                  </a:lnTo>
                  <a:cubicBezTo>
                    <a:pt x="12402" y="302905"/>
                    <a:pt x="0" y="290503"/>
                    <a:pt x="0" y="275358"/>
                  </a:cubicBezTo>
                  <a:lnTo>
                    <a:pt x="0" y="192748"/>
                  </a:lnTo>
                  <a:cubicBezTo>
                    <a:pt x="0" y="177613"/>
                    <a:pt x="12402" y="165211"/>
                    <a:pt x="27537" y="165211"/>
                  </a:cubicBezTo>
                  <a:lnTo>
                    <a:pt x="110147" y="165211"/>
                  </a:lnTo>
                  <a:cubicBezTo>
                    <a:pt x="125292" y="165211"/>
                    <a:pt x="137693" y="177613"/>
                    <a:pt x="137693" y="192748"/>
                  </a:cubicBezTo>
                  <a:lnTo>
                    <a:pt x="137693" y="275358"/>
                  </a:lnTo>
                  <a:cubicBezTo>
                    <a:pt x="137693" y="290513"/>
                    <a:pt x="125292" y="302905"/>
                    <a:pt x="110147" y="302905"/>
                  </a:cubicBezTo>
                  <a:close/>
                  <a:moveTo>
                    <a:pt x="275368" y="137693"/>
                  </a:moveTo>
                  <a:lnTo>
                    <a:pt x="192757" y="137693"/>
                  </a:lnTo>
                  <a:cubicBezTo>
                    <a:pt x="177622" y="137693"/>
                    <a:pt x="165221" y="125292"/>
                    <a:pt x="165221" y="110147"/>
                  </a:cubicBezTo>
                  <a:lnTo>
                    <a:pt x="165221" y="27537"/>
                  </a:lnTo>
                  <a:cubicBezTo>
                    <a:pt x="165221" y="12402"/>
                    <a:pt x="177622" y="0"/>
                    <a:pt x="192757" y="0"/>
                  </a:cubicBezTo>
                  <a:lnTo>
                    <a:pt x="275368" y="0"/>
                  </a:lnTo>
                  <a:cubicBezTo>
                    <a:pt x="290513" y="0"/>
                    <a:pt x="302914" y="12402"/>
                    <a:pt x="302914" y="27537"/>
                  </a:cubicBezTo>
                  <a:lnTo>
                    <a:pt x="302914" y="110147"/>
                  </a:lnTo>
                  <a:cubicBezTo>
                    <a:pt x="302905" y="125292"/>
                    <a:pt x="290513" y="137693"/>
                    <a:pt x="275368" y="137693"/>
                  </a:cubicBezTo>
                  <a:close/>
                  <a:moveTo>
                    <a:pt x="275368" y="302905"/>
                  </a:moveTo>
                  <a:lnTo>
                    <a:pt x="192757" y="302905"/>
                  </a:lnTo>
                  <a:cubicBezTo>
                    <a:pt x="177622" y="302905"/>
                    <a:pt x="165221" y="290503"/>
                    <a:pt x="165221" y="275358"/>
                  </a:cubicBezTo>
                  <a:lnTo>
                    <a:pt x="165221" y="192748"/>
                  </a:lnTo>
                  <a:cubicBezTo>
                    <a:pt x="165221" y="177613"/>
                    <a:pt x="177622" y="165211"/>
                    <a:pt x="192757" y="165211"/>
                  </a:cubicBezTo>
                  <a:lnTo>
                    <a:pt x="275368" y="165211"/>
                  </a:lnTo>
                  <a:cubicBezTo>
                    <a:pt x="290513" y="165211"/>
                    <a:pt x="302914" y="177613"/>
                    <a:pt x="302914" y="192748"/>
                  </a:cubicBezTo>
                  <a:lnTo>
                    <a:pt x="302914" y="275358"/>
                  </a:lnTo>
                  <a:cubicBezTo>
                    <a:pt x="302905" y="290513"/>
                    <a:pt x="290513" y="302905"/>
                    <a:pt x="275368" y="302905"/>
                  </a:cubicBezTo>
                  <a:close/>
                </a:path>
              </a:pathLst>
            </a:custGeom>
            <a:solidFill>
              <a:srgbClr val="0F6BBD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193477" y="5753905"/>
            <a:ext cx="511969" cy="368986"/>
          </a:xfrm>
          <a:prstGeom prst="rect">
            <a:avLst/>
          </a:prstGeom>
        </p:spPr>
      </p:pic>
      <p:pic>
        <p:nvPicPr>
          <p:cNvPr id="28" name="Grafik 27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6D249B7E-98AF-0D5B-C140-30A30F409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354" y="6404561"/>
            <a:ext cx="1734896" cy="453439"/>
          </a:xfrm>
          <a:prstGeom prst="rect">
            <a:avLst/>
          </a:prstGeom>
        </p:spPr>
      </p:pic>
      <p:sp>
        <p:nvSpPr>
          <p:cNvPr id="6" name="TextBox 24">
            <a:extLst>
              <a:ext uri="{FF2B5EF4-FFF2-40B4-BE49-F238E27FC236}">
                <a16:creationId xmlns:a16="http://schemas.microsoft.com/office/drawing/2014/main" id="{DF7A1EFE-1202-1D28-31F5-9A73BD5A0537}"/>
              </a:ext>
            </a:extLst>
          </p:cNvPr>
          <p:cNvSpPr txBox="1"/>
          <p:nvPr/>
        </p:nvSpPr>
        <p:spPr>
          <a:xfrm rot="21600000">
            <a:off x="2068139" y="1065609"/>
            <a:ext cx="1606553" cy="559594"/>
          </a:xfrm>
          <a:prstGeom prst="rect">
            <a:avLst/>
          </a:prstGeom>
        </p:spPr>
        <p:txBody>
          <a:bodyPr lIns="0" tIns="49500" rIns="0" bIns="0" rtlCol="0" anchor="t"/>
          <a:lstStyle/>
          <a:p>
            <a:pPr>
              <a:lnSpc>
                <a:spcPts val="4388"/>
              </a:lnSpc>
            </a:pPr>
            <a:r>
              <a:rPr lang="en-US" sz="3375" b="1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506.000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CAD038C8-98BE-0DB0-EEEE-B8309AD72B96}"/>
              </a:ext>
            </a:extLst>
          </p:cNvPr>
          <p:cNvSpPr txBox="1"/>
          <p:nvPr/>
        </p:nvSpPr>
        <p:spPr>
          <a:xfrm rot="21600000">
            <a:off x="2059516" y="1544805"/>
            <a:ext cx="3354656" cy="500063"/>
          </a:xfrm>
          <a:prstGeom prst="rect">
            <a:avLst/>
          </a:prstGeom>
        </p:spPr>
        <p:txBody>
          <a:bodyPr lIns="0" tIns="22500" rIns="0" bIns="0" rtlCol="0" anchor="t"/>
          <a:lstStyle/>
          <a:p>
            <a:pPr>
              <a:lnSpc>
                <a:spcPts val="1950"/>
              </a:lnSpc>
            </a:pPr>
            <a:r>
              <a:rPr lang="de-DE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Beschäftigte</a:t>
            </a:r>
            <a:r>
              <a:rPr lang="en-US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    </a:t>
            </a:r>
          </a:p>
          <a:p>
            <a:pPr>
              <a:lnSpc>
                <a:spcPts val="1950"/>
              </a:lnSpc>
            </a:pPr>
            <a:endParaRPr lang="en-US" sz="1500" dirty="0">
              <a:solidFill>
                <a:srgbClr val="000000">
                  <a:alpha val="100000"/>
                </a:srgbClr>
              </a:solidFill>
              <a:latin typeface="Be Vietnam Pro"/>
            </a:endParaRPr>
          </a:p>
        </p:txBody>
      </p:sp>
      <p:grpSp>
        <p:nvGrpSpPr>
          <p:cNvPr id="10" name="Group 26">
            <a:extLst>
              <a:ext uri="{FF2B5EF4-FFF2-40B4-BE49-F238E27FC236}">
                <a16:creationId xmlns:a16="http://schemas.microsoft.com/office/drawing/2014/main" id="{CD480691-1F9B-F7AE-65F3-840D42520270}"/>
              </a:ext>
            </a:extLst>
          </p:cNvPr>
          <p:cNvGrpSpPr/>
          <p:nvPr/>
        </p:nvGrpSpPr>
        <p:grpSpPr>
          <a:xfrm rot="21600000">
            <a:off x="4208411" y="2156202"/>
            <a:ext cx="248605" cy="248605"/>
            <a:chOff x="6353270" y="1993163"/>
            <a:chExt cx="198884" cy="198884"/>
          </a:xfrm>
        </p:grpSpPr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F982746C-2655-76C1-7DF1-82E14A10B513}"/>
                </a:ext>
              </a:extLst>
            </p:cNvPr>
            <p:cNvSpPr/>
            <p:nvPr/>
          </p:nvSpPr>
          <p:spPr>
            <a:xfrm>
              <a:off x="6353270" y="1993163"/>
              <a:ext cx="198884" cy="198884"/>
            </a:xfrm>
            <a:custGeom>
              <a:avLst/>
              <a:gdLst/>
              <a:ahLst/>
              <a:cxnLst/>
              <a:rect l="0" t="0" r="0" b="0"/>
              <a:pathLst>
                <a:path w="302914" h="302905">
                  <a:moveTo>
                    <a:pt x="110147" y="137693"/>
                  </a:moveTo>
                  <a:lnTo>
                    <a:pt x="27537" y="137693"/>
                  </a:lnTo>
                  <a:cubicBezTo>
                    <a:pt x="12402" y="137693"/>
                    <a:pt x="0" y="125292"/>
                    <a:pt x="0" y="110147"/>
                  </a:cubicBezTo>
                  <a:lnTo>
                    <a:pt x="0" y="27537"/>
                  </a:lnTo>
                  <a:cubicBezTo>
                    <a:pt x="10" y="12402"/>
                    <a:pt x="12402" y="10"/>
                    <a:pt x="27537" y="10"/>
                  </a:cubicBezTo>
                  <a:lnTo>
                    <a:pt x="110147" y="10"/>
                  </a:lnTo>
                  <a:cubicBezTo>
                    <a:pt x="125292" y="10"/>
                    <a:pt x="137693" y="12411"/>
                    <a:pt x="137693" y="27546"/>
                  </a:cubicBezTo>
                  <a:lnTo>
                    <a:pt x="137693" y="110157"/>
                  </a:lnTo>
                  <a:cubicBezTo>
                    <a:pt x="137693" y="125292"/>
                    <a:pt x="125292" y="137693"/>
                    <a:pt x="110147" y="137693"/>
                  </a:cubicBezTo>
                  <a:close/>
                  <a:moveTo>
                    <a:pt x="110147" y="302905"/>
                  </a:moveTo>
                  <a:lnTo>
                    <a:pt x="27537" y="302905"/>
                  </a:lnTo>
                  <a:cubicBezTo>
                    <a:pt x="12402" y="302905"/>
                    <a:pt x="0" y="290503"/>
                    <a:pt x="0" y="275358"/>
                  </a:cubicBezTo>
                  <a:lnTo>
                    <a:pt x="0" y="192748"/>
                  </a:lnTo>
                  <a:cubicBezTo>
                    <a:pt x="0" y="177613"/>
                    <a:pt x="12402" y="165211"/>
                    <a:pt x="27537" y="165211"/>
                  </a:cubicBezTo>
                  <a:lnTo>
                    <a:pt x="110147" y="165211"/>
                  </a:lnTo>
                  <a:cubicBezTo>
                    <a:pt x="125292" y="165211"/>
                    <a:pt x="137693" y="177613"/>
                    <a:pt x="137693" y="192748"/>
                  </a:cubicBezTo>
                  <a:lnTo>
                    <a:pt x="137693" y="275358"/>
                  </a:lnTo>
                  <a:cubicBezTo>
                    <a:pt x="137693" y="290513"/>
                    <a:pt x="125292" y="302905"/>
                    <a:pt x="110147" y="302905"/>
                  </a:cubicBezTo>
                  <a:close/>
                  <a:moveTo>
                    <a:pt x="275368" y="137693"/>
                  </a:moveTo>
                  <a:lnTo>
                    <a:pt x="192757" y="137693"/>
                  </a:lnTo>
                  <a:cubicBezTo>
                    <a:pt x="177622" y="137693"/>
                    <a:pt x="165221" y="125292"/>
                    <a:pt x="165221" y="110147"/>
                  </a:cubicBezTo>
                  <a:lnTo>
                    <a:pt x="165221" y="27537"/>
                  </a:lnTo>
                  <a:cubicBezTo>
                    <a:pt x="165221" y="12402"/>
                    <a:pt x="177622" y="0"/>
                    <a:pt x="192757" y="0"/>
                  </a:cubicBezTo>
                  <a:lnTo>
                    <a:pt x="275368" y="0"/>
                  </a:lnTo>
                  <a:cubicBezTo>
                    <a:pt x="290513" y="0"/>
                    <a:pt x="302914" y="12402"/>
                    <a:pt x="302914" y="27537"/>
                  </a:cubicBezTo>
                  <a:lnTo>
                    <a:pt x="302914" y="110147"/>
                  </a:lnTo>
                  <a:cubicBezTo>
                    <a:pt x="302905" y="125292"/>
                    <a:pt x="290513" y="137693"/>
                    <a:pt x="275368" y="137693"/>
                  </a:cubicBezTo>
                  <a:close/>
                  <a:moveTo>
                    <a:pt x="275368" y="302905"/>
                  </a:moveTo>
                  <a:lnTo>
                    <a:pt x="192757" y="302905"/>
                  </a:lnTo>
                  <a:cubicBezTo>
                    <a:pt x="177622" y="302905"/>
                    <a:pt x="165221" y="290503"/>
                    <a:pt x="165221" y="275358"/>
                  </a:cubicBezTo>
                  <a:lnTo>
                    <a:pt x="165221" y="192748"/>
                  </a:lnTo>
                  <a:cubicBezTo>
                    <a:pt x="165221" y="177613"/>
                    <a:pt x="177622" y="165211"/>
                    <a:pt x="192757" y="165211"/>
                  </a:cubicBezTo>
                  <a:lnTo>
                    <a:pt x="275368" y="165211"/>
                  </a:lnTo>
                  <a:cubicBezTo>
                    <a:pt x="290513" y="165211"/>
                    <a:pt x="302914" y="177613"/>
                    <a:pt x="302914" y="192748"/>
                  </a:cubicBezTo>
                  <a:lnTo>
                    <a:pt x="302914" y="275358"/>
                  </a:lnTo>
                  <a:cubicBezTo>
                    <a:pt x="302905" y="290513"/>
                    <a:pt x="290513" y="302905"/>
                    <a:pt x="275368" y="302905"/>
                  </a:cubicBezTo>
                  <a:close/>
                </a:path>
              </a:pathLst>
            </a:custGeom>
            <a:solidFill>
              <a:srgbClr val="0F6BBD">
                <a:alpha val="100000"/>
              </a:srgbClr>
            </a:solidFill>
          </p:spPr>
          <p:txBody>
            <a:bodyPr/>
            <a:lstStyle/>
            <a:p>
              <a:endParaRPr lang="de-IT" sz="2250" dirty="0"/>
            </a:p>
          </p:txBody>
        </p:sp>
      </p:grpSp>
      <p:grpSp>
        <p:nvGrpSpPr>
          <p:cNvPr id="12" name="Group 26">
            <a:extLst>
              <a:ext uri="{FF2B5EF4-FFF2-40B4-BE49-F238E27FC236}">
                <a16:creationId xmlns:a16="http://schemas.microsoft.com/office/drawing/2014/main" id="{1DF91094-EBD0-A2C4-C009-48EDFB26125C}"/>
              </a:ext>
            </a:extLst>
          </p:cNvPr>
          <p:cNvGrpSpPr/>
          <p:nvPr/>
        </p:nvGrpSpPr>
        <p:grpSpPr>
          <a:xfrm rot="21600000">
            <a:off x="1617541" y="3149202"/>
            <a:ext cx="248605" cy="248605"/>
            <a:chOff x="6353270" y="1993163"/>
            <a:chExt cx="198884" cy="198884"/>
          </a:xfrm>
        </p:grpSpPr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2B049312-B9B9-DC1A-14A0-6F6F011945B6}"/>
                </a:ext>
              </a:extLst>
            </p:cNvPr>
            <p:cNvSpPr/>
            <p:nvPr/>
          </p:nvSpPr>
          <p:spPr>
            <a:xfrm>
              <a:off x="6353270" y="1993163"/>
              <a:ext cx="198884" cy="198884"/>
            </a:xfrm>
            <a:custGeom>
              <a:avLst/>
              <a:gdLst/>
              <a:ahLst/>
              <a:cxnLst/>
              <a:rect l="0" t="0" r="0" b="0"/>
              <a:pathLst>
                <a:path w="302914" h="302905">
                  <a:moveTo>
                    <a:pt x="110147" y="137693"/>
                  </a:moveTo>
                  <a:lnTo>
                    <a:pt x="27537" y="137693"/>
                  </a:lnTo>
                  <a:cubicBezTo>
                    <a:pt x="12402" y="137693"/>
                    <a:pt x="0" y="125292"/>
                    <a:pt x="0" y="110147"/>
                  </a:cubicBezTo>
                  <a:lnTo>
                    <a:pt x="0" y="27537"/>
                  </a:lnTo>
                  <a:cubicBezTo>
                    <a:pt x="10" y="12402"/>
                    <a:pt x="12402" y="10"/>
                    <a:pt x="27537" y="10"/>
                  </a:cubicBezTo>
                  <a:lnTo>
                    <a:pt x="110147" y="10"/>
                  </a:lnTo>
                  <a:cubicBezTo>
                    <a:pt x="125292" y="10"/>
                    <a:pt x="137693" y="12411"/>
                    <a:pt x="137693" y="27546"/>
                  </a:cubicBezTo>
                  <a:lnTo>
                    <a:pt x="137693" y="110157"/>
                  </a:lnTo>
                  <a:cubicBezTo>
                    <a:pt x="137693" y="125292"/>
                    <a:pt x="125292" y="137693"/>
                    <a:pt x="110147" y="137693"/>
                  </a:cubicBezTo>
                  <a:close/>
                  <a:moveTo>
                    <a:pt x="110147" y="302905"/>
                  </a:moveTo>
                  <a:lnTo>
                    <a:pt x="27537" y="302905"/>
                  </a:lnTo>
                  <a:cubicBezTo>
                    <a:pt x="12402" y="302905"/>
                    <a:pt x="0" y="290503"/>
                    <a:pt x="0" y="275358"/>
                  </a:cubicBezTo>
                  <a:lnTo>
                    <a:pt x="0" y="192748"/>
                  </a:lnTo>
                  <a:cubicBezTo>
                    <a:pt x="0" y="177613"/>
                    <a:pt x="12402" y="165211"/>
                    <a:pt x="27537" y="165211"/>
                  </a:cubicBezTo>
                  <a:lnTo>
                    <a:pt x="110147" y="165211"/>
                  </a:lnTo>
                  <a:cubicBezTo>
                    <a:pt x="125292" y="165211"/>
                    <a:pt x="137693" y="177613"/>
                    <a:pt x="137693" y="192748"/>
                  </a:cubicBezTo>
                  <a:lnTo>
                    <a:pt x="137693" y="275358"/>
                  </a:lnTo>
                  <a:cubicBezTo>
                    <a:pt x="137693" y="290513"/>
                    <a:pt x="125292" y="302905"/>
                    <a:pt x="110147" y="302905"/>
                  </a:cubicBezTo>
                  <a:close/>
                  <a:moveTo>
                    <a:pt x="275368" y="137693"/>
                  </a:moveTo>
                  <a:lnTo>
                    <a:pt x="192757" y="137693"/>
                  </a:lnTo>
                  <a:cubicBezTo>
                    <a:pt x="177622" y="137693"/>
                    <a:pt x="165221" y="125292"/>
                    <a:pt x="165221" y="110147"/>
                  </a:cubicBezTo>
                  <a:lnTo>
                    <a:pt x="165221" y="27537"/>
                  </a:lnTo>
                  <a:cubicBezTo>
                    <a:pt x="165221" y="12402"/>
                    <a:pt x="177622" y="0"/>
                    <a:pt x="192757" y="0"/>
                  </a:cubicBezTo>
                  <a:lnTo>
                    <a:pt x="275368" y="0"/>
                  </a:lnTo>
                  <a:cubicBezTo>
                    <a:pt x="290513" y="0"/>
                    <a:pt x="302914" y="12402"/>
                    <a:pt x="302914" y="27537"/>
                  </a:cubicBezTo>
                  <a:lnTo>
                    <a:pt x="302914" y="110147"/>
                  </a:lnTo>
                  <a:cubicBezTo>
                    <a:pt x="302905" y="125292"/>
                    <a:pt x="290513" y="137693"/>
                    <a:pt x="275368" y="137693"/>
                  </a:cubicBezTo>
                  <a:close/>
                  <a:moveTo>
                    <a:pt x="275368" y="302905"/>
                  </a:moveTo>
                  <a:lnTo>
                    <a:pt x="192757" y="302905"/>
                  </a:lnTo>
                  <a:cubicBezTo>
                    <a:pt x="177622" y="302905"/>
                    <a:pt x="165221" y="290503"/>
                    <a:pt x="165221" y="275358"/>
                  </a:cubicBezTo>
                  <a:lnTo>
                    <a:pt x="165221" y="192748"/>
                  </a:lnTo>
                  <a:cubicBezTo>
                    <a:pt x="165221" y="177613"/>
                    <a:pt x="177622" y="165211"/>
                    <a:pt x="192757" y="165211"/>
                  </a:cubicBezTo>
                  <a:lnTo>
                    <a:pt x="275368" y="165211"/>
                  </a:lnTo>
                  <a:cubicBezTo>
                    <a:pt x="290513" y="165211"/>
                    <a:pt x="302914" y="177613"/>
                    <a:pt x="302914" y="192748"/>
                  </a:cubicBezTo>
                  <a:lnTo>
                    <a:pt x="302914" y="275358"/>
                  </a:lnTo>
                  <a:cubicBezTo>
                    <a:pt x="302905" y="290513"/>
                    <a:pt x="290513" y="302905"/>
                    <a:pt x="275368" y="302905"/>
                  </a:cubicBezTo>
                  <a:close/>
                </a:path>
              </a:pathLst>
            </a:custGeom>
            <a:solidFill>
              <a:srgbClr val="0F6BBD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grpSp>
        <p:nvGrpSpPr>
          <p:cNvPr id="15" name="Group 26">
            <a:extLst>
              <a:ext uri="{FF2B5EF4-FFF2-40B4-BE49-F238E27FC236}">
                <a16:creationId xmlns:a16="http://schemas.microsoft.com/office/drawing/2014/main" id="{E401B275-28C0-69B1-EC12-07D95C7172CB}"/>
              </a:ext>
            </a:extLst>
          </p:cNvPr>
          <p:cNvGrpSpPr/>
          <p:nvPr/>
        </p:nvGrpSpPr>
        <p:grpSpPr>
          <a:xfrm rot="21600000">
            <a:off x="1617542" y="2161370"/>
            <a:ext cx="248605" cy="248605"/>
            <a:chOff x="6353270" y="1993163"/>
            <a:chExt cx="198884" cy="198884"/>
          </a:xfrm>
        </p:grpSpPr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E3766C01-3F09-B4C3-AEA4-804AF1EF608E}"/>
                </a:ext>
              </a:extLst>
            </p:cNvPr>
            <p:cNvSpPr/>
            <p:nvPr/>
          </p:nvSpPr>
          <p:spPr>
            <a:xfrm>
              <a:off x="6353270" y="1993163"/>
              <a:ext cx="198884" cy="198884"/>
            </a:xfrm>
            <a:custGeom>
              <a:avLst/>
              <a:gdLst/>
              <a:ahLst/>
              <a:cxnLst/>
              <a:rect l="0" t="0" r="0" b="0"/>
              <a:pathLst>
                <a:path w="302914" h="302905">
                  <a:moveTo>
                    <a:pt x="110147" y="137693"/>
                  </a:moveTo>
                  <a:lnTo>
                    <a:pt x="27537" y="137693"/>
                  </a:lnTo>
                  <a:cubicBezTo>
                    <a:pt x="12402" y="137693"/>
                    <a:pt x="0" y="125292"/>
                    <a:pt x="0" y="110147"/>
                  </a:cubicBezTo>
                  <a:lnTo>
                    <a:pt x="0" y="27537"/>
                  </a:lnTo>
                  <a:cubicBezTo>
                    <a:pt x="10" y="12402"/>
                    <a:pt x="12402" y="10"/>
                    <a:pt x="27537" y="10"/>
                  </a:cubicBezTo>
                  <a:lnTo>
                    <a:pt x="110147" y="10"/>
                  </a:lnTo>
                  <a:cubicBezTo>
                    <a:pt x="125292" y="10"/>
                    <a:pt x="137693" y="12411"/>
                    <a:pt x="137693" y="27546"/>
                  </a:cubicBezTo>
                  <a:lnTo>
                    <a:pt x="137693" y="110157"/>
                  </a:lnTo>
                  <a:cubicBezTo>
                    <a:pt x="137693" y="125292"/>
                    <a:pt x="125292" y="137693"/>
                    <a:pt x="110147" y="137693"/>
                  </a:cubicBezTo>
                  <a:close/>
                  <a:moveTo>
                    <a:pt x="110147" y="302905"/>
                  </a:moveTo>
                  <a:lnTo>
                    <a:pt x="27537" y="302905"/>
                  </a:lnTo>
                  <a:cubicBezTo>
                    <a:pt x="12402" y="302905"/>
                    <a:pt x="0" y="290503"/>
                    <a:pt x="0" y="275358"/>
                  </a:cubicBezTo>
                  <a:lnTo>
                    <a:pt x="0" y="192748"/>
                  </a:lnTo>
                  <a:cubicBezTo>
                    <a:pt x="0" y="177613"/>
                    <a:pt x="12402" y="165211"/>
                    <a:pt x="27537" y="165211"/>
                  </a:cubicBezTo>
                  <a:lnTo>
                    <a:pt x="110147" y="165211"/>
                  </a:lnTo>
                  <a:cubicBezTo>
                    <a:pt x="125292" y="165211"/>
                    <a:pt x="137693" y="177613"/>
                    <a:pt x="137693" y="192748"/>
                  </a:cubicBezTo>
                  <a:lnTo>
                    <a:pt x="137693" y="275358"/>
                  </a:lnTo>
                  <a:cubicBezTo>
                    <a:pt x="137693" y="290513"/>
                    <a:pt x="125292" y="302905"/>
                    <a:pt x="110147" y="302905"/>
                  </a:cubicBezTo>
                  <a:close/>
                  <a:moveTo>
                    <a:pt x="275368" y="137693"/>
                  </a:moveTo>
                  <a:lnTo>
                    <a:pt x="192757" y="137693"/>
                  </a:lnTo>
                  <a:cubicBezTo>
                    <a:pt x="177622" y="137693"/>
                    <a:pt x="165221" y="125292"/>
                    <a:pt x="165221" y="110147"/>
                  </a:cubicBezTo>
                  <a:lnTo>
                    <a:pt x="165221" y="27537"/>
                  </a:lnTo>
                  <a:cubicBezTo>
                    <a:pt x="165221" y="12402"/>
                    <a:pt x="177622" y="0"/>
                    <a:pt x="192757" y="0"/>
                  </a:cubicBezTo>
                  <a:lnTo>
                    <a:pt x="275368" y="0"/>
                  </a:lnTo>
                  <a:cubicBezTo>
                    <a:pt x="290513" y="0"/>
                    <a:pt x="302914" y="12402"/>
                    <a:pt x="302914" y="27537"/>
                  </a:cubicBezTo>
                  <a:lnTo>
                    <a:pt x="302914" y="110147"/>
                  </a:lnTo>
                  <a:cubicBezTo>
                    <a:pt x="302905" y="125292"/>
                    <a:pt x="290513" y="137693"/>
                    <a:pt x="275368" y="137693"/>
                  </a:cubicBezTo>
                  <a:close/>
                  <a:moveTo>
                    <a:pt x="275368" y="302905"/>
                  </a:moveTo>
                  <a:lnTo>
                    <a:pt x="192757" y="302905"/>
                  </a:lnTo>
                  <a:cubicBezTo>
                    <a:pt x="177622" y="302905"/>
                    <a:pt x="165221" y="290503"/>
                    <a:pt x="165221" y="275358"/>
                  </a:cubicBezTo>
                  <a:lnTo>
                    <a:pt x="165221" y="192748"/>
                  </a:lnTo>
                  <a:cubicBezTo>
                    <a:pt x="165221" y="177613"/>
                    <a:pt x="177622" y="165211"/>
                    <a:pt x="192757" y="165211"/>
                  </a:cubicBezTo>
                  <a:lnTo>
                    <a:pt x="275368" y="165211"/>
                  </a:lnTo>
                  <a:cubicBezTo>
                    <a:pt x="290513" y="165211"/>
                    <a:pt x="302914" y="177613"/>
                    <a:pt x="302914" y="192748"/>
                  </a:cubicBezTo>
                  <a:lnTo>
                    <a:pt x="302914" y="275358"/>
                  </a:lnTo>
                  <a:cubicBezTo>
                    <a:pt x="302905" y="290513"/>
                    <a:pt x="290513" y="302905"/>
                    <a:pt x="275368" y="302905"/>
                  </a:cubicBezTo>
                  <a:close/>
                </a:path>
              </a:pathLst>
            </a:custGeom>
            <a:solidFill>
              <a:srgbClr val="0F6BBD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sp>
        <p:nvSpPr>
          <p:cNvPr id="19" name="TextBox 24">
            <a:extLst>
              <a:ext uri="{FF2B5EF4-FFF2-40B4-BE49-F238E27FC236}">
                <a16:creationId xmlns:a16="http://schemas.microsoft.com/office/drawing/2014/main" id="{78FEC2A1-D4D4-6E1C-CC47-9E6A895B3BD3}"/>
              </a:ext>
            </a:extLst>
          </p:cNvPr>
          <p:cNvSpPr txBox="1"/>
          <p:nvPr/>
        </p:nvSpPr>
        <p:spPr>
          <a:xfrm rot="21600000">
            <a:off x="4573744" y="1019398"/>
            <a:ext cx="1330911" cy="559594"/>
          </a:xfrm>
          <a:prstGeom prst="rect">
            <a:avLst/>
          </a:prstGeom>
        </p:spPr>
        <p:txBody>
          <a:bodyPr lIns="0" tIns="49500" rIns="0" bIns="0" rtlCol="0" anchor="t"/>
          <a:lstStyle/>
          <a:p>
            <a:pPr>
              <a:lnSpc>
                <a:spcPts val="4388"/>
              </a:lnSpc>
            </a:pPr>
            <a:r>
              <a:rPr lang="en-US" sz="3375" b="1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15.672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4816FDF1-91EF-174B-A09D-8F5AD5AD5D9F}"/>
              </a:ext>
            </a:extLst>
          </p:cNvPr>
          <p:cNvSpPr txBox="1"/>
          <p:nvPr/>
        </p:nvSpPr>
        <p:spPr>
          <a:xfrm rot="21600000">
            <a:off x="2046936" y="2962474"/>
            <a:ext cx="1330911" cy="559594"/>
          </a:xfrm>
          <a:prstGeom prst="rect">
            <a:avLst/>
          </a:prstGeom>
        </p:spPr>
        <p:txBody>
          <a:bodyPr lIns="0" tIns="49500" rIns="0" bIns="0" rtlCol="0" anchor="t"/>
          <a:lstStyle/>
          <a:p>
            <a:pPr>
              <a:lnSpc>
                <a:spcPts val="4388"/>
              </a:lnSpc>
            </a:pPr>
            <a:r>
              <a:rPr lang="en-US" sz="3375" b="1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44,9%</a:t>
            </a:r>
          </a:p>
          <a:p>
            <a:pPr>
              <a:lnSpc>
                <a:spcPts val="4388"/>
              </a:lnSpc>
            </a:pPr>
            <a:endParaRPr lang="en-US" sz="3375" b="1" dirty="0">
              <a:solidFill>
                <a:srgbClr val="000000">
                  <a:alpha val="100000"/>
                </a:srgbClr>
              </a:solidFill>
              <a:latin typeface="Be Vietnam Pro"/>
            </a:endParaRP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1A705708-56C1-2E98-C339-C10DE2F91288}"/>
              </a:ext>
            </a:extLst>
          </p:cNvPr>
          <p:cNvSpPr txBox="1"/>
          <p:nvPr/>
        </p:nvSpPr>
        <p:spPr>
          <a:xfrm rot="21600000">
            <a:off x="2068139" y="1949617"/>
            <a:ext cx="1330911" cy="559594"/>
          </a:xfrm>
          <a:prstGeom prst="rect">
            <a:avLst/>
          </a:prstGeom>
        </p:spPr>
        <p:txBody>
          <a:bodyPr lIns="0" tIns="49500" rIns="0" bIns="0" rtlCol="0" anchor="t"/>
          <a:lstStyle/>
          <a:p>
            <a:pPr>
              <a:lnSpc>
                <a:spcPts val="4388"/>
              </a:lnSpc>
            </a:pPr>
            <a:r>
              <a:rPr lang="en-US" sz="3375" b="1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10%</a:t>
            </a:r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4C99D645-E9EA-7A35-669B-436674E1D0A1}"/>
              </a:ext>
            </a:extLst>
          </p:cNvPr>
          <p:cNvSpPr txBox="1"/>
          <p:nvPr/>
        </p:nvSpPr>
        <p:spPr>
          <a:xfrm rot="21600000">
            <a:off x="2083582" y="2525065"/>
            <a:ext cx="3354656" cy="500063"/>
          </a:xfrm>
          <a:prstGeom prst="rect">
            <a:avLst/>
          </a:prstGeom>
        </p:spPr>
        <p:txBody>
          <a:bodyPr lIns="0" tIns="22500" rIns="0" bIns="0" rtlCol="0" anchor="t"/>
          <a:lstStyle/>
          <a:p>
            <a:pPr>
              <a:lnSpc>
                <a:spcPts val="1950"/>
              </a:lnSpc>
            </a:pPr>
            <a:r>
              <a:rPr lang="en-US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Ausländer*</a:t>
            </a:r>
            <a:r>
              <a:rPr lang="en-US" sz="1500" dirty="0" err="1">
                <a:solidFill>
                  <a:srgbClr val="000000">
                    <a:alpha val="100000"/>
                  </a:srgbClr>
                </a:solidFill>
                <a:latin typeface="Be Vietnam Pro"/>
              </a:rPr>
              <a:t>innen</a:t>
            </a:r>
            <a:r>
              <a:rPr lang="en-US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      </a:t>
            </a:r>
          </a:p>
          <a:p>
            <a:pPr>
              <a:lnSpc>
                <a:spcPts val="1950"/>
              </a:lnSpc>
            </a:pPr>
            <a:endParaRPr lang="en-US" sz="1500" dirty="0">
              <a:solidFill>
                <a:srgbClr val="000000">
                  <a:alpha val="100000"/>
                </a:srgbClr>
              </a:solidFill>
              <a:latin typeface="Be Vietnam Pro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E41F09B3-0233-DBE2-71A9-B5ED3542C6AF}"/>
              </a:ext>
            </a:extLst>
          </p:cNvPr>
          <p:cNvSpPr txBox="1"/>
          <p:nvPr/>
        </p:nvSpPr>
        <p:spPr>
          <a:xfrm rot="21600000">
            <a:off x="2068138" y="3459414"/>
            <a:ext cx="3354656" cy="500063"/>
          </a:xfrm>
          <a:prstGeom prst="rect">
            <a:avLst/>
          </a:prstGeom>
        </p:spPr>
        <p:txBody>
          <a:bodyPr lIns="0" tIns="22500" rIns="0" bIns="0" rtlCol="0" anchor="t"/>
          <a:lstStyle/>
          <a:p>
            <a:pPr>
              <a:lnSpc>
                <a:spcPts val="1950"/>
              </a:lnSpc>
            </a:pPr>
            <a:r>
              <a:rPr lang="en-US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Ausländer*</a:t>
            </a:r>
            <a:r>
              <a:rPr lang="en-US" sz="1500" dirty="0" err="1">
                <a:solidFill>
                  <a:srgbClr val="000000">
                    <a:alpha val="100000"/>
                  </a:srgbClr>
                </a:solidFill>
                <a:latin typeface="Be Vietnam Pro"/>
              </a:rPr>
              <a:t>innen</a:t>
            </a:r>
            <a:endParaRPr lang="en-US" sz="1500" dirty="0">
              <a:solidFill>
                <a:srgbClr val="000000">
                  <a:alpha val="100000"/>
                </a:srgbClr>
              </a:solidFill>
              <a:latin typeface="Be Vietnam Pro"/>
            </a:endParaRPr>
          </a:p>
          <a:p>
            <a:pPr>
              <a:lnSpc>
                <a:spcPts val="1950"/>
              </a:lnSpc>
            </a:pPr>
            <a:r>
              <a:rPr lang="en-US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41,7% </a:t>
            </a:r>
            <a:r>
              <a:rPr lang="en-US" sz="1500" dirty="0" err="1">
                <a:solidFill>
                  <a:srgbClr val="000000">
                    <a:alpha val="100000"/>
                  </a:srgbClr>
                </a:solidFill>
                <a:latin typeface="Be Vietnam Pro"/>
              </a:rPr>
              <a:t>Italien</a:t>
            </a:r>
            <a:r>
              <a:rPr lang="en-US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       </a:t>
            </a:r>
          </a:p>
          <a:p>
            <a:pPr>
              <a:lnSpc>
                <a:spcPts val="1950"/>
              </a:lnSpc>
            </a:pPr>
            <a:endParaRPr lang="en-US" sz="1500" dirty="0">
              <a:solidFill>
                <a:srgbClr val="000000">
                  <a:alpha val="100000"/>
                </a:srgbClr>
              </a:solidFill>
              <a:latin typeface="Be Vietnam Pro"/>
            </a:endParaRPr>
          </a:p>
        </p:txBody>
      </p:sp>
      <p:sp>
        <p:nvSpPr>
          <p:cNvPr id="31" name="TextBox 23">
            <a:extLst>
              <a:ext uri="{FF2B5EF4-FFF2-40B4-BE49-F238E27FC236}">
                <a16:creationId xmlns:a16="http://schemas.microsoft.com/office/drawing/2014/main" id="{E1A5DE42-23A3-59A4-CCAD-F8ABA0B0A66E}"/>
              </a:ext>
            </a:extLst>
          </p:cNvPr>
          <p:cNvSpPr txBox="1"/>
          <p:nvPr/>
        </p:nvSpPr>
        <p:spPr>
          <a:xfrm rot="21600000">
            <a:off x="4639682" y="1523375"/>
            <a:ext cx="3354656" cy="500063"/>
          </a:xfrm>
          <a:prstGeom prst="rect">
            <a:avLst/>
          </a:prstGeom>
        </p:spPr>
        <p:txBody>
          <a:bodyPr lIns="0" tIns="22500" rIns="0" bIns="0" rtlCol="0" anchor="t"/>
          <a:lstStyle/>
          <a:p>
            <a:pPr>
              <a:lnSpc>
                <a:spcPts val="1950"/>
              </a:lnSpc>
            </a:pPr>
            <a:r>
              <a:rPr lang="de-DE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Arbeitslose</a:t>
            </a:r>
            <a:r>
              <a:rPr lang="en-US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     </a:t>
            </a:r>
          </a:p>
          <a:p>
            <a:pPr>
              <a:lnSpc>
                <a:spcPts val="1950"/>
              </a:lnSpc>
            </a:pPr>
            <a:endParaRPr lang="en-US" sz="1500" dirty="0">
              <a:solidFill>
                <a:srgbClr val="000000">
                  <a:alpha val="100000"/>
                </a:srgbClr>
              </a:solidFill>
              <a:latin typeface="Be Vietnam Pro"/>
            </a:endParaRPr>
          </a:p>
        </p:txBody>
      </p:sp>
      <p:sp>
        <p:nvSpPr>
          <p:cNvPr id="32" name="TextBox 23">
            <a:extLst>
              <a:ext uri="{FF2B5EF4-FFF2-40B4-BE49-F238E27FC236}">
                <a16:creationId xmlns:a16="http://schemas.microsoft.com/office/drawing/2014/main" id="{FA2832E1-CDA3-ED0E-DF68-0004CB0F04F7}"/>
              </a:ext>
            </a:extLst>
          </p:cNvPr>
          <p:cNvSpPr txBox="1"/>
          <p:nvPr/>
        </p:nvSpPr>
        <p:spPr>
          <a:xfrm rot="21600000">
            <a:off x="4223456" y="2516053"/>
            <a:ext cx="3354656" cy="500063"/>
          </a:xfrm>
          <a:prstGeom prst="rect">
            <a:avLst/>
          </a:prstGeom>
        </p:spPr>
        <p:txBody>
          <a:bodyPr lIns="0" tIns="22500" rIns="0" bIns="0" rtlCol="0" anchor="t"/>
          <a:lstStyle/>
          <a:p>
            <a:pPr>
              <a:lnSpc>
                <a:spcPts val="1950"/>
              </a:lnSpc>
            </a:pPr>
            <a:r>
              <a:rPr lang="en-US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Ausländer*</a:t>
            </a:r>
            <a:r>
              <a:rPr lang="en-US" sz="1500" dirty="0" err="1">
                <a:solidFill>
                  <a:srgbClr val="000000">
                    <a:alpha val="100000"/>
                  </a:srgbClr>
                </a:solidFill>
                <a:latin typeface="Be Vietnam Pro"/>
              </a:rPr>
              <a:t>innen</a:t>
            </a:r>
            <a:r>
              <a:rPr lang="en-US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      </a:t>
            </a:r>
          </a:p>
          <a:p>
            <a:pPr>
              <a:lnSpc>
                <a:spcPts val="1950"/>
              </a:lnSpc>
            </a:pPr>
            <a:endParaRPr lang="en-US" sz="1500" dirty="0">
              <a:solidFill>
                <a:srgbClr val="000000">
                  <a:alpha val="100000"/>
                </a:srgbClr>
              </a:solidFill>
              <a:latin typeface="Be Vietnam Pro"/>
            </a:endParaRPr>
          </a:p>
        </p:txBody>
      </p:sp>
      <p:grpSp>
        <p:nvGrpSpPr>
          <p:cNvPr id="33" name="Group 26">
            <a:extLst>
              <a:ext uri="{FF2B5EF4-FFF2-40B4-BE49-F238E27FC236}">
                <a16:creationId xmlns:a16="http://schemas.microsoft.com/office/drawing/2014/main" id="{2499B4E4-6D6C-0415-B938-5412EDDE52C4}"/>
              </a:ext>
            </a:extLst>
          </p:cNvPr>
          <p:cNvGrpSpPr/>
          <p:nvPr/>
        </p:nvGrpSpPr>
        <p:grpSpPr>
          <a:xfrm rot="21600000">
            <a:off x="4249552" y="3117968"/>
            <a:ext cx="248605" cy="248605"/>
            <a:chOff x="6353270" y="1993163"/>
            <a:chExt cx="198884" cy="198884"/>
          </a:xfrm>
        </p:grpSpPr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18BC240A-BA86-0D4C-F7A6-744C0F07202A}"/>
                </a:ext>
              </a:extLst>
            </p:cNvPr>
            <p:cNvSpPr/>
            <p:nvPr/>
          </p:nvSpPr>
          <p:spPr>
            <a:xfrm>
              <a:off x="6353270" y="1993163"/>
              <a:ext cx="198884" cy="198884"/>
            </a:xfrm>
            <a:custGeom>
              <a:avLst/>
              <a:gdLst/>
              <a:ahLst/>
              <a:cxnLst/>
              <a:rect l="0" t="0" r="0" b="0"/>
              <a:pathLst>
                <a:path w="302914" h="302905">
                  <a:moveTo>
                    <a:pt x="110147" y="137693"/>
                  </a:moveTo>
                  <a:lnTo>
                    <a:pt x="27537" y="137693"/>
                  </a:lnTo>
                  <a:cubicBezTo>
                    <a:pt x="12402" y="137693"/>
                    <a:pt x="0" y="125292"/>
                    <a:pt x="0" y="110147"/>
                  </a:cubicBezTo>
                  <a:lnTo>
                    <a:pt x="0" y="27537"/>
                  </a:lnTo>
                  <a:cubicBezTo>
                    <a:pt x="10" y="12402"/>
                    <a:pt x="12402" y="10"/>
                    <a:pt x="27537" y="10"/>
                  </a:cubicBezTo>
                  <a:lnTo>
                    <a:pt x="110147" y="10"/>
                  </a:lnTo>
                  <a:cubicBezTo>
                    <a:pt x="125292" y="10"/>
                    <a:pt x="137693" y="12411"/>
                    <a:pt x="137693" y="27546"/>
                  </a:cubicBezTo>
                  <a:lnTo>
                    <a:pt x="137693" y="110157"/>
                  </a:lnTo>
                  <a:cubicBezTo>
                    <a:pt x="137693" y="125292"/>
                    <a:pt x="125292" y="137693"/>
                    <a:pt x="110147" y="137693"/>
                  </a:cubicBezTo>
                  <a:close/>
                  <a:moveTo>
                    <a:pt x="110147" y="302905"/>
                  </a:moveTo>
                  <a:lnTo>
                    <a:pt x="27537" y="302905"/>
                  </a:lnTo>
                  <a:cubicBezTo>
                    <a:pt x="12402" y="302905"/>
                    <a:pt x="0" y="290503"/>
                    <a:pt x="0" y="275358"/>
                  </a:cubicBezTo>
                  <a:lnTo>
                    <a:pt x="0" y="192748"/>
                  </a:lnTo>
                  <a:cubicBezTo>
                    <a:pt x="0" y="177613"/>
                    <a:pt x="12402" y="165211"/>
                    <a:pt x="27537" y="165211"/>
                  </a:cubicBezTo>
                  <a:lnTo>
                    <a:pt x="110147" y="165211"/>
                  </a:lnTo>
                  <a:cubicBezTo>
                    <a:pt x="125292" y="165211"/>
                    <a:pt x="137693" y="177613"/>
                    <a:pt x="137693" y="192748"/>
                  </a:cubicBezTo>
                  <a:lnTo>
                    <a:pt x="137693" y="275358"/>
                  </a:lnTo>
                  <a:cubicBezTo>
                    <a:pt x="137693" y="290513"/>
                    <a:pt x="125292" y="302905"/>
                    <a:pt x="110147" y="302905"/>
                  </a:cubicBezTo>
                  <a:close/>
                  <a:moveTo>
                    <a:pt x="275368" y="137693"/>
                  </a:moveTo>
                  <a:lnTo>
                    <a:pt x="192757" y="137693"/>
                  </a:lnTo>
                  <a:cubicBezTo>
                    <a:pt x="177622" y="137693"/>
                    <a:pt x="165221" y="125292"/>
                    <a:pt x="165221" y="110147"/>
                  </a:cubicBezTo>
                  <a:lnTo>
                    <a:pt x="165221" y="27537"/>
                  </a:lnTo>
                  <a:cubicBezTo>
                    <a:pt x="165221" y="12402"/>
                    <a:pt x="177622" y="0"/>
                    <a:pt x="192757" y="0"/>
                  </a:cubicBezTo>
                  <a:lnTo>
                    <a:pt x="275368" y="0"/>
                  </a:lnTo>
                  <a:cubicBezTo>
                    <a:pt x="290513" y="0"/>
                    <a:pt x="302914" y="12402"/>
                    <a:pt x="302914" y="27537"/>
                  </a:cubicBezTo>
                  <a:lnTo>
                    <a:pt x="302914" y="110147"/>
                  </a:lnTo>
                  <a:cubicBezTo>
                    <a:pt x="302905" y="125292"/>
                    <a:pt x="290513" y="137693"/>
                    <a:pt x="275368" y="137693"/>
                  </a:cubicBezTo>
                  <a:close/>
                  <a:moveTo>
                    <a:pt x="275368" y="302905"/>
                  </a:moveTo>
                  <a:lnTo>
                    <a:pt x="192757" y="302905"/>
                  </a:lnTo>
                  <a:cubicBezTo>
                    <a:pt x="177622" y="302905"/>
                    <a:pt x="165221" y="290503"/>
                    <a:pt x="165221" y="275358"/>
                  </a:cubicBezTo>
                  <a:lnTo>
                    <a:pt x="165221" y="192748"/>
                  </a:lnTo>
                  <a:cubicBezTo>
                    <a:pt x="165221" y="177613"/>
                    <a:pt x="177622" y="165211"/>
                    <a:pt x="192757" y="165211"/>
                  </a:cubicBezTo>
                  <a:lnTo>
                    <a:pt x="275368" y="165211"/>
                  </a:lnTo>
                  <a:cubicBezTo>
                    <a:pt x="290513" y="165211"/>
                    <a:pt x="302914" y="177613"/>
                    <a:pt x="302914" y="192748"/>
                  </a:cubicBezTo>
                  <a:lnTo>
                    <a:pt x="302914" y="275358"/>
                  </a:lnTo>
                  <a:cubicBezTo>
                    <a:pt x="302905" y="290513"/>
                    <a:pt x="290513" y="302905"/>
                    <a:pt x="275368" y="302905"/>
                  </a:cubicBezTo>
                  <a:close/>
                </a:path>
              </a:pathLst>
            </a:custGeom>
            <a:solidFill>
              <a:srgbClr val="0F6BBD">
                <a:alpha val="100000"/>
              </a:srgbClr>
            </a:solidFill>
          </p:spPr>
          <p:txBody>
            <a:bodyPr/>
            <a:lstStyle/>
            <a:p>
              <a:endParaRPr lang="de-IT" sz="2250" dirty="0"/>
            </a:p>
          </p:txBody>
        </p:sp>
      </p:grpSp>
      <p:sp>
        <p:nvSpPr>
          <p:cNvPr id="35" name="TextBox 24">
            <a:extLst>
              <a:ext uri="{FF2B5EF4-FFF2-40B4-BE49-F238E27FC236}">
                <a16:creationId xmlns:a16="http://schemas.microsoft.com/office/drawing/2014/main" id="{BB8C44CB-60A1-924C-D6DD-680BD9109A10}"/>
              </a:ext>
            </a:extLst>
          </p:cNvPr>
          <p:cNvSpPr txBox="1"/>
          <p:nvPr/>
        </p:nvSpPr>
        <p:spPr>
          <a:xfrm rot="21600000">
            <a:off x="4621588" y="2901109"/>
            <a:ext cx="1330911" cy="559594"/>
          </a:xfrm>
          <a:prstGeom prst="rect">
            <a:avLst/>
          </a:prstGeom>
        </p:spPr>
        <p:txBody>
          <a:bodyPr lIns="0" tIns="49500" rIns="0" bIns="0" rtlCol="0" anchor="t"/>
          <a:lstStyle/>
          <a:p>
            <a:pPr>
              <a:lnSpc>
                <a:spcPts val="4388"/>
              </a:lnSpc>
            </a:pPr>
            <a:r>
              <a:rPr lang="en-US" sz="3375" b="1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66,2%</a:t>
            </a:r>
          </a:p>
          <a:p>
            <a:pPr>
              <a:lnSpc>
                <a:spcPts val="4388"/>
              </a:lnSpc>
            </a:pPr>
            <a:endParaRPr lang="en-US" sz="3375" b="1" dirty="0">
              <a:solidFill>
                <a:srgbClr val="000000">
                  <a:alpha val="100000"/>
                </a:srgbClr>
              </a:solidFill>
              <a:latin typeface="Be Vietnam Pro"/>
            </a:endParaRPr>
          </a:p>
        </p:txBody>
      </p:sp>
      <p:sp>
        <p:nvSpPr>
          <p:cNvPr id="36" name="TextBox 23">
            <a:extLst>
              <a:ext uri="{FF2B5EF4-FFF2-40B4-BE49-F238E27FC236}">
                <a16:creationId xmlns:a16="http://schemas.microsoft.com/office/drawing/2014/main" id="{5F956E7C-0F32-C32B-7EDC-0B540DBDB4C0}"/>
              </a:ext>
            </a:extLst>
          </p:cNvPr>
          <p:cNvSpPr txBox="1"/>
          <p:nvPr/>
        </p:nvSpPr>
        <p:spPr>
          <a:xfrm rot="21600000">
            <a:off x="4323422" y="3476624"/>
            <a:ext cx="3354656" cy="500063"/>
          </a:xfrm>
          <a:prstGeom prst="rect">
            <a:avLst/>
          </a:prstGeom>
        </p:spPr>
        <p:txBody>
          <a:bodyPr lIns="0" tIns="22500" rIns="0" bIns="0" rtlCol="0" anchor="t"/>
          <a:lstStyle/>
          <a:p>
            <a:pPr>
              <a:lnSpc>
                <a:spcPts val="1950"/>
              </a:lnSpc>
            </a:pPr>
            <a:r>
              <a:rPr lang="en-US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Ausländer*</a:t>
            </a:r>
            <a:r>
              <a:rPr lang="en-US" sz="1500" dirty="0" err="1">
                <a:solidFill>
                  <a:srgbClr val="000000">
                    <a:alpha val="100000"/>
                  </a:srgbClr>
                </a:solidFill>
                <a:latin typeface="Be Vietnam Pro"/>
              </a:rPr>
              <a:t>innen</a:t>
            </a:r>
            <a:endParaRPr lang="en-US" sz="1500" dirty="0">
              <a:solidFill>
                <a:srgbClr val="000000">
                  <a:alpha val="100000"/>
                </a:srgbClr>
              </a:solidFill>
              <a:latin typeface="Be Vietnam Pro"/>
            </a:endParaRPr>
          </a:p>
          <a:p>
            <a:pPr>
              <a:lnSpc>
                <a:spcPts val="1950"/>
              </a:lnSpc>
            </a:pPr>
            <a:endParaRPr lang="en-US" sz="1500" dirty="0">
              <a:solidFill>
                <a:srgbClr val="000000">
                  <a:alpha val="100000"/>
                </a:srgbClr>
              </a:solidFill>
              <a:latin typeface="Be Vietnam Pro"/>
            </a:endParaRPr>
          </a:p>
        </p:txBody>
      </p:sp>
      <p:sp>
        <p:nvSpPr>
          <p:cNvPr id="37" name="TextBox 4">
            <a:extLst>
              <a:ext uri="{FF2B5EF4-FFF2-40B4-BE49-F238E27FC236}">
                <a16:creationId xmlns:a16="http://schemas.microsoft.com/office/drawing/2014/main" id="{83FB1373-73B9-99CF-E5DD-BBB3CC8C5A75}"/>
              </a:ext>
            </a:extLst>
          </p:cNvPr>
          <p:cNvSpPr txBox="1"/>
          <p:nvPr/>
        </p:nvSpPr>
        <p:spPr>
          <a:xfrm rot="21600000">
            <a:off x="10082034" y="6571652"/>
            <a:ext cx="1921725" cy="15240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170"/>
              </a:lnSpc>
            </a:pPr>
            <a:r>
              <a:rPr lang="en-US" sz="975" b="0" i="0" spc="0" dirty="0">
                <a:latin typeface="Red Hat Display"/>
              </a:rPr>
              <a:t>Fonti: </a:t>
            </a:r>
            <a:r>
              <a:rPr lang="en-US" sz="975" b="0" i="0" spc="0" dirty="0" err="1">
                <a:latin typeface="Red Hat Display"/>
              </a:rPr>
              <a:t>Ministero</a:t>
            </a:r>
            <a:r>
              <a:rPr lang="en-US" sz="975" b="0" i="0" spc="0" dirty="0">
                <a:latin typeface="Red Hat Display"/>
              </a:rPr>
              <a:t> </a:t>
            </a:r>
            <a:r>
              <a:rPr lang="en-US" sz="975" b="0" i="0" spc="0" dirty="0" err="1">
                <a:latin typeface="Red Hat Display"/>
              </a:rPr>
              <a:t>dell'Interno</a:t>
            </a:r>
            <a:r>
              <a:rPr lang="en-US" sz="975" b="0" i="0" spc="0" dirty="0">
                <a:latin typeface="Red Hat Display"/>
              </a:rPr>
              <a:t> e </a:t>
            </a:r>
            <a:r>
              <a:rPr lang="en-US" sz="975" b="0" i="0" spc="0" dirty="0" err="1">
                <a:latin typeface="Red Hat Display"/>
              </a:rPr>
              <a:t>Istat</a:t>
            </a:r>
            <a:endParaRPr lang="en-US" sz="975" b="0" i="0" spc="0" dirty="0">
              <a:latin typeface="Red Hat Display"/>
            </a:endParaRP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3BCD632A-5FD4-E1A3-EF3D-C4914A3483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399156"/>
              </p:ext>
            </p:extLst>
          </p:nvPr>
        </p:nvGraphicFramePr>
        <p:xfrm>
          <a:off x="6200369" y="967701"/>
          <a:ext cx="5669280" cy="3698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7" name="Flussdiagramm: Verbinder 56">
            <a:extLst>
              <a:ext uri="{FF2B5EF4-FFF2-40B4-BE49-F238E27FC236}">
                <a16:creationId xmlns:a16="http://schemas.microsoft.com/office/drawing/2014/main" id="{D52B519D-1377-E813-76EE-35BC4C1FE54C}"/>
              </a:ext>
            </a:extLst>
          </p:cNvPr>
          <p:cNvSpPr/>
          <p:nvPr/>
        </p:nvSpPr>
        <p:spPr>
          <a:xfrm>
            <a:off x="5031135" y="6362845"/>
            <a:ext cx="93315" cy="10418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sp>
        <p:nvSpPr>
          <p:cNvPr id="58" name="Flussdiagramm: Verbinder 57">
            <a:extLst>
              <a:ext uri="{FF2B5EF4-FFF2-40B4-BE49-F238E27FC236}">
                <a16:creationId xmlns:a16="http://schemas.microsoft.com/office/drawing/2014/main" id="{D804AF18-0338-A579-1EEC-DE4EAB4240C4}"/>
              </a:ext>
            </a:extLst>
          </p:cNvPr>
          <p:cNvSpPr/>
          <p:nvPr/>
        </p:nvSpPr>
        <p:spPr>
          <a:xfrm>
            <a:off x="5031135" y="6553608"/>
            <a:ext cx="93315" cy="10418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E0BFD7C4-6F14-BE10-8626-7885AF68A5D0}"/>
              </a:ext>
            </a:extLst>
          </p:cNvPr>
          <p:cNvSpPr txBox="1"/>
          <p:nvPr/>
        </p:nvSpPr>
        <p:spPr>
          <a:xfrm>
            <a:off x="5162550" y="6258664"/>
            <a:ext cx="394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Italiener*innen</a:t>
            </a:r>
          </a:p>
          <a:p>
            <a:r>
              <a:rPr lang="de-DE" sz="1200" dirty="0"/>
              <a:t>Ausländer*innen</a:t>
            </a:r>
            <a:endParaRPr lang="de-IT" sz="1200" dirty="0"/>
          </a:p>
        </p:txBody>
      </p:sp>
      <p:grpSp>
        <p:nvGrpSpPr>
          <p:cNvPr id="60" name="Group 18">
            <a:extLst>
              <a:ext uri="{FF2B5EF4-FFF2-40B4-BE49-F238E27FC236}">
                <a16:creationId xmlns:a16="http://schemas.microsoft.com/office/drawing/2014/main" id="{675D751C-E1F7-7368-C31E-943E2FA6A43D}"/>
              </a:ext>
            </a:extLst>
          </p:cNvPr>
          <p:cNvGrpSpPr/>
          <p:nvPr/>
        </p:nvGrpSpPr>
        <p:grpSpPr>
          <a:xfrm rot="21600000">
            <a:off x="6875818" y="5151894"/>
            <a:ext cx="248605" cy="248605"/>
            <a:chOff x="6353023" y="3145689"/>
            <a:chExt cx="198884" cy="198884"/>
          </a:xfrm>
        </p:grpSpPr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30433E03-11E1-B1EA-E811-49297F72DD17}"/>
                </a:ext>
              </a:extLst>
            </p:cNvPr>
            <p:cNvSpPr/>
            <p:nvPr/>
          </p:nvSpPr>
          <p:spPr>
            <a:xfrm>
              <a:off x="6353023" y="3145689"/>
              <a:ext cx="198884" cy="198884"/>
            </a:xfrm>
            <a:custGeom>
              <a:avLst/>
              <a:gdLst/>
              <a:ahLst/>
              <a:cxnLst/>
              <a:rect l="0" t="0" r="0" b="0"/>
              <a:pathLst>
                <a:path w="302914" h="302905">
                  <a:moveTo>
                    <a:pt x="110147" y="137693"/>
                  </a:moveTo>
                  <a:lnTo>
                    <a:pt x="27537" y="137693"/>
                  </a:lnTo>
                  <a:cubicBezTo>
                    <a:pt x="12402" y="137693"/>
                    <a:pt x="0" y="125292"/>
                    <a:pt x="0" y="110147"/>
                  </a:cubicBezTo>
                  <a:lnTo>
                    <a:pt x="0" y="27537"/>
                  </a:lnTo>
                  <a:cubicBezTo>
                    <a:pt x="10" y="12402"/>
                    <a:pt x="12402" y="10"/>
                    <a:pt x="27537" y="10"/>
                  </a:cubicBezTo>
                  <a:lnTo>
                    <a:pt x="110147" y="10"/>
                  </a:lnTo>
                  <a:cubicBezTo>
                    <a:pt x="125292" y="10"/>
                    <a:pt x="137693" y="12411"/>
                    <a:pt x="137693" y="27546"/>
                  </a:cubicBezTo>
                  <a:lnTo>
                    <a:pt x="137693" y="110157"/>
                  </a:lnTo>
                  <a:cubicBezTo>
                    <a:pt x="137693" y="125292"/>
                    <a:pt x="125292" y="137693"/>
                    <a:pt x="110147" y="137693"/>
                  </a:cubicBezTo>
                  <a:close/>
                  <a:moveTo>
                    <a:pt x="110147" y="302905"/>
                  </a:moveTo>
                  <a:lnTo>
                    <a:pt x="27537" y="302905"/>
                  </a:lnTo>
                  <a:cubicBezTo>
                    <a:pt x="12402" y="302905"/>
                    <a:pt x="0" y="290503"/>
                    <a:pt x="0" y="275358"/>
                  </a:cubicBezTo>
                  <a:lnTo>
                    <a:pt x="0" y="192748"/>
                  </a:lnTo>
                  <a:cubicBezTo>
                    <a:pt x="0" y="177613"/>
                    <a:pt x="12402" y="165211"/>
                    <a:pt x="27537" y="165211"/>
                  </a:cubicBezTo>
                  <a:lnTo>
                    <a:pt x="110147" y="165211"/>
                  </a:lnTo>
                  <a:cubicBezTo>
                    <a:pt x="125292" y="165211"/>
                    <a:pt x="137693" y="177613"/>
                    <a:pt x="137693" y="192748"/>
                  </a:cubicBezTo>
                  <a:lnTo>
                    <a:pt x="137693" y="275358"/>
                  </a:lnTo>
                  <a:cubicBezTo>
                    <a:pt x="137693" y="290513"/>
                    <a:pt x="125292" y="302905"/>
                    <a:pt x="110147" y="302905"/>
                  </a:cubicBezTo>
                  <a:close/>
                  <a:moveTo>
                    <a:pt x="275368" y="137693"/>
                  </a:moveTo>
                  <a:lnTo>
                    <a:pt x="192757" y="137693"/>
                  </a:lnTo>
                  <a:cubicBezTo>
                    <a:pt x="177622" y="137693"/>
                    <a:pt x="165221" y="125292"/>
                    <a:pt x="165221" y="110147"/>
                  </a:cubicBezTo>
                  <a:lnTo>
                    <a:pt x="165221" y="27537"/>
                  </a:lnTo>
                  <a:cubicBezTo>
                    <a:pt x="165221" y="12402"/>
                    <a:pt x="177622" y="0"/>
                    <a:pt x="192757" y="0"/>
                  </a:cubicBezTo>
                  <a:lnTo>
                    <a:pt x="275368" y="0"/>
                  </a:lnTo>
                  <a:cubicBezTo>
                    <a:pt x="290513" y="0"/>
                    <a:pt x="302914" y="12402"/>
                    <a:pt x="302914" y="27537"/>
                  </a:cubicBezTo>
                  <a:lnTo>
                    <a:pt x="302914" y="110147"/>
                  </a:lnTo>
                  <a:cubicBezTo>
                    <a:pt x="302905" y="125292"/>
                    <a:pt x="290513" y="137693"/>
                    <a:pt x="275368" y="137693"/>
                  </a:cubicBezTo>
                  <a:close/>
                  <a:moveTo>
                    <a:pt x="275368" y="302905"/>
                  </a:moveTo>
                  <a:lnTo>
                    <a:pt x="192757" y="302905"/>
                  </a:lnTo>
                  <a:cubicBezTo>
                    <a:pt x="177622" y="302905"/>
                    <a:pt x="165221" y="290503"/>
                    <a:pt x="165221" y="275358"/>
                  </a:cubicBezTo>
                  <a:lnTo>
                    <a:pt x="165221" y="192748"/>
                  </a:lnTo>
                  <a:cubicBezTo>
                    <a:pt x="165221" y="177613"/>
                    <a:pt x="177622" y="165211"/>
                    <a:pt x="192757" y="165211"/>
                  </a:cubicBezTo>
                  <a:lnTo>
                    <a:pt x="275368" y="165211"/>
                  </a:lnTo>
                  <a:cubicBezTo>
                    <a:pt x="290513" y="165211"/>
                    <a:pt x="302914" y="177613"/>
                    <a:pt x="302914" y="192748"/>
                  </a:cubicBezTo>
                  <a:lnTo>
                    <a:pt x="302914" y="275358"/>
                  </a:lnTo>
                  <a:cubicBezTo>
                    <a:pt x="302905" y="290513"/>
                    <a:pt x="290513" y="302905"/>
                    <a:pt x="275368" y="302905"/>
                  </a:cubicBezTo>
                  <a:close/>
                </a:path>
              </a:pathLst>
            </a:custGeom>
            <a:solidFill>
              <a:srgbClr val="0F6BBD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grpSp>
        <p:nvGrpSpPr>
          <p:cNvPr id="62" name="Group 18">
            <a:extLst>
              <a:ext uri="{FF2B5EF4-FFF2-40B4-BE49-F238E27FC236}">
                <a16:creationId xmlns:a16="http://schemas.microsoft.com/office/drawing/2014/main" id="{07BE25FD-0FE9-99DF-71D5-4B9CA7E3B7C1}"/>
              </a:ext>
            </a:extLst>
          </p:cNvPr>
          <p:cNvGrpSpPr/>
          <p:nvPr/>
        </p:nvGrpSpPr>
        <p:grpSpPr>
          <a:xfrm rot="21600000">
            <a:off x="6875817" y="5773219"/>
            <a:ext cx="248605" cy="248605"/>
            <a:chOff x="6353023" y="3145689"/>
            <a:chExt cx="198884" cy="198884"/>
          </a:xfrm>
        </p:grpSpPr>
        <p:sp>
          <p:nvSpPr>
            <p:cNvPr id="63" name="Freeform 17">
              <a:extLst>
                <a:ext uri="{FF2B5EF4-FFF2-40B4-BE49-F238E27FC236}">
                  <a16:creationId xmlns:a16="http://schemas.microsoft.com/office/drawing/2014/main" id="{B016C3B1-5E62-D588-F364-D9190C14F7F4}"/>
                </a:ext>
              </a:extLst>
            </p:cNvPr>
            <p:cNvSpPr/>
            <p:nvPr/>
          </p:nvSpPr>
          <p:spPr>
            <a:xfrm>
              <a:off x="6353023" y="3145689"/>
              <a:ext cx="198884" cy="198884"/>
            </a:xfrm>
            <a:custGeom>
              <a:avLst/>
              <a:gdLst/>
              <a:ahLst/>
              <a:cxnLst/>
              <a:rect l="0" t="0" r="0" b="0"/>
              <a:pathLst>
                <a:path w="302914" h="302905">
                  <a:moveTo>
                    <a:pt x="110147" y="137693"/>
                  </a:moveTo>
                  <a:lnTo>
                    <a:pt x="27537" y="137693"/>
                  </a:lnTo>
                  <a:cubicBezTo>
                    <a:pt x="12402" y="137693"/>
                    <a:pt x="0" y="125292"/>
                    <a:pt x="0" y="110147"/>
                  </a:cubicBezTo>
                  <a:lnTo>
                    <a:pt x="0" y="27537"/>
                  </a:lnTo>
                  <a:cubicBezTo>
                    <a:pt x="10" y="12402"/>
                    <a:pt x="12402" y="10"/>
                    <a:pt x="27537" y="10"/>
                  </a:cubicBezTo>
                  <a:lnTo>
                    <a:pt x="110147" y="10"/>
                  </a:lnTo>
                  <a:cubicBezTo>
                    <a:pt x="125292" y="10"/>
                    <a:pt x="137693" y="12411"/>
                    <a:pt x="137693" y="27546"/>
                  </a:cubicBezTo>
                  <a:lnTo>
                    <a:pt x="137693" y="110157"/>
                  </a:lnTo>
                  <a:cubicBezTo>
                    <a:pt x="137693" y="125292"/>
                    <a:pt x="125292" y="137693"/>
                    <a:pt x="110147" y="137693"/>
                  </a:cubicBezTo>
                  <a:close/>
                  <a:moveTo>
                    <a:pt x="110147" y="302905"/>
                  </a:moveTo>
                  <a:lnTo>
                    <a:pt x="27537" y="302905"/>
                  </a:lnTo>
                  <a:cubicBezTo>
                    <a:pt x="12402" y="302905"/>
                    <a:pt x="0" y="290503"/>
                    <a:pt x="0" y="275358"/>
                  </a:cubicBezTo>
                  <a:lnTo>
                    <a:pt x="0" y="192748"/>
                  </a:lnTo>
                  <a:cubicBezTo>
                    <a:pt x="0" y="177613"/>
                    <a:pt x="12402" y="165211"/>
                    <a:pt x="27537" y="165211"/>
                  </a:cubicBezTo>
                  <a:lnTo>
                    <a:pt x="110147" y="165211"/>
                  </a:lnTo>
                  <a:cubicBezTo>
                    <a:pt x="125292" y="165211"/>
                    <a:pt x="137693" y="177613"/>
                    <a:pt x="137693" y="192748"/>
                  </a:cubicBezTo>
                  <a:lnTo>
                    <a:pt x="137693" y="275358"/>
                  </a:lnTo>
                  <a:cubicBezTo>
                    <a:pt x="137693" y="290513"/>
                    <a:pt x="125292" y="302905"/>
                    <a:pt x="110147" y="302905"/>
                  </a:cubicBezTo>
                  <a:close/>
                  <a:moveTo>
                    <a:pt x="275368" y="137693"/>
                  </a:moveTo>
                  <a:lnTo>
                    <a:pt x="192757" y="137693"/>
                  </a:lnTo>
                  <a:cubicBezTo>
                    <a:pt x="177622" y="137693"/>
                    <a:pt x="165221" y="125292"/>
                    <a:pt x="165221" y="110147"/>
                  </a:cubicBezTo>
                  <a:lnTo>
                    <a:pt x="165221" y="27537"/>
                  </a:lnTo>
                  <a:cubicBezTo>
                    <a:pt x="165221" y="12402"/>
                    <a:pt x="177622" y="0"/>
                    <a:pt x="192757" y="0"/>
                  </a:cubicBezTo>
                  <a:lnTo>
                    <a:pt x="275368" y="0"/>
                  </a:lnTo>
                  <a:cubicBezTo>
                    <a:pt x="290513" y="0"/>
                    <a:pt x="302914" y="12402"/>
                    <a:pt x="302914" y="27537"/>
                  </a:cubicBezTo>
                  <a:lnTo>
                    <a:pt x="302914" y="110147"/>
                  </a:lnTo>
                  <a:cubicBezTo>
                    <a:pt x="302905" y="125292"/>
                    <a:pt x="290513" y="137693"/>
                    <a:pt x="275368" y="137693"/>
                  </a:cubicBezTo>
                  <a:close/>
                  <a:moveTo>
                    <a:pt x="275368" y="302905"/>
                  </a:moveTo>
                  <a:lnTo>
                    <a:pt x="192757" y="302905"/>
                  </a:lnTo>
                  <a:cubicBezTo>
                    <a:pt x="177622" y="302905"/>
                    <a:pt x="165221" y="290503"/>
                    <a:pt x="165221" y="275358"/>
                  </a:cubicBezTo>
                  <a:lnTo>
                    <a:pt x="165221" y="192748"/>
                  </a:lnTo>
                  <a:cubicBezTo>
                    <a:pt x="165221" y="177613"/>
                    <a:pt x="177622" y="165211"/>
                    <a:pt x="192757" y="165211"/>
                  </a:cubicBezTo>
                  <a:lnTo>
                    <a:pt x="275368" y="165211"/>
                  </a:lnTo>
                  <a:cubicBezTo>
                    <a:pt x="290513" y="165211"/>
                    <a:pt x="302914" y="177613"/>
                    <a:pt x="302914" y="192748"/>
                  </a:cubicBezTo>
                  <a:lnTo>
                    <a:pt x="302914" y="275358"/>
                  </a:lnTo>
                  <a:cubicBezTo>
                    <a:pt x="302905" y="290513"/>
                    <a:pt x="290513" y="302905"/>
                    <a:pt x="275368" y="302905"/>
                  </a:cubicBezTo>
                  <a:close/>
                </a:path>
              </a:pathLst>
            </a:custGeom>
            <a:solidFill>
              <a:srgbClr val="0F6BBD">
                <a:alpha val="100000"/>
              </a:srgbClr>
            </a:solidFill>
          </p:spPr>
          <p:txBody>
            <a:bodyPr/>
            <a:lstStyle/>
            <a:p>
              <a:endParaRPr lang="de-IT" sz="2250"/>
            </a:p>
          </p:txBody>
        </p:sp>
      </p:grpSp>
      <p:sp>
        <p:nvSpPr>
          <p:cNvPr id="64" name="TextBox 24">
            <a:extLst>
              <a:ext uri="{FF2B5EF4-FFF2-40B4-BE49-F238E27FC236}">
                <a16:creationId xmlns:a16="http://schemas.microsoft.com/office/drawing/2014/main" id="{725237FB-86AD-DE17-01AA-BFB32A84BED0}"/>
              </a:ext>
            </a:extLst>
          </p:cNvPr>
          <p:cNvSpPr txBox="1"/>
          <p:nvPr/>
        </p:nvSpPr>
        <p:spPr>
          <a:xfrm rot="21600000">
            <a:off x="7328882" y="5528359"/>
            <a:ext cx="1330911" cy="559594"/>
          </a:xfrm>
          <a:prstGeom prst="rect">
            <a:avLst/>
          </a:prstGeom>
        </p:spPr>
        <p:txBody>
          <a:bodyPr lIns="0" tIns="49500" rIns="0" bIns="0" rtlCol="0" anchor="t"/>
          <a:lstStyle/>
          <a:p>
            <a:pPr>
              <a:lnSpc>
                <a:spcPts val="4388"/>
              </a:lnSpc>
            </a:pPr>
            <a:r>
              <a:rPr lang="en-US" sz="3375" b="1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8,2%</a:t>
            </a:r>
          </a:p>
          <a:p>
            <a:pPr>
              <a:lnSpc>
                <a:spcPts val="4388"/>
              </a:lnSpc>
            </a:pPr>
            <a:endParaRPr lang="en-US" sz="3375" b="1" dirty="0">
              <a:solidFill>
                <a:srgbClr val="000000">
                  <a:alpha val="100000"/>
                </a:srgbClr>
              </a:solidFill>
              <a:latin typeface="Be Vietnam Pro"/>
            </a:endParaRPr>
          </a:p>
        </p:txBody>
      </p:sp>
      <p:sp>
        <p:nvSpPr>
          <p:cNvPr id="65" name="TextBox 24">
            <a:extLst>
              <a:ext uri="{FF2B5EF4-FFF2-40B4-BE49-F238E27FC236}">
                <a16:creationId xmlns:a16="http://schemas.microsoft.com/office/drawing/2014/main" id="{3E27417D-72C0-DFB7-933B-48B7C1BDD05B}"/>
              </a:ext>
            </a:extLst>
          </p:cNvPr>
          <p:cNvSpPr txBox="1"/>
          <p:nvPr/>
        </p:nvSpPr>
        <p:spPr>
          <a:xfrm rot="21600000">
            <a:off x="7328882" y="4941658"/>
            <a:ext cx="1330911" cy="559594"/>
          </a:xfrm>
          <a:prstGeom prst="rect">
            <a:avLst/>
          </a:prstGeom>
        </p:spPr>
        <p:txBody>
          <a:bodyPr lIns="0" tIns="49500" rIns="0" bIns="0" rtlCol="0" anchor="t"/>
          <a:lstStyle/>
          <a:p>
            <a:pPr>
              <a:lnSpc>
                <a:spcPts val="4388"/>
              </a:lnSpc>
            </a:pPr>
            <a:r>
              <a:rPr lang="en-US" sz="3375" b="1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5.017</a:t>
            </a:r>
          </a:p>
        </p:txBody>
      </p:sp>
      <p:sp>
        <p:nvSpPr>
          <p:cNvPr id="66" name="TextBox 23">
            <a:extLst>
              <a:ext uri="{FF2B5EF4-FFF2-40B4-BE49-F238E27FC236}">
                <a16:creationId xmlns:a16="http://schemas.microsoft.com/office/drawing/2014/main" id="{62E993BC-6907-0FF6-865F-93643E8E0C20}"/>
              </a:ext>
            </a:extLst>
          </p:cNvPr>
          <p:cNvSpPr txBox="1"/>
          <p:nvPr/>
        </p:nvSpPr>
        <p:spPr>
          <a:xfrm rot="21600000">
            <a:off x="6835622" y="4735760"/>
            <a:ext cx="4592098" cy="500063"/>
          </a:xfrm>
          <a:prstGeom prst="rect">
            <a:avLst/>
          </a:prstGeom>
        </p:spPr>
        <p:txBody>
          <a:bodyPr lIns="0" tIns="22500" rIns="0" bIns="0" rtlCol="0" anchor="t"/>
          <a:lstStyle/>
          <a:p>
            <a:pPr>
              <a:lnSpc>
                <a:spcPts val="1950"/>
              </a:lnSpc>
            </a:pPr>
            <a:r>
              <a:rPr lang="en-US" b="1" dirty="0" err="1">
                <a:solidFill>
                  <a:srgbClr val="000000">
                    <a:alpha val="100000"/>
                  </a:srgbClr>
                </a:solidFill>
                <a:latin typeface="Be Vietnam Pro"/>
              </a:rPr>
              <a:t>Ausländische</a:t>
            </a:r>
            <a:r>
              <a:rPr lang="en-US" b="1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 </a:t>
            </a:r>
            <a:r>
              <a:rPr lang="en-US" b="1" dirty="0" err="1">
                <a:solidFill>
                  <a:srgbClr val="000000">
                    <a:alpha val="100000"/>
                  </a:srgbClr>
                </a:solidFill>
                <a:latin typeface="Be Vietnam Pro"/>
              </a:rPr>
              <a:t>Unternehme</a:t>
            </a:r>
            <a:r>
              <a:rPr lang="en-US" b="1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 in </a:t>
            </a:r>
            <a:r>
              <a:rPr lang="en-US" b="1" dirty="0" err="1">
                <a:solidFill>
                  <a:srgbClr val="000000">
                    <a:alpha val="100000"/>
                  </a:srgbClr>
                </a:solidFill>
                <a:latin typeface="Be Vietnam Pro"/>
              </a:rPr>
              <a:t>Südtirol</a:t>
            </a:r>
            <a:r>
              <a:rPr lang="en-US" b="1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      </a:t>
            </a:r>
          </a:p>
          <a:p>
            <a:pPr>
              <a:lnSpc>
                <a:spcPts val="1950"/>
              </a:lnSpc>
            </a:pPr>
            <a:endParaRPr lang="en-US" dirty="0">
              <a:solidFill>
                <a:srgbClr val="000000">
                  <a:alpha val="100000"/>
                </a:srgbClr>
              </a:solidFill>
              <a:latin typeface="Be Vietnam Pro"/>
            </a:endParaRPr>
          </a:p>
        </p:txBody>
      </p:sp>
      <p:sp>
        <p:nvSpPr>
          <p:cNvPr id="67" name="TextBox 23">
            <a:extLst>
              <a:ext uri="{FF2B5EF4-FFF2-40B4-BE49-F238E27FC236}">
                <a16:creationId xmlns:a16="http://schemas.microsoft.com/office/drawing/2014/main" id="{981C30C8-6CE8-F43A-D295-AEE50838B555}"/>
              </a:ext>
            </a:extLst>
          </p:cNvPr>
          <p:cNvSpPr txBox="1"/>
          <p:nvPr/>
        </p:nvSpPr>
        <p:spPr>
          <a:xfrm rot="21600000">
            <a:off x="6835622" y="6072874"/>
            <a:ext cx="5476434" cy="500063"/>
          </a:xfrm>
          <a:prstGeom prst="rect">
            <a:avLst/>
          </a:prstGeom>
        </p:spPr>
        <p:txBody>
          <a:bodyPr lIns="0" tIns="22500" rIns="0" bIns="0" rtlCol="0" anchor="t"/>
          <a:lstStyle/>
          <a:p>
            <a:pPr>
              <a:lnSpc>
                <a:spcPts val="1950"/>
              </a:lnSpc>
            </a:pPr>
            <a:r>
              <a:rPr lang="en-US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58,6</a:t>
            </a:r>
            <a:r>
              <a:rPr lang="de-DE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% Dienstleistung (17,4 Handel, 15,5% Restaurant/Gaststätte)</a:t>
            </a:r>
          </a:p>
          <a:p>
            <a:pPr>
              <a:lnSpc>
                <a:spcPts val="1950"/>
              </a:lnSpc>
            </a:pPr>
            <a:r>
              <a:rPr lang="de-DE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30 % Industrie (26,7% Bauwesen)</a:t>
            </a:r>
          </a:p>
          <a:p>
            <a:pPr>
              <a:lnSpc>
                <a:spcPts val="1950"/>
              </a:lnSpc>
            </a:pPr>
            <a:r>
              <a:rPr lang="de-DE" sz="1500" dirty="0">
                <a:solidFill>
                  <a:srgbClr val="000000">
                    <a:alpha val="100000"/>
                  </a:srgbClr>
                </a:solidFill>
                <a:latin typeface="Be Vietnam Pro"/>
              </a:rPr>
              <a:t>4,1% Landwirtschaft        </a:t>
            </a:r>
          </a:p>
          <a:p>
            <a:pPr>
              <a:lnSpc>
                <a:spcPts val="1950"/>
              </a:lnSpc>
            </a:pPr>
            <a:endParaRPr lang="en-US" sz="1500" dirty="0">
              <a:solidFill>
                <a:srgbClr val="000000">
                  <a:alpha val="100000"/>
                </a:srgbClr>
              </a:solidFill>
              <a:latin typeface="Be Vietnam Pro"/>
            </a:endParaRPr>
          </a:p>
        </p:txBody>
      </p:sp>
      <p:sp>
        <p:nvSpPr>
          <p:cNvPr id="68" name="Pfeil: nach oben 67">
            <a:extLst>
              <a:ext uri="{FF2B5EF4-FFF2-40B4-BE49-F238E27FC236}">
                <a16:creationId xmlns:a16="http://schemas.microsoft.com/office/drawing/2014/main" id="{34CD4860-826B-DC13-CC1C-089D4B917A75}"/>
              </a:ext>
            </a:extLst>
          </p:cNvPr>
          <p:cNvSpPr/>
          <p:nvPr/>
        </p:nvSpPr>
        <p:spPr>
          <a:xfrm>
            <a:off x="8379632" y="5057774"/>
            <a:ext cx="484620" cy="33969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69" name="Diagramm 68">
                <a:extLst>
                  <a:ext uri="{FF2B5EF4-FFF2-40B4-BE49-F238E27FC236}">
                    <a16:creationId xmlns:a16="http://schemas.microsoft.com/office/drawing/2014/main" id="{D6C05F29-8356-39CC-BD4C-6A76E8AFE2F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51765243"/>
                  </p:ext>
                </p:extLst>
              </p:nvPr>
            </p:nvGraphicFramePr>
            <p:xfrm>
              <a:off x="743898" y="3949647"/>
              <a:ext cx="5669280" cy="292474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69" name="Diagramm 68">
                <a:extLst>
                  <a:ext uri="{FF2B5EF4-FFF2-40B4-BE49-F238E27FC236}">
                    <a16:creationId xmlns:a16="http://schemas.microsoft.com/office/drawing/2014/main" id="{D6C05F29-8356-39CC-BD4C-6A76E8AFE2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3898" y="3949647"/>
                <a:ext cx="5669280" cy="2924743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Textfeld 29">
            <a:extLst>
              <a:ext uri="{FF2B5EF4-FFF2-40B4-BE49-F238E27FC236}">
                <a16:creationId xmlns:a16="http://schemas.microsoft.com/office/drawing/2014/main" id="{1C6FC9DD-15D0-33CE-99D2-41232B311D14}"/>
              </a:ext>
            </a:extLst>
          </p:cNvPr>
          <p:cNvSpPr txBox="1"/>
          <p:nvPr/>
        </p:nvSpPr>
        <p:spPr>
          <a:xfrm>
            <a:off x="4323422" y="5539814"/>
            <a:ext cx="925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2,6</a:t>
            </a:r>
            <a:endParaRPr lang="de-IT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928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Breitbild</PresentationFormat>
  <Paragraphs>150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Be Vietnam Pro</vt:lpstr>
      <vt:lpstr>Calibri</vt:lpstr>
      <vt:lpstr>Calibri Light</vt:lpstr>
      <vt:lpstr>Red Hat Display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matthias oberbacher</dc:creator>
  <cp:lastModifiedBy>matthias oberbacher</cp:lastModifiedBy>
  <cp:revision>20</cp:revision>
  <dcterms:created xsi:type="dcterms:W3CDTF">2023-10-21T19:32:29Z</dcterms:created>
  <dcterms:modified xsi:type="dcterms:W3CDTF">2023-10-25T08:29:18Z</dcterms:modified>
</cp:coreProperties>
</file>