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57" r:id="rId6"/>
    <p:sldId id="713" r:id="rId7"/>
    <p:sldId id="714" r:id="rId8"/>
    <p:sldId id="306" r:id="rId9"/>
    <p:sldId id="71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613A4-1E24-4F12-BE2F-190AD24B907A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5E16E-A5D9-45FB-93EC-AF2F731D54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73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7AF78-638A-4816-87CD-768776422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C3AFD0-5053-442E-B999-570F358A5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561639-25D2-42D5-A795-3754D77C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F861CA-6BB5-4E49-9C2C-52031633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D72DA4-D25E-4979-92B6-74A997AD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05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D11A9-A23D-4B01-A0DC-C7E65B99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0C5FDED-8D4F-48FF-A6BD-BA4B3E186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DF9DEB-5C09-4F12-9B9D-A178C071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3D9239-6600-44C1-B9A1-35CE0649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844351-C22F-429B-B164-1FDE466C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0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653352-5A6C-4416-AB79-90B1FAC7A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C5487E-E22E-4A4C-8DA4-9C4C162B3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4A5167-15F6-4067-9B9E-4F863A99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D8721E-BE57-4069-84C6-AC5B2FB2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4A5E62-8B01-4692-8782-EB6E4024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16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B42BE4AD-B955-456A-9748-32B067D12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1389063"/>
            <a:ext cx="1250156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1B5E580-615B-4A4B-9DC2-5EB3BB841EEA}"/>
              </a:ext>
            </a:extLst>
          </p:cNvPr>
          <p:cNvSpPr/>
          <p:nvPr userDrawn="1"/>
        </p:nvSpPr>
        <p:spPr>
          <a:xfrm>
            <a:off x="-95250" y="1042988"/>
            <a:ext cx="12384088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CD3E7E5A-1908-4CEB-B2BF-ABDC58761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05064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711450" y="5229225"/>
            <a:ext cx="8785225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8865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AD8B9A57-E7A9-4CC6-8863-1A18E0C69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748338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5442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1F7B40B-017B-4F36-A7D0-A840CFF4C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264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>
            <a:extLst>
              <a:ext uri="{FF2B5EF4-FFF2-40B4-BE49-F238E27FC236}">
                <a16:creationId xmlns:a16="http://schemas.microsoft.com/office/drawing/2014/main" id="{7C08B6EB-3B76-4C48-97F0-576334691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1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DED6D99-777B-49C4-8B54-2E30647A18AB}"/>
              </a:ext>
            </a:extLst>
          </p:cNvPr>
          <p:cNvSpPr/>
          <p:nvPr userDrawn="1"/>
        </p:nvSpPr>
        <p:spPr>
          <a:xfrm>
            <a:off x="-240704" y="-99392"/>
            <a:ext cx="12529392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404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A2D888-35E4-4CF1-B6C8-6811DD3C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DBC-3CAB-4CFA-A917-CD65D7A862C8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B60842-B855-4971-8C95-D9B0DE9E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B6315B-3120-4814-BC47-CAA63F92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8E59-D681-4DE1-BAB0-3BD49D1192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1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D2176-2FFA-426E-9AAF-BB89E1AF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311E44-E0EB-4A2C-B15E-7E7305B2A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7616A8-FCE4-43EC-A4E8-C341CB1A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EAC05-196B-4D6A-80C3-CF597A30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4931CC-87C2-441E-86AF-2A11A1CC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67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2A934-1A88-4995-B47D-8D83EE9C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7C1D99-066B-487D-AA63-36C7444EA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725282-82CE-46D6-8373-32F9F9A8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8E5A0C-DF66-48FE-AC77-BF86CEBC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D57E01-BAEB-4888-99A7-11D1E560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45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94442-4DBD-4FF0-8376-70450026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EE5A8D-4558-410E-B10C-C30B2ED8B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9A42A2-12C1-4D6F-8C79-1D2844F47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C2727B-B963-4A8E-957E-523E71C8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A40AF6-EA8C-43AB-8557-B5A21023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F488BD-C757-4883-9F6C-960EF750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71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B40D9-9B90-4C75-AB42-C9D8A51D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0B05C1-17C1-4FD3-8E8D-89775818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EF0F85-B2D0-44EC-8CD9-E1421FC59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17492C-4233-498C-97B1-50155A60F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5DD01B-EC00-4918-83C0-A3850F836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2DD139D-E812-4784-AAEE-5DEFC694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0F1CE64-12AF-402D-AEE7-7497FEB2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05DF0BB-98E4-4BB8-A8B0-B8338EB0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86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15BCF-DC5A-4A51-9E6C-77A0775F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FC5402-C36C-438B-903C-54427B6C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EC6EE7-ECE4-4F03-95B4-B46929EE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C3CEA5-D5CB-4B30-AA9A-FE7E122F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21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8B4C49-2DD7-42BA-8AB8-7CDAA450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DBBC7A1-6B5B-4122-BCFF-4791A435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C36D48-9E5E-4E36-80BE-86D482BB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60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0A98E-0CC8-418A-9137-01EE9E56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5F0986-CECC-4820-B603-3D66725C3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98776F-4F6B-4A72-BB6D-9CE9B5C9D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B97576-896F-4C4E-8675-F515D9B4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50E1FF-A0FB-4FAA-AF4D-B0482188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0AA448-927B-4E68-BBF5-42796AB1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11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304FD-8284-4D98-9BDB-1307ECAF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2F8284-99B1-425D-88AE-829CB3CFB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1395D7-A577-473F-91A4-882BC7406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3C2801-2ED4-4F8C-AAE4-18AD328B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333A84-6B4A-4517-9275-4393D9CE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46B6FF-B62F-45A7-8C64-4D5AEEAE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52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36707AA-63BA-4C8A-A4EC-1E62EF09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A6EACC-3EBB-4FEC-A93C-4C3DD7196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C9E120-1937-4A59-A610-4B927FE4E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116C3-E885-4E35-A36C-6DB43F5099BF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4ED66C-870D-4F49-AB23-1DE419DF0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34F9B4-03EC-48ED-8594-EF7643AA9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C254-FE4C-4F3D-A0AF-F88CD63B9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72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89C9EA-458E-4291-B750-73E689E1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2133600"/>
            <a:ext cx="1097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Layoutvorlage für Pressekonferenzen im Palais Widman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F736CD-4D1D-4D76-B7E4-F2118A34DD4A}"/>
              </a:ext>
            </a:extLst>
          </p:cNvPr>
          <p:cNvSpPr/>
          <p:nvPr userDrawn="1"/>
        </p:nvSpPr>
        <p:spPr>
          <a:xfrm>
            <a:off x="-95250" y="1042988"/>
            <a:ext cx="6911975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9D05712-E8B6-BC4A-B659-C15386F4A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308" y="474650"/>
            <a:ext cx="4387385" cy="10179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B133117-91E5-B849-ACD1-84E3ABDE1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-36871"/>
            <a:ext cx="12213771" cy="68948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6FE5DB7-B176-4DE6-9AB6-233FC8B90EE0}"/>
              </a:ext>
            </a:extLst>
          </p:cNvPr>
          <p:cNvSpPr/>
          <p:nvPr/>
        </p:nvSpPr>
        <p:spPr>
          <a:xfrm>
            <a:off x="379228" y="527487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2000" b="1" dirty="0" err="1">
                <a:solidFill>
                  <a:schemeClr val="bg1"/>
                </a:solidFill>
                <a:latin typeface="Helvetica Neue Medium"/>
              </a:rPr>
              <a:t>Covid</a:t>
            </a:r>
            <a:r>
              <a:rPr lang="de-DE" sz="2000" b="1" dirty="0">
                <a:solidFill>
                  <a:schemeClr val="bg1"/>
                </a:solidFill>
                <a:latin typeface="Helvetica Neue Medium"/>
              </a:rPr>
              <a:t>-Beihilfen für überdurchschnittlich betroffene Wirtschaftsbranchen</a:t>
            </a:r>
          </a:p>
          <a:p>
            <a:pPr algn="r"/>
            <a:r>
              <a:rPr lang="it-IT" sz="2000" b="1" i="1" dirty="0">
                <a:solidFill>
                  <a:schemeClr val="bg1"/>
                </a:solidFill>
                <a:latin typeface="Helvetica Neue Medium"/>
              </a:rPr>
              <a:t>Sussidi </a:t>
            </a:r>
            <a:r>
              <a:rPr lang="it-IT" sz="2000" b="1" i="1" dirty="0" err="1">
                <a:solidFill>
                  <a:schemeClr val="bg1"/>
                </a:solidFill>
                <a:latin typeface="Helvetica Neue Medium"/>
              </a:rPr>
              <a:t>Covid</a:t>
            </a:r>
            <a:r>
              <a:rPr lang="it-IT" sz="2000" b="1" i="1" dirty="0">
                <a:solidFill>
                  <a:schemeClr val="bg1"/>
                </a:solidFill>
                <a:latin typeface="Helvetica Neue Medium"/>
              </a:rPr>
              <a:t> per settori economici particolarmente colpiti</a:t>
            </a:r>
            <a:endParaRPr lang="de-DE" sz="2000" b="1" i="1" dirty="0">
              <a:solidFill>
                <a:schemeClr val="bg1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5989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D02BD83-ABB2-47E4-B883-5F00D2510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58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70742-0EF8-48BD-A24A-577A0352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034" y="1718048"/>
            <a:ext cx="8504322" cy="46721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 fontAlgn="base" hangingPunct="0">
              <a:buNone/>
            </a:pPr>
            <a:r>
              <a:rPr lang="de-DE" sz="1800" b="1" dirty="0">
                <a:solidFill>
                  <a:srgbClr val="C00000"/>
                </a:solidFill>
                <a:latin typeface="Helvetica Neue Medium"/>
              </a:rPr>
              <a:t>Ziel</a:t>
            </a:r>
          </a:p>
          <a:p>
            <a:pPr marL="0" indent="0" algn="just" fontAlgn="base" hangingPunct="0">
              <a:buNone/>
            </a:pPr>
            <a:r>
              <a:rPr lang="de-DE" sz="1550" dirty="0">
                <a:latin typeface="Helvetica Neue Medium"/>
              </a:rPr>
              <a:t>Deckung der Unternehmerkosten 2021 zur Unterstützung jener Unternehmen, welche aufgrund des epidemiologischen Notstands für lange Zeit schließen mussten oder über den allgemeinen Lockdown hinaus einen signifikanten Umsatzrückgang verzeichnet haben</a:t>
            </a:r>
          </a:p>
          <a:p>
            <a:pPr marL="0" indent="0" algn="just" fontAlgn="base" hangingPunct="0">
              <a:spcBef>
                <a:spcPts val="1400"/>
              </a:spcBef>
              <a:buNone/>
            </a:pPr>
            <a:r>
              <a:rPr lang="de-DE" sz="1800" b="1" dirty="0">
                <a:solidFill>
                  <a:srgbClr val="C00000"/>
                </a:solidFill>
                <a:latin typeface="Helvetica Neue Medium"/>
              </a:rPr>
              <a:t>Anspruchsberechtigte</a:t>
            </a:r>
            <a:endParaRPr lang="de-DE" sz="1800" dirty="0">
              <a:solidFill>
                <a:srgbClr val="C00000"/>
              </a:solidFill>
              <a:latin typeface="Helvetica Neue Medium"/>
            </a:endParaRPr>
          </a:p>
          <a:p>
            <a:pPr marL="0" indent="0" algn="just" fontAlgn="base" hangingPunct="0">
              <a:buNone/>
            </a:pPr>
            <a:r>
              <a:rPr lang="de-DE" sz="1550" dirty="0">
                <a:latin typeface="Helvetica Neue Medium"/>
              </a:rPr>
              <a:t>Reisebüros, Eventdienstleiter, Unternehmen im Bereich Personenverkehr, Diskotheken, Fitnessstudios und Tanzschulen</a:t>
            </a:r>
            <a:endParaRPr lang="de-DE" sz="200" b="1" dirty="0">
              <a:solidFill>
                <a:srgbClr val="E6232B"/>
              </a:solidFill>
              <a:latin typeface="Helvetica Neue Medium"/>
            </a:endParaRPr>
          </a:p>
          <a:p>
            <a:pPr marL="0" indent="0" algn="just" fontAlgn="base" hangingPunct="0">
              <a:spcBef>
                <a:spcPts val="1400"/>
              </a:spcBef>
              <a:buNone/>
            </a:pPr>
            <a:r>
              <a:rPr lang="de-DE" sz="1800" b="1" dirty="0">
                <a:solidFill>
                  <a:srgbClr val="C00000"/>
                </a:solidFill>
                <a:latin typeface="Helvetica Neue Medium"/>
              </a:rPr>
              <a:t>Voraussetzungen</a:t>
            </a:r>
          </a:p>
          <a:p>
            <a:pPr algn="just" fontAlgn="base" hangingPunct="0"/>
            <a:r>
              <a:rPr lang="de-DE" sz="1550" dirty="0">
                <a:latin typeface="Helvetica Neue Medium"/>
              </a:rPr>
              <a:t>Mindestumsatz: 30.000 € im Jahr 2019, bzw. 700 €/Monat für Unternehmen, die im Jahr 2020 die Tätigkeit aufgenommen haben</a:t>
            </a:r>
          </a:p>
          <a:p>
            <a:pPr algn="just" fontAlgn="base" hangingPunct="0"/>
            <a:r>
              <a:rPr lang="de-DE" sz="1550" dirty="0">
                <a:latin typeface="Helvetica Neue Medium"/>
              </a:rPr>
              <a:t>Rückgang Gesamtumsatz im Zeitraum 1.1.2021 – 31.12.2021 im Vergleich zu 2019: mindestens </a:t>
            </a:r>
            <a:r>
              <a:rPr lang="de-DE" sz="1550">
                <a:latin typeface="Helvetica Neue Medium"/>
              </a:rPr>
              <a:t>50%</a:t>
            </a:r>
            <a:endParaRPr lang="de-DE" sz="1550" dirty="0">
              <a:latin typeface="Helvetica Neue Medium"/>
            </a:endParaRPr>
          </a:p>
          <a:p>
            <a:pPr algn="just" fontAlgn="base" hangingPunct="0"/>
            <a:r>
              <a:rPr lang="de-DE" sz="1550" i="1" dirty="0">
                <a:latin typeface="Helvetica Neue Medium"/>
              </a:rPr>
              <a:t>Unternehmen im Bereich Personenverkehr, die den Zuschuss für das Jahr 2020 nicht erhalten haben: </a:t>
            </a:r>
            <a:r>
              <a:rPr lang="de-DE" sz="1550" dirty="0">
                <a:latin typeface="Helvetica Neue Medium"/>
              </a:rPr>
              <a:t>Rückgang Gesamtumsatz im Zeitraum 1.3.2020 – 31.8.2020 im Vergleich zu 2019: mindestens 60%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ACED7A6-8F89-462A-ABA5-63EFF66AB87F}"/>
              </a:ext>
            </a:extLst>
          </p:cNvPr>
          <p:cNvSpPr txBox="1"/>
          <p:nvPr/>
        </p:nvSpPr>
        <p:spPr>
          <a:xfrm>
            <a:off x="2171143" y="421761"/>
            <a:ext cx="9117812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410766" hangingPunct="0">
              <a:defRPr/>
            </a:pPr>
            <a:r>
              <a:rPr lang="de-DE" sz="32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Fixkostenzuschuss 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E70B34-C0DA-4C97-BB40-4028451130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3034" y="106190"/>
            <a:ext cx="1380597" cy="125091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FBCB5F3-EBC0-4EB8-A9FF-25CB831C2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800" y="1718048"/>
            <a:ext cx="1354058" cy="13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0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D02BD83-ABB2-47E4-B883-5F00D2510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58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70742-0EF8-48BD-A24A-577A0352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034" y="1718048"/>
            <a:ext cx="8259142" cy="46721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 fontAlgn="base" hangingPunct="0">
              <a:buNone/>
            </a:pPr>
            <a:r>
              <a:rPr lang="de-DE" sz="1800" b="1" dirty="0">
                <a:solidFill>
                  <a:srgbClr val="C00000"/>
                </a:solidFill>
                <a:latin typeface="Helvetica Neue Medium"/>
              </a:rPr>
              <a:t>Zugelassene Fixkosten</a:t>
            </a:r>
          </a:p>
          <a:p>
            <a:pPr marL="0" indent="0" algn="just" fontAlgn="base" hangingPunct="0">
              <a:buNone/>
            </a:pPr>
            <a:r>
              <a:rPr lang="de-DE" sz="1550" dirty="0">
                <a:latin typeface="Helvetica Neue Medium"/>
              </a:rPr>
              <a:t>Mieten, Strom, Heizung, Wasser, Gas, Telefon, Versicherungen, Werbung, Reinigung, Abfallgebühren, Softwarewartung, Berufliche Weiterbildung,….</a:t>
            </a:r>
          </a:p>
          <a:p>
            <a:pPr marL="0" indent="0" algn="just" fontAlgn="base" hangingPunct="0">
              <a:spcBef>
                <a:spcPts val="1400"/>
              </a:spcBef>
              <a:buNone/>
            </a:pPr>
            <a:r>
              <a:rPr lang="de-DE" sz="1800" b="1" dirty="0">
                <a:solidFill>
                  <a:srgbClr val="C00000"/>
                </a:solidFill>
                <a:latin typeface="Helvetica Neue Medium"/>
              </a:rPr>
              <a:t>Zuschuss</a:t>
            </a:r>
          </a:p>
          <a:p>
            <a:pPr marL="0" indent="0" algn="just" fontAlgn="base" hangingPunct="0">
              <a:buNone/>
            </a:pPr>
            <a:r>
              <a:rPr lang="de-DE" sz="1550" dirty="0">
                <a:latin typeface="Helvetica Neue Medium"/>
              </a:rPr>
              <a:t>Max. 80.000 € 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Umsatzrückgang 	50-60%: Beitrag 40% 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Umsatzrückgang 60-70%: Beitrag 60% 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Umsatzrückgang &gt; 70%: Beitrag 70% </a:t>
            </a:r>
          </a:p>
          <a:p>
            <a:pPr marL="0" indent="0" algn="just" fontAlgn="base" hangingPunct="0">
              <a:buNone/>
            </a:pPr>
            <a:r>
              <a:rPr lang="de-DE" sz="1550" i="1" dirty="0">
                <a:latin typeface="Helvetica Neue Medium"/>
              </a:rPr>
              <a:t>Unternehmen im Bereich Personenverkehr, die den Zuschuss für das Jahr 2020 nicht erhalten haben: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Umsatzrückgang 60-70%: Beitrag 40% 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Umsatzrückgang 70-80%: Beitrag 60% 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Umsatzrückgang &gt; 80%: Beitrag 70% </a:t>
            </a:r>
          </a:p>
          <a:p>
            <a:pPr marL="0" indent="0" algn="just" fontAlgn="base" hangingPunct="0">
              <a:spcBef>
                <a:spcPts val="1400"/>
              </a:spcBef>
              <a:buNone/>
            </a:pPr>
            <a:r>
              <a:rPr lang="de-DE" sz="1800" b="1" dirty="0" err="1">
                <a:solidFill>
                  <a:srgbClr val="C00000"/>
                </a:solidFill>
                <a:latin typeface="Helvetica Neue Medium"/>
              </a:rPr>
              <a:t>Gesuchszeitraum</a:t>
            </a:r>
            <a:endParaRPr lang="de-DE" sz="1800" b="1" dirty="0">
              <a:solidFill>
                <a:srgbClr val="C00000"/>
              </a:solidFill>
              <a:latin typeface="Helvetica Neue Medium"/>
            </a:endParaRPr>
          </a:p>
          <a:p>
            <a:pPr marL="0" indent="0" algn="just" fontAlgn="base" hangingPunct="0">
              <a:buNone/>
            </a:pPr>
            <a:r>
              <a:rPr lang="de-DE" sz="1550" dirty="0">
                <a:latin typeface="Helvetica Neue Medium"/>
              </a:rPr>
              <a:t>Mai 2022</a:t>
            </a:r>
          </a:p>
          <a:p>
            <a:pPr marL="0" indent="0" fontAlgn="base" hangingPunct="0">
              <a:buNone/>
            </a:pPr>
            <a:endParaRPr lang="de-DE" sz="1550" dirty="0">
              <a:latin typeface="Helvetica Neue Medium"/>
            </a:endParaRPr>
          </a:p>
          <a:p>
            <a:pPr marL="0" indent="0" fontAlgn="base" hangingPunct="0">
              <a:buNone/>
            </a:pPr>
            <a:endParaRPr lang="de-DE" sz="1550" dirty="0">
              <a:latin typeface="Helvetica Neue Medium"/>
            </a:endParaRPr>
          </a:p>
          <a:p>
            <a:pPr marL="0" indent="0" fontAlgn="base" hangingPunct="0">
              <a:buNone/>
            </a:pPr>
            <a:endParaRPr lang="de-DE" sz="1550" dirty="0">
              <a:latin typeface="Helvetica Neue Medium"/>
            </a:endParaRPr>
          </a:p>
          <a:p>
            <a:pPr marL="0" indent="0" fontAlgn="base" hangingPunct="0">
              <a:buNone/>
            </a:pPr>
            <a:endParaRPr lang="de-DE" sz="1550" dirty="0">
              <a:latin typeface="Helvetica Neue Medium"/>
            </a:endParaRPr>
          </a:p>
          <a:p>
            <a:pPr marL="0" indent="0" fontAlgn="base" hangingPunct="0">
              <a:buNone/>
            </a:pPr>
            <a:endParaRPr lang="de-DE" sz="1550" strike="sngStrike" dirty="0">
              <a:latin typeface="Helvetica Neue Medium"/>
            </a:endParaRPr>
          </a:p>
          <a:p>
            <a:pPr marL="0" indent="0">
              <a:buNone/>
            </a:pPr>
            <a:endParaRPr lang="de-DE" sz="1200" dirty="0">
              <a:latin typeface="Helvetica Neue Medium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ACED7A6-8F89-462A-ABA5-63EFF66AB87F}"/>
              </a:ext>
            </a:extLst>
          </p:cNvPr>
          <p:cNvSpPr txBox="1"/>
          <p:nvPr/>
        </p:nvSpPr>
        <p:spPr>
          <a:xfrm>
            <a:off x="2171143" y="421761"/>
            <a:ext cx="9117812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410766" hangingPunct="0">
              <a:defRPr/>
            </a:pPr>
            <a:r>
              <a:rPr lang="de-DE" sz="32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Fixkostenzuschuss 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E70B34-C0DA-4C97-BB40-4028451130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3034" y="106190"/>
            <a:ext cx="1380597" cy="1250917"/>
          </a:xfrm>
          <a:prstGeom prst="rect">
            <a:avLst/>
          </a:prstGeom>
        </p:spPr>
      </p:pic>
      <p:pic>
        <p:nvPicPr>
          <p:cNvPr id="8" name="Grafik 21">
            <a:extLst>
              <a:ext uri="{FF2B5EF4-FFF2-40B4-BE49-F238E27FC236}">
                <a16:creationId xmlns:a16="http://schemas.microsoft.com/office/drawing/2014/main" id="{3B5462FE-0124-4EFA-874B-7BA7A1AD0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222" y="1682572"/>
            <a:ext cx="1310595" cy="13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D02BD83-ABB2-47E4-B883-5F00D2510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58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70742-0EF8-48BD-A24A-577A0352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034" y="1718048"/>
            <a:ext cx="8600134" cy="46721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 fontAlgn="base" hangingPunct="0">
              <a:buNone/>
            </a:pPr>
            <a:r>
              <a:rPr lang="de-DE" sz="1800" b="1" dirty="0" err="1">
                <a:solidFill>
                  <a:srgbClr val="C00000"/>
                </a:solidFill>
                <a:latin typeface="Helvetica Neue Medium"/>
              </a:rPr>
              <a:t>Obiettivo</a:t>
            </a:r>
            <a:endParaRPr lang="de-DE" sz="1800" b="1" dirty="0">
              <a:solidFill>
                <a:srgbClr val="C00000"/>
              </a:solidFill>
              <a:latin typeface="Helvetica Neue Medium"/>
            </a:endParaRPr>
          </a:p>
          <a:p>
            <a:pPr marL="0" indent="0" algn="just" fontAlgn="base" hangingPunct="0">
              <a:buNone/>
            </a:pPr>
            <a:r>
              <a:rPr lang="it-IT" sz="1550" dirty="0">
                <a:latin typeface="Helvetica Neue Medium"/>
              </a:rPr>
              <a:t>Copertura dei costi aziendali 2021 delle imprese operanti in settori particolarmente penalizzati  dall’emergenza epidemiologica da Covid-19 e  che hanno registrato nel periodo di riferimento una rilevante contrazione del volume d’affari</a:t>
            </a:r>
            <a:endParaRPr lang="de-DE" sz="1550" dirty="0">
              <a:latin typeface="Helvetica Neue Medium"/>
            </a:endParaRPr>
          </a:p>
          <a:p>
            <a:pPr marL="0" indent="0" algn="just" fontAlgn="base" hangingPunct="0">
              <a:spcBef>
                <a:spcPts val="1400"/>
              </a:spcBef>
              <a:buNone/>
            </a:pPr>
            <a:r>
              <a:rPr lang="de-DE" sz="1800" b="1" dirty="0" err="1">
                <a:solidFill>
                  <a:srgbClr val="C00000"/>
                </a:solidFill>
                <a:latin typeface="Helvetica Neue Medium"/>
              </a:rPr>
              <a:t>Beneficiari</a:t>
            </a:r>
            <a:endParaRPr lang="de-DE" sz="1800" b="1" dirty="0">
              <a:solidFill>
                <a:srgbClr val="C00000"/>
              </a:solidFill>
              <a:latin typeface="Helvetica Neue Medium"/>
            </a:endParaRPr>
          </a:p>
          <a:p>
            <a:pPr marL="0" indent="0" algn="just" fontAlgn="base" hangingPunct="0">
              <a:buNone/>
            </a:pPr>
            <a:r>
              <a:rPr lang="de-DE" sz="1550" dirty="0" err="1">
                <a:latin typeface="Helvetica Neue Medium"/>
              </a:rPr>
              <a:t>Agenzie</a:t>
            </a:r>
            <a:r>
              <a:rPr lang="de-DE" sz="1550" dirty="0">
                <a:latin typeface="Helvetica Neue Medium"/>
              </a:rPr>
              <a:t> di </a:t>
            </a:r>
            <a:r>
              <a:rPr lang="de-DE" sz="1550" dirty="0" err="1">
                <a:latin typeface="Helvetica Neue Medium"/>
              </a:rPr>
              <a:t>viaggio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imprese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che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operano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nel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settore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dell‘organizzazione</a:t>
            </a:r>
            <a:r>
              <a:rPr lang="de-DE" sz="1550" dirty="0">
                <a:latin typeface="Helvetica Neue Medium"/>
              </a:rPr>
              <a:t> di </a:t>
            </a:r>
            <a:r>
              <a:rPr lang="de-DE" sz="1550" dirty="0" err="1">
                <a:latin typeface="Helvetica Neue Medium"/>
              </a:rPr>
              <a:t>eventi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trasporto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passeggeri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discoteche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palestre</a:t>
            </a:r>
            <a:r>
              <a:rPr lang="de-DE" sz="1550" dirty="0">
                <a:latin typeface="Helvetica Neue Medium"/>
              </a:rPr>
              <a:t> e </a:t>
            </a:r>
            <a:r>
              <a:rPr lang="de-DE" sz="1550" dirty="0" err="1">
                <a:latin typeface="Helvetica Neue Medium"/>
              </a:rPr>
              <a:t>sale</a:t>
            </a:r>
            <a:r>
              <a:rPr lang="de-DE" sz="1550" dirty="0">
                <a:latin typeface="Helvetica Neue Medium"/>
              </a:rPr>
              <a:t> da </a:t>
            </a:r>
            <a:r>
              <a:rPr lang="de-DE" sz="1550" dirty="0" err="1">
                <a:latin typeface="Helvetica Neue Medium"/>
              </a:rPr>
              <a:t>ballo</a:t>
            </a:r>
            <a:endParaRPr lang="de-DE" sz="200" b="1" dirty="0">
              <a:solidFill>
                <a:srgbClr val="E6232B"/>
              </a:solidFill>
              <a:latin typeface="Helvetica Neue Medium"/>
            </a:endParaRPr>
          </a:p>
          <a:p>
            <a:pPr marL="0" indent="0" algn="just" fontAlgn="base" hangingPunct="0">
              <a:spcBef>
                <a:spcPts val="1400"/>
              </a:spcBef>
              <a:buNone/>
            </a:pPr>
            <a:r>
              <a:rPr lang="de-DE" sz="1800" b="1" dirty="0" err="1">
                <a:solidFill>
                  <a:srgbClr val="C00000"/>
                </a:solidFill>
                <a:latin typeface="Helvetica Neue Medium"/>
              </a:rPr>
              <a:t>Requisiti</a:t>
            </a:r>
            <a:endParaRPr lang="de-DE" sz="1800" b="1" dirty="0">
              <a:solidFill>
                <a:srgbClr val="C00000"/>
              </a:solidFill>
              <a:latin typeface="Helvetica Neue Medium"/>
            </a:endParaRPr>
          </a:p>
          <a:p>
            <a:pPr algn="just" fontAlgn="base" hangingPunct="0"/>
            <a:r>
              <a:rPr lang="de-DE" sz="1550" dirty="0" err="1">
                <a:latin typeface="Helvetica Neue Medium"/>
              </a:rPr>
              <a:t>Fatturato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minimo</a:t>
            </a:r>
            <a:r>
              <a:rPr lang="de-DE" sz="1550" dirty="0">
                <a:latin typeface="Helvetica Neue Medium"/>
              </a:rPr>
              <a:t>: 30.000 € </a:t>
            </a:r>
            <a:r>
              <a:rPr lang="de-DE" sz="1550" dirty="0" err="1">
                <a:latin typeface="Helvetica Neue Medium"/>
              </a:rPr>
              <a:t>nel</a:t>
            </a:r>
            <a:r>
              <a:rPr lang="de-DE" sz="1550" dirty="0">
                <a:latin typeface="Helvetica Neue Medium"/>
              </a:rPr>
              <a:t> 2019, </a:t>
            </a:r>
            <a:r>
              <a:rPr lang="de-DE" sz="1550" dirty="0" err="1">
                <a:latin typeface="Helvetica Neue Medium"/>
              </a:rPr>
              <a:t>risp</a:t>
            </a:r>
            <a:r>
              <a:rPr lang="de-DE" sz="1550" dirty="0">
                <a:latin typeface="Helvetica Neue Medium"/>
              </a:rPr>
              <a:t>. 700 €/</a:t>
            </a:r>
            <a:r>
              <a:rPr lang="de-DE" sz="1550" dirty="0" err="1">
                <a:latin typeface="Helvetica Neue Medium"/>
              </a:rPr>
              <a:t>mese</a:t>
            </a:r>
            <a:r>
              <a:rPr lang="de-DE" sz="1550" dirty="0">
                <a:latin typeface="Helvetica Neue Medium"/>
              </a:rPr>
              <a:t> per </a:t>
            </a:r>
            <a:r>
              <a:rPr lang="de-DE" sz="1550" dirty="0" err="1">
                <a:latin typeface="Helvetica Neue Medium"/>
              </a:rPr>
              <a:t>imprese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che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hanno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iniziato</a:t>
            </a:r>
            <a:r>
              <a:rPr lang="de-DE" sz="1550" dirty="0">
                <a:latin typeface="Helvetica Neue Medium"/>
              </a:rPr>
              <a:t> la </a:t>
            </a:r>
            <a:r>
              <a:rPr lang="de-DE" sz="1550" dirty="0" err="1">
                <a:latin typeface="Helvetica Neue Medium"/>
              </a:rPr>
              <a:t>loro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attività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nel</a:t>
            </a:r>
            <a:r>
              <a:rPr lang="de-DE" sz="1550" dirty="0">
                <a:latin typeface="Helvetica Neue Medium"/>
              </a:rPr>
              <a:t> 2020</a:t>
            </a:r>
          </a:p>
          <a:p>
            <a:pPr algn="just" fontAlgn="base" hangingPunct="0"/>
            <a:r>
              <a:rPr lang="de-DE" sz="1550" dirty="0" err="1">
                <a:latin typeface="Helvetica Neue Medium"/>
              </a:rPr>
              <a:t>Calo</a:t>
            </a:r>
            <a:r>
              <a:rPr lang="de-DE" sz="1550" dirty="0">
                <a:latin typeface="Helvetica Neue Medium"/>
              </a:rPr>
              <a:t> di </a:t>
            </a:r>
            <a:r>
              <a:rPr lang="de-DE" sz="1550" dirty="0" err="1">
                <a:latin typeface="Helvetica Neue Medium"/>
              </a:rPr>
              <a:t>fatturato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complessivo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nel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periodo</a:t>
            </a:r>
            <a:r>
              <a:rPr lang="de-DE" sz="1550" dirty="0">
                <a:latin typeface="Helvetica Neue Medium"/>
              </a:rPr>
              <a:t> 1.1.2021 – 31.12.2021 </a:t>
            </a:r>
            <a:r>
              <a:rPr lang="de-DE" sz="1550" dirty="0" err="1">
                <a:latin typeface="Helvetica Neue Medium"/>
              </a:rPr>
              <a:t>rapportato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allo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stesso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periodo</a:t>
            </a:r>
            <a:r>
              <a:rPr lang="de-DE" sz="1550" dirty="0">
                <a:latin typeface="Helvetica Neue Medium"/>
              </a:rPr>
              <a:t> del 2019: min. 50%</a:t>
            </a:r>
          </a:p>
          <a:p>
            <a:pPr algn="just" fontAlgn="base" hangingPunct="0"/>
            <a:r>
              <a:rPr lang="de-DE" sz="1550" i="1" dirty="0" err="1">
                <a:latin typeface="Helvetica Neue Medium"/>
              </a:rPr>
              <a:t>Imprese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operanti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nel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trasporto</a:t>
            </a:r>
            <a:r>
              <a:rPr lang="de-DE" sz="1550" i="1" dirty="0">
                <a:latin typeface="Helvetica Neue Medium"/>
              </a:rPr>
              <a:t> di </a:t>
            </a:r>
            <a:r>
              <a:rPr lang="de-DE" sz="1550" i="1" dirty="0" err="1">
                <a:latin typeface="Helvetica Neue Medium"/>
              </a:rPr>
              <a:t>passeggeri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che</a:t>
            </a:r>
            <a:r>
              <a:rPr lang="de-DE" sz="1550" i="1" dirty="0">
                <a:latin typeface="Helvetica Neue Medium"/>
              </a:rPr>
              <a:t> non </a:t>
            </a:r>
            <a:r>
              <a:rPr lang="de-DE" sz="1550" i="1" dirty="0" err="1">
                <a:latin typeface="Helvetica Neue Medium"/>
              </a:rPr>
              <a:t>hanno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ottenuto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il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contributo</a:t>
            </a:r>
            <a:r>
              <a:rPr lang="de-DE" sz="1550" i="1" dirty="0">
                <a:latin typeface="Helvetica Neue Medium"/>
              </a:rPr>
              <a:t> per </a:t>
            </a:r>
            <a:r>
              <a:rPr lang="de-DE" sz="1550" i="1" dirty="0" err="1">
                <a:latin typeface="Helvetica Neue Medium"/>
              </a:rPr>
              <a:t>il</a:t>
            </a:r>
            <a:r>
              <a:rPr lang="de-DE" sz="1550" i="1" dirty="0">
                <a:latin typeface="Helvetica Neue Medium"/>
              </a:rPr>
              <a:t> 2020: </a:t>
            </a:r>
            <a:r>
              <a:rPr lang="de-DE" sz="1550" dirty="0" err="1">
                <a:latin typeface="Helvetica Neue Medium"/>
              </a:rPr>
              <a:t>Calo</a:t>
            </a:r>
            <a:r>
              <a:rPr lang="de-DE" sz="1550" dirty="0">
                <a:latin typeface="Helvetica Neue Medium"/>
              </a:rPr>
              <a:t> di </a:t>
            </a:r>
            <a:r>
              <a:rPr lang="de-DE" sz="1550" dirty="0" err="1">
                <a:latin typeface="Helvetica Neue Medium"/>
              </a:rPr>
              <a:t>fatturato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complessivo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nel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periodo</a:t>
            </a:r>
            <a:r>
              <a:rPr lang="de-DE" sz="1550" dirty="0">
                <a:latin typeface="Helvetica Neue Medium"/>
              </a:rPr>
              <a:t> 1.3.2020 – 31.8.2020 </a:t>
            </a:r>
            <a:r>
              <a:rPr lang="de-DE" sz="1550" dirty="0" err="1">
                <a:latin typeface="Helvetica Neue Medium"/>
              </a:rPr>
              <a:t>rapportato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allo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stesso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periodo</a:t>
            </a:r>
            <a:r>
              <a:rPr lang="de-DE" sz="1550" dirty="0">
                <a:latin typeface="Helvetica Neue Medium"/>
              </a:rPr>
              <a:t> del 2019: min. 60%</a:t>
            </a:r>
          </a:p>
          <a:p>
            <a:endParaRPr lang="de-DE" sz="1200" dirty="0">
              <a:latin typeface="Helvetica Neue Medium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ACED7A6-8F89-462A-ABA5-63EFF66AB87F}"/>
              </a:ext>
            </a:extLst>
          </p:cNvPr>
          <p:cNvSpPr txBox="1"/>
          <p:nvPr/>
        </p:nvSpPr>
        <p:spPr>
          <a:xfrm>
            <a:off x="2171143" y="421761"/>
            <a:ext cx="9117812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410766" hangingPunct="0">
              <a:defRPr/>
            </a:pPr>
            <a:r>
              <a:rPr lang="it-IT" sz="3200" b="1" kern="0">
                <a:solidFill>
                  <a:srgbClr val="FFFFFF"/>
                </a:solidFill>
                <a:latin typeface="Helvetica Neue"/>
                <a:sym typeface="Helvetica Neue"/>
              </a:rPr>
              <a:t>Sussidio parametrato ai costi fissi 2022</a:t>
            </a:r>
            <a:endParaRPr lang="de-DE" sz="320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E70B34-C0DA-4C97-BB40-4028451130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3034" y="106190"/>
            <a:ext cx="1380597" cy="12509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407E8D-FB47-4DBA-B4C7-0905A7A43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800" y="1718048"/>
            <a:ext cx="1354058" cy="13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9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D02BD83-ABB2-47E4-B883-5F00D2510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58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70742-0EF8-48BD-A24A-577A0352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034" y="1718048"/>
            <a:ext cx="8600134" cy="46721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 fontAlgn="base" hangingPunct="0">
              <a:buNone/>
            </a:pPr>
            <a:r>
              <a:rPr lang="de-DE" sz="1800" b="1" dirty="0" err="1">
                <a:solidFill>
                  <a:srgbClr val="C00000"/>
                </a:solidFill>
                <a:latin typeface="Helvetica Neue Medium"/>
              </a:rPr>
              <a:t>Costi</a:t>
            </a:r>
            <a:r>
              <a:rPr lang="de-DE" sz="1800" b="1" dirty="0">
                <a:solidFill>
                  <a:srgbClr val="C00000"/>
                </a:solidFill>
                <a:latin typeface="Helvetica Neue Medium"/>
              </a:rPr>
              <a:t> </a:t>
            </a:r>
            <a:r>
              <a:rPr lang="de-DE" sz="1800" b="1" dirty="0" err="1">
                <a:solidFill>
                  <a:srgbClr val="C00000"/>
                </a:solidFill>
                <a:latin typeface="Helvetica Neue Medium"/>
              </a:rPr>
              <a:t>fissi</a:t>
            </a:r>
            <a:r>
              <a:rPr lang="de-DE" sz="1800" b="1" dirty="0">
                <a:solidFill>
                  <a:srgbClr val="C00000"/>
                </a:solidFill>
                <a:latin typeface="Helvetica Neue Medium"/>
              </a:rPr>
              <a:t> </a:t>
            </a:r>
            <a:r>
              <a:rPr lang="de-DE" sz="1800" b="1" dirty="0" err="1">
                <a:solidFill>
                  <a:srgbClr val="C00000"/>
                </a:solidFill>
                <a:latin typeface="Helvetica Neue Medium"/>
              </a:rPr>
              <a:t>ammissibili</a:t>
            </a:r>
            <a:r>
              <a:rPr lang="de-DE" sz="1800" b="1" dirty="0">
                <a:solidFill>
                  <a:srgbClr val="C00000"/>
                </a:solidFill>
                <a:latin typeface="Helvetica Neue Medium"/>
              </a:rPr>
              <a:t> </a:t>
            </a:r>
          </a:p>
          <a:p>
            <a:pPr marL="0" indent="0" algn="just" fontAlgn="base" hangingPunct="0">
              <a:buNone/>
            </a:pPr>
            <a:r>
              <a:rPr lang="de-DE" sz="1550" dirty="0" err="1">
                <a:latin typeface="Helvetica Neue Medium"/>
              </a:rPr>
              <a:t>Affitti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utenze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energia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elettrica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acqua</a:t>
            </a:r>
            <a:r>
              <a:rPr lang="de-DE" sz="1550" dirty="0">
                <a:latin typeface="Helvetica Neue Medium"/>
              </a:rPr>
              <a:t> e gas, </a:t>
            </a:r>
            <a:r>
              <a:rPr lang="de-DE" sz="1550" dirty="0" err="1">
                <a:latin typeface="Helvetica Neue Medium"/>
              </a:rPr>
              <a:t>spese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riscaldamento</a:t>
            </a:r>
            <a:r>
              <a:rPr lang="de-DE" sz="1550" dirty="0">
                <a:latin typeface="Helvetica Neue Medium"/>
              </a:rPr>
              <a:t> e </a:t>
            </a:r>
            <a:r>
              <a:rPr lang="de-DE" sz="1550" dirty="0" err="1">
                <a:latin typeface="Helvetica Neue Medium"/>
              </a:rPr>
              <a:t>telefoniche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assicurazioni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pubblicità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spese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pulizie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tassa</a:t>
            </a:r>
            <a:r>
              <a:rPr lang="de-DE" sz="1550" dirty="0">
                <a:latin typeface="Helvetica Neue Medium"/>
              </a:rPr>
              <a:t> sui </a:t>
            </a:r>
            <a:r>
              <a:rPr lang="de-DE" sz="1550" dirty="0" err="1">
                <a:latin typeface="Helvetica Neue Medium"/>
              </a:rPr>
              <a:t>rifiuti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manutenzione</a:t>
            </a:r>
            <a:r>
              <a:rPr lang="de-DE" sz="1550" dirty="0">
                <a:latin typeface="Helvetica Neue Medium"/>
              </a:rPr>
              <a:t> </a:t>
            </a:r>
            <a:r>
              <a:rPr lang="de-DE" sz="1550" dirty="0" err="1">
                <a:latin typeface="Helvetica Neue Medium"/>
              </a:rPr>
              <a:t>software</a:t>
            </a:r>
            <a:r>
              <a:rPr lang="de-DE" sz="1550" dirty="0">
                <a:latin typeface="Helvetica Neue Medium"/>
              </a:rPr>
              <a:t>, </a:t>
            </a:r>
            <a:r>
              <a:rPr lang="de-DE" sz="1550" dirty="0" err="1">
                <a:latin typeface="Helvetica Neue Medium"/>
              </a:rPr>
              <a:t>aggiornamento</a:t>
            </a:r>
            <a:r>
              <a:rPr lang="de-DE" sz="1550" dirty="0">
                <a:latin typeface="Helvetica Neue Medium"/>
              </a:rPr>
              <a:t> professionale,….</a:t>
            </a:r>
          </a:p>
          <a:p>
            <a:pPr marL="0" indent="0" algn="just" fontAlgn="base" hangingPunct="0">
              <a:buNone/>
            </a:pPr>
            <a:r>
              <a:rPr lang="de-DE" sz="1800" b="1" dirty="0" err="1">
                <a:solidFill>
                  <a:srgbClr val="C00000"/>
                </a:solidFill>
                <a:latin typeface="Helvetica Neue Medium"/>
              </a:rPr>
              <a:t>Sussidio</a:t>
            </a:r>
            <a:endParaRPr lang="de-DE" sz="1800" b="1" dirty="0">
              <a:solidFill>
                <a:srgbClr val="C00000"/>
              </a:solidFill>
              <a:latin typeface="Helvetica Neue Medium"/>
            </a:endParaRPr>
          </a:p>
          <a:p>
            <a:pPr marL="0" indent="0" algn="just" fontAlgn="base" hangingPunct="0">
              <a:buNone/>
            </a:pPr>
            <a:r>
              <a:rPr lang="de-DE" sz="1550" dirty="0">
                <a:latin typeface="Helvetica Neue Medium"/>
              </a:rPr>
              <a:t>max. 80.000 € 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</a:t>
            </a:r>
            <a:r>
              <a:rPr lang="de-DE" sz="1550" dirty="0" err="1">
                <a:latin typeface="Helvetica Neue Medium"/>
              </a:rPr>
              <a:t>Calo</a:t>
            </a:r>
            <a:r>
              <a:rPr lang="de-DE" sz="1550" dirty="0">
                <a:latin typeface="Helvetica Neue Medium"/>
              </a:rPr>
              <a:t> di </a:t>
            </a:r>
            <a:r>
              <a:rPr lang="de-DE" sz="1550" dirty="0" err="1">
                <a:latin typeface="Helvetica Neue Medium"/>
              </a:rPr>
              <a:t>fatturato</a:t>
            </a:r>
            <a:r>
              <a:rPr lang="de-DE" sz="1550" dirty="0">
                <a:latin typeface="Helvetica Neue Medium"/>
              </a:rPr>
              <a:t> 50-60%: </a:t>
            </a:r>
            <a:r>
              <a:rPr lang="de-DE" sz="1550" dirty="0" err="1">
                <a:latin typeface="Helvetica Neue Medium"/>
              </a:rPr>
              <a:t>Sussidio</a:t>
            </a:r>
            <a:r>
              <a:rPr lang="de-DE" sz="1550" dirty="0">
                <a:latin typeface="Helvetica Neue Medium"/>
              </a:rPr>
              <a:t> del 40% 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</a:t>
            </a:r>
            <a:r>
              <a:rPr lang="de-DE" sz="1550" dirty="0" err="1">
                <a:latin typeface="Helvetica Neue Medium"/>
              </a:rPr>
              <a:t>Calo</a:t>
            </a:r>
            <a:r>
              <a:rPr lang="de-DE" sz="1550" dirty="0">
                <a:latin typeface="Helvetica Neue Medium"/>
              </a:rPr>
              <a:t> di </a:t>
            </a:r>
            <a:r>
              <a:rPr lang="de-DE" sz="1550" dirty="0" err="1">
                <a:latin typeface="Helvetica Neue Medium"/>
              </a:rPr>
              <a:t>fatturato</a:t>
            </a:r>
            <a:r>
              <a:rPr lang="de-DE" sz="1550" dirty="0">
                <a:latin typeface="Helvetica Neue Medium"/>
              </a:rPr>
              <a:t> 60-70%: </a:t>
            </a:r>
            <a:r>
              <a:rPr lang="de-DE" sz="1550" dirty="0" err="1">
                <a:latin typeface="Helvetica Neue Medium"/>
              </a:rPr>
              <a:t>Sussidio</a:t>
            </a:r>
            <a:r>
              <a:rPr lang="de-DE" sz="1550" dirty="0">
                <a:latin typeface="Helvetica Neue Medium"/>
              </a:rPr>
              <a:t> del 60% 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</a:t>
            </a:r>
            <a:r>
              <a:rPr lang="de-DE" sz="1550" dirty="0" err="1">
                <a:latin typeface="Helvetica Neue Medium"/>
              </a:rPr>
              <a:t>Calo</a:t>
            </a:r>
            <a:r>
              <a:rPr lang="de-DE" sz="1550" dirty="0">
                <a:latin typeface="Helvetica Neue Medium"/>
              </a:rPr>
              <a:t> di </a:t>
            </a:r>
            <a:r>
              <a:rPr lang="de-DE" sz="1550" dirty="0" err="1">
                <a:latin typeface="Helvetica Neue Medium"/>
              </a:rPr>
              <a:t>fatturato</a:t>
            </a:r>
            <a:r>
              <a:rPr lang="de-DE" sz="1550" dirty="0">
                <a:latin typeface="Helvetica Neue Medium"/>
              </a:rPr>
              <a:t> &gt; 70%: </a:t>
            </a:r>
            <a:r>
              <a:rPr lang="de-DE" sz="1550" dirty="0" err="1">
                <a:latin typeface="Helvetica Neue Medium"/>
              </a:rPr>
              <a:t>Sussidio</a:t>
            </a:r>
            <a:r>
              <a:rPr lang="de-DE" sz="1550" dirty="0">
                <a:latin typeface="Helvetica Neue Medium"/>
              </a:rPr>
              <a:t> del 70% </a:t>
            </a:r>
          </a:p>
          <a:p>
            <a:pPr marL="0" indent="0" algn="just" fontAlgn="base" hangingPunct="0">
              <a:buNone/>
            </a:pPr>
            <a:r>
              <a:rPr lang="de-DE" sz="1550" i="1" dirty="0" err="1">
                <a:latin typeface="Helvetica Neue Medium"/>
              </a:rPr>
              <a:t>Imprese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operanti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nel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trasporto</a:t>
            </a:r>
            <a:r>
              <a:rPr lang="de-DE" sz="1550" i="1" dirty="0">
                <a:latin typeface="Helvetica Neue Medium"/>
              </a:rPr>
              <a:t> di </a:t>
            </a:r>
            <a:r>
              <a:rPr lang="de-DE" sz="1550" i="1" dirty="0" err="1">
                <a:latin typeface="Helvetica Neue Medium"/>
              </a:rPr>
              <a:t>passeggeri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che</a:t>
            </a:r>
            <a:r>
              <a:rPr lang="de-DE" sz="1550" i="1" dirty="0">
                <a:latin typeface="Helvetica Neue Medium"/>
              </a:rPr>
              <a:t> non </a:t>
            </a:r>
            <a:r>
              <a:rPr lang="de-DE" sz="1550" i="1" dirty="0" err="1">
                <a:latin typeface="Helvetica Neue Medium"/>
              </a:rPr>
              <a:t>hanno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ottenuto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il</a:t>
            </a:r>
            <a:r>
              <a:rPr lang="de-DE" sz="1550" i="1" dirty="0">
                <a:latin typeface="Helvetica Neue Medium"/>
              </a:rPr>
              <a:t> </a:t>
            </a:r>
            <a:r>
              <a:rPr lang="de-DE" sz="1550" i="1" dirty="0" err="1">
                <a:latin typeface="Helvetica Neue Medium"/>
              </a:rPr>
              <a:t>contributo</a:t>
            </a:r>
            <a:r>
              <a:rPr lang="de-DE" sz="1550" i="1" dirty="0">
                <a:latin typeface="Helvetica Neue Medium"/>
              </a:rPr>
              <a:t> per </a:t>
            </a:r>
            <a:r>
              <a:rPr lang="de-DE" sz="1550" i="1" dirty="0" err="1">
                <a:latin typeface="Helvetica Neue Medium"/>
              </a:rPr>
              <a:t>il</a:t>
            </a:r>
            <a:r>
              <a:rPr lang="de-DE" sz="1550" i="1" dirty="0">
                <a:latin typeface="Helvetica Neue Medium"/>
              </a:rPr>
              <a:t> 2020: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</a:t>
            </a:r>
            <a:r>
              <a:rPr lang="de-DE" sz="1550" dirty="0" err="1">
                <a:latin typeface="Helvetica Neue Medium"/>
              </a:rPr>
              <a:t>Calo</a:t>
            </a:r>
            <a:r>
              <a:rPr lang="de-DE" sz="1550" dirty="0">
                <a:latin typeface="Helvetica Neue Medium"/>
              </a:rPr>
              <a:t> di </a:t>
            </a:r>
            <a:r>
              <a:rPr lang="de-DE" sz="1550" dirty="0" err="1">
                <a:latin typeface="Helvetica Neue Medium"/>
              </a:rPr>
              <a:t>fatturato</a:t>
            </a:r>
            <a:r>
              <a:rPr lang="de-DE" sz="1550" dirty="0">
                <a:latin typeface="Helvetica Neue Medium"/>
              </a:rPr>
              <a:t> 60-70%: </a:t>
            </a:r>
            <a:r>
              <a:rPr lang="de-DE" sz="1550" dirty="0" err="1">
                <a:latin typeface="Helvetica Neue Medium"/>
              </a:rPr>
              <a:t>Sussidio</a:t>
            </a:r>
            <a:r>
              <a:rPr lang="de-DE" sz="1550" dirty="0">
                <a:latin typeface="Helvetica Neue Medium"/>
              </a:rPr>
              <a:t> del 40% 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</a:t>
            </a:r>
            <a:r>
              <a:rPr lang="de-DE" sz="1550" dirty="0" err="1">
                <a:latin typeface="Helvetica Neue Medium"/>
              </a:rPr>
              <a:t>Calo</a:t>
            </a:r>
            <a:r>
              <a:rPr lang="de-DE" sz="1550" dirty="0">
                <a:latin typeface="Helvetica Neue Medium"/>
              </a:rPr>
              <a:t> di </a:t>
            </a:r>
            <a:r>
              <a:rPr lang="de-DE" sz="1550" dirty="0" err="1">
                <a:latin typeface="Helvetica Neue Medium"/>
              </a:rPr>
              <a:t>fatturato</a:t>
            </a:r>
            <a:r>
              <a:rPr lang="de-DE" sz="1550" dirty="0">
                <a:latin typeface="Helvetica Neue Medium"/>
              </a:rPr>
              <a:t> 70-80%: </a:t>
            </a:r>
            <a:r>
              <a:rPr lang="de-DE" sz="1550" dirty="0" err="1">
                <a:latin typeface="Helvetica Neue Medium"/>
              </a:rPr>
              <a:t>Sussidio</a:t>
            </a:r>
            <a:r>
              <a:rPr lang="de-DE" sz="1550" dirty="0">
                <a:latin typeface="Helvetica Neue Medium"/>
              </a:rPr>
              <a:t> del 60% </a:t>
            </a:r>
          </a:p>
          <a:p>
            <a:pPr marL="0" indent="0" algn="just" fontAlgn="base" hangingPunct="0">
              <a:spcBef>
                <a:spcPts val="600"/>
              </a:spcBef>
              <a:buNone/>
            </a:pPr>
            <a:r>
              <a:rPr lang="de-DE" sz="1550" dirty="0">
                <a:latin typeface="Helvetica Neue Medium"/>
              </a:rPr>
              <a:t>   - </a:t>
            </a:r>
            <a:r>
              <a:rPr lang="de-DE" sz="1550" dirty="0" err="1">
                <a:latin typeface="Helvetica Neue Medium"/>
              </a:rPr>
              <a:t>Calo</a:t>
            </a:r>
            <a:r>
              <a:rPr lang="de-DE" sz="1550" dirty="0">
                <a:latin typeface="Helvetica Neue Medium"/>
              </a:rPr>
              <a:t> di </a:t>
            </a:r>
            <a:r>
              <a:rPr lang="de-DE" sz="1550" dirty="0" err="1">
                <a:latin typeface="Helvetica Neue Medium"/>
              </a:rPr>
              <a:t>fatturato</a:t>
            </a:r>
            <a:r>
              <a:rPr lang="de-DE" sz="1550" dirty="0">
                <a:latin typeface="Helvetica Neue Medium"/>
              </a:rPr>
              <a:t> &gt; 80%: </a:t>
            </a:r>
            <a:r>
              <a:rPr lang="de-DE" sz="1550" dirty="0" err="1">
                <a:latin typeface="Helvetica Neue Medium"/>
              </a:rPr>
              <a:t>Sussidio</a:t>
            </a:r>
            <a:r>
              <a:rPr lang="de-DE" sz="1550" dirty="0">
                <a:latin typeface="Helvetica Neue Medium"/>
              </a:rPr>
              <a:t> del 70% </a:t>
            </a:r>
          </a:p>
          <a:p>
            <a:pPr marL="0" indent="0" algn="just" fontAlgn="base" hangingPunct="0">
              <a:buNone/>
            </a:pPr>
            <a:r>
              <a:rPr lang="de-DE" sz="1800" b="1" dirty="0" err="1">
                <a:solidFill>
                  <a:srgbClr val="C00000"/>
                </a:solidFill>
                <a:latin typeface="Helvetica Neue Medium"/>
              </a:rPr>
              <a:t>Periodo</a:t>
            </a:r>
            <a:r>
              <a:rPr lang="de-DE" sz="1800" b="1" dirty="0">
                <a:solidFill>
                  <a:srgbClr val="C00000"/>
                </a:solidFill>
                <a:latin typeface="Helvetica Neue Medium"/>
              </a:rPr>
              <a:t> per la </a:t>
            </a:r>
            <a:r>
              <a:rPr lang="de-DE" sz="1800" b="1" dirty="0" err="1">
                <a:solidFill>
                  <a:srgbClr val="C00000"/>
                </a:solidFill>
                <a:latin typeface="Helvetica Neue Medium"/>
              </a:rPr>
              <a:t>presentazione</a:t>
            </a:r>
            <a:r>
              <a:rPr lang="de-DE" sz="1800" b="1" dirty="0">
                <a:solidFill>
                  <a:srgbClr val="C00000"/>
                </a:solidFill>
                <a:latin typeface="Helvetica Neue Medium"/>
              </a:rPr>
              <a:t> delle </a:t>
            </a:r>
            <a:r>
              <a:rPr lang="de-DE" sz="1800" b="1" dirty="0" err="1">
                <a:solidFill>
                  <a:srgbClr val="C00000"/>
                </a:solidFill>
                <a:latin typeface="Helvetica Neue Medium"/>
              </a:rPr>
              <a:t>domande</a:t>
            </a:r>
            <a:r>
              <a:rPr lang="de-DE" sz="1800" b="1" dirty="0">
                <a:solidFill>
                  <a:srgbClr val="C00000"/>
                </a:solidFill>
                <a:latin typeface="Helvetica Neue Medium"/>
              </a:rPr>
              <a:t> </a:t>
            </a:r>
          </a:p>
          <a:p>
            <a:pPr marL="0" indent="0" algn="just" fontAlgn="base" hangingPunct="0">
              <a:buNone/>
            </a:pPr>
            <a:r>
              <a:rPr lang="de-DE" sz="1550" dirty="0">
                <a:latin typeface="Helvetica Neue Medium"/>
              </a:rPr>
              <a:t>Maggio 2022</a:t>
            </a:r>
          </a:p>
          <a:p>
            <a:pPr marL="0" indent="0" fontAlgn="base" hangingPunct="0">
              <a:buNone/>
            </a:pPr>
            <a:endParaRPr lang="de-DE" sz="1550" dirty="0">
              <a:latin typeface="Helvetica Neue Medium"/>
            </a:endParaRPr>
          </a:p>
          <a:p>
            <a:endParaRPr lang="de-DE" sz="1200" dirty="0">
              <a:latin typeface="Helvetica Neue Medium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ACED7A6-8F89-462A-ABA5-63EFF66AB87F}"/>
              </a:ext>
            </a:extLst>
          </p:cNvPr>
          <p:cNvSpPr txBox="1"/>
          <p:nvPr/>
        </p:nvSpPr>
        <p:spPr>
          <a:xfrm>
            <a:off x="2171143" y="421761"/>
            <a:ext cx="9117812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410766" hangingPunct="0">
              <a:defRPr/>
            </a:pPr>
            <a:r>
              <a:rPr lang="it-IT" sz="32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Sussidio parametrato ai costi fissi 2022</a:t>
            </a:r>
            <a:endParaRPr lang="de-DE" sz="320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E70B34-C0DA-4C97-BB40-4028451130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3034" y="106190"/>
            <a:ext cx="1380597" cy="1250917"/>
          </a:xfrm>
          <a:prstGeom prst="rect">
            <a:avLst/>
          </a:prstGeom>
        </p:spPr>
      </p:pic>
      <p:pic>
        <p:nvPicPr>
          <p:cNvPr id="7" name="Grafik 21">
            <a:extLst>
              <a:ext uri="{FF2B5EF4-FFF2-40B4-BE49-F238E27FC236}">
                <a16:creationId xmlns:a16="http://schemas.microsoft.com/office/drawing/2014/main" id="{FF20485F-4283-4601-B9F7-D551E2021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222" y="1682572"/>
            <a:ext cx="1310595" cy="13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0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uttura predefinit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ndeverwaltu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9E9DAB361EB741B60A479A2D8D8150" ma:contentTypeVersion="13" ma:contentTypeDescription="Ein neues Dokument erstellen." ma:contentTypeScope="" ma:versionID="4dfc75d21a11173f2a4ce964bda95deb">
  <xsd:schema xmlns:xsd="http://www.w3.org/2001/XMLSchema" xmlns:xs="http://www.w3.org/2001/XMLSchema" xmlns:p="http://schemas.microsoft.com/office/2006/metadata/properties" xmlns:ns2="9251f95f-e64c-4a0f-b1b3-e21831db74bd" xmlns:ns3="bfd8c72c-ec45-474d-aa0b-0a668a3a9c26" targetNamespace="http://schemas.microsoft.com/office/2006/metadata/properties" ma:root="true" ma:fieldsID="b5e648a9ccaad1609ed68b0f47824e0c" ns2:_="" ns3:_="">
    <xsd:import namespace="9251f95f-e64c-4a0f-b1b3-e21831db74bd"/>
    <xsd:import namespace="bfd8c72c-ec45-474d-aa0b-0a668a3a9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1f95f-e64c-4a0f-b1b3-e21831db7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8c72c-ec45-474d-aa0b-0a668a3a9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fd8c72c-ec45-474d-aa0b-0a668a3a9c26">
      <UserInfo>
        <DisplayName>Messner, Claudia</DisplayName>
        <AccountId>68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12A40D9-C33C-45A1-BE37-72A1F57043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28699-029B-4702-ADE9-5C59E2EB0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1f95f-e64c-4a0f-b1b3-e21831db74bd"/>
    <ds:schemaRef ds:uri="bfd8c72c-ec45-474d-aa0b-0a668a3a9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C1BD89-B11C-4381-B523-885A0B74DE98}">
  <ds:schemaRefs>
    <ds:schemaRef ds:uri="http://schemas.microsoft.com/office/infopath/2007/PartnerControls"/>
    <ds:schemaRef ds:uri="bfd8c72c-ec45-474d-aa0b-0a668a3a9c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251f95f-e64c-4a0f-b1b3-e21831db74bd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Breitbild</PresentationFormat>
  <Paragraphs>52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Helvetica Neue Medium</vt:lpstr>
      <vt:lpstr>Open Sans</vt:lpstr>
      <vt:lpstr>Office</vt:lpstr>
      <vt:lpstr>Struttura predefinita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Siller, Sarah</dc:creator>
  <cp:lastModifiedBy>Raffl, Barbara</cp:lastModifiedBy>
  <cp:revision>112</cp:revision>
  <dcterms:created xsi:type="dcterms:W3CDTF">2021-03-04T15:25:54Z</dcterms:created>
  <dcterms:modified xsi:type="dcterms:W3CDTF">2022-05-03T09:47:30Z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0x010100619E9DAB361EB741B60A479A2D8D8150</vt:lpwstr>
  </property>
</Properties>
</file>