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79" r:id="rId5"/>
    <p:sldId id="280" r:id="rId6"/>
    <p:sldId id="278" r:id="rId7"/>
    <p:sldId id="268" r:id="rId8"/>
    <p:sldId id="269" r:id="rId9"/>
    <p:sldId id="287" r:id="rId10"/>
    <p:sldId id="267" r:id="rId11"/>
    <p:sldId id="281" r:id="rId12"/>
    <p:sldId id="256" r:id="rId13"/>
    <p:sldId id="262" r:id="rId14"/>
    <p:sldId id="264" r:id="rId15"/>
    <p:sldId id="265" r:id="rId16"/>
    <p:sldId id="270" r:id="rId17"/>
    <p:sldId id="271" r:id="rId18"/>
    <p:sldId id="273" r:id="rId19"/>
    <p:sldId id="275" r:id="rId20"/>
    <p:sldId id="282" r:id="rId21"/>
    <p:sldId id="283" r:id="rId22"/>
    <p:sldId id="284" r:id="rId23"/>
    <p:sldId id="285" r:id="rId24"/>
    <p:sldId id="286" r:id="rId25"/>
    <p:sldId id="261" r:id="rId26"/>
  </p:sldIdLst>
  <p:sldSz cx="12192000" cy="6858000"/>
  <p:notesSz cx="6797675" cy="9872663"/>
  <p:defaultTextStyle>
    <a:defPPr>
      <a:defRPr lang="de-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noth, Noemi" userId="7576400b-fd28-4980-866a-154beee4936c" providerId="ADAL" clId="{906A83EE-7942-465D-8E85-FC1783CA7F94}"/>
    <pc:docChg chg="custSel modSld">
      <pc:chgData name="Prinoth, Noemi" userId="7576400b-fd28-4980-866a-154beee4936c" providerId="ADAL" clId="{906A83EE-7942-465D-8E85-FC1783CA7F94}" dt="2023-04-26T11:34:21.400" v="122" actId="14100"/>
      <pc:docMkLst>
        <pc:docMk/>
      </pc:docMkLst>
      <pc:sldChg chg="modSp mod">
        <pc:chgData name="Prinoth, Noemi" userId="7576400b-fd28-4980-866a-154beee4936c" providerId="ADAL" clId="{906A83EE-7942-465D-8E85-FC1783CA7F94}" dt="2023-04-26T11:34:21.400" v="122" actId="14100"/>
        <pc:sldMkLst>
          <pc:docMk/>
          <pc:sldMk cId="3563564968" sldId="284"/>
        </pc:sldMkLst>
        <pc:spChg chg="mod">
          <ac:chgData name="Prinoth, Noemi" userId="7576400b-fd28-4980-866a-154beee4936c" providerId="ADAL" clId="{906A83EE-7942-465D-8E85-FC1783CA7F94}" dt="2023-04-26T11:31:15.355" v="55" actId="20577"/>
          <ac:spMkLst>
            <pc:docMk/>
            <pc:sldMk cId="3563564968" sldId="284"/>
            <ac:spMk id="2" creationId="{5ECE34F5-D6A0-307E-35E5-130AF1878DC3}"/>
          </ac:spMkLst>
        </pc:spChg>
        <pc:spChg chg="mod">
          <ac:chgData name="Prinoth, Noemi" userId="7576400b-fd28-4980-866a-154beee4936c" providerId="ADAL" clId="{906A83EE-7942-465D-8E85-FC1783CA7F94}" dt="2023-04-26T11:34:21.400" v="122" actId="14100"/>
          <ac:spMkLst>
            <pc:docMk/>
            <pc:sldMk cId="3563564968" sldId="284"/>
            <ac:spMk id="3" creationId="{124FEA25-B3D8-4454-0F17-9B902982A1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36FF212-D17E-487B-8506-75B64E4F0DCB}" type="datetimeFigureOut">
              <a:rPr lang="de-DE" smtClean="0"/>
              <a:t>26.04.2023</a:t>
            </a:fld>
            <a:endParaRPr lang="de-DE"/>
          </a:p>
        </p:txBody>
      </p:sp>
      <p:sp>
        <p:nvSpPr>
          <p:cNvPr id="4" name="Folienbildplatzhalt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0CD203B7-F831-4B65-BE2C-9B62CC690A71}" type="slidenum">
              <a:rPr lang="de-DE" smtClean="0"/>
              <a:t>‹Nr.›</a:t>
            </a:fld>
            <a:endParaRPr lang="de-DE"/>
          </a:p>
        </p:txBody>
      </p:sp>
    </p:spTree>
    <p:extLst>
      <p:ext uri="{BB962C8B-B14F-4D97-AF65-F5344CB8AC3E}">
        <p14:creationId xmlns:p14="http://schemas.microsoft.com/office/powerpoint/2010/main" val="2598286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a:t>
            </a:fld>
            <a:endParaRPr lang="de-DE"/>
          </a:p>
        </p:txBody>
      </p:sp>
    </p:spTree>
    <p:extLst>
      <p:ext uri="{BB962C8B-B14F-4D97-AF65-F5344CB8AC3E}">
        <p14:creationId xmlns:p14="http://schemas.microsoft.com/office/powerpoint/2010/main" val="260807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Sul </a:t>
            </a:r>
            <a:r>
              <a:rPr lang="en-US" sz="1200" err="1"/>
              <a:t>territorio</a:t>
            </a:r>
            <a:r>
              <a:rPr lang="en-US" sz="1200"/>
              <a:t> provinciale </a:t>
            </a:r>
            <a:r>
              <a:rPr lang="en-US" sz="1200" err="1"/>
              <a:t>sono</a:t>
            </a:r>
            <a:r>
              <a:rPr lang="en-US" sz="1200"/>
              <a:t> </a:t>
            </a:r>
            <a:r>
              <a:rPr lang="en-US" sz="1200" err="1"/>
              <a:t>presenti</a:t>
            </a:r>
            <a:r>
              <a:rPr lang="en-US" sz="1200"/>
              <a:t> 13 </a:t>
            </a:r>
            <a:r>
              <a:rPr lang="en-US" sz="1200" err="1"/>
              <a:t>trappole</a:t>
            </a:r>
            <a:r>
              <a:rPr lang="en-US" sz="1200"/>
              <a:t> </a:t>
            </a:r>
            <a:r>
              <a:rPr lang="en-US" sz="1200" err="1"/>
              <a:t>pelo</a:t>
            </a:r>
            <a:r>
              <a:rPr lang="en-US" sz="1200"/>
              <a:t> </a:t>
            </a:r>
            <a:r>
              <a:rPr lang="en-US" sz="1200" err="1"/>
              <a:t>attivate</a:t>
            </a:r>
            <a:r>
              <a:rPr lang="en-US" sz="1200"/>
              <a:t> </a:t>
            </a:r>
            <a:r>
              <a:rPr lang="en-US" sz="1200" err="1"/>
              <a:t>ogni</a:t>
            </a:r>
            <a:r>
              <a:rPr lang="en-US" sz="1200"/>
              <a:t> 2 anni per </a:t>
            </a:r>
            <a:r>
              <a:rPr lang="en-US" sz="1200" err="1"/>
              <a:t>partecipare</a:t>
            </a:r>
            <a:r>
              <a:rPr lang="en-US" sz="1200"/>
              <a:t> al </a:t>
            </a:r>
            <a:r>
              <a:rPr lang="en-US" sz="1200" err="1"/>
              <a:t>monitoraggio</a:t>
            </a:r>
            <a:r>
              <a:rPr lang="en-US" sz="1200"/>
              <a:t> </a:t>
            </a:r>
            <a:r>
              <a:rPr lang="en-US" sz="1200" err="1"/>
              <a:t>interregionale</a:t>
            </a:r>
            <a:r>
              <a:rPr lang="en-US" sz="1200"/>
              <a:t> </a:t>
            </a:r>
            <a:r>
              <a:rPr lang="en-US" sz="1200" err="1"/>
              <a:t>alpino</a:t>
            </a:r>
            <a:r>
              <a:rPr lang="en-US" sz="1200"/>
              <a:t> ( Trentino, Alto Adige e </a:t>
            </a:r>
            <a:r>
              <a:rPr lang="en-US" sz="1200" err="1"/>
              <a:t>Lombardia</a:t>
            </a:r>
            <a:r>
              <a:rPr lang="en-US" sz="1200"/>
              <a:t>), </a:t>
            </a:r>
            <a:r>
              <a:rPr lang="en-US" sz="1200" err="1"/>
              <a:t>coordinato</a:t>
            </a:r>
            <a:r>
              <a:rPr lang="en-US" sz="1200"/>
              <a:t> dal </a:t>
            </a:r>
            <a:r>
              <a:rPr lang="en-US" sz="1200" err="1"/>
              <a:t>servizio</a:t>
            </a:r>
            <a:r>
              <a:rPr lang="en-US" sz="1200"/>
              <a:t> </a:t>
            </a:r>
            <a:r>
              <a:rPr lang="en-US" sz="1200" err="1"/>
              <a:t>faunistico</a:t>
            </a:r>
            <a:r>
              <a:rPr lang="en-US" sz="1200"/>
              <a:t> </a:t>
            </a:r>
            <a:r>
              <a:rPr lang="en-US" sz="1200" err="1"/>
              <a:t>della</a:t>
            </a:r>
            <a:r>
              <a:rPr lang="en-US" sz="1200"/>
              <a:t> </a:t>
            </a:r>
            <a:r>
              <a:rPr lang="en-US" sz="1200" err="1"/>
              <a:t>Provincia</a:t>
            </a:r>
            <a:r>
              <a:rPr lang="en-US" sz="1200"/>
              <a:t> </a:t>
            </a:r>
            <a:r>
              <a:rPr lang="en-US" sz="1200" err="1"/>
              <a:t>Autonoma</a:t>
            </a:r>
            <a:r>
              <a:rPr lang="en-US" sz="1200"/>
              <a:t> di Trento.</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11</a:t>
            </a:fld>
            <a:endParaRPr lang="de-DE"/>
          </a:p>
        </p:txBody>
      </p:sp>
    </p:spTree>
    <p:extLst>
      <p:ext uri="{BB962C8B-B14F-4D97-AF65-F5344CB8AC3E}">
        <p14:creationId xmlns:p14="http://schemas.microsoft.com/office/powerpoint/2010/main" val="367454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228600">
              <a:lnSpc>
                <a:spcPct val="150000"/>
              </a:lnSpc>
              <a:spcAft>
                <a:spcPts val="600"/>
              </a:spcAft>
              <a:buFont typeface="Arial" panose="020B0604020202020204" pitchFamily="34" charset="0"/>
              <a:buChar char="•"/>
            </a:pPr>
            <a:r>
              <a:rPr lang="en-US" sz="1200"/>
              <a:t>Il </a:t>
            </a:r>
            <a:r>
              <a:rPr lang="en-US" sz="1200" b="1" err="1"/>
              <a:t>fototrappolaggio</a:t>
            </a:r>
            <a:r>
              <a:rPr lang="en-US" sz="1200"/>
              <a:t> </a:t>
            </a:r>
            <a:r>
              <a:rPr lang="en-US" sz="1200" err="1"/>
              <a:t>costituisce</a:t>
            </a:r>
            <a:r>
              <a:rPr lang="en-US" sz="1200"/>
              <a:t> uno </a:t>
            </a:r>
            <a:r>
              <a:rPr lang="en-US" sz="1200" err="1"/>
              <a:t>dei</a:t>
            </a:r>
            <a:r>
              <a:rPr lang="en-US" sz="1200"/>
              <a:t> </a:t>
            </a:r>
            <a:r>
              <a:rPr lang="en-US" sz="1200" err="1"/>
              <a:t>principali</a:t>
            </a:r>
            <a:r>
              <a:rPr lang="en-US" sz="1200"/>
              <a:t> </a:t>
            </a:r>
            <a:r>
              <a:rPr lang="en-US" sz="1200" err="1"/>
              <a:t>metodi</a:t>
            </a:r>
            <a:r>
              <a:rPr lang="en-US" sz="1200"/>
              <a:t> di </a:t>
            </a:r>
            <a:r>
              <a:rPr lang="en-US" sz="1200" err="1"/>
              <a:t>monitoraggio</a:t>
            </a:r>
            <a:r>
              <a:rPr lang="en-US" sz="1200"/>
              <a:t>.</a:t>
            </a:r>
          </a:p>
          <a:p>
            <a:pPr indent="-228600">
              <a:lnSpc>
                <a:spcPct val="150000"/>
              </a:lnSpc>
              <a:spcAft>
                <a:spcPts val="600"/>
              </a:spcAft>
              <a:buFont typeface="Arial" panose="020B0604020202020204" pitchFamily="34" charset="0"/>
              <a:buChar char="•"/>
            </a:pPr>
            <a:r>
              <a:rPr lang="en-US" sz="1200" err="1"/>
              <a:t>Questo</a:t>
            </a:r>
            <a:r>
              <a:rPr lang="en-US" sz="1200"/>
              <a:t> </a:t>
            </a:r>
            <a:r>
              <a:rPr lang="en-US" sz="1200" err="1"/>
              <a:t>metodo</a:t>
            </a:r>
            <a:r>
              <a:rPr lang="en-US" sz="1200"/>
              <a:t> </a:t>
            </a:r>
            <a:r>
              <a:rPr lang="en-US" sz="1200" err="1"/>
              <a:t>garantisce</a:t>
            </a:r>
            <a:r>
              <a:rPr lang="en-US" sz="1200"/>
              <a:t> </a:t>
            </a:r>
            <a:r>
              <a:rPr lang="en-US" sz="1200" err="1"/>
              <a:t>ottimi</a:t>
            </a:r>
            <a:r>
              <a:rPr lang="en-US" sz="1200"/>
              <a:t> </a:t>
            </a:r>
            <a:r>
              <a:rPr lang="en-US" sz="1200" err="1"/>
              <a:t>risultati</a:t>
            </a:r>
            <a:r>
              <a:rPr lang="en-US" sz="1200"/>
              <a:t> a </a:t>
            </a:r>
            <a:r>
              <a:rPr lang="en-US" sz="1200" err="1"/>
              <a:t>fronte</a:t>
            </a:r>
            <a:r>
              <a:rPr lang="en-US" sz="1200"/>
              <a:t> di un basso </a:t>
            </a:r>
            <a:r>
              <a:rPr lang="en-US" sz="1200" err="1"/>
              <a:t>impegno</a:t>
            </a:r>
            <a:r>
              <a:rPr lang="en-US" sz="1200"/>
              <a:t> di </a:t>
            </a:r>
            <a:r>
              <a:rPr lang="en-US" sz="1200" err="1"/>
              <a:t>risorse</a:t>
            </a:r>
            <a:r>
              <a:rPr lang="en-US" sz="1200"/>
              <a:t> e </a:t>
            </a:r>
            <a:r>
              <a:rPr lang="en-US" sz="1200" err="1"/>
              <a:t>costi</a:t>
            </a:r>
            <a:r>
              <a:rPr lang="en-US" sz="1200"/>
              <a:t> per la </a:t>
            </a:r>
            <a:r>
              <a:rPr lang="en-US" sz="1200" err="1"/>
              <a:t>pubblica</a:t>
            </a:r>
            <a:r>
              <a:rPr lang="en-US" sz="1200"/>
              <a:t> </a:t>
            </a:r>
            <a:r>
              <a:rPr lang="en-US" sz="1200" err="1"/>
              <a:t>amministrazione</a:t>
            </a:r>
            <a:r>
              <a:rPr lang="en-US" sz="1200"/>
              <a:t>.</a:t>
            </a:r>
          </a:p>
          <a:p>
            <a:pPr indent="-228600">
              <a:lnSpc>
                <a:spcPct val="150000"/>
              </a:lnSpc>
              <a:spcAft>
                <a:spcPts val="600"/>
              </a:spcAft>
              <a:buFont typeface="Arial" panose="020B0604020202020204" pitchFamily="34" charset="0"/>
              <a:buChar char="•"/>
            </a:pPr>
            <a:r>
              <a:rPr lang="en-US" sz="1200"/>
              <a:t>Sul </a:t>
            </a:r>
            <a:r>
              <a:rPr lang="en-US" sz="1200" err="1"/>
              <a:t>territorio</a:t>
            </a:r>
            <a:r>
              <a:rPr lang="en-US" sz="1200"/>
              <a:t> provinciale </a:t>
            </a:r>
            <a:r>
              <a:rPr lang="en-US" sz="1200" err="1"/>
              <a:t>sono</a:t>
            </a:r>
            <a:r>
              <a:rPr lang="en-US" sz="1200"/>
              <a:t> </a:t>
            </a:r>
            <a:r>
              <a:rPr lang="en-US" sz="1200" err="1"/>
              <a:t>attualmente</a:t>
            </a:r>
            <a:r>
              <a:rPr lang="en-US" sz="1200"/>
              <a:t> </a:t>
            </a:r>
            <a:r>
              <a:rPr lang="en-US" sz="1200" err="1"/>
              <a:t>disposte</a:t>
            </a:r>
            <a:r>
              <a:rPr lang="en-US" sz="1200"/>
              <a:t> circa 30-40 </a:t>
            </a:r>
            <a:r>
              <a:rPr lang="en-US" sz="1200" err="1"/>
              <a:t>fototrappole</a:t>
            </a:r>
            <a:r>
              <a:rPr lang="en-US" sz="1200"/>
              <a:t> per il </a:t>
            </a:r>
            <a:r>
              <a:rPr lang="en-US" sz="1200" err="1"/>
              <a:t>monitoraggio</a:t>
            </a:r>
            <a:r>
              <a:rPr lang="en-US" sz="1200"/>
              <a:t> </a:t>
            </a:r>
            <a:r>
              <a:rPr lang="en-US" sz="1200" err="1"/>
              <a:t>complessivo</a:t>
            </a:r>
            <a:r>
              <a:rPr lang="en-US" sz="1200"/>
              <a:t> di tutti </a:t>
            </a:r>
            <a:r>
              <a:rPr lang="en-US" sz="1200" err="1"/>
              <a:t>i</a:t>
            </a:r>
            <a:r>
              <a:rPr lang="en-US" sz="1200"/>
              <a:t> </a:t>
            </a:r>
            <a:r>
              <a:rPr lang="en-US" sz="1200" err="1"/>
              <a:t>grandi</a:t>
            </a:r>
            <a:r>
              <a:rPr lang="en-US" sz="1200"/>
              <a:t> </a:t>
            </a:r>
            <a:r>
              <a:rPr lang="en-US" sz="1200" err="1"/>
              <a:t>predatori</a:t>
            </a:r>
            <a:r>
              <a:rPr lang="en-US" sz="1200"/>
              <a:t>.</a:t>
            </a:r>
          </a:p>
          <a:p>
            <a:pPr indent="-228600">
              <a:lnSpc>
                <a:spcPct val="150000"/>
              </a:lnSpc>
              <a:spcAft>
                <a:spcPts val="600"/>
              </a:spcAft>
              <a:buFont typeface="Arial" panose="020B0604020202020204" pitchFamily="34" charset="0"/>
              <a:buChar char="•"/>
            </a:pPr>
            <a:r>
              <a:rPr lang="en-US" sz="1200" err="1"/>
              <a:t>Nell‘area</a:t>
            </a:r>
            <a:r>
              <a:rPr lang="en-US" sz="1200"/>
              <a:t> a </a:t>
            </a:r>
            <a:r>
              <a:rPr lang="en-US" sz="1200" err="1"/>
              <a:t>maggior</a:t>
            </a:r>
            <a:r>
              <a:rPr lang="en-US" sz="1200"/>
              <a:t> </a:t>
            </a:r>
            <a:r>
              <a:rPr lang="en-US" sz="1200" err="1"/>
              <a:t>prensenza</a:t>
            </a:r>
            <a:r>
              <a:rPr lang="en-US" sz="1200"/>
              <a:t> </a:t>
            </a:r>
            <a:r>
              <a:rPr lang="en-US" sz="1200" err="1"/>
              <a:t>d‘orso</a:t>
            </a:r>
            <a:r>
              <a:rPr lang="en-US" sz="1200"/>
              <a:t> ad </a:t>
            </a:r>
            <a:r>
              <a:rPr lang="en-US" sz="1200" err="1"/>
              <a:t>oggi</a:t>
            </a:r>
            <a:r>
              <a:rPr lang="en-US" sz="1200"/>
              <a:t> </a:t>
            </a:r>
            <a:r>
              <a:rPr lang="en-US" sz="1200" err="1"/>
              <a:t>sono</a:t>
            </a:r>
            <a:r>
              <a:rPr lang="en-US" sz="1200"/>
              <a:t> </a:t>
            </a:r>
            <a:r>
              <a:rPr lang="en-US" sz="1200" err="1"/>
              <a:t>predisposte</a:t>
            </a:r>
            <a:r>
              <a:rPr lang="en-US" sz="1200"/>
              <a:t> circa 6 </a:t>
            </a:r>
            <a:r>
              <a:rPr lang="en-US" sz="1200" err="1"/>
              <a:t>fototrappole</a:t>
            </a:r>
            <a:endParaRPr lang="en-US" sz="1200"/>
          </a:p>
          <a:p>
            <a:endParaRPr lang="de-DE"/>
          </a:p>
          <a:p>
            <a:r>
              <a:rPr lang="it-IT" err="1"/>
              <a:t>Comment</a:t>
            </a:r>
            <a:r>
              <a:rPr lang="it-IT"/>
              <a:t>: Qui ho riportato 40-50 fototrappole per tutti i grandi predatori su tutto il territorio provinciale e sono quelle date fuori alle stazioni, di queste da quello che ho capito non tutte vengono realmente utilizzate sul campo .</a:t>
            </a:r>
          </a:p>
          <a:p>
            <a:endParaRPr lang="it-IT"/>
          </a:p>
          <a:p>
            <a:r>
              <a:rPr lang="it-IT"/>
              <a:t>Sono </a:t>
            </a:r>
            <a:r>
              <a:rPr lang="it-IT" err="1"/>
              <a:t>soprattuto</a:t>
            </a:r>
            <a:r>
              <a:rPr lang="it-IT"/>
              <a:t> nell‘area delle Dolomiti e Pusteria.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err="1">
                <a:highlight>
                  <a:srgbClr val="FFFF00"/>
                </a:highlight>
              </a:rPr>
              <a:t>Qui</a:t>
            </a:r>
            <a:r>
              <a:rPr lang="de-DE" sz="1200">
                <a:highlight>
                  <a:srgbClr val="FFFF00"/>
                </a:highlight>
              </a:rPr>
              <a:t>, </a:t>
            </a:r>
            <a:r>
              <a:rPr lang="de-DE" sz="1200" err="1">
                <a:highlight>
                  <a:srgbClr val="FFFF00"/>
                </a:highlight>
              </a:rPr>
              <a:t>sarebbe</a:t>
            </a:r>
            <a:r>
              <a:rPr lang="de-DE" sz="1200">
                <a:highlight>
                  <a:srgbClr val="FFFF00"/>
                </a:highlight>
              </a:rPr>
              <a:t> da </a:t>
            </a:r>
            <a:r>
              <a:rPr lang="de-DE" sz="1200" err="1">
                <a:highlight>
                  <a:srgbClr val="FFFF00"/>
                </a:highlight>
              </a:rPr>
              <a:t>indicare</a:t>
            </a:r>
            <a:r>
              <a:rPr lang="de-DE" sz="1200">
                <a:highlight>
                  <a:srgbClr val="FFFF00"/>
                </a:highlight>
              </a:rPr>
              <a:t> le </a:t>
            </a:r>
            <a:r>
              <a:rPr lang="de-DE" sz="1200" err="1">
                <a:highlight>
                  <a:srgbClr val="FFFF00"/>
                </a:highlight>
              </a:rPr>
              <a:t>problematiche</a:t>
            </a:r>
            <a:r>
              <a:rPr lang="de-DE" sz="1200">
                <a:highlight>
                  <a:srgbClr val="FFFF00"/>
                </a:highlight>
              </a:rPr>
              <a:t> </a:t>
            </a:r>
            <a:r>
              <a:rPr lang="de-DE" sz="1200" err="1">
                <a:highlight>
                  <a:srgbClr val="FFFF00"/>
                </a:highlight>
              </a:rPr>
              <a:t>che</a:t>
            </a:r>
            <a:r>
              <a:rPr lang="de-DE" sz="1200">
                <a:highlight>
                  <a:srgbClr val="FFFF00"/>
                </a:highlight>
              </a:rPr>
              <a:t> </a:t>
            </a:r>
            <a:r>
              <a:rPr lang="de-DE" sz="1200" err="1">
                <a:highlight>
                  <a:srgbClr val="FFFF00"/>
                </a:highlight>
              </a:rPr>
              <a:t>abbiamo</a:t>
            </a:r>
            <a:r>
              <a:rPr lang="de-DE" sz="1200">
                <a:highlight>
                  <a:srgbClr val="FFFF00"/>
                </a:highlight>
              </a:rPr>
              <a:t> </a:t>
            </a:r>
            <a:r>
              <a:rPr lang="de-DE" sz="1200" err="1">
                <a:highlight>
                  <a:srgbClr val="FFFF00"/>
                </a:highlight>
              </a:rPr>
              <a:t>con</a:t>
            </a:r>
            <a:r>
              <a:rPr lang="de-DE" sz="1200">
                <a:highlight>
                  <a:srgbClr val="FFFF00"/>
                </a:highlight>
              </a:rPr>
              <a:t> le fototrappole </a:t>
            </a:r>
            <a:r>
              <a:rPr lang="de-DE" sz="1200" err="1">
                <a:highlight>
                  <a:srgbClr val="FFFF00"/>
                </a:highlight>
              </a:rPr>
              <a:t>nei</a:t>
            </a:r>
            <a:r>
              <a:rPr lang="de-DE" sz="1200">
                <a:highlight>
                  <a:srgbClr val="FFFF00"/>
                </a:highlight>
              </a:rPr>
              <a:t> </a:t>
            </a:r>
            <a:r>
              <a:rPr lang="de-DE" sz="1200" err="1">
                <a:highlight>
                  <a:srgbClr val="FFFF00"/>
                </a:highlight>
              </a:rPr>
              <a:t>confronti</a:t>
            </a:r>
            <a:r>
              <a:rPr lang="de-DE" sz="1200">
                <a:highlight>
                  <a:srgbClr val="FFFF00"/>
                </a:highlight>
              </a:rPr>
              <a:t> di Bürgermeister e </a:t>
            </a:r>
            <a:r>
              <a:rPr lang="de-DE" sz="1200" err="1">
                <a:highlight>
                  <a:srgbClr val="FFFF00"/>
                </a:highlight>
              </a:rPr>
              <a:t>Privati</a:t>
            </a:r>
            <a:r>
              <a:rPr lang="de-DE" sz="1200">
                <a:highlight>
                  <a:srgbClr val="FFFF00"/>
                </a:highlight>
              </a:rPr>
              <a:t> Besitzer, </a:t>
            </a:r>
            <a:r>
              <a:rPr lang="de-DE" sz="1200" err="1">
                <a:highlight>
                  <a:srgbClr val="FFFF00"/>
                </a:highlight>
              </a:rPr>
              <a:t>ma</a:t>
            </a:r>
            <a:r>
              <a:rPr lang="de-DE" sz="1200">
                <a:highlight>
                  <a:srgbClr val="FFFF00"/>
                </a:highlight>
              </a:rPr>
              <a:t> </a:t>
            </a:r>
            <a:r>
              <a:rPr lang="de-DE" sz="1200" err="1">
                <a:highlight>
                  <a:srgbClr val="FFFF00"/>
                </a:highlight>
              </a:rPr>
              <a:t>lascio</a:t>
            </a:r>
            <a:r>
              <a:rPr lang="de-DE" sz="1200">
                <a:highlight>
                  <a:srgbClr val="FFFF00"/>
                </a:highlight>
              </a:rPr>
              <a:t> a </a:t>
            </a:r>
            <a:r>
              <a:rPr lang="de-DE" sz="1200" err="1">
                <a:highlight>
                  <a:srgbClr val="FFFF00"/>
                </a:highlight>
              </a:rPr>
              <a:t>voi</a:t>
            </a:r>
            <a:r>
              <a:rPr lang="de-DE" sz="1200">
                <a:highlight>
                  <a:srgbClr val="FFFF00"/>
                </a:highlight>
              </a:rPr>
              <a:t> </a:t>
            </a:r>
            <a:endParaRPr lang="it-IT" sz="1200">
              <a:highlight>
                <a:srgbClr val="FFFF00"/>
              </a:highlight>
            </a:endParaRPr>
          </a:p>
          <a:p>
            <a:endParaRPr lang="it-IT"/>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12</a:t>
            </a:fld>
            <a:endParaRPr lang="de-DE"/>
          </a:p>
        </p:txBody>
      </p:sp>
    </p:spTree>
    <p:extLst>
      <p:ext uri="{BB962C8B-B14F-4D97-AF65-F5344CB8AC3E}">
        <p14:creationId xmlns:p14="http://schemas.microsoft.com/office/powerpoint/2010/main" val="47762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In </a:t>
            </a:r>
            <a:r>
              <a:rPr lang="de-DE" err="1"/>
              <a:t>virtù</a:t>
            </a:r>
            <a:r>
              <a:rPr lang="de-DE"/>
              <a:t> del PACOBACE è possibile </a:t>
            </a:r>
            <a:r>
              <a:rPr lang="de-DE" err="1"/>
              <a:t>attuare</a:t>
            </a:r>
            <a:r>
              <a:rPr lang="de-DE"/>
              <a:t> </a:t>
            </a:r>
            <a:r>
              <a:rPr lang="de-DE" err="1"/>
              <a:t>una</a:t>
            </a:r>
            <a:r>
              <a:rPr lang="de-DE"/>
              <a:t> </a:t>
            </a:r>
            <a:r>
              <a:rPr lang="de-DE" err="1"/>
              <a:t>serie</a:t>
            </a:r>
            <a:r>
              <a:rPr lang="de-DE"/>
              <a:t> di </a:t>
            </a:r>
            <a:r>
              <a:rPr lang="de-DE" err="1"/>
              <a:t>attività</a:t>
            </a:r>
            <a:r>
              <a:rPr lang="de-DE"/>
              <a:t> al </a:t>
            </a:r>
            <a:r>
              <a:rPr lang="de-DE" err="1"/>
              <a:t>fine</a:t>
            </a:r>
            <a:r>
              <a:rPr lang="de-DE"/>
              <a:t> </a:t>
            </a:r>
            <a:r>
              <a:rPr lang="de-DE" b="1"/>
              <a:t>di </a:t>
            </a:r>
            <a:r>
              <a:rPr lang="de-DE" b="1" err="1"/>
              <a:t>condizionare</a:t>
            </a:r>
            <a:r>
              <a:rPr lang="de-DE" b="1"/>
              <a:t> o </a:t>
            </a:r>
            <a:r>
              <a:rPr lang="de-DE" b="1" err="1"/>
              <a:t>dissuadere</a:t>
            </a:r>
            <a:r>
              <a:rPr lang="de-DE"/>
              <a:t> </a:t>
            </a:r>
            <a:r>
              <a:rPr lang="de-DE" err="1"/>
              <a:t>eventuali</a:t>
            </a:r>
            <a:r>
              <a:rPr lang="de-DE"/>
              <a:t> </a:t>
            </a:r>
            <a:r>
              <a:rPr lang="de-DE" err="1"/>
              <a:t>individui</a:t>
            </a:r>
            <a:r>
              <a:rPr lang="de-DE"/>
              <a:t> </a:t>
            </a:r>
            <a:r>
              <a:rPr lang="de-DE" err="1"/>
              <a:t>che</a:t>
            </a:r>
            <a:r>
              <a:rPr lang="de-DE"/>
              <a:t> </a:t>
            </a:r>
            <a:r>
              <a:rPr lang="de-DE" err="1"/>
              <a:t>presentano</a:t>
            </a:r>
            <a:r>
              <a:rPr lang="de-DE"/>
              <a:t> </a:t>
            </a:r>
            <a:r>
              <a:rPr lang="de-DE" err="1"/>
              <a:t>problematicità</a:t>
            </a:r>
            <a:r>
              <a:rPr lang="de-DE"/>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a:p>
          <a:p>
            <a:pPr marL="171450" indent="-171450" algn="just">
              <a:buFont typeface="Arial" panose="020B0604020202020204" pitchFamily="34" charset="0"/>
              <a:buChar char="•"/>
            </a:pPr>
            <a:r>
              <a:rPr lang="de-DE" sz="1200"/>
              <a:t>Le </a:t>
            </a:r>
            <a:r>
              <a:rPr lang="de-DE" sz="1200" b="1" err="1"/>
              <a:t>azioni</a:t>
            </a:r>
            <a:r>
              <a:rPr lang="de-DE" sz="1200" b="1"/>
              <a:t> di </a:t>
            </a:r>
            <a:r>
              <a:rPr lang="de-DE" sz="1200" b="1" err="1"/>
              <a:t>condizionamento</a:t>
            </a:r>
            <a:r>
              <a:rPr lang="de-DE" sz="1200" b="1"/>
              <a:t> e </a:t>
            </a:r>
            <a:r>
              <a:rPr lang="de-DE" sz="1200" b="1" err="1"/>
              <a:t>dissuasione</a:t>
            </a:r>
            <a:r>
              <a:rPr lang="de-DE" sz="1200" b="1"/>
              <a:t>   </a:t>
            </a:r>
            <a:r>
              <a:rPr lang="de-DE" sz="1200" err="1"/>
              <a:t>prendono</a:t>
            </a:r>
            <a:r>
              <a:rPr lang="de-DE" sz="1200"/>
              <a:t> </a:t>
            </a:r>
            <a:r>
              <a:rPr lang="de-DE" sz="1200" err="1"/>
              <a:t>inizio</a:t>
            </a:r>
            <a:r>
              <a:rPr lang="de-DE" sz="1200"/>
              <a:t> </a:t>
            </a:r>
            <a:r>
              <a:rPr lang="de-DE" sz="1200" err="1"/>
              <a:t>dalla</a:t>
            </a:r>
            <a:r>
              <a:rPr lang="de-DE" sz="1200"/>
              <a:t> </a:t>
            </a:r>
            <a:r>
              <a:rPr lang="de-DE" sz="1200" err="1"/>
              <a:t>corretta</a:t>
            </a:r>
            <a:r>
              <a:rPr lang="de-DE" sz="1200"/>
              <a:t> </a:t>
            </a:r>
            <a:r>
              <a:rPr lang="de-DE" sz="1200" err="1"/>
              <a:t>gestione</a:t>
            </a:r>
            <a:r>
              <a:rPr lang="de-DE" sz="1200"/>
              <a:t> delle </a:t>
            </a:r>
            <a:r>
              <a:rPr lang="de-DE" sz="1200" err="1"/>
              <a:t>fonti</a:t>
            </a:r>
            <a:r>
              <a:rPr lang="de-DE" sz="1200"/>
              <a:t> di </a:t>
            </a:r>
            <a:r>
              <a:rPr lang="de-DE" sz="1200" err="1"/>
              <a:t>attrazione</a:t>
            </a:r>
            <a:r>
              <a:rPr lang="de-DE" sz="1200"/>
              <a:t> (</a:t>
            </a:r>
            <a:r>
              <a:rPr lang="de-DE" sz="1200" i="1" err="1"/>
              <a:t>fonti</a:t>
            </a:r>
            <a:r>
              <a:rPr lang="de-DE" sz="1200" i="1"/>
              <a:t> </a:t>
            </a:r>
            <a:r>
              <a:rPr lang="de-DE" sz="1200" i="1" err="1"/>
              <a:t>alimentari</a:t>
            </a:r>
            <a:r>
              <a:rPr lang="de-DE" sz="1200" i="1"/>
              <a:t>, </a:t>
            </a:r>
            <a:r>
              <a:rPr lang="de-DE" sz="1200" i="1" err="1"/>
              <a:t>cassonetti</a:t>
            </a:r>
            <a:r>
              <a:rPr lang="de-DE" sz="1200" i="1"/>
              <a:t> delle </a:t>
            </a:r>
            <a:r>
              <a:rPr lang="de-DE" sz="1200" i="1" err="1"/>
              <a:t>immondizie</a:t>
            </a:r>
            <a:r>
              <a:rPr lang="de-DE" sz="1200" i="1"/>
              <a:t>, </a:t>
            </a:r>
            <a:r>
              <a:rPr lang="de-DE" sz="1200" i="1" err="1"/>
              <a:t>cassonetti</a:t>
            </a:r>
            <a:r>
              <a:rPr lang="de-DE" sz="1200" i="1"/>
              <a:t> per </a:t>
            </a:r>
            <a:r>
              <a:rPr lang="de-DE" sz="1200" i="1" err="1"/>
              <a:t>l‘umido</a:t>
            </a:r>
            <a:r>
              <a:rPr lang="de-DE" sz="1200"/>
              <a:t>), </a:t>
            </a:r>
          </a:p>
          <a:p>
            <a:pPr marL="628650" lvl="1" indent="-171450" algn="just">
              <a:buFont typeface="Arial" panose="020B0604020202020204" pitchFamily="34" charset="0"/>
              <a:buChar char="•"/>
            </a:pPr>
            <a:r>
              <a:rPr lang="de-DE" sz="1200" err="1"/>
              <a:t>passando</a:t>
            </a:r>
            <a:r>
              <a:rPr lang="de-DE" sz="1200"/>
              <a:t> per </a:t>
            </a:r>
            <a:r>
              <a:rPr lang="de-DE" sz="1200" err="1"/>
              <a:t>il</a:t>
            </a:r>
            <a:r>
              <a:rPr lang="de-DE" sz="1200"/>
              <a:t> </a:t>
            </a:r>
            <a:r>
              <a:rPr lang="de-DE" sz="1200" b="1" err="1"/>
              <a:t>presiudio</a:t>
            </a:r>
            <a:r>
              <a:rPr lang="de-DE" sz="1200" b="1"/>
              <a:t> del personale </a:t>
            </a:r>
            <a:r>
              <a:rPr lang="de-DE" sz="1200" b="1" err="1"/>
              <a:t>nell‘area</a:t>
            </a:r>
            <a:endParaRPr lang="de-DE" sz="1200" b="1"/>
          </a:p>
          <a:p>
            <a:pPr marL="628650" lvl="1" indent="-171450" algn="just">
              <a:buFont typeface="Arial" panose="020B0604020202020204" pitchFamily="34" charset="0"/>
              <a:buChar char="•"/>
            </a:pPr>
            <a:r>
              <a:rPr lang="de-DE" sz="1200" err="1"/>
              <a:t>all‘attivazione</a:t>
            </a:r>
            <a:r>
              <a:rPr lang="de-DE" sz="1200"/>
              <a:t> di </a:t>
            </a:r>
            <a:r>
              <a:rPr lang="de-DE" sz="1200" err="1"/>
              <a:t>azioni</a:t>
            </a:r>
            <a:r>
              <a:rPr lang="de-DE" sz="1200"/>
              <a:t> </a:t>
            </a:r>
            <a:r>
              <a:rPr lang="de-DE" sz="1200" b="1" err="1"/>
              <a:t>dissuasive</a:t>
            </a:r>
            <a:r>
              <a:rPr lang="de-DE" sz="1200" b="1"/>
              <a:t> </a:t>
            </a:r>
            <a:r>
              <a:rPr lang="de-DE" sz="1200" b="1" err="1"/>
              <a:t>dirette</a:t>
            </a:r>
            <a:r>
              <a:rPr lang="de-DE" sz="1200" b="1"/>
              <a:t> </a:t>
            </a:r>
          </a:p>
          <a:p>
            <a:pPr marL="628650" lvl="1" indent="-171450" algn="just">
              <a:buFont typeface="Arial" panose="020B0604020202020204" pitchFamily="34" charset="0"/>
              <a:buChar char="•"/>
            </a:pPr>
            <a:r>
              <a:rPr lang="de-DE" sz="1200" err="1"/>
              <a:t>con</a:t>
            </a:r>
            <a:r>
              <a:rPr lang="de-DE" sz="1200"/>
              <a:t> la </a:t>
            </a:r>
            <a:r>
              <a:rPr lang="de-DE" sz="1200" err="1"/>
              <a:t>prodiuzione</a:t>
            </a:r>
            <a:r>
              <a:rPr lang="de-DE" sz="1200"/>
              <a:t> di </a:t>
            </a:r>
            <a:r>
              <a:rPr lang="de-DE" sz="1200" b="1" err="1"/>
              <a:t>forti</a:t>
            </a:r>
            <a:r>
              <a:rPr lang="de-DE" sz="1200" b="1"/>
              <a:t>  </a:t>
            </a:r>
            <a:r>
              <a:rPr lang="de-DE" sz="1200" b="1" err="1"/>
              <a:t>rumori</a:t>
            </a:r>
            <a:r>
              <a:rPr lang="de-DE" sz="1200" b="1"/>
              <a:t> </a:t>
            </a:r>
            <a:r>
              <a:rPr lang="de-DE" sz="1200"/>
              <a:t>e </a:t>
            </a:r>
          </a:p>
          <a:p>
            <a:pPr marL="628650" lvl="1" indent="-171450" algn="just">
              <a:buFont typeface="Arial" panose="020B0604020202020204" pitchFamily="34" charset="0"/>
              <a:buChar char="•"/>
            </a:pPr>
            <a:r>
              <a:rPr lang="de-DE" sz="1200" b="1" err="1"/>
              <a:t>fonti</a:t>
            </a:r>
            <a:r>
              <a:rPr lang="de-DE" sz="1200" b="1"/>
              <a:t> </a:t>
            </a:r>
            <a:r>
              <a:rPr lang="de-DE" sz="1200" b="1" err="1"/>
              <a:t>luminose</a:t>
            </a:r>
            <a:r>
              <a:rPr lang="de-DE" sz="1200" b="1"/>
              <a:t> </a:t>
            </a:r>
            <a:r>
              <a:rPr lang="de-DE" sz="1200"/>
              <a:t>, 	</a:t>
            </a:r>
          </a:p>
          <a:p>
            <a:pPr marL="628650" lvl="1" indent="-171450" algn="just">
              <a:buFont typeface="Arial" panose="020B0604020202020204" pitchFamily="34" charset="0"/>
              <a:buChar char="•"/>
            </a:pPr>
            <a:r>
              <a:rPr lang="de-DE" sz="1200" err="1"/>
              <a:t>fino</a:t>
            </a:r>
            <a:r>
              <a:rPr lang="de-DE" sz="1200"/>
              <a:t> alle </a:t>
            </a:r>
            <a:r>
              <a:rPr lang="de-DE" sz="1200" err="1"/>
              <a:t>azioni</a:t>
            </a:r>
            <a:r>
              <a:rPr lang="de-DE" sz="1200"/>
              <a:t> più </a:t>
            </a:r>
            <a:r>
              <a:rPr lang="de-DE" sz="1200" err="1"/>
              <a:t>energiche</a:t>
            </a:r>
            <a:r>
              <a:rPr lang="de-DE" sz="1200"/>
              <a:t> </a:t>
            </a:r>
            <a:r>
              <a:rPr lang="de-DE" sz="1200" err="1"/>
              <a:t>come</a:t>
            </a:r>
            <a:r>
              <a:rPr lang="de-DE" sz="1200"/>
              <a:t> </a:t>
            </a:r>
            <a:r>
              <a:rPr lang="de-DE" sz="1200" err="1"/>
              <a:t>l‘impiego</a:t>
            </a:r>
            <a:r>
              <a:rPr lang="de-DE" sz="1200"/>
              <a:t> di </a:t>
            </a:r>
            <a:r>
              <a:rPr lang="de-DE" sz="1200" b="1" err="1"/>
              <a:t>pallotole</a:t>
            </a:r>
            <a:r>
              <a:rPr lang="de-DE" sz="1200" b="1"/>
              <a:t> di </a:t>
            </a:r>
            <a:r>
              <a:rPr lang="de-DE" sz="1200" b="1" err="1"/>
              <a:t>gomma</a:t>
            </a:r>
            <a:r>
              <a:rPr lang="de-DE" sz="1200"/>
              <a:t>.</a:t>
            </a:r>
          </a:p>
          <a:p>
            <a:pPr marL="457200" lvl="1" indent="0" algn="just">
              <a:buNone/>
            </a:pPr>
            <a:endParaRPr lang="de-DE" sz="1200"/>
          </a:p>
          <a:p>
            <a:pPr marL="0" marR="0" lvl="0" indent="0" algn="just" defTabSz="914400" rtl="0" eaLnBrk="1" fontAlgn="auto" latinLnBrk="0" hangingPunct="1">
              <a:lnSpc>
                <a:spcPct val="100000"/>
              </a:lnSpc>
              <a:spcBef>
                <a:spcPts val="0"/>
              </a:spcBef>
              <a:spcAft>
                <a:spcPts val="0"/>
              </a:spcAft>
              <a:buClrTx/>
              <a:buSzTx/>
              <a:buFontTx/>
              <a:buNone/>
              <a:tabLst/>
              <a:defRPr/>
            </a:pPr>
            <a:r>
              <a:rPr lang="it-IT" err="1"/>
              <a:t>Comment</a:t>
            </a:r>
            <a:r>
              <a:rPr lang="it-IT"/>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a:t>Qui non abbiamo una autorizzazione vera e propria ma l‘uso estremo delle pallottole di gomma rientrano nelle attività autorizzate e approvate nel PACOBACE per cui basterebbe eventualmente una autorizzazione del LH e un parere anche solo rapido via telefono o scritto di ISPRA.</a:t>
            </a:r>
          </a:p>
          <a:p>
            <a:pPr marL="0" indent="0" algn="just">
              <a:buNone/>
            </a:pPr>
            <a:endParaRPr lang="de-DE" sz="1200"/>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13</a:t>
            </a:fld>
            <a:endParaRPr lang="de-DE"/>
          </a:p>
        </p:txBody>
      </p:sp>
    </p:spTree>
    <p:extLst>
      <p:ext uri="{BB962C8B-B14F-4D97-AF65-F5344CB8AC3E}">
        <p14:creationId xmlns:p14="http://schemas.microsoft.com/office/powerpoint/2010/main" val="75408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a:t>Ai fini delle catture a scopo di monitoraggio e gestione, i tecnici della Provincia di Bolzano si avvalgono di una trappola tubo, del laccio di Aldrich e di attività in </a:t>
            </a:r>
            <a:r>
              <a:rPr lang="it-IT" err="1"/>
              <a:t>Freeranging</a:t>
            </a:r>
            <a:r>
              <a:rPr lang="it-IT"/>
              <a:t>.</a:t>
            </a:r>
          </a:p>
          <a:p>
            <a:endParaRPr lang="it-IT"/>
          </a:p>
          <a:p>
            <a:r>
              <a:rPr lang="it-IT"/>
              <a:t>Le procedure di cattura attuate seguono le indicazioni contenute e concordate nel PACOBACE.</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14</a:t>
            </a:fld>
            <a:endParaRPr lang="de-DE"/>
          </a:p>
        </p:txBody>
      </p:sp>
    </p:spTree>
    <p:extLst>
      <p:ext uri="{BB962C8B-B14F-4D97-AF65-F5344CB8AC3E}">
        <p14:creationId xmlns:p14="http://schemas.microsoft.com/office/powerpoint/2010/main" val="202728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a:t>Il servizio veterinario della Provincia Autonoma di Bolzano (SABES) dispone di 5 medici formati per le attività di sedazione e monitoraggio sanitario dei grandi predatori in attività di cattura e gestione delle emergenze.</a:t>
            </a:r>
          </a:p>
          <a:p>
            <a:r>
              <a:rPr lang="it-IT"/>
              <a:t>Il gruppo operativo mette a disposizione un servizio di reperibilità h24.</a:t>
            </a:r>
          </a:p>
          <a:p>
            <a:endParaRPr lang="de-DE"/>
          </a:p>
          <a:p>
            <a:r>
              <a:rPr lang="it-IT"/>
              <a:t>Il personale veterinario ed il gruppo </a:t>
            </a:r>
            <a:r>
              <a:rPr lang="it-IT" err="1"/>
              <a:t>operatrivo</a:t>
            </a:r>
            <a:r>
              <a:rPr lang="it-IT"/>
              <a:t> del servizio forestale provinciale impiegato nelle attività gestionali, effettua attività di aggiornamento e di formazione specifica.</a:t>
            </a:r>
          </a:p>
          <a:p>
            <a:endParaRPr lang="it-IT"/>
          </a:p>
          <a:p>
            <a:r>
              <a:rPr lang="it-IT"/>
              <a:t>Vengono attivati inoltre scambi d’esperienza con altri gruppi di lavoro a livello nazionale e internazionale </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15</a:t>
            </a:fld>
            <a:endParaRPr lang="de-DE"/>
          </a:p>
        </p:txBody>
      </p:sp>
    </p:spTree>
    <p:extLst>
      <p:ext uri="{BB962C8B-B14F-4D97-AF65-F5344CB8AC3E}">
        <p14:creationId xmlns:p14="http://schemas.microsoft.com/office/powerpoint/2010/main" val="860425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a:t>Il servizio forestale provinciale è responsabile per l‘accertamento danni da grandi predatori e consulenza per le opere di prevenzione. </a:t>
            </a:r>
          </a:p>
          <a:p>
            <a:endParaRPr lang="it-IT"/>
          </a:p>
          <a:p>
            <a:r>
              <a:rPr lang="it-IT"/>
              <a:t>La nuova delibera della giunta provinciale sugli aiuti per le opere di prevenzione e il risarcimento dei danni causati da grandi predatori è in elaborazione. </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16</a:t>
            </a:fld>
            <a:endParaRPr lang="de-DE"/>
          </a:p>
        </p:txBody>
      </p:sp>
    </p:spTree>
    <p:extLst>
      <p:ext uri="{BB962C8B-B14F-4D97-AF65-F5344CB8AC3E}">
        <p14:creationId xmlns:p14="http://schemas.microsoft.com/office/powerpoint/2010/main" val="388543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Presenza</a:t>
            </a:r>
            <a:r>
              <a:rPr lang="de-DE"/>
              <a:t> </a:t>
            </a:r>
            <a:r>
              <a:rPr lang="de-DE" err="1"/>
              <a:t>attuale</a:t>
            </a:r>
            <a:r>
              <a:rPr lang="de-DE"/>
              <a:t>, </a:t>
            </a:r>
            <a:r>
              <a:rPr lang="de-DE" err="1"/>
              <a:t>Confronto</a:t>
            </a:r>
            <a:r>
              <a:rPr lang="de-DE"/>
              <a:t> </a:t>
            </a:r>
            <a:r>
              <a:rPr lang="de-DE" err="1"/>
              <a:t>situazione</a:t>
            </a:r>
            <a:r>
              <a:rPr lang="de-DE"/>
              <a:t> in </a:t>
            </a:r>
            <a:r>
              <a:rPr lang="de-DE" err="1"/>
              <a:t>Provincia</a:t>
            </a:r>
            <a:r>
              <a:rPr lang="de-DE"/>
              <a:t> di Trento e </a:t>
            </a:r>
            <a:r>
              <a:rPr lang="de-DE" err="1"/>
              <a:t>Provincia</a:t>
            </a:r>
            <a:r>
              <a:rPr lang="de-DE"/>
              <a:t> di Bolzano – molto </a:t>
            </a:r>
            <a:r>
              <a:rPr lang="de-DE" err="1"/>
              <a:t>diversa</a:t>
            </a:r>
            <a:r>
              <a:rPr lang="de-DE"/>
              <a:t>, </a:t>
            </a:r>
            <a:r>
              <a:rPr lang="de-DE" err="1"/>
              <a:t>dalla</a:t>
            </a:r>
            <a:r>
              <a:rPr lang="de-DE"/>
              <a:t> </a:t>
            </a:r>
            <a:r>
              <a:rPr lang="de-DE" err="1"/>
              <a:t>presenza</a:t>
            </a:r>
            <a:r>
              <a:rPr lang="de-DE"/>
              <a:t>, </a:t>
            </a:r>
            <a:r>
              <a:rPr lang="de-DE" err="1"/>
              <a:t>dalla</a:t>
            </a:r>
            <a:r>
              <a:rPr lang="de-DE"/>
              <a:t> </a:t>
            </a:r>
            <a:r>
              <a:rPr lang="de-DE" err="1"/>
              <a:t>densitá</a:t>
            </a:r>
            <a:r>
              <a:rPr lang="de-DE"/>
              <a:t>…</a:t>
            </a:r>
          </a:p>
        </p:txBody>
      </p:sp>
      <p:sp>
        <p:nvSpPr>
          <p:cNvPr id="4" name="Foliennummernplatzhalter 3"/>
          <p:cNvSpPr>
            <a:spLocks noGrp="1"/>
          </p:cNvSpPr>
          <p:nvPr>
            <p:ph type="sldNum" sz="quarter" idx="5"/>
          </p:nvPr>
        </p:nvSpPr>
        <p:spPr/>
        <p:txBody>
          <a:bodyPr/>
          <a:lstStyle/>
          <a:p>
            <a:fld id="{0CD203B7-F831-4B65-BE2C-9B62CC690A71}" type="slidenum">
              <a:rPr lang="de-DE" smtClean="0"/>
              <a:t>2</a:t>
            </a:fld>
            <a:endParaRPr lang="de-DE"/>
          </a:p>
        </p:txBody>
      </p:sp>
    </p:spTree>
    <p:extLst>
      <p:ext uri="{BB962C8B-B14F-4D97-AF65-F5344CB8AC3E}">
        <p14:creationId xmlns:p14="http://schemas.microsoft.com/office/powerpoint/2010/main" val="181501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Presenza</a:t>
            </a:r>
            <a:r>
              <a:rPr lang="de-DE"/>
              <a:t> </a:t>
            </a:r>
            <a:r>
              <a:rPr lang="de-DE" err="1"/>
              <a:t>attuale</a:t>
            </a:r>
            <a:r>
              <a:rPr lang="de-DE"/>
              <a:t>, </a:t>
            </a:r>
            <a:r>
              <a:rPr lang="de-DE" err="1"/>
              <a:t>Confronto</a:t>
            </a:r>
            <a:r>
              <a:rPr lang="de-DE"/>
              <a:t> </a:t>
            </a:r>
            <a:r>
              <a:rPr lang="de-DE" err="1"/>
              <a:t>situazione</a:t>
            </a:r>
            <a:r>
              <a:rPr lang="de-DE"/>
              <a:t> in </a:t>
            </a:r>
            <a:r>
              <a:rPr lang="de-DE" err="1"/>
              <a:t>Provincia</a:t>
            </a:r>
            <a:r>
              <a:rPr lang="de-DE"/>
              <a:t> di Trento e </a:t>
            </a:r>
            <a:r>
              <a:rPr lang="de-DE" err="1"/>
              <a:t>Provincia</a:t>
            </a:r>
            <a:r>
              <a:rPr lang="de-DE"/>
              <a:t> di </a:t>
            </a:r>
            <a:r>
              <a:rPr lang="de-DE" err="1"/>
              <a:t>Bolzano</a:t>
            </a:r>
            <a:r>
              <a:rPr lang="de-DE"/>
              <a:t> – molto </a:t>
            </a:r>
            <a:r>
              <a:rPr lang="de-DE" err="1"/>
              <a:t>diversa</a:t>
            </a:r>
            <a:r>
              <a:rPr lang="de-DE"/>
              <a:t>, </a:t>
            </a:r>
            <a:r>
              <a:rPr lang="de-DE" err="1"/>
              <a:t>dalla</a:t>
            </a:r>
            <a:r>
              <a:rPr lang="de-DE"/>
              <a:t> </a:t>
            </a:r>
            <a:r>
              <a:rPr lang="de-DE" err="1"/>
              <a:t>presenza</a:t>
            </a:r>
            <a:r>
              <a:rPr lang="de-DE"/>
              <a:t>, </a:t>
            </a:r>
            <a:r>
              <a:rPr lang="de-DE" err="1"/>
              <a:t>dalla</a:t>
            </a:r>
            <a:r>
              <a:rPr lang="de-DE"/>
              <a:t> </a:t>
            </a:r>
            <a:r>
              <a:rPr lang="de-DE" err="1"/>
              <a:t>densitá</a:t>
            </a:r>
            <a:r>
              <a:rPr lang="de-DE"/>
              <a:t>…</a:t>
            </a:r>
          </a:p>
        </p:txBody>
      </p:sp>
      <p:sp>
        <p:nvSpPr>
          <p:cNvPr id="4" name="Foliennummernplatzhalter 3"/>
          <p:cNvSpPr>
            <a:spLocks noGrp="1"/>
          </p:cNvSpPr>
          <p:nvPr>
            <p:ph type="sldNum" sz="quarter" idx="5"/>
          </p:nvPr>
        </p:nvSpPr>
        <p:spPr/>
        <p:txBody>
          <a:bodyPr/>
          <a:lstStyle/>
          <a:p>
            <a:fld id="{0CD203B7-F831-4B65-BE2C-9B62CC690A71}" type="slidenum">
              <a:rPr lang="de-DE" smtClean="0"/>
              <a:t>3</a:t>
            </a:fld>
            <a:endParaRPr lang="de-DE"/>
          </a:p>
        </p:txBody>
      </p:sp>
    </p:spTree>
    <p:extLst>
      <p:ext uri="{BB962C8B-B14F-4D97-AF65-F5344CB8AC3E}">
        <p14:creationId xmlns:p14="http://schemas.microsoft.com/office/powerpoint/2010/main" val="346004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a:t>Il PACOBACE è </a:t>
            </a:r>
            <a:r>
              <a:rPr lang="de-DE" sz="1200" err="1"/>
              <a:t>lo</a:t>
            </a:r>
            <a:r>
              <a:rPr lang="de-DE" sz="1200"/>
              <a:t> </a:t>
            </a:r>
            <a:r>
              <a:rPr lang="de-DE" sz="1200" err="1"/>
              <a:t>strumento</a:t>
            </a:r>
            <a:r>
              <a:rPr lang="de-DE" sz="1200"/>
              <a:t> </a:t>
            </a:r>
            <a:r>
              <a:rPr lang="de-DE" sz="1200" err="1"/>
              <a:t>ufficiale</a:t>
            </a:r>
            <a:r>
              <a:rPr lang="de-DE" sz="1200"/>
              <a:t> di </a:t>
            </a:r>
            <a:r>
              <a:rPr lang="de-DE" sz="1200" err="1"/>
              <a:t>gestione</a:t>
            </a:r>
            <a:r>
              <a:rPr lang="de-DE" sz="1200"/>
              <a:t> e </a:t>
            </a:r>
            <a:r>
              <a:rPr lang="de-DE" sz="1200" err="1"/>
              <a:t>conservazione</a:t>
            </a:r>
            <a:r>
              <a:rPr lang="de-DE" sz="1200"/>
              <a:t> </a:t>
            </a:r>
            <a:r>
              <a:rPr lang="de-DE" sz="1200" err="1"/>
              <a:t>dell‘orso</a:t>
            </a:r>
            <a:r>
              <a:rPr lang="de-DE" sz="1200"/>
              <a:t> </a:t>
            </a:r>
            <a:r>
              <a:rPr lang="de-DE" sz="1200" err="1"/>
              <a:t>bruno</a:t>
            </a:r>
            <a:r>
              <a:rPr lang="de-DE" sz="1200"/>
              <a:t> </a:t>
            </a:r>
            <a:r>
              <a:rPr lang="de-DE" sz="1200" err="1"/>
              <a:t>nelle</a:t>
            </a:r>
            <a:r>
              <a:rPr lang="de-DE" sz="1200"/>
              <a:t> </a:t>
            </a:r>
            <a:r>
              <a:rPr lang="de-DE" sz="1200" err="1"/>
              <a:t>Alpi</a:t>
            </a:r>
            <a:r>
              <a:rPr lang="de-DE" sz="1200"/>
              <a:t>. Esso é </a:t>
            </a:r>
            <a:r>
              <a:rPr lang="de-DE" sz="1200" err="1"/>
              <a:t>stato</a:t>
            </a:r>
            <a:r>
              <a:rPr lang="de-DE" sz="1200"/>
              <a:t> </a:t>
            </a:r>
            <a:r>
              <a:rPr lang="de-DE" sz="1200" err="1"/>
              <a:t>concordato</a:t>
            </a:r>
            <a:r>
              <a:rPr lang="de-DE" sz="1200"/>
              <a:t> </a:t>
            </a:r>
            <a:r>
              <a:rPr lang="de-DE" sz="1200" err="1"/>
              <a:t>con</a:t>
            </a:r>
            <a:r>
              <a:rPr lang="de-DE" sz="1200"/>
              <a:t> le altre </a:t>
            </a:r>
            <a:r>
              <a:rPr lang="de-DE" sz="1200" err="1"/>
              <a:t>Regioni</a:t>
            </a:r>
            <a:r>
              <a:rPr lang="de-DE" sz="1200"/>
              <a:t> e Province Autonome (Trentino, Alto </a:t>
            </a:r>
            <a:r>
              <a:rPr lang="de-DE" sz="1200" err="1"/>
              <a:t>Adige</a:t>
            </a:r>
            <a:r>
              <a:rPr lang="de-DE" sz="1200"/>
              <a:t>, Veneto, </a:t>
            </a:r>
            <a:r>
              <a:rPr lang="de-DE" sz="1200" err="1"/>
              <a:t>Lombardia</a:t>
            </a:r>
            <a:r>
              <a:rPr lang="de-DE" sz="1200"/>
              <a:t>, Friuli Venezia Giulia), ISPRA e </a:t>
            </a:r>
            <a:r>
              <a:rPr lang="de-DE" sz="1200" err="1"/>
              <a:t>MiTe</a:t>
            </a:r>
            <a:r>
              <a:rPr lang="de-DE" sz="120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a:p>
          <a:p>
            <a:pPr marL="171450" lvl="0" indent="-171450" algn="just">
              <a:lnSpc>
                <a:spcPct val="150000"/>
              </a:lnSpc>
              <a:buFont typeface="Arial" panose="020B0604020202020204" pitchFamily="34" charset="0"/>
              <a:buChar char="•"/>
            </a:pPr>
            <a:r>
              <a:rPr lang="de-DE" sz="1200"/>
              <a:t>Esso </a:t>
            </a:r>
            <a:r>
              <a:rPr lang="de-DE" sz="1200" err="1"/>
              <a:t>prevede</a:t>
            </a:r>
            <a:r>
              <a:rPr lang="de-DE" sz="1200"/>
              <a:t> le </a:t>
            </a:r>
            <a:r>
              <a:rPr lang="de-DE" sz="1200" err="1"/>
              <a:t>azioni</a:t>
            </a:r>
            <a:r>
              <a:rPr lang="de-DE" sz="1200"/>
              <a:t> da </a:t>
            </a:r>
            <a:r>
              <a:rPr lang="de-DE" sz="1200" err="1"/>
              <a:t>attuare</a:t>
            </a:r>
            <a:r>
              <a:rPr lang="de-DE" sz="1200"/>
              <a:t> per la </a:t>
            </a:r>
            <a:r>
              <a:rPr lang="de-DE" sz="1200" err="1"/>
              <a:t>corretta</a:t>
            </a:r>
            <a:r>
              <a:rPr lang="de-DE" sz="1200"/>
              <a:t> </a:t>
            </a:r>
            <a:r>
              <a:rPr lang="de-DE" sz="1200" err="1"/>
              <a:t>gestione</a:t>
            </a:r>
            <a:r>
              <a:rPr lang="de-DE" sz="1200"/>
              <a:t> e </a:t>
            </a:r>
            <a:r>
              <a:rPr lang="de-DE" sz="1200" err="1"/>
              <a:t>conservazione</a:t>
            </a:r>
            <a:r>
              <a:rPr lang="de-DE" sz="1200"/>
              <a:t> </a:t>
            </a:r>
            <a:r>
              <a:rPr lang="de-DE" sz="1200" err="1"/>
              <a:t>degli</a:t>
            </a:r>
            <a:r>
              <a:rPr lang="de-DE" sz="1200"/>
              <a:t> </a:t>
            </a:r>
            <a:r>
              <a:rPr lang="de-DE" sz="1200" err="1"/>
              <a:t>orsi</a:t>
            </a:r>
            <a:r>
              <a:rPr lang="de-DE" sz="1200"/>
              <a:t> </a:t>
            </a:r>
            <a:r>
              <a:rPr lang="de-DE" sz="1200" err="1"/>
              <a:t>sulle</a:t>
            </a:r>
            <a:r>
              <a:rPr lang="de-DE" sz="1200"/>
              <a:t> </a:t>
            </a:r>
            <a:r>
              <a:rPr lang="de-DE" sz="1200" err="1"/>
              <a:t>Alpi</a:t>
            </a:r>
            <a:r>
              <a:rPr lang="de-DE" sz="1200"/>
              <a:t>, </a:t>
            </a:r>
          </a:p>
          <a:p>
            <a:pPr marL="171450" lvl="0" indent="-171450" algn="just">
              <a:lnSpc>
                <a:spcPct val="150000"/>
              </a:lnSpc>
              <a:buFont typeface="Arial" panose="020B0604020202020204" pitchFamily="34" charset="0"/>
              <a:buChar char="•"/>
            </a:pPr>
            <a:r>
              <a:rPr lang="de-DE" sz="1200" err="1"/>
              <a:t>sia</a:t>
            </a:r>
            <a:r>
              <a:rPr lang="de-DE" sz="1200"/>
              <a:t> in </a:t>
            </a:r>
            <a:r>
              <a:rPr lang="de-DE" sz="1200" err="1"/>
              <a:t>condizioni</a:t>
            </a:r>
            <a:r>
              <a:rPr lang="de-DE" sz="1200"/>
              <a:t> </a:t>
            </a:r>
            <a:r>
              <a:rPr lang="de-DE" sz="1200" err="1"/>
              <a:t>ordinarie</a:t>
            </a:r>
            <a:r>
              <a:rPr lang="de-DE" sz="1200"/>
              <a:t>, </a:t>
            </a:r>
            <a:r>
              <a:rPr lang="de-DE" sz="1200" err="1"/>
              <a:t>che</a:t>
            </a:r>
            <a:r>
              <a:rPr lang="de-DE" sz="1200"/>
              <a:t> di </a:t>
            </a:r>
            <a:r>
              <a:rPr lang="de-DE" sz="1200" err="1"/>
              <a:t>criticità</a:t>
            </a:r>
            <a:r>
              <a:rPr lang="de-DE" sz="120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a:t>Esso </a:t>
            </a:r>
            <a:r>
              <a:rPr lang="de-DE" sz="1200" err="1"/>
              <a:t>predispone</a:t>
            </a:r>
            <a:r>
              <a:rPr lang="de-DE" sz="1200"/>
              <a:t> le </a:t>
            </a:r>
            <a:r>
              <a:rPr lang="de-DE" sz="1200" err="1"/>
              <a:t>linee</a:t>
            </a:r>
            <a:r>
              <a:rPr lang="de-DE" sz="1200"/>
              <a:t> </a:t>
            </a:r>
            <a:r>
              <a:rPr lang="de-DE" sz="1200" err="1"/>
              <a:t>guida</a:t>
            </a:r>
            <a:r>
              <a:rPr lang="de-DE" sz="1200"/>
              <a:t> per, </a:t>
            </a:r>
            <a:r>
              <a:rPr lang="de-DE" sz="1200" err="1"/>
              <a:t>un</a:t>
            </a:r>
            <a:r>
              <a:rPr lang="de-DE" sz="1200"/>
              <a:t> </a:t>
            </a:r>
            <a:r>
              <a:rPr lang="de-DE" sz="1200" err="1"/>
              <a:t>corretto</a:t>
            </a:r>
            <a:r>
              <a:rPr lang="de-DE" sz="1200"/>
              <a:t> </a:t>
            </a:r>
            <a:r>
              <a:rPr lang="de-DE" sz="1200" err="1"/>
              <a:t>monitoraggio</a:t>
            </a:r>
            <a:r>
              <a:rPr lang="de-DE" sz="1200"/>
              <a:t>, </a:t>
            </a:r>
            <a:r>
              <a:rPr lang="de-DE" sz="1200" err="1"/>
              <a:t>una</a:t>
            </a:r>
            <a:r>
              <a:rPr lang="de-DE" sz="1200"/>
              <a:t> </a:t>
            </a:r>
            <a:r>
              <a:rPr lang="de-DE" sz="1200" err="1"/>
              <a:t>corretta</a:t>
            </a:r>
            <a:r>
              <a:rPr lang="de-DE" sz="1200"/>
              <a:t> </a:t>
            </a:r>
            <a:r>
              <a:rPr lang="de-DE" sz="1200" err="1"/>
              <a:t>prevenzione</a:t>
            </a:r>
            <a:r>
              <a:rPr lang="de-DE" sz="1200"/>
              <a:t>, </a:t>
            </a:r>
            <a:r>
              <a:rPr lang="de-DE" sz="1200" err="1"/>
              <a:t>gestione</a:t>
            </a:r>
            <a:r>
              <a:rPr lang="de-DE" sz="1200"/>
              <a:t> </a:t>
            </a:r>
            <a:r>
              <a:rPr lang="de-DE" sz="1200" err="1"/>
              <a:t>attiva</a:t>
            </a:r>
            <a:r>
              <a:rPr lang="de-DE" sz="1200"/>
              <a:t>, </a:t>
            </a:r>
            <a:r>
              <a:rPr lang="de-DE" sz="1200" err="1"/>
              <a:t>spaziando</a:t>
            </a:r>
            <a:r>
              <a:rPr lang="de-DE" sz="1200"/>
              <a:t> </a:t>
            </a:r>
            <a:r>
              <a:rPr lang="de-DE" sz="1200" err="1"/>
              <a:t>dalle</a:t>
            </a:r>
            <a:r>
              <a:rPr lang="de-DE" sz="1200"/>
              <a:t> </a:t>
            </a:r>
            <a:r>
              <a:rPr lang="de-DE" sz="1200" err="1"/>
              <a:t>attività</a:t>
            </a:r>
            <a:r>
              <a:rPr lang="de-DE" sz="1200"/>
              <a:t> </a:t>
            </a:r>
            <a:r>
              <a:rPr lang="de-DE" sz="1200" err="1"/>
              <a:t>d‘informazione</a:t>
            </a:r>
            <a:r>
              <a:rPr lang="de-DE" sz="1200"/>
              <a:t>, </a:t>
            </a:r>
            <a:r>
              <a:rPr lang="de-DE" sz="1200" err="1"/>
              <a:t>prevenzione</a:t>
            </a:r>
            <a:r>
              <a:rPr lang="de-DE" sz="1200"/>
              <a:t>, </a:t>
            </a:r>
            <a:r>
              <a:rPr lang="de-DE" sz="1200" err="1"/>
              <a:t>dissusione</a:t>
            </a:r>
            <a:r>
              <a:rPr lang="de-DE" sz="1200"/>
              <a:t>, </a:t>
            </a:r>
            <a:r>
              <a:rPr lang="de-DE" sz="1200" err="1"/>
              <a:t>cattura</a:t>
            </a:r>
            <a:r>
              <a:rPr lang="de-DE" sz="1200"/>
              <a:t>, </a:t>
            </a:r>
            <a:r>
              <a:rPr lang="de-DE" sz="1200" err="1"/>
              <a:t>captivazione</a:t>
            </a:r>
            <a:r>
              <a:rPr lang="de-DE" sz="1200"/>
              <a:t> e </a:t>
            </a:r>
            <a:r>
              <a:rPr lang="de-DE" sz="1200" err="1"/>
              <a:t>anche</a:t>
            </a:r>
            <a:r>
              <a:rPr lang="de-DE" sz="1200"/>
              <a:t> </a:t>
            </a:r>
            <a:r>
              <a:rPr lang="de-DE" sz="1200" err="1"/>
              <a:t>abbattimento</a:t>
            </a:r>
            <a:r>
              <a:rPr lang="de-DE" sz="1200"/>
              <a:t>.</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Comment: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Questo è lo strumento che dobbiamo usare per essere sempre in regola anche </a:t>
            </a:r>
            <a:r>
              <a:rPr lang="it-IT" sz="1200" err="1"/>
              <a:t>perchè</a:t>
            </a:r>
            <a:r>
              <a:rPr lang="it-IT" sz="1200"/>
              <a:t> è già </a:t>
            </a:r>
            <a:r>
              <a:rPr lang="it-IT" sz="1200" err="1"/>
              <a:t>soittoscritto</a:t>
            </a:r>
            <a:r>
              <a:rPr lang="it-IT" sz="1200"/>
              <a:t> dal Ministero ed ISPRA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A noi però mancano molti passaggi come il monitoraggio, </a:t>
            </a:r>
            <a:r>
              <a:rPr lang="it-IT" sz="1200" err="1"/>
              <a:t>fototrappolaggio</a:t>
            </a:r>
            <a:r>
              <a:rPr lang="it-IT" sz="1200"/>
              <a:t>, la comunicazione ecc..</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Il protocollo di </a:t>
            </a:r>
            <a:r>
              <a:rPr lang="it-IT" sz="1200" err="1"/>
              <a:t>captivazione</a:t>
            </a:r>
            <a:r>
              <a:rPr lang="it-IT" sz="1200"/>
              <a:t> (non abbiamo un‘area dove lasciare gli animali da </a:t>
            </a:r>
            <a:r>
              <a:rPr lang="it-IT" sz="1200" err="1"/>
              <a:t>desdtinare</a:t>
            </a:r>
            <a:r>
              <a:rPr lang="it-IT" sz="1200"/>
              <a:t> o all‘abbattimento o alle cure) Ricordate che Trento non ce li prende lo hanno già confermato!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Manca l‘informazione, la formazione e la cartellonistica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4</a:t>
            </a:fld>
            <a:endParaRPr lang="de-DE"/>
          </a:p>
        </p:txBody>
      </p:sp>
    </p:spTree>
    <p:extLst>
      <p:ext uri="{BB962C8B-B14F-4D97-AF65-F5344CB8AC3E}">
        <p14:creationId xmlns:p14="http://schemas.microsoft.com/office/powerpoint/2010/main" val="224642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IT"/>
              <a:t>In virtù della </a:t>
            </a:r>
          </a:p>
          <a:p>
            <a:pPr marL="171450" indent="-171450">
              <a:buFont typeface="Arial" panose="020B0604020202020204" pitchFamily="34" charset="0"/>
              <a:buChar char="•"/>
            </a:pPr>
            <a:r>
              <a:rPr lang="it-IT"/>
              <a:t>Legge Provinciale del 16 luglio 2018 n. 11 </a:t>
            </a:r>
          </a:p>
          <a:p>
            <a:pPr marL="171450" indent="-171450">
              <a:buFont typeface="Arial" panose="020B0604020202020204" pitchFamily="34" charset="0"/>
              <a:buChar char="•"/>
            </a:pPr>
            <a:r>
              <a:rPr lang="it-IT"/>
              <a:t>e delle regolamentazioni contenute nel PACOBACE</a:t>
            </a:r>
          </a:p>
          <a:p>
            <a:pPr marL="171450" indent="-171450">
              <a:buFont typeface="Arial" panose="020B0604020202020204" pitchFamily="34" charset="0"/>
              <a:buChar char="•"/>
            </a:pPr>
            <a:endParaRPr lang="it-IT"/>
          </a:p>
          <a:p>
            <a:pPr marL="171450" indent="-171450">
              <a:buFont typeface="Arial" panose="020B0604020202020204" pitchFamily="34" charset="0"/>
              <a:buChar char="•"/>
            </a:pPr>
            <a:r>
              <a:rPr lang="it-IT"/>
              <a:t>il Presidente della Provincia può rilasciare l’autorizzazione alla cattura  per le finalità indicate nel PACOBACE </a:t>
            </a:r>
            <a:r>
              <a:rPr lang="it-IT" err="1"/>
              <a:t>oltreche</a:t>
            </a:r>
            <a:r>
              <a:rPr lang="it-IT"/>
              <a:t> per motivi di monitoraggio e ricerca, sentito il parere ISPRA.</a:t>
            </a:r>
          </a:p>
          <a:p>
            <a:pPr marL="171450" indent="-171450">
              <a:buFont typeface="Arial" panose="020B0604020202020204" pitchFamily="34" charset="0"/>
              <a:buChar char="•"/>
            </a:pPr>
            <a:r>
              <a:rPr lang="it-IT"/>
              <a:t>Il personale tecnico dell’Ufficio Caccia e Pesca ha formazione e competenza per eseguire le attività di questo tipo.</a:t>
            </a:r>
          </a:p>
          <a:p>
            <a:pPr marL="171450" indent="-171450">
              <a:buFont typeface="Arial" panose="020B0604020202020204" pitchFamily="34" charset="0"/>
              <a:buChar char="•"/>
            </a:pPr>
            <a:r>
              <a:rPr lang="it-IT"/>
              <a:t>Tale attività è già stata attivata in passato, in </a:t>
            </a:r>
            <a:r>
              <a:rPr lang="it-IT" err="1"/>
              <a:t>diffrenti</a:t>
            </a:r>
            <a:r>
              <a:rPr lang="it-IT"/>
              <a:t> occasioni da parte del Gruppo Grandi Carnivori della Provincia Autonoma di Bolzano.</a:t>
            </a:r>
          </a:p>
          <a:p>
            <a:pPr marL="0" indent="0">
              <a:buFont typeface="Arial" panose="020B0604020202020204" pitchFamily="34" charset="0"/>
              <a:buNone/>
            </a:pPr>
            <a:endParaRPr lang="it-IT"/>
          </a:p>
          <a:p>
            <a:pPr marL="0" indent="0">
              <a:buFont typeface="Arial" panose="020B0604020202020204" pitchFamily="34" charset="0"/>
              <a:buNone/>
            </a:pPr>
            <a:r>
              <a:rPr lang="it-IT" err="1"/>
              <a:t>Comment</a:t>
            </a:r>
            <a:r>
              <a:rPr lang="it-IT"/>
              <a:t>: </a:t>
            </a:r>
          </a:p>
          <a:p>
            <a:r>
              <a:rPr lang="it-IT"/>
              <a:t>Qui ho verificato ma non abbiamo un‘autorizzazione rinnovata per le catture per semplice monitoraggio (scaduta nel 2021).</a:t>
            </a:r>
          </a:p>
          <a:p>
            <a:r>
              <a:rPr lang="it-IT"/>
              <a:t>Però abbiamo il PACOBACE che delinea gli interventi che possono essere fatti in urgenza e la possibilità di avere anche un benestare </a:t>
            </a:r>
            <a:r>
              <a:rPr lang="it-IT" err="1"/>
              <a:t>ispra</a:t>
            </a:r>
            <a:r>
              <a:rPr lang="it-IT"/>
              <a:t> a breve termine anche via telefonica. Mentre la legge 11/2018 delega al LH la possibilità di autorizzare la cattura.</a:t>
            </a:r>
          </a:p>
          <a:p>
            <a:r>
              <a:rPr lang="it-IT"/>
              <a:t>Dobbiamo fare il rinnovo.</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5</a:t>
            </a:fld>
            <a:endParaRPr lang="de-DE"/>
          </a:p>
        </p:txBody>
      </p:sp>
    </p:spTree>
    <p:extLst>
      <p:ext uri="{BB962C8B-B14F-4D97-AF65-F5344CB8AC3E}">
        <p14:creationId xmlns:p14="http://schemas.microsoft.com/office/powerpoint/2010/main" val="390373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err="1">
                <a:solidFill>
                  <a:schemeClr val="tx1"/>
                </a:solidFill>
                <a:latin typeface="+mn-lt"/>
                <a:ea typeface="+mn-ea"/>
                <a:cs typeface="+mn-cs"/>
              </a:rPr>
              <a:t>Delibera</a:t>
            </a:r>
            <a:r>
              <a:rPr lang="en-US" sz="1200" b="1" kern="1200">
                <a:solidFill>
                  <a:schemeClr val="tx1"/>
                </a:solidFill>
                <a:latin typeface="+mn-lt"/>
                <a:ea typeface="+mn-ea"/>
                <a:cs typeface="+mn-cs"/>
              </a:rPr>
              <a:t> di Giunta n. 239/2016 </a:t>
            </a:r>
            <a:r>
              <a:rPr lang="en-US" sz="1200" kern="1200">
                <a:solidFill>
                  <a:schemeClr val="tx1"/>
                </a:solidFill>
                <a:latin typeface="+mn-lt"/>
                <a:ea typeface="+mn-ea"/>
                <a:cs typeface="+mn-cs"/>
              </a:rPr>
              <a:t>( e </a:t>
            </a:r>
            <a:r>
              <a:rPr lang="en-US" sz="1200" kern="1200" err="1">
                <a:solidFill>
                  <a:schemeClr val="tx1"/>
                </a:solidFill>
                <a:latin typeface="+mn-lt"/>
                <a:ea typeface="+mn-ea"/>
                <a:cs typeface="+mn-cs"/>
              </a:rPr>
              <a:t>DdG</a:t>
            </a:r>
            <a:r>
              <a:rPr lang="en-US" sz="1200" kern="1200">
                <a:solidFill>
                  <a:schemeClr val="tx1"/>
                </a:solidFill>
                <a:latin typeface="+mn-lt"/>
                <a:ea typeface="+mn-ea"/>
                <a:cs typeface="+mn-cs"/>
              </a:rPr>
              <a:t> n . </a:t>
            </a:r>
            <a:r>
              <a:rPr lang="en-US" sz="1200"/>
              <a:t>284/2022 ad </a:t>
            </a:r>
            <a:r>
              <a:rPr lang="en-US" sz="1200" err="1"/>
              <a:t>integrazione</a:t>
            </a:r>
            <a:r>
              <a:rPr lang="en-US" sz="1200"/>
              <a:t> </a:t>
            </a:r>
            <a:r>
              <a:rPr lang="en-US" sz="1200" err="1"/>
              <a:t>della</a:t>
            </a:r>
            <a:r>
              <a:rPr lang="en-US" sz="1200"/>
              <a:t> </a:t>
            </a:r>
            <a:r>
              <a:rPr lang="en-US" sz="1200" err="1"/>
              <a:t>precedente</a:t>
            </a:r>
            <a:r>
              <a:rPr lang="en-US" sz="1200"/>
              <a:t>) </a:t>
            </a:r>
            <a:r>
              <a:rPr lang="en-US" sz="1200" err="1"/>
              <a:t>viene</a:t>
            </a:r>
            <a:r>
              <a:rPr lang="en-US" sz="1200"/>
              <a:t> </a:t>
            </a:r>
            <a:r>
              <a:rPr lang="en-US" sz="1200" kern="1200" err="1">
                <a:solidFill>
                  <a:schemeClr val="tx1"/>
                </a:solidFill>
                <a:latin typeface="+mn-lt"/>
                <a:ea typeface="+mn-ea"/>
                <a:cs typeface="+mn-cs"/>
              </a:rPr>
              <a:t>istituito</a:t>
            </a:r>
            <a:r>
              <a:rPr lang="en-US" sz="1200" kern="1200">
                <a:solidFill>
                  <a:schemeClr val="tx1"/>
                </a:solidFill>
                <a:latin typeface="+mn-lt"/>
                <a:ea typeface="+mn-ea"/>
                <a:cs typeface="+mn-cs"/>
              </a:rPr>
              <a:t> per la prima volta  il </a:t>
            </a:r>
            <a:r>
              <a:rPr lang="en-US" sz="1200" b="1"/>
              <a:t>G</a:t>
            </a:r>
            <a:r>
              <a:rPr lang="en-US" sz="1200" b="1" kern="1200">
                <a:solidFill>
                  <a:schemeClr val="tx1"/>
                </a:solidFill>
                <a:latin typeface="+mn-lt"/>
                <a:ea typeface="+mn-ea"/>
                <a:cs typeface="+mn-cs"/>
              </a:rPr>
              <a:t>ruppo </a:t>
            </a:r>
            <a:r>
              <a:rPr lang="en-US" sz="1200" b="1" err="1"/>
              <a:t>G</a:t>
            </a:r>
            <a:r>
              <a:rPr lang="en-US" sz="1200" b="1" kern="1200" err="1">
                <a:solidFill>
                  <a:schemeClr val="tx1"/>
                </a:solidFill>
                <a:latin typeface="+mn-lt"/>
                <a:ea typeface="+mn-ea"/>
                <a:cs typeface="+mn-cs"/>
              </a:rPr>
              <a:t>randi</a:t>
            </a:r>
            <a:r>
              <a:rPr lang="en-US" sz="1200" b="1" kern="1200">
                <a:solidFill>
                  <a:schemeClr val="tx1"/>
                </a:solidFill>
                <a:latin typeface="+mn-lt"/>
                <a:ea typeface="+mn-ea"/>
                <a:cs typeface="+mn-cs"/>
              </a:rPr>
              <a:t> </a:t>
            </a:r>
            <a:r>
              <a:rPr lang="en-US" sz="1200" b="1" err="1"/>
              <a:t>P</a:t>
            </a:r>
            <a:r>
              <a:rPr lang="en-US" sz="1200" b="1" kern="1200" err="1">
                <a:solidFill>
                  <a:schemeClr val="tx1"/>
                </a:solidFill>
                <a:latin typeface="+mn-lt"/>
                <a:ea typeface="+mn-ea"/>
                <a:cs typeface="+mn-cs"/>
              </a:rPr>
              <a:t>redatori</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costituito</a:t>
            </a:r>
            <a:r>
              <a:rPr lang="en-US" sz="1200" kern="1200">
                <a:solidFill>
                  <a:schemeClr val="tx1"/>
                </a:solidFill>
                <a:latin typeface="+mn-lt"/>
                <a:ea typeface="+mn-ea"/>
                <a:cs typeface="+mn-cs"/>
              </a:rPr>
              <a:t> da </a:t>
            </a:r>
            <a:r>
              <a:rPr lang="en-US" sz="1200" kern="1200" err="1">
                <a:solidFill>
                  <a:schemeClr val="tx1"/>
                </a:solidFill>
                <a:latin typeface="+mn-lt"/>
                <a:ea typeface="+mn-ea"/>
                <a:cs typeface="+mn-cs"/>
              </a:rPr>
              <a:t>una</a:t>
            </a:r>
            <a:r>
              <a:rPr lang="en-US" sz="1200" kern="1200">
                <a:solidFill>
                  <a:schemeClr val="tx1"/>
                </a:solidFill>
                <a:latin typeface="+mn-lt"/>
                <a:ea typeface="+mn-ea"/>
                <a:cs typeface="+mn-cs"/>
              </a:rPr>
              <a:t> </a:t>
            </a:r>
            <a:r>
              <a:rPr lang="en-US" sz="1200" b="1" kern="1200" err="1">
                <a:solidFill>
                  <a:schemeClr val="tx1"/>
                </a:solidFill>
                <a:latin typeface="+mn-lt"/>
                <a:ea typeface="+mn-ea"/>
                <a:cs typeface="+mn-cs"/>
              </a:rPr>
              <a:t>componente</a:t>
            </a:r>
            <a:r>
              <a:rPr lang="en-US" sz="1200" b="1" kern="1200">
                <a:solidFill>
                  <a:schemeClr val="tx1"/>
                </a:solidFill>
                <a:latin typeface="+mn-lt"/>
                <a:ea typeface="+mn-ea"/>
                <a:cs typeface="+mn-cs"/>
              </a:rPr>
              <a:t> </a:t>
            </a:r>
            <a:r>
              <a:rPr lang="en-US" sz="1200" b="1" kern="1200" err="1">
                <a:solidFill>
                  <a:schemeClr val="tx1"/>
                </a:solidFill>
                <a:latin typeface="+mn-lt"/>
                <a:ea typeface="+mn-ea"/>
                <a:cs typeface="+mn-cs"/>
              </a:rPr>
              <a:t>tecnica</a:t>
            </a:r>
            <a:r>
              <a:rPr lang="en-US" sz="1200" b="1" kern="1200">
                <a:solidFill>
                  <a:schemeClr val="tx1"/>
                </a:solidFill>
                <a:latin typeface="+mn-lt"/>
                <a:ea typeface="+mn-ea"/>
                <a:cs typeface="+mn-cs"/>
              </a:rPr>
              <a:t> </a:t>
            </a:r>
            <a:r>
              <a:rPr lang="en-US" sz="1200" kern="1200">
                <a:solidFill>
                  <a:schemeClr val="tx1"/>
                </a:solidFill>
                <a:latin typeface="+mn-lt"/>
                <a:ea typeface="+mn-ea"/>
                <a:cs typeface="+mn-cs"/>
              </a:rPr>
              <a:t>(</a:t>
            </a:r>
            <a:r>
              <a:rPr lang="en-US" sz="1200" kern="1200" err="1">
                <a:solidFill>
                  <a:schemeClr val="tx1"/>
                </a:solidFill>
                <a:latin typeface="+mn-lt"/>
                <a:ea typeface="+mn-ea"/>
                <a:cs typeface="+mn-cs"/>
              </a:rPr>
              <a:t>tecnici</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faunistici</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veterinari</a:t>
            </a:r>
            <a:r>
              <a:rPr lang="en-US" sz="1200" kern="1200">
                <a:solidFill>
                  <a:schemeClr val="tx1"/>
                </a:solidFill>
                <a:latin typeface="+mn-lt"/>
                <a:ea typeface="+mn-ea"/>
                <a:cs typeface="+mn-cs"/>
              </a:rPr>
              <a:t> e </a:t>
            </a:r>
            <a:r>
              <a:rPr lang="en-US" sz="1200" kern="1200" err="1">
                <a:solidFill>
                  <a:schemeClr val="tx1"/>
                </a:solidFill>
                <a:latin typeface="+mn-lt"/>
                <a:ea typeface="+mn-ea"/>
                <a:cs typeface="+mn-cs"/>
              </a:rPr>
              <a:t>forestali</a:t>
            </a:r>
            <a:r>
              <a:rPr lang="en-US" sz="1200" kern="1200">
                <a:solidFill>
                  <a:schemeClr val="tx1"/>
                </a:solidFill>
                <a:latin typeface="+mn-lt"/>
                <a:ea typeface="+mn-ea"/>
                <a:cs typeface="+mn-cs"/>
              </a:rPr>
              <a:t>) e </a:t>
            </a:r>
            <a:r>
              <a:rPr lang="en-US" sz="1200" kern="1200" err="1">
                <a:solidFill>
                  <a:schemeClr val="tx1"/>
                </a:solidFill>
                <a:latin typeface="+mn-lt"/>
                <a:ea typeface="+mn-ea"/>
                <a:cs typeface="+mn-cs"/>
              </a:rPr>
              <a:t>una</a:t>
            </a:r>
            <a:r>
              <a:rPr lang="en-US" sz="1200" kern="1200">
                <a:solidFill>
                  <a:schemeClr val="tx1"/>
                </a:solidFill>
                <a:latin typeface="+mn-lt"/>
                <a:ea typeface="+mn-ea"/>
                <a:cs typeface="+mn-cs"/>
              </a:rPr>
              <a:t> </a:t>
            </a:r>
            <a:r>
              <a:rPr lang="en-US" sz="1200" b="1" kern="1200" err="1">
                <a:solidFill>
                  <a:schemeClr val="tx1"/>
                </a:solidFill>
                <a:latin typeface="+mn-lt"/>
                <a:ea typeface="+mn-ea"/>
                <a:cs typeface="+mn-cs"/>
              </a:rPr>
              <a:t>componente</a:t>
            </a:r>
            <a:r>
              <a:rPr lang="en-US" sz="1200" b="1" kern="1200">
                <a:solidFill>
                  <a:schemeClr val="tx1"/>
                </a:solidFill>
                <a:latin typeface="+mn-lt"/>
                <a:ea typeface="+mn-ea"/>
                <a:cs typeface="+mn-cs"/>
              </a:rPr>
              <a:t> </a:t>
            </a:r>
            <a:r>
              <a:rPr lang="en-US" sz="1200" b="1" kern="1200" err="1">
                <a:solidFill>
                  <a:schemeClr val="tx1"/>
                </a:solidFill>
                <a:latin typeface="+mn-lt"/>
                <a:ea typeface="+mn-ea"/>
                <a:cs typeface="+mn-cs"/>
              </a:rPr>
              <a:t>sicurezza</a:t>
            </a:r>
            <a:r>
              <a:rPr lang="en-US" sz="1200" b="1" kern="1200">
                <a:solidFill>
                  <a:schemeClr val="tx1"/>
                </a:solidFill>
                <a:latin typeface="+mn-lt"/>
                <a:ea typeface="+mn-ea"/>
                <a:cs typeface="+mn-cs"/>
              </a:rPr>
              <a:t>  </a:t>
            </a:r>
            <a:r>
              <a:rPr lang="en-US" sz="1200" kern="1200">
                <a:solidFill>
                  <a:schemeClr val="tx1"/>
                </a:solidFill>
                <a:latin typeface="+mn-lt"/>
                <a:ea typeface="+mn-ea"/>
                <a:cs typeface="+mn-cs"/>
              </a:rPr>
              <a:t>(</a:t>
            </a:r>
            <a:r>
              <a:rPr lang="en-US" sz="1200" kern="1200" err="1">
                <a:solidFill>
                  <a:schemeClr val="tx1"/>
                </a:solidFill>
                <a:latin typeface="+mn-lt"/>
                <a:ea typeface="+mn-ea"/>
                <a:cs typeface="+mn-cs"/>
              </a:rPr>
              <a:t>forestali</a:t>
            </a:r>
            <a:r>
              <a:rPr lang="en-US" sz="1200" kern="1200">
                <a:solidFill>
                  <a:schemeClr val="tx1"/>
                </a:solidFill>
                <a:latin typeface="+mn-lt"/>
                <a:ea typeface="+mn-ea"/>
                <a:cs typeface="+mn-cs"/>
              </a:rPr>
              <a:t> con </a:t>
            </a:r>
            <a:r>
              <a:rPr lang="en-US" sz="1200" kern="1200" err="1">
                <a:solidFill>
                  <a:schemeClr val="tx1"/>
                </a:solidFill>
                <a:latin typeface="+mn-lt"/>
                <a:ea typeface="+mn-ea"/>
                <a:cs typeface="+mn-cs"/>
              </a:rPr>
              <a:t>qualifica</a:t>
            </a:r>
            <a:r>
              <a:rPr lang="en-US" sz="1200" kern="1200">
                <a:solidFill>
                  <a:schemeClr val="tx1"/>
                </a:solidFill>
                <a:latin typeface="+mn-lt"/>
                <a:ea typeface="+mn-ea"/>
                <a:cs typeface="+mn-cs"/>
              </a:rPr>
              <a:t> di P.S. e </a:t>
            </a:r>
            <a:r>
              <a:rPr lang="en-US" sz="1200" kern="1200" err="1">
                <a:solidFill>
                  <a:schemeClr val="tx1"/>
                </a:solidFill>
                <a:latin typeface="+mn-lt"/>
                <a:ea typeface="+mn-ea"/>
                <a:cs typeface="+mn-cs"/>
              </a:rPr>
              <a:t>addestramento</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specifico</a:t>
            </a:r>
            <a:r>
              <a:rPr lang="en-US" sz="1200" kern="1200">
                <a:solidFill>
                  <a:schemeClr val="tx1"/>
                </a:solidFill>
                <a:latin typeface="+mn-lt"/>
                <a:ea typeface="+mn-ea"/>
                <a:cs typeface="+mn-cs"/>
              </a:rPr>
              <a:t>).</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7</a:t>
            </a:fld>
            <a:endParaRPr lang="de-DE"/>
          </a:p>
        </p:txBody>
      </p:sp>
    </p:spTree>
    <p:extLst>
      <p:ext uri="{BB962C8B-B14F-4D97-AF65-F5344CB8AC3E}">
        <p14:creationId xmlns:p14="http://schemas.microsoft.com/office/powerpoint/2010/main" val="413286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err="1">
                <a:solidFill>
                  <a:schemeClr val="tx1"/>
                </a:solidFill>
                <a:latin typeface="+mn-lt"/>
                <a:ea typeface="+mn-ea"/>
                <a:cs typeface="+mn-cs"/>
              </a:rPr>
              <a:t>Delibera</a:t>
            </a:r>
            <a:r>
              <a:rPr lang="en-US" sz="1200" b="1" kern="1200">
                <a:solidFill>
                  <a:schemeClr val="tx1"/>
                </a:solidFill>
                <a:latin typeface="+mn-lt"/>
                <a:ea typeface="+mn-ea"/>
                <a:cs typeface="+mn-cs"/>
              </a:rPr>
              <a:t> di Giunta n. 239/2016 </a:t>
            </a:r>
            <a:r>
              <a:rPr lang="en-US" sz="1200" kern="1200">
                <a:solidFill>
                  <a:schemeClr val="tx1"/>
                </a:solidFill>
                <a:latin typeface="+mn-lt"/>
                <a:ea typeface="+mn-ea"/>
                <a:cs typeface="+mn-cs"/>
              </a:rPr>
              <a:t>( e </a:t>
            </a:r>
            <a:r>
              <a:rPr lang="en-US" sz="1200" kern="1200" err="1">
                <a:solidFill>
                  <a:schemeClr val="tx1"/>
                </a:solidFill>
                <a:latin typeface="+mn-lt"/>
                <a:ea typeface="+mn-ea"/>
                <a:cs typeface="+mn-cs"/>
              </a:rPr>
              <a:t>DdG</a:t>
            </a:r>
            <a:r>
              <a:rPr lang="en-US" sz="1200" kern="1200">
                <a:solidFill>
                  <a:schemeClr val="tx1"/>
                </a:solidFill>
                <a:latin typeface="+mn-lt"/>
                <a:ea typeface="+mn-ea"/>
                <a:cs typeface="+mn-cs"/>
              </a:rPr>
              <a:t> n . </a:t>
            </a:r>
            <a:r>
              <a:rPr lang="en-US" sz="1200"/>
              <a:t>284/2022 ad </a:t>
            </a:r>
            <a:r>
              <a:rPr lang="en-US" sz="1200" err="1"/>
              <a:t>integrazione</a:t>
            </a:r>
            <a:r>
              <a:rPr lang="en-US" sz="1200"/>
              <a:t> </a:t>
            </a:r>
            <a:r>
              <a:rPr lang="en-US" sz="1200" err="1"/>
              <a:t>della</a:t>
            </a:r>
            <a:r>
              <a:rPr lang="en-US" sz="1200"/>
              <a:t> </a:t>
            </a:r>
            <a:r>
              <a:rPr lang="en-US" sz="1200" err="1"/>
              <a:t>precedente</a:t>
            </a:r>
            <a:r>
              <a:rPr lang="en-US" sz="1200"/>
              <a:t>) </a:t>
            </a:r>
            <a:r>
              <a:rPr lang="en-US" sz="1200" err="1"/>
              <a:t>viene</a:t>
            </a:r>
            <a:r>
              <a:rPr lang="en-US" sz="1200"/>
              <a:t> </a:t>
            </a:r>
            <a:r>
              <a:rPr lang="en-US" sz="1200" kern="1200" err="1">
                <a:solidFill>
                  <a:schemeClr val="tx1"/>
                </a:solidFill>
                <a:latin typeface="+mn-lt"/>
                <a:ea typeface="+mn-ea"/>
                <a:cs typeface="+mn-cs"/>
              </a:rPr>
              <a:t>istituito</a:t>
            </a:r>
            <a:r>
              <a:rPr lang="en-US" sz="1200" kern="1200">
                <a:solidFill>
                  <a:schemeClr val="tx1"/>
                </a:solidFill>
                <a:latin typeface="+mn-lt"/>
                <a:ea typeface="+mn-ea"/>
                <a:cs typeface="+mn-cs"/>
              </a:rPr>
              <a:t> per la prima volta  il </a:t>
            </a:r>
            <a:r>
              <a:rPr lang="en-US" sz="1200" b="1"/>
              <a:t>G</a:t>
            </a:r>
            <a:r>
              <a:rPr lang="en-US" sz="1200" b="1" kern="1200">
                <a:solidFill>
                  <a:schemeClr val="tx1"/>
                </a:solidFill>
                <a:latin typeface="+mn-lt"/>
                <a:ea typeface="+mn-ea"/>
                <a:cs typeface="+mn-cs"/>
              </a:rPr>
              <a:t>ruppo </a:t>
            </a:r>
            <a:r>
              <a:rPr lang="en-US" sz="1200" b="1" err="1"/>
              <a:t>G</a:t>
            </a:r>
            <a:r>
              <a:rPr lang="en-US" sz="1200" b="1" kern="1200" err="1">
                <a:solidFill>
                  <a:schemeClr val="tx1"/>
                </a:solidFill>
                <a:latin typeface="+mn-lt"/>
                <a:ea typeface="+mn-ea"/>
                <a:cs typeface="+mn-cs"/>
              </a:rPr>
              <a:t>randi</a:t>
            </a:r>
            <a:r>
              <a:rPr lang="en-US" sz="1200" b="1" kern="1200">
                <a:solidFill>
                  <a:schemeClr val="tx1"/>
                </a:solidFill>
                <a:latin typeface="+mn-lt"/>
                <a:ea typeface="+mn-ea"/>
                <a:cs typeface="+mn-cs"/>
              </a:rPr>
              <a:t> </a:t>
            </a:r>
            <a:r>
              <a:rPr lang="en-US" sz="1200" b="1" err="1"/>
              <a:t>P</a:t>
            </a:r>
            <a:r>
              <a:rPr lang="en-US" sz="1200" b="1" kern="1200" err="1">
                <a:solidFill>
                  <a:schemeClr val="tx1"/>
                </a:solidFill>
                <a:latin typeface="+mn-lt"/>
                <a:ea typeface="+mn-ea"/>
                <a:cs typeface="+mn-cs"/>
              </a:rPr>
              <a:t>redatori</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costituito</a:t>
            </a:r>
            <a:r>
              <a:rPr lang="en-US" sz="1200" kern="1200">
                <a:solidFill>
                  <a:schemeClr val="tx1"/>
                </a:solidFill>
                <a:latin typeface="+mn-lt"/>
                <a:ea typeface="+mn-ea"/>
                <a:cs typeface="+mn-cs"/>
              </a:rPr>
              <a:t> da </a:t>
            </a:r>
            <a:r>
              <a:rPr lang="en-US" sz="1200" kern="1200" err="1">
                <a:solidFill>
                  <a:schemeClr val="tx1"/>
                </a:solidFill>
                <a:latin typeface="+mn-lt"/>
                <a:ea typeface="+mn-ea"/>
                <a:cs typeface="+mn-cs"/>
              </a:rPr>
              <a:t>una</a:t>
            </a:r>
            <a:r>
              <a:rPr lang="en-US" sz="1200" kern="1200">
                <a:solidFill>
                  <a:schemeClr val="tx1"/>
                </a:solidFill>
                <a:latin typeface="+mn-lt"/>
                <a:ea typeface="+mn-ea"/>
                <a:cs typeface="+mn-cs"/>
              </a:rPr>
              <a:t> </a:t>
            </a:r>
            <a:r>
              <a:rPr lang="en-US" sz="1200" b="1" kern="1200" err="1">
                <a:solidFill>
                  <a:schemeClr val="tx1"/>
                </a:solidFill>
                <a:latin typeface="+mn-lt"/>
                <a:ea typeface="+mn-ea"/>
                <a:cs typeface="+mn-cs"/>
              </a:rPr>
              <a:t>componente</a:t>
            </a:r>
            <a:r>
              <a:rPr lang="en-US" sz="1200" b="1" kern="1200">
                <a:solidFill>
                  <a:schemeClr val="tx1"/>
                </a:solidFill>
                <a:latin typeface="+mn-lt"/>
                <a:ea typeface="+mn-ea"/>
                <a:cs typeface="+mn-cs"/>
              </a:rPr>
              <a:t> </a:t>
            </a:r>
            <a:r>
              <a:rPr lang="en-US" sz="1200" b="1" kern="1200" err="1">
                <a:solidFill>
                  <a:schemeClr val="tx1"/>
                </a:solidFill>
                <a:latin typeface="+mn-lt"/>
                <a:ea typeface="+mn-ea"/>
                <a:cs typeface="+mn-cs"/>
              </a:rPr>
              <a:t>tecnica</a:t>
            </a:r>
            <a:r>
              <a:rPr lang="en-US" sz="1200" b="1" kern="1200">
                <a:solidFill>
                  <a:schemeClr val="tx1"/>
                </a:solidFill>
                <a:latin typeface="+mn-lt"/>
                <a:ea typeface="+mn-ea"/>
                <a:cs typeface="+mn-cs"/>
              </a:rPr>
              <a:t> </a:t>
            </a:r>
            <a:r>
              <a:rPr lang="en-US" sz="1200" kern="1200">
                <a:solidFill>
                  <a:schemeClr val="tx1"/>
                </a:solidFill>
                <a:latin typeface="+mn-lt"/>
                <a:ea typeface="+mn-ea"/>
                <a:cs typeface="+mn-cs"/>
              </a:rPr>
              <a:t>(</a:t>
            </a:r>
            <a:r>
              <a:rPr lang="en-US" sz="1200" kern="1200" err="1">
                <a:solidFill>
                  <a:schemeClr val="tx1"/>
                </a:solidFill>
                <a:latin typeface="+mn-lt"/>
                <a:ea typeface="+mn-ea"/>
                <a:cs typeface="+mn-cs"/>
              </a:rPr>
              <a:t>tecnici</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faunistici</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veterinari</a:t>
            </a:r>
            <a:r>
              <a:rPr lang="en-US" sz="1200" kern="1200">
                <a:solidFill>
                  <a:schemeClr val="tx1"/>
                </a:solidFill>
                <a:latin typeface="+mn-lt"/>
                <a:ea typeface="+mn-ea"/>
                <a:cs typeface="+mn-cs"/>
              </a:rPr>
              <a:t> e </a:t>
            </a:r>
            <a:r>
              <a:rPr lang="en-US" sz="1200" kern="1200" err="1">
                <a:solidFill>
                  <a:schemeClr val="tx1"/>
                </a:solidFill>
                <a:latin typeface="+mn-lt"/>
                <a:ea typeface="+mn-ea"/>
                <a:cs typeface="+mn-cs"/>
              </a:rPr>
              <a:t>forestali</a:t>
            </a:r>
            <a:r>
              <a:rPr lang="en-US" sz="1200" kern="1200">
                <a:solidFill>
                  <a:schemeClr val="tx1"/>
                </a:solidFill>
                <a:latin typeface="+mn-lt"/>
                <a:ea typeface="+mn-ea"/>
                <a:cs typeface="+mn-cs"/>
              </a:rPr>
              <a:t>) e </a:t>
            </a:r>
            <a:r>
              <a:rPr lang="en-US" sz="1200" kern="1200" err="1">
                <a:solidFill>
                  <a:schemeClr val="tx1"/>
                </a:solidFill>
                <a:latin typeface="+mn-lt"/>
                <a:ea typeface="+mn-ea"/>
                <a:cs typeface="+mn-cs"/>
              </a:rPr>
              <a:t>una</a:t>
            </a:r>
            <a:r>
              <a:rPr lang="en-US" sz="1200" kern="1200">
                <a:solidFill>
                  <a:schemeClr val="tx1"/>
                </a:solidFill>
                <a:latin typeface="+mn-lt"/>
                <a:ea typeface="+mn-ea"/>
                <a:cs typeface="+mn-cs"/>
              </a:rPr>
              <a:t> </a:t>
            </a:r>
            <a:r>
              <a:rPr lang="en-US" sz="1200" b="1" kern="1200" err="1">
                <a:solidFill>
                  <a:schemeClr val="tx1"/>
                </a:solidFill>
                <a:latin typeface="+mn-lt"/>
                <a:ea typeface="+mn-ea"/>
                <a:cs typeface="+mn-cs"/>
              </a:rPr>
              <a:t>componente</a:t>
            </a:r>
            <a:r>
              <a:rPr lang="en-US" sz="1200" b="1" kern="1200">
                <a:solidFill>
                  <a:schemeClr val="tx1"/>
                </a:solidFill>
                <a:latin typeface="+mn-lt"/>
                <a:ea typeface="+mn-ea"/>
                <a:cs typeface="+mn-cs"/>
              </a:rPr>
              <a:t> </a:t>
            </a:r>
            <a:r>
              <a:rPr lang="en-US" sz="1200" b="1" kern="1200" err="1">
                <a:solidFill>
                  <a:schemeClr val="tx1"/>
                </a:solidFill>
                <a:latin typeface="+mn-lt"/>
                <a:ea typeface="+mn-ea"/>
                <a:cs typeface="+mn-cs"/>
              </a:rPr>
              <a:t>sicurezza</a:t>
            </a:r>
            <a:r>
              <a:rPr lang="en-US" sz="1200" b="1" kern="1200">
                <a:solidFill>
                  <a:schemeClr val="tx1"/>
                </a:solidFill>
                <a:latin typeface="+mn-lt"/>
                <a:ea typeface="+mn-ea"/>
                <a:cs typeface="+mn-cs"/>
              </a:rPr>
              <a:t>  </a:t>
            </a:r>
            <a:r>
              <a:rPr lang="en-US" sz="1200" kern="1200">
                <a:solidFill>
                  <a:schemeClr val="tx1"/>
                </a:solidFill>
                <a:latin typeface="+mn-lt"/>
                <a:ea typeface="+mn-ea"/>
                <a:cs typeface="+mn-cs"/>
              </a:rPr>
              <a:t>(</a:t>
            </a:r>
            <a:r>
              <a:rPr lang="en-US" sz="1200" kern="1200" err="1">
                <a:solidFill>
                  <a:schemeClr val="tx1"/>
                </a:solidFill>
                <a:latin typeface="+mn-lt"/>
                <a:ea typeface="+mn-ea"/>
                <a:cs typeface="+mn-cs"/>
              </a:rPr>
              <a:t>forestali</a:t>
            </a:r>
            <a:r>
              <a:rPr lang="en-US" sz="1200" kern="1200">
                <a:solidFill>
                  <a:schemeClr val="tx1"/>
                </a:solidFill>
                <a:latin typeface="+mn-lt"/>
                <a:ea typeface="+mn-ea"/>
                <a:cs typeface="+mn-cs"/>
              </a:rPr>
              <a:t> con </a:t>
            </a:r>
            <a:r>
              <a:rPr lang="en-US" sz="1200" kern="1200" err="1">
                <a:solidFill>
                  <a:schemeClr val="tx1"/>
                </a:solidFill>
                <a:latin typeface="+mn-lt"/>
                <a:ea typeface="+mn-ea"/>
                <a:cs typeface="+mn-cs"/>
              </a:rPr>
              <a:t>qualifica</a:t>
            </a:r>
            <a:r>
              <a:rPr lang="en-US" sz="1200" kern="1200">
                <a:solidFill>
                  <a:schemeClr val="tx1"/>
                </a:solidFill>
                <a:latin typeface="+mn-lt"/>
                <a:ea typeface="+mn-ea"/>
                <a:cs typeface="+mn-cs"/>
              </a:rPr>
              <a:t> di P.S. e </a:t>
            </a:r>
            <a:r>
              <a:rPr lang="en-US" sz="1200" kern="1200" err="1">
                <a:solidFill>
                  <a:schemeClr val="tx1"/>
                </a:solidFill>
                <a:latin typeface="+mn-lt"/>
                <a:ea typeface="+mn-ea"/>
                <a:cs typeface="+mn-cs"/>
              </a:rPr>
              <a:t>addestramento</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specifico</a:t>
            </a:r>
            <a:r>
              <a:rPr lang="en-US" sz="1200" kern="1200">
                <a:solidFill>
                  <a:schemeClr val="tx1"/>
                </a:solidFill>
                <a:latin typeface="+mn-lt"/>
                <a:ea typeface="+mn-ea"/>
                <a:cs typeface="+mn-cs"/>
              </a:rPr>
              <a:t>).</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8</a:t>
            </a:fld>
            <a:endParaRPr lang="de-DE"/>
          </a:p>
        </p:txBody>
      </p:sp>
    </p:spTree>
    <p:extLst>
      <p:ext uri="{BB962C8B-B14F-4D97-AF65-F5344CB8AC3E}">
        <p14:creationId xmlns:p14="http://schemas.microsoft.com/office/powerpoint/2010/main" val="236120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a:t>Il gruppo tecnico fa capo alla direzione della Ripartizione Foreste e al dirigente dell‘Ufficio Caccia e Pesca della Provincia Autonoma di Bolzano in stretta collaborazione con gli Ispettorati e stazioni forestali.</a:t>
            </a:r>
          </a:p>
          <a:p>
            <a:r>
              <a:rPr lang="it-IT"/>
              <a:t>Il gruppo tecnico è reperibile h24 dall‘attivazione del protocollo.</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9</a:t>
            </a:fld>
            <a:endParaRPr lang="de-DE"/>
          </a:p>
        </p:txBody>
      </p:sp>
    </p:spTree>
    <p:extLst>
      <p:ext uri="{BB962C8B-B14F-4D97-AF65-F5344CB8AC3E}">
        <p14:creationId xmlns:p14="http://schemas.microsoft.com/office/powerpoint/2010/main" val="12121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a:p>
          <a:p>
            <a:r>
              <a:rPr lang="it-IT"/>
              <a:t>La parte che si occupa della sicurezza ha la funzione di assistere alle catture (garantire la sicurezza del personale tecnico) ed essere impiegato in situazioni di emergenza.</a:t>
            </a:r>
          </a:p>
          <a:p>
            <a:r>
              <a:rPr lang="it-IT"/>
              <a:t>Il gruppo sicurezza viene attivato sulla base di un protocollo e viene reso operativo con autorizzazione del direttore di ripartizione.</a:t>
            </a:r>
          </a:p>
          <a:p>
            <a:r>
              <a:rPr lang="it-IT"/>
              <a:t>Il gruppo è reperibile h24 dall‘attivazione del protocollo.</a:t>
            </a:r>
          </a:p>
          <a:p>
            <a:r>
              <a:rPr lang="it-IT"/>
              <a:t>Il numero di riferimento anche per questo tipo di emergenze rimane il 112</a:t>
            </a:r>
          </a:p>
          <a:p>
            <a:endParaRPr lang="de-DE"/>
          </a:p>
        </p:txBody>
      </p:sp>
      <p:sp>
        <p:nvSpPr>
          <p:cNvPr id="4" name="Foliennummernplatzhalter 3"/>
          <p:cNvSpPr>
            <a:spLocks noGrp="1"/>
          </p:cNvSpPr>
          <p:nvPr>
            <p:ph type="sldNum" sz="quarter" idx="5"/>
          </p:nvPr>
        </p:nvSpPr>
        <p:spPr/>
        <p:txBody>
          <a:bodyPr/>
          <a:lstStyle/>
          <a:p>
            <a:fld id="{0CD203B7-F831-4B65-BE2C-9B62CC690A71}" type="slidenum">
              <a:rPr lang="de-DE" smtClean="0"/>
              <a:t>10</a:t>
            </a:fld>
            <a:endParaRPr lang="de-DE"/>
          </a:p>
        </p:txBody>
      </p:sp>
    </p:spTree>
    <p:extLst>
      <p:ext uri="{BB962C8B-B14F-4D97-AF65-F5344CB8AC3E}">
        <p14:creationId xmlns:p14="http://schemas.microsoft.com/office/powerpoint/2010/main" val="387142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 Option A">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9E95CFA9-68DD-5745-8EBE-FC9099B3DED2}"/>
              </a:ext>
            </a:extLst>
          </p:cNvPr>
          <p:cNvSpPr>
            <a:spLocks noGrp="1"/>
          </p:cNvSpPr>
          <p:nvPr>
            <p:ph type="title" hasCustomPrompt="1"/>
          </p:nvPr>
        </p:nvSpPr>
        <p:spPr>
          <a:xfrm>
            <a:off x="838200" y="3916680"/>
            <a:ext cx="10515600" cy="762000"/>
          </a:xfrm>
          <a:prstGeom prst="rect">
            <a:avLst/>
          </a:prstGeom>
        </p:spPr>
        <p:txBody>
          <a:bodyPr/>
          <a:lstStyle>
            <a:lvl1pPr algn="ctr">
              <a:defRPr>
                <a:solidFill>
                  <a:schemeClr val="tx1"/>
                </a:solidFill>
              </a:defRPr>
            </a:lvl1pPr>
          </a:lstStyle>
          <a:p>
            <a:r>
              <a:rPr lang="de-DE" err="1"/>
              <a:t>Titolo</a:t>
            </a:r>
            <a:r>
              <a:rPr lang="de-DE"/>
              <a:t> della </a:t>
            </a:r>
            <a:r>
              <a:rPr lang="de-DE" err="1"/>
              <a:t>presentazione</a:t>
            </a:r>
            <a:r>
              <a:rPr lang="de-DE"/>
              <a:t> – </a:t>
            </a:r>
            <a:r>
              <a:rPr lang="de-DE" err="1"/>
              <a:t>opzione</a:t>
            </a:r>
            <a:r>
              <a:rPr lang="de-DE"/>
              <a:t> A</a:t>
            </a:r>
          </a:p>
        </p:txBody>
      </p:sp>
      <p:sp>
        <p:nvSpPr>
          <p:cNvPr id="9" name="Textplatzhalter 2">
            <a:extLst>
              <a:ext uri="{FF2B5EF4-FFF2-40B4-BE49-F238E27FC236}">
                <a16:creationId xmlns:a16="http://schemas.microsoft.com/office/drawing/2014/main" id="{EB135CA7-1CE0-9E47-9694-23BD56ADF2F5}"/>
              </a:ext>
            </a:extLst>
          </p:cNvPr>
          <p:cNvSpPr>
            <a:spLocks noGrp="1"/>
          </p:cNvSpPr>
          <p:nvPr>
            <p:ph type="body" sz="quarter" idx="11" hasCustomPrompt="1"/>
          </p:nvPr>
        </p:nvSpPr>
        <p:spPr>
          <a:xfrm>
            <a:off x="1383030" y="5943350"/>
            <a:ext cx="9425940" cy="395422"/>
          </a:xfrm>
          <a:prstGeom prst="rect">
            <a:avLst/>
          </a:prstGeom>
        </p:spPr>
        <p:txBody>
          <a:bodyPr/>
          <a:lstStyle>
            <a:lvl1pPr marL="0" indent="0" algn="ctr">
              <a:buFontTx/>
              <a:buNone/>
              <a:defRPr sz="2500">
                <a:solidFill>
                  <a:schemeClr val="tx1"/>
                </a:solidFill>
              </a:defRPr>
            </a:lvl1pPr>
            <a:lvl5pPr marL="1828800" indent="0" algn="ctr">
              <a:buFontTx/>
              <a:buNone/>
              <a:defRPr>
                <a:solidFill>
                  <a:schemeClr val="bg1"/>
                </a:solidFill>
              </a:defRPr>
            </a:lvl5pPr>
          </a:lstStyle>
          <a:p>
            <a:pPr lvl="0"/>
            <a:r>
              <a:rPr lang="de-DE"/>
              <a:t>Datum/</a:t>
            </a:r>
            <a:r>
              <a:rPr lang="de-DE" err="1"/>
              <a:t>data</a:t>
            </a:r>
            <a:r>
              <a:rPr lang="de-DE"/>
              <a:t>, Referent-Referentin/</a:t>
            </a:r>
            <a:r>
              <a:rPr lang="de-DE" err="1"/>
              <a:t>relatore-relatrice</a:t>
            </a:r>
            <a:r>
              <a:rPr lang="de-DE"/>
              <a:t> </a:t>
            </a:r>
          </a:p>
        </p:txBody>
      </p:sp>
      <p:sp>
        <p:nvSpPr>
          <p:cNvPr id="11" name="Textplatzhalter 10">
            <a:extLst>
              <a:ext uri="{FF2B5EF4-FFF2-40B4-BE49-F238E27FC236}">
                <a16:creationId xmlns:a16="http://schemas.microsoft.com/office/drawing/2014/main" id="{052747BF-8E1B-BB4D-A3C0-8D6BE2E9CBEB}"/>
              </a:ext>
            </a:extLst>
          </p:cNvPr>
          <p:cNvSpPr>
            <a:spLocks noGrp="1"/>
          </p:cNvSpPr>
          <p:nvPr>
            <p:ph type="body" sz="quarter" idx="12" hasCustomPrompt="1"/>
          </p:nvPr>
        </p:nvSpPr>
        <p:spPr>
          <a:xfrm>
            <a:off x="838200" y="3139440"/>
            <a:ext cx="10515600" cy="762000"/>
          </a:xfrm>
          <a:prstGeom prst="rect">
            <a:avLst/>
          </a:prstGeom>
        </p:spPr>
        <p:txBody>
          <a:bodyPr/>
          <a:lstStyle>
            <a:lvl1pPr marL="0" indent="0" algn="ctr">
              <a:buFontTx/>
              <a:buNone/>
              <a:defRPr sz="4400">
                <a:solidFill>
                  <a:schemeClr val="tx1"/>
                </a:solidFill>
              </a:defRPr>
            </a:lvl1pPr>
          </a:lstStyle>
          <a:p>
            <a:pPr lvl="0"/>
            <a:r>
              <a:rPr lang="de-DE"/>
              <a:t>Titel der Präsentation – Option A</a:t>
            </a:r>
          </a:p>
        </p:txBody>
      </p:sp>
    </p:spTree>
    <p:extLst>
      <p:ext uri="{BB962C8B-B14F-4D97-AF65-F5344CB8AC3E}">
        <p14:creationId xmlns:p14="http://schemas.microsoft.com/office/powerpoint/2010/main" val="257488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Testo">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B9D3328F-3D7F-0749-A9FB-F23B6A648167}"/>
              </a:ext>
            </a:extLst>
          </p:cNvPr>
          <p:cNvSpPr>
            <a:spLocks noGrp="1"/>
          </p:cNvSpPr>
          <p:nvPr>
            <p:ph type="body" sz="quarter" idx="10" hasCustomPrompt="1"/>
          </p:nvPr>
        </p:nvSpPr>
        <p:spPr>
          <a:xfrm>
            <a:off x="998538" y="2130044"/>
            <a:ext cx="4891722" cy="3486530"/>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a:t>
            </a:r>
          </a:p>
          <a:p>
            <a:pPr lvl="4"/>
            <a:endParaRPr lang="de-DE"/>
          </a:p>
        </p:txBody>
      </p:sp>
      <p:sp>
        <p:nvSpPr>
          <p:cNvPr id="17" name="Titel 16">
            <a:extLst>
              <a:ext uri="{FF2B5EF4-FFF2-40B4-BE49-F238E27FC236}">
                <a16:creationId xmlns:a16="http://schemas.microsoft.com/office/drawing/2014/main" id="{175DC84B-28EA-7B4D-9B7A-48AE837F86D1}"/>
              </a:ext>
            </a:extLst>
          </p:cNvPr>
          <p:cNvSpPr>
            <a:spLocks noGrp="1"/>
          </p:cNvSpPr>
          <p:nvPr>
            <p:ph type="title" hasCustomPrompt="1"/>
          </p:nvPr>
        </p:nvSpPr>
        <p:spPr>
          <a:xfrm>
            <a:off x="998538" y="1080000"/>
            <a:ext cx="10157142" cy="885100"/>
          </a:xfrm>
          <a:prstGeom prst="rect">
            <a:avLst/>
          </a:prstGeom>
        </p:spPr>
        <p:txBody>
          <a:bodyPr/>
          <a:lstStyle/>
          <a:p>
            <a:r>
              <a:rPr lang="de-DE"/>
              <a:t>Titel/</a:t>
            </a:r>
            <a:r>
              <a:rPr lang="de-DE" err="1"/>
              <a:t>Titolo</a:t>
            </a:r>
            <a:endParaRPr lang="de-DE"/>
          </a:p>
        </p:txBody>
      </p:sp>
      <p:sp>
        <p:nvSpPr>
          <p:cNvPr id="11" name="Text Box 45">
            <a:extLst>
              <a:ext uri="{FF2B5EF4-FFF2-40B4-BE49-F238E27FC236}">
                <a16:creationId xmlns:a16="http://schemas.microsoft.com/office/drawing/2014/main" id="{743955D9-680C-CB47-B537-62304C190F5A}"/>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a:latin typeface="Arial" panose="020B0604020202020204" pitchFamily="34" charset="0"/>
              </a:rPr>
              <a:t>Titel der Präsentation/ </a:t>
            </a:r>
            <a:r>
              <a:rPr lang="de-DE" altLang="de-IT" sz="800" b="1" err="1">
                <a:latin typeface="Arial" panose="020B0604020202020204" pitchFamily="34" charset="0"/>
              </a:rPr>
              <a:t>Titolo</a:t>
            </a:r>
            <a:r>
              <a:rPr lang="de-DE" altLang="de-IT" sz="800" b="1">
                <a:latin typeface="Arial" panose="020B0604020202020204" pitchFamily="34" charset="0"/>
              </a:rPr>
              <a:t> della </a:t>
            </a:r>
            <a:r>
              <a:rPr lang="de-DE" altLang="de-IT" sz="800" b="1" err="1">
                <a:latin typeface="Arial" panose="020B0604020202020204" pitchFamily="34" charset="0"/>
              </a:rPr>
              <a:t>presentazione</a:t>
            </a:r>
            <a:r>
              <a:rPr lang="de-DE" altLang="de-IT" sz="800" b="1">
                <a:latin typeface="Arial" panose="020B0604020202020204" pitchFamily="34" charset="0"/>
              </a:rPr>
              <a:t>	Referent/Referentin/</a:t>
            </a:r>
            <a:r>
              <a:rPr lang="de-DE" altLang="de-IT" sz="800" b="1" err="1">
                <a:latin typeface="Arial" panose="020B0604020202020204" pitchFamily="34" charset="0"/>
              </a:rPr>
              <a:t>relatore</a:t>
            </a:r>
            <a:r>
              <a:rPr lang="de-DE" altLang="de-IT" sz="800" b="1">
                <a:latin typeface="Arial" panose="020B0604020202020204" pitchFamily="34" charset="0"/>
              </a:rPr>
              <a:t>/</a:t>
            </a:r>
            <a:r>
              <a:rPr lang="de-DE" altLang="de-IT" sz="800" b="1" err="1">
                <a:latin typeface="Arial" panose="020B0604020202020204" pitchFamily="34" charset="0"/>
              </a:rPr>
              <a:t>relatrice</a:t>
            </a:r>
            <a:endParaRPr lang="de-DE" altLang="de-IT" sz="800" b="1">
              <a:latin typeface="Arial" panose="020B0604020202020204" pitchFamily="34" charset="0"/>
            </a:endParaRPr>
          </a:p>
        </p:txBody>
      </p:sp>
      <p:sp>
        <p:nvSpPr>
          <p:cNvPr id="13" name="Textplatzhalter 15">
            <a:extLst>
              <a:ext uri="{FF2B5EF4-FFF2-40B4-BE49-F238E27FC236}">
                <a16:creationId xmlns:a16="http://schemas.microsoft.com/office/drawing/2014/main" id="{C073B678-E877-F740-A281-D309BB1745C6}"/>
              </a:ext>
            </a:extLst>
          </p:cNvPr>
          <p:cNvSpPr>
            <a:spLocks noGrp="1"/>
          </p:cNvSpPr>
          <p:nvPr>
            <p:ph type="body" sz="quarter" idx="11" hasCustomPrompt="1"/>
          </p:nvPr>
        </p:nvSpPr>
        <p:spPr>
          <a:xfrm>
            <a:off x="6210618" y="2130044"/>
            <a:ext cx="4891722" cy="3486530"/>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err="1"/>
              <a:t>Testo</a:t>
            </a:r>
            <a:r>
              <a:rPr lang="de-DE"/>
              <a:t> </a:t>
            </a:r>
          </a:p>
          <a:p>
            <a:pPr lvl="4"/>
            <a:endParaRPr lang="de-DE"/>
          </a:p>
        </p:txBody>
      </p:sp>
      <p:pic>
        <p:nvPicPr>
          <p:cNvPr id="12" name="Grafik 11">
            <a:extLst>
              <a:ext uri="{FF2B5EF4-FFF2-40B4-BE49-F238E27FC236}">
                <a16:creationId xmlns:a16="http://schemas.microsoft.com/office/drawing/2014/main" id="{F2FDF0AA-5C97-7243-A9E4-67ADAB7B7723}"/>
              </a:ext>
            </a:extLst>
          </p:cNvPr>
          <p:cNvPicPr>
            <a:picLocks noChangeAspect="1"/>
          </p:cNvPicPr>
          <p:nvPr userDrawn="1"/>
        </p:nvPicPr>
        <p:blipFill>
          <a:blip r:embed="rId2"/>
          <a:stretch>
            <a:fillRect/>
          </a:stretch>
        </p:blipFill>
        <p:spPr>
          <a:xfrm>
            <a:off x="0" y="0"/>
            <a:ext cx="12192000" cy="444269"/>
          </a:xfrm>
          <a:prstGeom prst="rect">
            <a:avLst/>
          </a:prstGeom>
        </p:spPr>
      </p:pic>
      <p:pic>
        <p:nvPicPr>
          <p:cNvPr id="15" name="Grafik 14">
            <a:extLst>
              <a:ext uri="{FF2B5EF4-FFF2-40B4-BE49-F238E27FC236}">
                <a16:creationId xmlns:a16="http://schemas.microsoft.com/office/drawing/2014/main" id="{B606AA17-D688-174D-82CC-E18C58E30EF3}"/>
              </a:ext>
            </a:extLst>
          </p:cNvPr>
          <p:cNvPicPr>
            <a:picLocks noChangeAspect="1"/>
          </p:cNvPicPr>
          <p:nvPr userDrawn="1"/>
        </p:nvPicPr>
        <p:blipFill>
          <a:blip r:embed="rId3"/>
          <a:srcRect/>
          <a:stretch/>
        </p:blipFill>
        <p:spPr>
          <a:xfrm>
            <a:off x="10178020" y="5862159"/>
            <a:ext cx="1581939" cy="791528"/>
          </a:xfrm>
          <a:prstGeom prst="rect">
            <a:avLst/>
          </a:prstGeom>
        </p:spPr>
      </p:pic>
      <p:sp>
        <p:nvSpPr>
          <p:cNvPr id="18" name="Line 39">
            <a:extLst>
              <a:ext uri="{FF2B5EF4-FFF2-40B4-BE49-F238E27FC236}">
                <a16:creationId xmlns:a16="http://schemas.microsoft.com/office/drawing/2014/main" id="{2B009B6E-2863-254B-A5E7-068F87C8DDFD}"/>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326046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ufzaehlung_ElencoPuntato">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001A19-02EF-2C42-BD86-D2771BE24070}"/>
              </a:ext>
            </a:extLst>
          </p:cNvPr>
          <p:cNvSpPr>
            <a:spLocks noGrp="1"/>
          </p:cNvSpPr>
          <p:nvPr>
            <p:ph type="body" sz="quarter" idx="10"/>
          </p:nvPr>
        </p:nvSpPr>
        <p:spPr>
          <a:xfrm>
            <a:off x="998539" y="2177458"/>
            <a:ext cx="4955221" cy="3502617"/>
          </a:xfrm>
          <a:prstGeom prst="rect">
            <a:avLst/>
          </a:prstGeom>
        </p:spPr>
        <p:txBody>
          <a:bodyPr/>
          <a:lstStyle>
            <a:lvl1pPr marL="228600" indent="-228600">
              <a:buClr>
                <a:srgbClr val="C00000"/>
              </a:buClr>
              <a:buFont typeface="Wingdings" pitchFamily="2" charset="2"/>
              <a:buChar char="§"/>
              <a:defRPr/>
            </a:lvl1pPr>
            <a:lvl2pPr marL="685800" indent="-228600">
              <a:buClr>
                <a:srgbClr val="C00000"/>
              </a:buClr>
              <a:buFont typeface="Wingdings" pitchFamily="2" charset="2"/>
              <a:buChar char="§"/>
              <a:defRPr/>
            </a:lvl2pPr>
            <a:lvl3pPr marL="1143000" indent="-228600">
              <a:buClr>
                <a:srgbClr val="C00000"/>
              </a:buClr>
              <a:buFont typeface="Wingdings" pitchFamily="2" charset="2"/>
              <a:buChar char="§"/>
              <a:defRPr/>
            </a:lvl3pPr>
            <a:lvl4pPr marL="1600200" indent="-228600">
              <a:buClr>
                <a:srgbClr val="C00000"/>
              </a:buClr>
              <a:buFont typeface="Wingdings" pitchFamily="2" charset="2"/>
              <a:buChar char="§"/>
              <a:defRPr/>
            </a:lvl4pPr>
            <a:lvl5pPr marL="2057400" indent="-228600">
              <a:buClr>
                <a:srgbClr val="C00000"/>
              </a:buClr>
              <a:buFont typeface="Wingdings"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5">
            <a:extLst>
              <a:ext uri="{FF2B5EF4-FFF2-40B4-BE49-F238E27FC236}">
                <a16:creationId xmlns:a16="http://schemas.microsoft.com/office/drawing/2014/main" id="{721AC7BB-9BEB-F345-A6FE-423062A280BA}"/>
              </a:ext>
            </a:extLst>
          </p:cNvPr>
          <p:cNvSpPr>
            <a:spLocks noGrp="1"/>
          </p:cNvSpPr>
          <p:nvPr>
            <p:ph type="body" sz="quarter" idx="11"/>
          </p:nvPr>
        </p:nvSpPr>
        <p:spPr>
          <a:xfrm>
            <a:off x="6188075" y="2156968"/>
            <a:ext cx="4967288" cy="3613595"/>
          </a:xfrm>
          <a:prstGeom prst="rect">
            <a:avLst/>
          </a:prstGeom>
        </p:spPr>
        <p:txBody>
          <a:bodyPr/>
          <a:lstStyle>
            <a:lvl1pPr marL="228600" indent="-228600">
              <a:buClr>
                <a:srgbClr val="C00000"/>
              </a:buClr>
              <a:buFont typeface="Wingdings" pitchFamily="2" charset="2"/>
              <a:buChar char="§"/>
              <a:defRPr/>
            </a:lvl1pPr>
            <a:lvl2pPr marL="685800" indent="-228600">
              <a:buClr>
                <a:srgbClr val="C00000"/>
              </a:buClr>
              <a:buFont typeface="Wingdings" pitchFamily="2" charset="2"/>
              <a:buChar char="§"/>
              <a:defRPr/>
            </a:lvl2pPr>
            <a:lvl3pPr marL="1143000" indent="-228600">
              <a:buClr>
                <a:srgbClr val="C00000"/>
              </a:buClr>
              <a:buFont typeface="Wingdings" pitchFamily="2" charset="2"/>
              <a:buChar char="§"/>
              <a:defRPr/>
            </a:lvl3pPr>
            <a:lvl4pPr marL="1600200" indent="-228600">
              <a:buClr>
                <a:srgbClr val="C00000"/>
              </a:buClr>
              <a:buFont typeface="Wingdings" pitchFamily="2" charset="2"/>
              <a:buChar char="§"/>
              <a:defRPr/>
            </a:lvl4pPr>
            <a:lvl5pPr marL="2057400" indent="-228600">
              <a:buClr>
                <a:srgbClr val="C00000"/>
              </a:buClr>
              <a:buFont typeface="Wingdings"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Text Box 45">
            <a:extLst>
              <a:ext uri="{FF2B5EF4-FFF2-40B4-BE49-F238E27FC236}">
                <a16:creationId xmlns:a16="http://schemas.microsoft.com/office/drawing/2014/main" id="{DB164A65-C48D-2B4E-9E82-86275CDC1D16}"/>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a:latin typeface="Arial" panose="020B0604020202020204" pitchFamily="34" charset="0"/>
              </a:rPr>
              <a:t>Titel der Präsentation/ </a:t>
            </a:r>
            <a:r>
              <a:rPr lang="de-DE" altLang="de-IT" sz="800" b="1" err="1">
                <a:latin typeface="Arial" panose="020B0604020202020204" pitchFamily="34" charset="0"/>
              </a:rPr>
              <a:t>Titolo</a:t>
            </a:r>
            <a:r>
              <a:rPr lang="de-DE" altLang="de-IT" sz="800" b="1">
                <a:latin typeface="Arial" panose="020B0604020202020204" pitchFamily="34" charset="0"/>
              </a:rPr>
              <a:t> della </a:t>
            </a:r>
            <a:r>
              <a:rPr lang="de-DE" altLang="de-IT" sz="800" b="1" err="1">
                <a:latin typeface="Arial" panose="020B0604020202020204" pitchFamily="34" charset="0"/>
              </a:rPr>
              <a:t>presentazione</a:t>
            </a:r>
            <a:r>
              <a:rPr lang="de-DE" altLang="de-IT" sz="800" b="1">
                <a:latin typeface="Arial" panose="020B0604020202020204" pitchFamily="34" charset="0"/>
              </a:rPr>
              <a:t>	Referent/Referentin/</a:t>
            </a:r>
            <a:r>
              <a:rPr lang="de-DE" altLang="de-IT" sz="800" b="1" err="1">
                <a:latin typeface="Arial" panose="020B0604020202020204" pitchFamily="34" charset="0"/>
              </a:rPr>
              <a:t>relatore</a:t>
            </a:r>
            <a:r>
              <a:rPr lang="de-DE" altLang="de-IT" sz="800" b="1">
                <a:latin typeface="Arial" panose="020B0604020202020204" pitchFamily="34" charset="0"/>
              </a:rPr>
              <a:t>/</a:t>
            </a:r>
            <a:r>
              <a:rPr lang="de-DE" altLang="de-IT" sz="800" b="1" err="1">
                <a:latin typeface="Arial" panose="020B0604020202020204" pitchFamily="34" charset="0"/>
              </a:rPr>
              <a:t>relatrice</a:t>
            </a:r>
            <a:endParaRPr lang="de-DE" altLang="de-IT" sz="800" b="1">
              <a:latin typeface="Arial" panose="020B0604020202020204" pitchFamily="34" charset="0"/>
            </a:endParaRPr>
          </a:p>
        </p:txBody>
      </p:sp>
      <p:pic>
        <p:nvPicPr>
          <p:cNvPr id="15" name="Grafik 14">
            <a:extLst>
              <a:ext uri="{FF2B5EF4-FFF2-40B4-BE49-F238E27FC236}">
                <a16:creationId xmlns:a16="http://schemas.microsoft.com/office/drawing/2014/main" id="{E44F7671-2C1C-4A4B-8A17-A70881E7FF5E}"/>
              </a:ext>
            </a:extLst>
          </p:cNvPr>
          <p:cNvPicPr>
            <a:picLocks noChangeAspect="1"/>
          </p:cNvPicPr>
          <p:nvPr userDrawn="1"/>
        </p:nvPicPr>
        <p:blipFill>
          <a:blip r:embed="rId2"/>
          <a:stretch>
            <a:fillRect/>
          </a:stretch>
        </p:blipFill>
        <p:spPr>
          <a:xfrm>
            <a:off x="0" y="0"/>
            <a:ext cx="12192000" cy="444269"/>
          </a:xfrm>
          <a:prstGeom prst="rect">
            <a:avLst/>
          </a:prstGeom>
        </p:spPr>
      </p:pic>
      <p:sp>
        <p:nvSpPr>
          <p:cNvPr id="18" name="Line 39">
            <a:extLst>
              <a:ext uri="{FF2B5EF4-FFF2-40B4-BE49-F238E27FC236}">
                <a16:creationId xmlns:a16="http://schemas.microsoft.com/office/drawing/2014/main" id="{D4172E3C-B7B2-2140-AB1D-2B35DA4F80E4}"/>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1" name="Grafik 20">
            <a:extLst>
              <a:ext uri="{FF2B5EF4-FFF2-40B4-BE49-F238E27FC236}">
                <a16:creationId xmlns:a16="http://schemas.microsoft.com/office/drawing/2014/main" id="{C7D64D67-ED88-C847-9E1B-9359030BF845}"/>
              </a:ext>
            </a:extLst>
          </p:cNvPr>
          <p:cNvPicPr>
            <a:picLocks noChangeAspect="1"/>
          </p:cNvPicPr>
          <p:nvPr userDrawn="1"/>
        </p:nvPicPr>
        <p:blipFill>
          <a:blip r:embed="rId3"/>
          <a:srcRect/>
          <a:stretch/>
        </p:blipFill>
        <p:spPr>
          <a:xfrm>
            <a:off x="10178020" y="5862159"/>
            <a:ext cx="1581939" cy="791528"/>
          </a:xfrm>
          <a:prstGeom prst="rect">
            <a:avLst/>
          </a:prstGeom>
        </p:spPr>
      </p:pic>
      <p:sp>
        <p:nvSpPr>
          <p:cNvPr id="9" name="Titel 16">
            <a:extLst>
              <a:ext uri="{FF2B5EF4-FFF2-40B4-BE49-F238E27FC236}">
                <a16:creationId xmlns:a16="http://schemas.microsoft.com/office/drawing/2014/main" id="{57A1CA0B-D6A1-8D48-934E-FC056AC51708}"/>
              </a:ext>
            </a:extLst>
          </p:cNvPr>
          <p:cNvSpPr>
            <a:spLocks noGrp="1"/>
          </p:cNvSpPr>
          <p:nvPr>
            <p:ph type="title" hasCustomPrompt="1"/>
          </p:nvPr>
        </p:nvSpPr>
        <p:spPr>
          <a:xfrm>
            <a:off x="998538" y="1080000"/>
            <a:ext cx="10157142" cy="885100"/>
          </a:xfrm>
          <a:prstGeom prst="rect">
            <a:avLst/>
          </a:prstGeom>
        </p:spPr>
        <p:txBody>
          <a:bodyPr/>
          <a:lstStyle/>
          <a:p>
            <a:r>
              <a:rPr lang="de-DE"/>
              <a:t>Titel/</a:t>
            </a:r>
            <a:r>
              <a:rPr lang="de-DE" err="1"/>
              <a:t>Titolo</a:t>
            </a:r>
            <a:endParaRPr lang="de-DE"/>
          </a:p>
        </p:txBody>
      </p:sp>
    </p:spTree>
    <p:extLst>
      <p:ext uri="{BB962C8B-B14F-4D97-AF65-F5344CB8AC3E}">
        <p14:creationId xmlns:p14="http://schemas.microsoft.com/office/powerpoint/2010/main" val="384430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_Tabella">
    <p:spTree>
      <p:nvGrpSpPr>
        <p:cNvPr id="1" name=""/>
        <p:cNvGrpSpPr/>
        <p:nvPr/>
      </p:nvGrpSpPr>
      <p:grpSpPr>
        <a:xfrm>
          <a:off x="0" y="0"/>
          <a:ext cx="0" cy="0"/>
          <a:chOff x="0" y="0"/>
          <a:chExt cx="0" cy="0"/>
        </a:xfrm>
      </p:grpSpPr>
      <p:sp>
        <p:nvSpPr>
          <p:cNvPr id="5" name="Tabellenplatzhalter 4">
            <a:extLst>
              <a:ext uri="{FF2B5EF4-FFF2-40B4-BE49-F238E27FC236}">
                <a16:creationId xmlns:a16="http://schemas.microsoft.com/office/drawing/2014/main" id="{26097638-6DE7-7247-ABF0-F8F9035AA8C9}"/>
              </a:ext>
            </a:extLst>
          </p:cNvPr>
          <p:cNvSpPr>
            <a:spLocks noGrp="1"/>
          </p:cNvSpPr>
          <p:nvPr>
            <p:ph type="tbl" sz="quarter" idx="10"/>
          </p:nvPr>
        </p:nvSpPr>
        <p:spPr>
          <a:xfrm>
            <a:off x="998538" y="2075688"/>
            <a:ext cx="10156825" cy="3369437"/>
          </a:xfrm>
          <a:prstGeom prst="rect">
            <a:avLst/>
          </a:prstGeom>
        </p:spPr>
        <p:txBody>
          <a:bodyPr/>
          <a:lstStyle/>
          <a:p>
            <a:endParaRPr lang="de-DE"/>
          </a:p>
        </p:txBody>
      </p:sp>
      <p:sp>
        <p:nvSpPr>
          <p:cNvPr id="12" name="Text Box 45">
            <a:extLst>
              <a:ext uri="{FF2B5EF4-FFF2-40B4-BE49-F238E27FC236}">
                <a16:creationId xmlns:a16="http://schemas.microsoft.com/office/drawing/2014/main" id="{ABDD0012-CBB4-1043-9185-22798E4B3C78}"/>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a:latin typeface="Arial" panose="020B0604020202020204" pitchFamily="34" charset="0"/>
              </a:rPr>
              <a:t>Titel der Präsentation/ </a:t>
            </a:r>
            <a:r>
              <a:rPr lang="de-DE" altLang="de-IT" sz="800" b="1" err="1">
                <a:latin typeface="Arial" panose="020B0604020202020204" pitchFamily="34" charset="0"/>
              </a:rPr>
              <a:t>Titolo</a:t>
            </a:r>
            <a:r>
              <a:rPr lang="de-DE" altLang="de-IT" sz="800" b="1">
                <a:latin typeface="Arial" panose="020B0604020202020204" pitchFamily="34" charset="0"/>
              </a:rPr>
              <a:t> della </a:t>
            </a:r>
            <a:r>
              <a:rPr lang="de-DE" altLang="de-IT" sz="800" b="1" err="1">
                <a:latin typeface="Arial" panose="020B0604020202020204" pitchFamily="34" charset="0"/>
              </a:rPr>
              <a:t>presentazione</a:t>
            </a:r>
            <a:r>
              <a:rPr lang="de-DE" altLang="de-IT" sz="800" b="1">
                <a:latin typeface="Arial" panose="020B0604020202020204" pitchFamily="34" charset="0"/>
              </a:rPr>
              <a:t>	Referent/Referentin/</a:t>
            </a:r>
            <a:r>
              <a:rPr lang="de-DE" altLang="de-IT" sz="800" b="1" err="1">
                <a:latin typeface="Arial" panose="020B0604020202020204" pitchFamily="34" charset="0"/>
              </a:rPr>
              <a:t>relatore</a:t>
            </a:r>
            <a:r>
              <a:rPr lang="de-DE" altLang="de-IT" sz="800" b="1">
                <a:latin typeface="Arial" panose="020B0604020202020204" pitchFamily="34" charset="0"/>
              </a:rPr>
              <a:t>/</a:t>
            </a:r>
            <a:r>
              <a:rPr lang="de-DE" altLang="de-IT" sz="800" b="1" err="1">
                <a:latin typeface="Arial" panose="020B0604020202020204" pitchFamily="34" charset="0"/>
              </a:rPr>
              <a:t>relatrice</a:t>
            </a:r>
            <a:endParaRPr lang="de-DE" altLang="de-IT" sz="800" b="1">
              <a:latin typeface="Arial" panose="020B0604020202020204" pitchFamily="34" charset="0"/>
            </a:endParaRPr>
          </a:p>
        </p:txBody>
      </p:sp>
      <p:pic>
        <p:nvPicPr>
          <p:cNvPr id="13" name="Grafik 12">
            <a:extLst>
              <a:ext uri="{FF2B5EF4-FFF2-40B4-BE49-F238E27FC236}">
                <a16:creationId xmlns:a16="http://schemas.microsoft.com/office/drawing/2014/main" id="{7B3B941C-0E10-824A-833A-5DB2EE7DE8E8}"/>
              </a:ext>
            </a:extLst>
          </p:cNvPr>
          <p:cNvPicPr>
            <a:picLocks noChangeAspect="1"/>
          </p:cNvPicPr>
          <p:nvPr userDrawn="1"/>
        </p:nvPicPr>
        <p:blipFill>
          <a:blip r:embed="rId2"/>
          <a:stretch>
            <a:fillRect/>
          </a:stretch>
        </p:blipFill>
        <p:spPr>
          <a:xfrm>
            <a:off x="0" y="0"/>
            <a:ext cx="12192000" cy="444269"/>
          </a:xfrm>
          <a:prstGeom prst="rect">
            <a:avLst/>
          </a:prstGeom>
        </p:spPr>
      </p:pic>
      <p:sp>
        <p:nvSpPr>
          <p:cNvPr id="16" name="Line 39">
            <a:extLst>
              <a:ext uri="{FF2B5EF4-FFF2-40B4-BE49-F238E27FC236}">
                <a16:creationId xmlns:a16="http://schemas.microsoft.com/office/drawing/2014/main" id="{716E2B8D-F680-904B-89F0-412C9F49DFBB}"/>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8" name="Grafik 17">
            <a:extLst>
              <a:ext uri="{FF2B5EF4-FFF2-40B4-BE49-F238E27FC236}">
                <a16:creationId xmlns:a16="http://schemas.microsoft.com/office/drawing/2014/main" id="{FC80AE59-2F04-5244-9FB9-87AF72E31114}"/>
              </a:ext>
            </a:extLst>
          </p:cNvPr>
          <p:cNvPicPr>
            <a:picLocks noChangeAspect="1"/>
          </p:cNvPicPr>
          <p:nvPr userDrawn="1"/>
        </p:nvPicPr>
        <p:blipFill>
          <a:blip r:embed="rId3"/>
          <a:srcRect/>
          <a:stretch/>
        </p:blipFill>
        <p:spPr>
          <a:xfrm>
            <a:off x="10178020" y="5862159"/>
            <a:ext cx="1581939" cy="791528"/>
          </a:xfrm>
          <a:prstGeom prst="rect">
            <a:avLst/>
          </a:prstGeom>
        </p:spPr>
      </p:pic>
      <p:sp>
        <p:nvSpPr>
          <p:cNvPr id="8" name="Titel 16">
            <a:extLst>
              <a:ext uri="{FF2B5EF4-FFF2-40B4-BE49-F238E27FC236}">
                <a16:creationId xmlns:a16="http://schemas.microsoft.com/office/drawing/2014/main" id="{8B71EC42-F84C-2949-BF9E-6E3FDF890A2F}"/>
              </a:ext>
            </a:extLst>
          </p:cNvPr>
          <p:cNvSpPr>
            <a:spLocks noGrp="1"/>
          </p:cNvSpPr>
          <p:nvPr>
            <p:ph type="title" hasCustomPrompt="1"/>
          </p:nvPr>
        </p:nvSpPr>
        <p:spPr>
          <a:xfrm>
            <a:off x="998538" y="1080000"/>
            <a:ext cx="10157142" cy="885100"/>
          </a:xfrm>
          <a:prstGeom prst="rect">
            <a:avLst/>
          </a:prstGeom>
        </p:spPr>
        <p:txBody>
          <a:bodyPr/>
          <a:lstStyle/>
          <a:p>
            <a:r>
              <a:rPr lang="de-DE"/>
              <a:t>Titel/</a:t>
            </a:r>
            <a:r>
              <a:rPr lang="de-DE" err="1"/>
              <a:t>Titolo</a:t>
            </a:r>
            <a:endParaRPr lang="de-DE"/>
          </a:p>
        </p:txBody>
      </p:sp>
    </p:spTree>
    <p:extLst>
      <p:ext uri="{BB962C8B-B14F-4D97-AF65-F5344CB8AC3E}">
        <p14:creationId xmlns:p14="http://schemas.microsoft.com/office/powerpoint/2010/main" val="2018029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_Capitolo">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175DC84B-28EA-7B4D-9B7A-48AE837F86D1}"/>
              </a:ext>
            </a:extLst>
          </p:cNvPr>
          <p:cNvSpPr>
            <a:spLocks noGrp="1"/>
          </p:cNvSpPr>
          <p:nvPr>
            <p:ph type="title" hasCustomPrompt="1"/>
          </p:nvPr>
        </p:nvSpPr>
        <p:spPr>
          <a:xfrm>
            <a:off x="998538" y="2833044"/>
            <a:ext cx="10325100" cy="791528"/>
          </a:xfrm>
          <a:prstGeom prst="rect">
            <a:avLst/>
          </a:prstGeom>
        </p:spPr>
        <p:txBody>
          <a:bodyPr/>
          <a:lstStyle>
            <a:lvl1pPr algn="ctr">
              <a:defRPr/>
            </a:lvl1pPr>
          </a:lstStyle>
          <a:p>
            <a:r>
              <a:rPr lang="de-DE"/>
              <a:t>Kapitel/</a:t>
            </a:r>
            <a:r>
              <a:rPr lang="de-DE" err="1"/>
              <a:t>Capitolo</a:t>
            </a:r>
            <a:endParaRPr lang="de-DE"/>
          </a:p>
        </p:txBody>
      </p:sp>
      <p:sp>
        <p:nvSpPr>
          <p:cNvPr id="14" name="Text Box 45">
            <a:extLst>
              <a:ext uri="{FF2B5EF4-FFF2-40B4-BE49-F238E27FC236}">
                <a16:creationId xmlns:a16="http://schemas.microsoft.com/office/drawing/2014/main" id="{58AE6F72-7564-084F-AFB5-6EBA1B26C8EC}"/>
              </a:ext>
            </a:extLst>
          </p:cNvPr>
          <p:cNvSpPr txBox="1">
            <a:spLocks noChangeArrowheads="1"/>
          </p:cNvSpPr>
          <p:nvPr userDrawn="1"/>
        </p:nvSpPr>
        <p:spPr bwMode="auto">
          <a:xfrm>
            <a:off x="907098" y="6364720"/>
            <a:ext cx="4775666" cy="2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ts val="1300"/>
              </a:lnSpc>
              <a:spcBef>
                <a:spcPct val="0"/>
              </a:spcBef>
            </a:pPr>
            <a:r>
              <a:rPr lang="de-DE" altLang="de-IT" sz="800" b="1">
                <a:latin typeface="Arial" panose="020B0604020202020204" pitchFamily="34" charset="0"/>
              </a:rPr>
              <a:t>Titel der Präsentation/ </a:t>
            </a:r>
            <a:r>
              <a:rPr lang="de-DE" altLang="de-IT" sz="800" b="1" err="1">
                <a:latin typeface="Arial" panose="020B0604020202020204" pitchFamily="34" charset="0"/>
              </a:rPr>
              <a:t>Titolo</a:t>
            </a:r>
            <a:r>
              <a:rPr lang="de-DE" altLang="de-IT" sz="800" b="1">
                <a:latin typeface="Arial" panose="020B0604020202020204" pitchFamily="34" charset="0"/>
              </a:rPr>
              <a:t> della </a:t>
            </a:r>
            <a:r>
              <a:rPr lang="de-DE" altLang="de-IT" sz="800" b="1" err="1">
                <a:latin typeface="Arial" panose="020B0604020202020204" pitchFamily="34" charset="0"/>
              </a:rPr>
              <a:t>presentazione</a:t>
            </a:r>
            <a:r>
              <a:rPr lang="de-DE" altLang="de-IT" sz="800" b="1">
                <a:latin typeface="Arial" panose="020B0604020202020204" pitchFamily="34" charset="0"/>
              </a:rPr>
              <a:t>	Referent/Referentin/</a:t>
            </a:r>
            <a:r>
              <a:rPr lang="de-DE" altLang="de-IT" sz="800" b="1" err="1">
                <a:latin typeface="Arial" panose="020B0604020202020204" pitchFamily="34" charset="0"/>
              </a:rPr>
              <a:t>relatore</a:t>
            </a:r>
            <a:r>
              <a:rPr lang="de-DE" altLang="de-IT" sz="800" b="1">
                <a:latin typeface="Arial" panose="020B0604020202020204" pitchFamily="34" charset="0"/>
              </a:rPr>
              <a:t>/</a:t>
            </a:r>
            <a:r>
              <a:rPr lang="de-DE" altLang="de-IT" sz="800" b="1" err="1">
                <a:latin typeface="Arial" panose="020B0604020202020204" pitchFamily="34" charset="0"/>
              </a:rPr>
              <a:t>relatrice</a:t>
            </a:r>
            <a:endParaRPr lang="de-DE" altLang="de-IT" sz="800" b="1">
              <a:latin typeface="Arial" panose="020B0604020202020204" pitchFamily="34" charset="0"/>
            </a:endParaRPr>
          </a:p>
        </p:txBody>
      </p:sp>
      <p:pic>
        <p:nvPicPr>
          <p:cNvPr id="19" name="Grafik 18">
            <a:extLst>
              <a:ext uri="{FF2B5EF4-FFF2-40B4-BE49-F238E27FC236}">
                <a16:creationId xmlns:a16="http://schemas.microsoft.com/office/drawing/2014/main" id="{926FE294-C510-1A4D-858D-4AB9BC919FB6}"/>
              </a:ext>
            </a:extLst>
          </p:cNvPr>
          <p:cNvPicPr>
            <a:picLocks noChangeAspect="1"/>
          </p:cNvPicPr>
          <p:nvPr userDrawn="1"/>
        </p:nvPicPr>
        <p:blipFill>
          <a:blip r:embed="rId2"/>
          <a:stretch>
            <a:fillRect/>
          </a:stretch>
        </p:blipFill>
        <p:spPr>
          <a:xfrm>
            <a:off x="0" y="0"/>
            <a:ext cx="12192000" cy="444269"/>
          </a:xfrm>
          <a:prstGeom prst="rect">
            <a:avLst/>
          </a:prstGeom>
        </p:spPr>
      </p:pic>
      <p:sp>
        <p:nvSpPr>
          <p:cNvPr id="21" name="Line 39">
            <a:extLst>
              <a:ext uri="{FF2B5EF4-FFF2-40B4-BE49-F238E27FC236}">
                <a16:creationId xmlns:a16="http://schemas.microsoft.com/office/drawing/2014/main" id="{BCD465EC-F032-8F4A-AB24-E596E10DCC77}"/>
              </a:ext>
            </a:extLst>
          </p:cNvPr>
          <p:cNvSpPr>
            <a:spLocks noChangeShapeType="1"/>
          </p:cNvSpPr>
          <p:nvPr userDrawn="1"/>
        </p:nvSpPr>
        <p:spPr bwMode="auto">
          <a:xfrm>
            <a:off x="998538" y="6346940"/>
            <a:ext cx="9009062" cy="1778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2" name="Grafik 21">
            <a:extLst>
              <a:ext uri="{FF2B5EF4-FFF2-40B4-BE49-F238E27FC236}">
                <a16:creationId xmlns:a16="http://schemas.microsoft.com/office/drawing/2014/main" id="{6ACF5B7C-2234-6E45-8320-9363A5EAAA59}"/>
              </a:ext>
            </a:extLst>
          </p:cNvPr>
          <p:cNvPicPr>
            <a:picLocks noChangeAspect="1"/>
          </p:cNvPicPr>
          <p:nvPr userDrawn="1"/>
        </p:nvPicPr>
        <p:blipFill>
          <a:blip r:embed="rId3"/>
          <a:srcRect/>
          <a:stretch/>
        </p:blipFill>
        <p:spPr>
          <a:xfrm>
            <a:off x="10178020" y="5862159"/>
            <a:ext cx="1581939" cy="791528"/>
          </a:xfrm>
          <a:prstGeom prst="rect">
            <a:avLst/>
          </a:prstGeom>
        </p:spPr>
      </p:pic>
    </p:spTree>
    <p:extLst>
      <p:ext uri="{BB962C8B-B14F-4D97-AF65-F5344CB8AC3E}">
        <p14:creationId xmlns:p14="http://schemas.microsoft.com/office/powerpoint/2010/main" val="3893863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4CC2849-6C40-8040-A319-77D682817A40}"/>
              </a:ext>
            </a:extLst>
          </p:cNvPr>
          <p:cNvPicPr>
            <a:picLocks noChangeAspect="1"/>
          </p:cNvPicPr>
          <p:nvPr userDrawn="1"/>
        </p:nvPicPr>
        <p:blipFill>
          <a:blip r:embed="rId2"/>
          <a:srcRect/>
          <a:stretch/>
        </p:blipFill>
        <p:spPr>
          <a:xfrm>
            <a:off x="0" y="1501390"/>
            <a:ext cx="12191999" cy="5356610"/>
          </a:xfrm>
          <a:prstGeom prst="rect">
            <a:avLst/>
          </a:prstGeom>
        </p:spPr>
      </p:pic>
      <p:sp>
        <p:nvSpPr>
          <p:cNvPr id="5" name="Textplatzhalter 4">
            <a:extLst>
              <a:ext uri="{FF2B5EF4-FFF2-40B4-BE49-F238E27FC236}">
                <a16:creationId xmlns:a16="http://schemas.microsoft.com/office/drawing/2014/main" id="{3B19C107-82DE-1C49-BE6F-931955E0F7E1}"/>
              </a:ext>
            </a:extLst>
          </p:cNvPr>
          <p:cNvSpPr>
            <a:spLocks noGrp="1"/>
          </p:cNvSpPr>
          <p:nvPr>
            <p:ph type="body" sz="quarter" idx="10" hasCustomPrompt="1"/>
          </p:nvPr>
        </p:nvSpPr>
        <p:spPr>
          <a:xfrm>
            <a:off x="914400" y="4244340"/>
            <a:ext cx="5006975" cy="1905635"/>
          </a:xfrm>
          <a:prstGeom prst="rect">
            <a:avLst/>
          </a:prstGeom>
        </p:spPr>
        <p:txBody>
          <a:bodyPr/>
          <a:lstStyle>
            <a:lvl1pPr marL="0" indent="0">
              <a:buNone/>
              <a:defRPr sz="1600" b="0">
                <a:solidFill>
                  <a:schemeClr val="bg1"/>
                </a:solidFill>
              </a:defRPr>
            </a:lvl1pPr>
          </a:lstStyle>
          <a:p>
            <a:pPr lvl="0"/>
            <a:r>
              <a:rPr lang="de-DE"/>
              <a:t>Kontaktdaten/</a:t>
            </a:r>
            <a:r>
              <a:rPr lang="de-DE" err="1"/>
              <a:t>dati</a:t>
            </a:r>
            <a:r>
              <a:rPr lang="de-DE"/>
              <a:t> di </a:t>
            </a:r>
            <a:r>
              <a:rPr lang="de-DE" err="1"/>
              <a:t>contatto</a:t>
            </a:r>
            <a:endParaRPr lang="de-DE"/>
          </a:p>
        </p:txBody>
      </p:sp>
    </p:spTree>
    <p:extLst>
      <p:ext uri="{BB962C8B-B14F-4D97-AF65-F5344CB8AC3E}">
        <p14:creationId xmlns:p14="http://schemas.microsoft.com/office/powerpoint/2010/main" val="3938063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7840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3" r:id="rId3"/>
    <p:sldLayoutId id="2147483664" r:id="rId4"/>
    <p:sldLayoutId id="2147483661"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Luftaufnahme grüner Baumkronen">
            <a:extLst>
              <a:ext uri="{FF2B5EF4-FFF2-40B4-BE49-F238E27FC236}">
                <a16:creationId xmlns:a16="http://schemas.microsoft.com/office/drawing/2014/main" id="{723576E4-4E04-E49E-E282-B0BB48364F17}"/>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14" name="Titel 13">
            <a:extLst>
              <a:ext uri="{FF2B5EF4-FFF2-40B4-BE49-F238E27FC236}">
                <a16:creationId xmlns:a16="http://schemas.microsoft.com/office/drawing/2014/main" id="{1B18415B-7D25-6641-9B5E-C28034EB8C63}"/>
              </a:ext>
            </a:extLst>
          </p:cNvPr>
          <p:cNvSpPr>
            <a:spLocks noGrp="1"/>
          </p:cNvSpPr>
          <p:nvPr>
            <p:ph type="title"/>
          </p:nvPr>
        </p:nvSpPr>
        <p:spPr>
          <a:xfrm>
            <a:off x="2" y="2669163"/>
            <a:ext cx="12191999" cy="826722"/>
          </a:xfrm>
        </p:spPr>
        <p:txBody>
          <a:bodyPr/>
          <a:lstStyle/>
          <a:p>
            <a:r>
              <a:rPr lang="de-DE" sz="4200">
                <a:solidFill>
                  <a:srgbClr val="006600"/>
                </a:solidFill>
              </a:rPr>
              <a:t>Austausch zum Bärenmanagement in Südtirol</a:t>
            </a:r>
          </a:p>
        </p:txBody>
      </p:sp>
      <p:sp>
        <p:nvSpPr>
          <p:cNvPr id="16" name="Textplatzhalter 15">
            <a:extLst>
              <a:ext uri="{FF2B5EF4-FFF2-40B4-BE49-F238E27FC236}">
                <a16:creationId xmlns:a16="http://schemas.microsoft.com/office/drawing/2014/main" id="{9B9F4166-1F5B-D248-B1E6-699CDA59DC96}"/>
              </a:ext>
            </a:extLst>
          </p:cNvPr>
          <p:cNvSpPr>
            <a:spLocks noGrp="1"/>
          </p:cNvSpPr>
          <p:nvPr>
            <p:ph type="body" sz="quarter" idx="12"/>
          </p:nvPr>
        </p:nvSpPr>
        <p:spPr>
          <a:xfrm>
            <a:off x="2" y="3876027"/>
            <a:ext cx="12192000" cy="852026"/>
          </a:xfrm>
        </p:spPr>
        <p:txBody>
          <a:bodyPr/>
          <a:lstStyle/>
          <a:p>
            <a:r>
              <a:rPr lang="it-IT" sz="4200">
                <a:solidFill>
                  <a:srgbClr val="006600"/>
                </a:solidFill>
                <a:latin typeface="+mj-lt"/>
                <a:ea typeface="+mj-ea"/>
                <a:cs typeface="+mj-cs"/>
              </a:rPr>
              <a:t>Scambio sulla la gestione degli orsi in Alto Adige</a:t>
            </a:r>
            <a:endParaRPr lang="de-DE" sz="4200">
              <a:solidFill>
                <a:srgbClr val="006600"/>
              </a:solidFill>
              <a:latin typeface="+mj-lt"/>
              <a:ea typeface="+mj-ea"/>
              <a:cs typeface="+mj-cs"/>
            </a:endParaRPr>
          </a:p>
          <a:p>
            <a:endParaRPr lang="it-IT">
              <a:solidFill>
                <a:srgbClr val="006600"/>
              </a:solidFill>
              <a:latin typeface="+mj-lt"/>
              <a:ea typeface="+mj-ea"/>
              <a:cs typeface="+mj-cs"/>
            </a:endParaRPr>
          </a:p>
        </p:txBody>
      </p:sp>
      <p:sp>
        <p:nvSpPr>
          <p:cNvPr id="12" name="Line 16">
            <a:extLst>
              <a:ext uri="{FF2B5EF4-FFF2-40B4-BE49-F238E27FC236}">
                <a16:creationId xmlns:a16="http://schemas.microsoft.com/office/drawing/2014/main" id="{D89D4ABA-A47A-BD47-B8B2-B6B89C5BCF78}"/>
              </a:ext>
            </a:extLst>
          </p:cNvPr>
          <p:cNvSpPr>
            <a:spLocks noChangeShapeType="1"/>
          </p:cNvSpPr>
          <p:nvPr/>
        </p:nvSpPr>
        <p:spPr bwMode="auto">
          <a:xfrm>
            <a:off x="1705769" y="734378"/>
            <a:ext cx="385127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Line 18">
            <a:extLst>
              <a:ext uri="{FF2B5EF4-FFF2-40B4-BE49-F238E27FC236}">
                <a16:creationId xmlns:a16="http://schemas.microsoft.com/office/drawing/2014/main" id="{04302469-8F15-694D-ACA3-848F277EE12D}"/>
              </a:ext>
            </a:extLst>
          </p:cNvPr>
          <p:cNvSpPr>
            <a:spLocks noChangeShapeType="1"/>
          </p:cNvSpPr>
          <p:nvPr/>
        </p:nvSpPr>
        <p:spPr bwMode="auto">
          <a:xfrm>
            <a:off x="6628606" y="734378"/>
            <a:ext cx="385127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Rectangle 20">
            <a:extLst>
              <a:ext uri="{FF2B5EF4-FFF2-40B4-BE49-F238E27FC236}">
                <a16:creationId xmlns:a16="http://schemas.microsoft.com/office/drawing/2014/main" id="{51D9C2E0-5544-B54A-8869-5CBBFF36BF3C}"/>
              </a:ext>
            </a:extLst>
          </p:cNvPr>
          <p:cNvSpPr>
            <a:spLocks noChangeArrowheads="1"/>
          </p:cNvSpPr>
          <p:nvPr/>
        </p:nvSpPr>
        <p:spPr bwMode="auto">
          <a:xfrm>
            <a:off x="2389981" y="467678"/>
            <a:ext cx="3260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de-DE" altLang="de-IT" sz="1200">
                <a:latin typeface="Arial" panose="020B0604020202020204" pitchFamily="34" charset="0"/>
              </a:rPr>
              <a:t>AUTONOME PROVINZ BOZEN - SÜDTIROL</a:t>
            </a:r>
          </a:p>
        </p:txBody>
      </p:sp>
      <p:sp>
        <p:nvSpPr>
          <p:cNvPr id="18" name="Rectangle 21">
            <a:extLst>
              <a:ext uri="{FF2B5EF4-FFF2-40B4-BE49-F238E27FC236}">
                <a16:creationId xmlns:a16="http://schemas.microsoft.com/office/drawing/2014/main" id="{C4446F9E-976D-F043-88F3-511F6BB1204C}"/>
              </a:ext>
            </a:extLst>
          </p:cNvPr>
          <p:cNvSpPr>
            <a:spLocks noChangeArrowheads="1"/>
          </p:cNvSpPr>
          <p:nvPr/>
        </p:nvSpPr>
        <p:spPr bwMode="auto">
          <a:xfrm>
            <a:off x="6520656" y="467678"/>
            <a:ext cx="3965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it-IT" altLang="de-IT" sz="1200">
                <a:latin typeface="Arial" panose="020B0604020202020204" pitchFamily="34" charset="0"/>
              </a:rPr>
              <a:t>PROVINCIA AUTONOMA DI BOLZANO - ALTO ADIGE</a:t>
            </a:r>
          </a:p>
        </p:txBody>
      </p:sp>
      <p:sp>
        <p:nvSpPr>
          <p:cNvPr id="19" name="Text Box 22">
            <a:extLst>
              <a:ext uri="{FF2B5EF4-FFF2-40B4-BE49-F238E27FC236}">
                <a16:creationId xmlns:a16="http://schemas.microsoft.com/office/drawing/2014/main" id="{1527F142-06D6-5940-9758-93D42A35C09D}"/>
              </a:ext>
            </a:extLst>
          </p:cNvPr>
          <p:cNvSpPr txBox="1">
            <a:spLocks noChangeArrowheads="1"/>
          </p:cNvSpPr>
          <p:nvPr/>
        </p:nvSpPr>
        <p:spPr bwMode="auto">
          <a:xfrm>
            <a:off x="6520656" y="734378"/>
            <a:ext cx="1819729" cy="25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nSpc>
                <a:spcPts val="1300"/>
              </a:lnSpc>
              <a:spcBef>
                <a:spcPct val="0"/>
              </a:spcBef>
            </a:pPr>
            <a:r>
              <a:rPr lang="it-IT" sz="1100" b="1">
                <a:latin typeface="Arial"/>
                <a:cs typeface="Arial"/>
              </a:rPr>
              <a:t>Ripartizione 32 - Foreste</a:t>
            </a:r>
            <a:endParaRPr lang="it-IT" sz="1100">
              <a:latin typeface="Arial"/>
              <a:cs typeface="Arial"/>
            </a:endParaRPr>
          </a:p>
        </p:txBody>
      </p:sp>
      <p:sp>
        <p:nvSpPr>
          <p:cNvPr id="20" name="Text Box 23">
            <a:extLst>
              <a:ext uri="{FF2B5EF4-FFF2-40B4-BE49-F238E27FC236}">
                <a16:creationId xmlns:a16="http://schemas.microsoft.com/office/drawing/2014/main" id="{27C45E03-2734-0B42-94C6-264BF869DC74}"/>
              </a:ext>
            </a:extLst>
          </p:cNvPr>
          <p:cNvSpPr txBox="1">
            <a:spLocks noChangeArrowheads="1"/>
          </p:cNvSpPr>
          <p:nvPr/>
        </p:nvSpPr>
        <p:spPr bwMode="auto">
          <a:xfrm>
            <a:off x="3263171" y="734378"/>
            <a:ext cx="2170786" cy="25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gn="r">
              <a:lnSpc>
                <a:spcPts val="1300"/>
              </a:lnSpc>
              <a:spcBef>
                <a:spcPct val="0"/>
              </a:spcBef>
            </a:pPr>
            <a:r>
              <a:rPr lang="de-DE" sz="1100" b="1">
                <a:latin typeface="Arial"/>
                <a:cs typeface="Arial"/>
              </a:rPr>
              <a:t>Abteilung 32 - Forstwirtschaft</a:t>
            </a:r>
            <a:endParaRPr lang="de-DE" sz="1100">
              <a:latin typeface="Arial"/>
              <a:cs typeface="Arial"/>
            </a:endParaRPr>
          </a:p>
        </p:txBody>
      </p:sp>
      <p:sp>
        <p:nvSpPr>
          <p:cNvPr id="21" name="Text Box 24">
            <a:extLst>
              <a:ext uri="{FF2B5EF4-FFF2-40B4-BE49-F238E27FC236}">
                <a16:creationId xmlns:a16="http://schemas.microsoft.com/office/drawing/2014/main" id="{40A00A01-5B83-6344-8025-D1A5ABD236FF}"/>
              </a:ext>
            </a:extLst>
          </p:cNvPr>
          <p:cNvSpPr txBox="1">
            <a:spLocks noChangeArrowheads="1"/>
          </p:cNvSpPr>
          <p:nvPr/>
        </p:nvSpPr>
        <p:spPr bwMode="auto">
          <a:xfrm>
            <a:off x="3493954" y="935990"/>
            <a:ext cx="19384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gn="r">
              <a:lnSpc>
                <a:spcPts val="1200"/>
              </a:lnSpc>
              <a:spcBef>
                <a:spcPct val="0"/>
              </a:spcBef>
            </a:pPr>
            <a:r>
              <a:rPr lang="de-DE" sz="1100">
                <a:latin typeface="Arial"/>
                <a:cs typeface="Arial"/>
              </a:rPr>
              <a:t>Amt für Jagd und Fischerei</a:t>
            </a:r>
          </a:p>
          <a:p>
            <a:pPr algn="r">
              <a:lnSpc>
                <a:spcPts val="1200"/>
              </a:lnSpc>
              <a:spcBef>
                <a:spcPct val="0"/>
              </a:spcBef>
            </a:pPr>
            <a:endParaRPr lang="de-DE" altLang="de-IT" sz="1100">
              <a:latin typeface="Arial" panose="020B0604020202020204" pitchFamily="34" charset="0"/>
            </a:endParaRPr>
          </a:p>
        </p:txBody>
      </p:sp>
      <p:sp>
        <p:nvSpPr>
          <p:cNvPr id="22" name="Text Box 25">
            <a:extLst>
              <a:ext uri="{FF2B5EF4-FFF2-40B4-BE49-F238E27FC236}">
                <a16:creationId xmlns:a16="http://schemas.microsoft.com/office/drawing/2014/main" id="{101F5128-B9D2-8241-9A16-80CDC0605DC7}"/>
              </a:ext>
            </a:extLst>
          </p:cNvPr>
          <p:cNvSpPr txBox="1">
            <a:spLocks noChangeArrowheads="1"/>
          </p:cNvSpPr>
          <p:nvPr/>
        </p:nvSpPr>
        <p:spPr bwMode="auto">
          <a:xfrm>
            <a:off x="6520656" y="935990"/>
            <a:ext cx="1580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nSpc>
                <a:spcPts val="1200"/>
              </a:lnSpc>
              <a:spcBef>
                <a:spcPct val="0"/>
              </a:spcBef>
            </a:pPr>
            <a:r>
              <a:rPr lang="it-IT" sz="1100">
                <a:latin typeface="Arial"/>
                <a:cs typeface="Arial"/>
              </a:rPr>
              <a:t>Ufficio Caccia e pesca</a:t>
            </a:r>
          </a:p>
          <a:p>
            <a:pPr>
              <a:lnSpc>
                <a:spcPts val="1200"/>
              </a:lnSpc>
              <a:spcBef>
                <a:spcPct val="0"/>
              </a:spcBef>
            </a:pPr>
            <a:endParaRPr lang="it-IT" altLang="de-IT" sz="1100">
              <a:latin typeface="Arial" panose="020B0604020202020204" pitchFamily="34" charset="0"/>
            </a:endParaRPr>
          </a:p>
        </p:txBody>
      </p:sp>
      <p:pic>
        <p:nvPicPr>
          <p:cNvPr id="23" name="Picture 38">
            <a:extLst>
              <a:ext uri="{FF2B5EF4-FFF2-40B4-BE49-F238E27FC236}">
                <a16:creationId xmlns:a16="http://schemas.microsoft.com/office/drawing/2014/main" id="{0FB1A936-106D-9C45-80A5-702F332EA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6431" y="374015"/>
            <a:ext cx="719138" cy="89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89FB26E-6B6A-E450-339E-CB4F4981DA0C}"/>
              </a:ext>
            </a:extLst>
          </p:cNvPr>
          <p:cNvSpPr txBox="1"/>
          <p:nvPr/>
        </p:nvSpPr>
        <p:spPr>
          <a:xfrm>
            <a:off x="4798087" y="5395354"/>
            <a:ext cx="1487156" cy="400110"/>
          </a:xfrm>
          <a:prstGeom prst="rect">
            <a:avLst/>
          </a:prstGeom>
          <a:noFill/>
        </p:spPr>
        <p:txBody>
          <a:bodyPr wrap="square" rtlCol="0">
            <a:spAutoFit/>
          </a:bodyPr>
          <a:lstStyle/>
          <a:p>
            <a:r>
              <a:rPr lang="de-DE" sz="2000">
                <a:solidFill>
                  <a:srgbClr val="006600"/>
                </a:solidFill>
                <a:latin typeface="+mj-lt"/>
                <a:ea typeface="+mj-ea"/>
                <a:cs typeface="+mj-cs"/>
              </a:rPr>
              <a:t>26.04.2023 </a:t>
            </a:r>
          </a:p>
        </p:txBody>
      </p:sp>
    </p:spTree>
    <p:extLst>
      <p:ext uri="{BB962C8B-B14F-4D97-AF65-F5344CB8AC3E}">
        <p14:creationId xmlns:p14="http://schemas.microsoft.com/office/powerpoint/2010/main" val="9112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998540" y="2914651"/>
            <a:ext cx="3380030" cy="2133600"/>
          </a:xfrm>
          <a:ln>
            <a:solidFill>
              <a:srgbClr val="006600"/>
            </a:solidFill>
          </a:ln>
        </p:spPr>
        <p:txBody>
          <a:bodyPr/>
          <a:lstStyle/>
          <a:p>
            <a:pPr>
              <a:buClrTx/>
              <a:buFont typeface="Wingdings" panose="05000000000000000000" pitchFamily="2" charset="2"/>
              <a:buChar char="Ø"/>
            </a:pPr>
            <a:r>
              <a:rPr lang="de-DE" sz="2000"/>
              <a:t>Mithilfe bei Fangaktionen, Sicherheit für das technische Personal, spezielle Notsituationen</a:t>
            </a:r>
          </a:p>
          <a:p>
            <a:pPr>
              <a:buClrTx/>
              <a:buFont typeface="Wingdings" panose="05000000000000000000" pitchFamily="2" charset="2"/>
              <a:buChar char="Ø"/>
            </a:pPr>
            <a:r>
              <a:rPr lang="de-DE" sz="2000"/>
              <a:t>Aktivierung über Notrufnummer 112</a:t>
            </a:r>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7775650" y="2914651"/>
            <a:ext cx="3380030" cy="2133600"/>
          </a:xfrm>
          <a:ln>
            <a:solidFill>
              <a:srgbClr val="006600"/>
            </a:solidFill>
          </a:ln>
        </p:spPr>
        <p:txBody>
          <a:bodyPr lIns="91440" tIns="45720" rIns="91440" bIns="45720" anchor="t"/>
          <a:lstStyle/>
          <a:p>
            <a:pPr>
              <a:buClrTx/>
              <a:buFont typeface="Wingdings" panose="05000000000000000000" pitchFamily="2" charset="2"/>
              <a:buChar char="Ø"/>
            </a:pPr>
            <a:r>
              <a:rPr lang="de-DE" sz="2000" dirty="0" err="1"/>
              <a:t>Assistenza</a:t>
            </a:r>
            <a:r>
              <a:rPr lang="de-DE" sz="2000" dirty="0"/>
              <a:t> alle </a:t>
            </a:r>
            <a:r>
              <a:rPr lang="de-DE" sz="2000" dirty="0" err="1"/>
              <a:t>catture</a:t>
            </a:r>
            <a:r>
              <a:rPr lang="de-DE" sz="2000" dirty="0"/>
              <a:t>, </a:t>
            </a:r>
            <a:r>
              <a:rPr lang="de-DE" sz="2000" dirty="0" err="1"/>
              <a:t>sicurezza</a:t>
            </a:r>
            <a:r>
              <a:rPr lang="de-DE" sz="2000" dirty="0"/>
              <a:t> per </a:t>
            </a:r>
            <a:r>
              <a:rPr lang="de-DE" sz="2000" dirty="0" err="1"/>
              <a:t>il</a:t>
            </a:r>
            <a:r>
              <a:rPr lang="de-DE" sz="2000" dirty="0"/>
              <a:t> personale </a:t>
            </a:r>
            <a:r>
              <a:rPr lang="de-DE" sz="2000" dirty="0" err="1"/>
              <a:t>impiegato</a:t>
            </a:r>
            <a:r>
              <a:rPr lang="de-DE" sz="2000" dirty="0"/>
              <a:t>, </a:t>
            </a:r>
            <a:r>
              <a:rPr lang="de-DE" sz="2000" dirty="0" err="1"/>
              <a:t>emergenze</a:t>
            </a:r>
            <a:r>
              <a:rPr lang="de-DE" sz="2000" dirty="0"/>
              <a:t> </a:t>
            </a:r>
            <a:r>
              <a:rPr lang="de-DE" sz="2000" dirty="0" err="1"/>
              <a:t>particolari</a:t>
            </a:r>
            <a:endParaRPr lang="de-DE" sz="2000" dirty="0">
              <a:cs typeface="Arial"/>
            </a:endParaRPr>
          </a:p>
          <a:p>
            <a:pPr>
              <a:buClrTx/>
              <a:buFont typeface="Wingdings" panose="05000000000000000000" pitchFamily="2" charset="2"/>
              <a:buChar char="Ø"/>
            </a:pPr>
            <a:r>
              <a:rPr lang="de-DE" sz="2000" dirty="0" err="1"/>
              <a:t>Attivazione</a:t>
            </a:r>
            <a:r>
              <a:rPr lang="de-DE" sz="2000" dirty="0"/>
              <a:t> via </a:t>
            </a:r>
            <a:r>
              <a:rPr lang="de-DE" sz="2000" dirty="0" err="1"/>
              <a:t>numero</a:t>
            </a:r>
            <a:r>
              <a:rPr lang="de-DE" sz="2000" dirty="0"/>
              <a:t> </a:t>
            </a:r>
            <a:r>
              <a:rPr lang="de-DE" sz="2000" dirty="0" err="1"/>
              <a:t>d‘emergenza</a:t>
            </a:r>
            <a:r>
              <a:rPr lang="de-DE" sz="2000" dirty="0"/>
              <a:t> 112</a:t>
            </a:r>
            <a:endParaRPr lang="de-DE" dirty="0"/>
          </a:p>
          <a:p>
            <a:endParaRPr lang="de-DE" dirty="0"/>
          </a:p>
          <a:p>
            <a:endParaRPr lang="de-DE" dirty="0"/>
          </a:p>
          <a:p>
            <a:pPr marL="0" indent="0">
              <a:buNone/>
            </a:pPr>
            <a:endParaRPr lang="de-DE" dirty="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p:txBody>
          <a:bodyPr/>
          <a:lstStyle/>
          <a:p>
            <a:r>
              <a:rPr lang="de-DE">
                <a:solidFill>
                  <a:srgbClr val="006600"/>
                </a:solidFill>
              </a:rPr>
              <a:t>Sicherheitsgruppe - </a:t>
            </a:r>
            <a:r>
              <a:rPr lang="de-DE" err="1">
                <a:solidFill>
                  <a:srgbClr val="006600"/>
                </a:solidFill>
              </a:rPr>
              <a:t>Gruppo</a:t>
            </a:r>
            <a:r>
              <a:rPr lang="de-DE">
                <a:solidFill>
                  <a:srgbClr val="006600"/>
                </a:solidFill>
              </a:rPr>
              <a:t> </a:t>
            </a:r>
            <a:r>
              <a:rPr lang="de-DE" err="1">
                <a:solidFill>
                  <a:srgbClr val="006600"/>
                </a:solidFill>
              </a:rPr>
              <a:t>sicurezza</a:t>
            </a:r>
            <a:endParaRPr lang="de-DE">
              <a:solidFill>
                <a:srgbClr val="006600"/>
              </a:solidFill>
            </a:endParaRPr>
          </a:p>
        </p:txBody>
      </p:sp>
      <p:pic>
        <p:nvPicPr>
          <p:cNvPr id="2" name="Grafik 1">
            <a:extLst>
              <a:ext uri="{FF2B5EF4-FFF2-40B4-BE49-F238E27FC236}">
                <a16:creationId xmlns:a16="http://schemas.microsoft.com/office/drawing/2014/main" id="{986F5730-CEC4-2A9C-0B7C-F304D00AA01B}"/>
              </a:ext>
            </a:extLst>
          </p:cNvPr>
          <p:cNvPicPr>
            <a:picLocks noChangeAspect="1"/>
          </p:cNvPicPr>
          <p:nvPr/>
        </p:nvPicPr>
        <p:blipFill>
          <a:blip r:embed="rId3"/>
          <a:stretch>
            <a:fillRect/>
          </a:stretch>
        </p:blipFill>
        <p:spPr>
          <a:xfrm>
            <a:off x="4700414" y="1965100"/>
            <a:ext cx="2791171" cy="4257452"/>
          </a:xfrm>
          <a:prstGeom prst="rect">
            <a:avLst/>
          </a:prstGeom>
        </p:spPr>
      </p:pic>
      <p:sp>
        <p:nvSpPr>
          <p:cNvPr id="3" name="Textfeld 2">
            <a:extLst>
              <a:ext uri="{FF2B5EF4-FFF2-40B4-BE49-F238E27FC236}">
                <a16:creationId xmlns:a16="http://schemas.microsoft.com/office/drawing/2014/main" id="{ED1333AA-CB11-EA4F-4C45-DE2FB2B1200C}"/>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2354605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454549" y="2381251"/>
            <a:ext cx="3095625" cy="3289300"/>
          </a:xfrm>
          <a:ln>
            <a:solidFill>
              <a:srgbClr val="006600"/>
            </a:solidFill>
          </a:ln>
        </p:spPr>
        <p:txBody>
          <a:bodyPr lIns="91440" tIns="45720" rIns="91440" bIns="45720" anchor="t"/>
          <a:lstStyle/>
          <a:p>
            <a:pPr>
              <a:buClrTx/>
              <a:buFont typeface="Wingdings" panose="05000000000000000000" pitchFamily="2" charset="2"/>
              <a:buChar char="Ø"/>
            </a:pPr>
            <a:r>
              <a:rPr lang="de-DE" sz="2000" dirty="0"/>
              <a:t>13 Haarfallen </a:t>
            </a:r>
            <a:r>
              <a:rPr lang="de-DE" sz="2000" dirty="0">
                <a:sym typeface="Wingdings" panose="05000000000000000000" pitchFamily="2" charset="2"/>
              </a:rPr>
              <a:t></a:t>
            </a:r>
            <a:r>
              <a:rPr lang="de-DE" sz="2000" dirty="0"/>
              <a:t> Aktivierung alle 2 Jahre;</a:t>
            </a:r>
          </a:p>
          <a:p>
            <a:pPr>
              <a:buClrTx/>
              <a:buFont typeface="Wingdings" panose="05000000000000000000" pitchFamily="2" charset="2"/>
              <a:buChar char="Ø"/>
            </a:pPr>
            <a:r>
              <a:rPr lang="de-DE" sz="2000" dirty="0"/>
              <a:t>Interregionales Monitoring (Trentino, Südtirol, Lombardei, Friaul);</a:t>
            </a:r>
            <a:endParaRPr lang="de-DE" sz="2000" dirty="0">
              <a:cs typeface="Arial"/>
            </a:endParaRPr>
          </a:p>
          <a:p>
            <a:pPr>
              <a:buClrTx/>
              <a:buFont typeface="Wingdings" panose="05000000000000000000" pitchFamily="2" charset="2"/>
              <a:buChar char="Ø"/>
            </a:pPr>
            <a:r>
              <a:rPr lang="de-DE" sz="2000" dirty="0"/>
              <a:t>Koordination durch die Autonome Provinz Trient.</a:t>
            </a:r>
            <a:endParaRPr lang="de-DE" sz="2000" dirty="0">
              <a:cs typeface="Arial"/>
            </a:endParaRPr>
          </a:p>
          <a:p>
            <a:endParaRPr lang="de-DE" dirty="0"/>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8554501" y="2381251"/>
            <a:ext cx="3007244" cy="3289300"/>
          </a:xfrm>
          <a:ln>
            <a:solidFill>
              <a:srgbClr val="006600"/>
            </a:solidFill>
          </a:ln>
        </p:spPr>
        <p:txBody>
          <a:bodyPr lIns="91440" tIns="45720" rIns="91440" bIns="45720" anchor="t"/>
          <a:lstStyle/>
          <a:p>
            <a:pPr>
              <a:buClrTx/>
              <a:buFont typeface="Wingdings" panose="05000000000000000000" pitchFamily="2" charset="2"/>
              <a:buChar char="Ø"/>
            </a:pPr>
            <a:r>
              <a:rPr lang="it-IT" sz="2000" dirty="0"/>
              <a:t>13 trappole pelo</a:t>
            </a:r>
            <a:r>
              <a:rPr lang="it-IT" sz="2000" dirty="0">
                <a:sym typeface="Wingdings" panose="05000000000000000000" pitchFamily="2" charset="2"/>
              </a:rPr>
              <a:t></a:t>
            </a:r>
            <a:r>
              <a:rPr lang="it-IT" sz="2000" dirty="0"/>
              <a:t> attivate ogni 2 anni; </a:t>
            </a:r>
          </a:p>
          <a:p>
            <a:pPr>
              <a:buClrTx/>
              <a:buFont typeface="Wingdings" panose="05000000000000000000" pitchFamily="2" charset="2"/>
              <a:buChar char="Ø"/>
            </a:pPr>
            <a:r>
              <a:rPr lang="it-IT" sz="2000" dirty="0"/>
              <a:t>Monitoraggio interregionale alpino (Trentino, Alto Adige, Lombardia, Friuli);</a:t>
            </a:r>
          </a:p>
          <a:p>
            <a:pPr>
              <a:buClrTx/>
              <a:buFont typeface="Wingdings" panose="05000000000000000000" pitchFamily="2" charset="2"/>
              <a:buChar char="Ø"/>
            </a:pPr>
            <a:r>
              <a:rPr lang="it-IT" sz="2000" dirty="0"/>
              <a:t>Coordinato dalla Provincia Autonoma di Trento.</a:t>
            </a:r>
          </a:p>
          <a:p>
            <a:endParaRPr lang="de-DE" dirty="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a:xfrm>
            <a:off x="969006" y="902749"/>
            <a:ext cx="10157142" cy="472575"/>
          </a:xfrm>
        </p:spPr>
        <p:txBody>
          <a:bodyPr/>
          <a:lstStyle/>
          <a:p>
            <a:pPr algn="ctr"/>
            <a:r>
              <a:rPr lang="de-DE">
                <a:solidFill>
                  <a:srgbClr val="006600"/>
                </a:solidFill>
              </a:rPr>
              <a:t>Monitoring - </a:t>
            </a:r>
            <a:r>
              <a:rPr lang="de-DE" err="1">
                <a:solidFill>
                  <a:srgbClr val="006600"/>
                </a:solidFill>
              </a:rPr>
              <a:t>Monitoraggio</a:t>
            </a:r>
            <a:r>
              <a:rPr lang="de-DE">
                <a:solidFill>
                  <a:srgbClr val="006600"/>
                </a:solidFill>
              </a:rPr>
              <a:t> </a:t>
            </a:r>
          </a:p>
        </p:txBody>
      </p:sp>
      <p:pic>
        <p:nvPicPr>
          <p:cNvPr id="3" name="Grafik 2">
            <a:extLst>
              <a:ext uri="{FF2B5EF4-FFF2-40B4-BE49-F238E27FC236}">
                <a16:creationId xmlns:a16="http://schemas.microsoft.com/office/drawing/2014/main" id="{F8DE8995-C165-35AF-AF2E-2B5CF6C1DBA0}"/>
              </a:ext>
            </a:extLst>
          </p:cNvPr>
          <p:cNvPicPr>
            <a:picLocks noChangeAspect="1"/>
          </p:cNvPicPr>
          <p:nvPr/>
        </p:nvPicPr>
        <p:blipFill>
          <a:blip r:embed="rId3"/>
          <a:stretch>
            <a:fillRect/>
          </a:stretch>
        </p:blipFill>
        <p:spPr>
          <a:xfrm>
            <a:off x="4961568" y="4169564"/>
            <a:ext cx="2553009" cy="2228440"/>
          </a:xfrm>
          <a:prstGeom prst="rect">
            <a:avLst/>
          </a:prstGeom>
        </p:spPr>
      </p:pic>
      <p:sp>
        <p:nvSpPr>
          <p:cNvPr id="5" name="Textfeld 4">
            <a:extLst>
              <a:ext uri="{FF2B5EF4-FFF2-40B4-BE49-F238E27FC236}">
                <a16:creationId xmlns:a16="http://schemas.microsoft.com/office/drawing/2014/main" id="{8273AC02-DECE-FCF5-3199-D81E63E8E08D}"/>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pic>
        <p:nvPicPr>
          <p:cNvPr id="4" name="Grafik 3">
            <a:extLst>
              <a:ext uri="{FF2B5EF4-FFF2-40B4-BE49-F238E27FC236}">
                <a16:creationId xmlns:a16="http://schemas.microsoft.com/office/drawing/2014/main" id="{E6E91206-D047-F5D9-BCC4-7DD2F7577710}"/>
              </a:ext>
            </a:extLst>
          </p:cNvPr>
          <p:cNvPicPr>
            <a:picLocks noChangeAspect="1"/>
          </p:cNvPicPr>
          <p:nvPr/>
        </p:nvPicPr>
        <p:blipFill>
          <a:blip r:embed="rId4"/>
          <a:stretch>
            <a:fillRect/>
          </a:stretch>
        </p:blipFill>
        <p:spPr>
          <a:xfrm>
            <a:off x="5662427" y="1866490"/>
            <a:ext cx="2709769" cy="2414453"/>
          </a:xfrm>
          <a:prstGeom prst="rect">
            <a:avLst/>
          </a:prstGeom>
        </p:spPr>
      </p:pic>
      <p:pic>
        <p:nvPicPr>
          <p:cNvPr id="2" name="Grafik 1">
            <a:extLst>
              <a:ext uri="{FF2B5EF4-FFF2-40B4-BE49-F238E27FC236}">
                <a16:creationId xmlns:a16="http://schemas.microsoft.com/office/drawing/2014/main" id="{B9A0FEF9-ADC3-C355-7A1A-7F2BB1D884BB}"/>
              </a:ext>
            </a:extLst>
          </p:cNvPr>
          <p:cNvPicPr>
            <a:picLocks noChangeAspect="1"/>
          </p:cNvPicPr>
          <p:nvPr/>
        </p:nvPicPr>
        <p:blipFill>
          <a:blip r:embed="rId5"/>
          <a:stretch>
            <a:fillRect/>
          </a:stretch>
        </p:blipFill>
        <p:spPr>
          <a:xfrm>
            <a:off x="3778293" y="1866490"/>
            <a:ext cx="2366549" cy="2409422"/>
          </a:xfrm>
          <a:prstGeom prst="rect">
            <a:avLst/>
          </a:prstGeom>
        </p:spPr>
      </p:pic>
    </p:spTree>
    <p:extLst>
      <p:ext uri="{BB962C8B-B14F-4D97-AF65-F5344CB8AC3E}">
        <p14:creationId xmlns:p14="http://schemas.microsoft.com/office/powerpoint/2010/main" val="3191768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B280425-7A60-C740-6660-4B9CB94093ED}"/>
              </a:ext>
            </a:extLst>
          </p:cNvPr>
          <p:cNvPicPr>
            <a:picLocks noChangeAspect="1"/>
          </p:cNvPicPr>
          <p:nvPr/>
        </p:nvPicPr>
        <p:blipFill rotWithShape="1">
          <a:blip r:embed="rId3"/>
          <a:srcRect l="22590" r="11601"/>
          <a:stretch/>
        </p:blipFill>
        <p:spPr>
          <a:xfrm>
            <a:off x="4708007" y="3062482"/>
            <a:ext cx="2535130" cy="3179772"/>
          </a:xfrm>
          <a:prstGeom prst="rect">
            <a:avLst/>
          </a:prstGeom>
        </p:spPr>
      </p:pic>
      <p:pic>
        <p:nvPicPr>
          <p:cNvPr id="3" name="Grafik 2">
            <a:extLst>
              <a:ext uri="{FF2B5EF4-FFF2-40B4-BE49-F238E27FC236}">
                <a16:creationId xmlns:a16="http://schemas.microsoft.com/office/drawing/2014/main" id="{D28D158E-CA89-05E7-44C1-DE598C973EE6}"/>
              </a:ext>
            </a:extLst>
          </p:cNvPr>
          <p:cNvPicPr>
            <a:picLocks noChangeAspect="1"/>
          </p:cNvPicPr>
          <p:nvPr/>
        </p:nvPicPr>
        <p:blipFill rotWithShape="1">
          <a:blip r:embed="rId4"/>
          <a:srcRect l="25977"/>
          <a:stretch/>
        </p:blipFill>
        <p:spPr>
          <a:xfrm>
            <a:off x="6321044" y="1845120"/>
            <a:ext cx="1825819" cy="2290096"/>
          </a:xfrm>
          <a:prstGeom prst="rect">
            <a:avLst/>
          </a:prstGeom>
        </p:spPr>
      </p:pic>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740784" y="2138209"/>
            <a:ext cx="2840130" cy="3618270"/>
          </a:xfrm>
          <a:ln>
            <a:solidFill>
              <a:srgbClr val="006600"/>
            </a:solidFill>
          </a:ln>
        </p:spPr>
        <p:txBody>
          <a:bodyPr lIns="91440" tIns="45720" rIns="91440" bIns="45720" anchor="t"/>
          <a:lstStyle/>
          <a:p>
            <a:pPr>
              <a:buClrTx/>
              <a:buFont typeface="Wingdings" panose="05000000000000000000" pitchFamily="2" charset="2"/>
              <a:buChar char="Ø"/>
            </a:pPr>
            <a:endParaRPr lang="de-DE" sz="2000" dirty="0"/>
          </a:p>
          <a:p>
            <a:pPr>
              <a:buClrTx/>
              <a:buFont typeface="Wingdings" panose="05000000000000000000" pitchFamily="2" charset="2"/>
              <a:buChar char="Ø"/>
            </a:pPr>
            <a:r>
              <a:rPr lang="de-DE" sz="2000" dirty="0"/>
              <a:t>Hauptmethode für das Monitoring</a:t>
            </a:r>
          </a:p>
          <a:p>
            <a:pPr>
              <a:buClrTx/>
              <a:buFont typeface="Wingdings" panose="05000000000000000000" pitchFamily="2" charset="2"/>
              <a:buChar char="Ø"/>
            </a:pPr>
            <a:endParaRPr lang="de-DE" sz="2000" dirty="0"/>
          </a:p>
          <a:p>
            <a:pPr>
              <a:buClrTx/>
              <a:buFont typeface="Wingdings" panose="05000000000000000000" pitchFamily="2" charset="2"/>
              <a:buChar char="Ø"/>
            </a:pPr>
            <a:r>
              <a:rPr lang="de-DE" sz="2000" dirty="0"/>
              <a:t>Aktuell stehen 30 - 40 Fotofallen im Einsatz, um die Präsenz von Großraubwild zu überwachen</a:t>
            </a:r>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8501186" y="2138209"/>
            <a:ext cx="2849880" cy="3618270"/>
          </a:xfrm>
          <a:ln>
            <a:solidFill>
              <a:srgbClr val="006600"/>
            </a:solidFill>
          </a:ln>
        </p:spPr>
        <p:txBody>
          <a:bodyPr lIns="91440" tIns="45720" rIns="91440" bIns="45720" anchor="t"/>
          <a:lstStyle/>
          <a:p>
            <a:endParaRPr lang="de-DE" sz="2000" dirty="0"/>
          </a:p>
          <a:p>
            <a:pPr>
              <a:buClrTx/>
              <a:buFont typeface="Wingdings" panose="05000000000000000000" pitchFamily="2" charset="2"/>
              <a:buChar char="Ø"/>
            </a:pPr>
            <a:r>
              <a:rPr lang="de-DE" sz="2000" dirty="0" err="1"/>
              <a:t>Principale</a:t>
            </a:r>
            <a:r>
              <a:rPr lang="de-DE" sz="2000" dirty="0"/>
              <a:t> </a:t>
            </a:r>
            <a:r>
              <a:rPr lang="de-DE" sz="2000" dirty="0" err="1"/>
              <a:t>metodo</a:t>
            </a:r>
            <a:r>
              <a:rPr lang="de-DE" sz="2000" dirty="0"/>
              <a:t> per </a:t>
            </a:r>
            <a:r>
              <a:rPr lang="de-DE" sz="2000" dirty="0" err="1"/>
              <a:t>il</a:t>
            </a:r>
            <a:r>
              <a:rPr lang="de-DE" sz="2000" dirty="0"/>
              <a:t> </a:t>
            </a:r>
            <a:r>
              <a:rPr lang="de-DE" sz="2000" dirty="0" err="1"/>
              <a:t>monitoraggio</a:t>
            </a:r>
            <a:endParaRPr lang="de-DE" sz="2000" dirty="0"/>
          </a:p>
          <a:p>
            <a:pPr>
              <a:buClrTx/>
              <a:buFont typeface="Wingdings" panose="05000000000000000000" pitchFamily="2" charset="2"/>
              <a:buChar char="Ø"/>
            </a:pPr>
            <a:endParaRPr lang="de-DE" sz="2000" dirty="0"/>
          </a:p>
          <a:p>
            <a:pPr>
              <a:buClrTx/>
              <a:buFont typeface="Wingdings" panose="05000000000000000000" pitchFamily="2" charset="2"/>
              <a:buChar char="Ø"/>
            </a:pPr>
            <a:r>
              <a:rPr lang="de-DE" sz="2000" dirty="0"/>
              <a:t> </a:t>
            </a:r>
            <a:r>
              <a:rPr lang="de-DE" sz="2000" dirty="0" err="1"/>
              <a:t>Attualmente</a:t>
            </a:r>
            <a:r>
              <a:rPr lang="de-DE" sz="2000" dirty="0"/>
              <a:t> 30-40 fototrappole </a:t>
            </a:r>
            <a:r>
              <a:rPr lang="de-DE" sz="2000" dirty="0" err="1"/>
              <a:t>attive</a:t>
            </a:r>
            <a:r>
              <a:rPr lang="de-DE" sz="2000" dirty="0"/>
              <a:t> per </a:t>
            </a:r>
            <a:r>
              <a:rPr lang="de-DE" sz="2000" dirty="0" err="1"/>
              <a:t>il</a:t>
            </a:r>
            <a:r>
              <a:rPr lang="de-DE" sz="2000" dirty="0"/>
              <a:t> </a:t>
            </a:r>
            <a:r>
              <a:rPr lang="de-DE" sz="2000" dirty="0" err="1"/>
              <a:t>monitoraggio</a:t>
            </a:r>
            <a:r>
              <a:rPr lang="de-DE" sz="2000" dirty="0"/>
              <a:t> </a:t>
            </a:r>
            <a:r>
              <a:rPr lang="de-DE" sz="2000" dirty="0" err="1"/>
              <a:t>dei</a:t>
            </a:r>
            <a:r>
              <a:rPr lang="de-DE" sz="2000" dirty="0"/>
              <a:t> </a:t>
            </a:r>
            <a:r>
              <a:rPr lang="de-DE" sz="2000" dirty="0" err="1"/>
              <a:t>grandi</a:t>
            </a:r>
            <a:r>
              <a:rPr lang="de-DE" sz="2000" dirty="0"/>
              <a:t> </a:t>
            </a:r>
            <a:r>
              <a:rPr lang="de-DE" sz="2000" dirty="0" err="1"/>
              <a:t>carnivori</a:t>
            </a:r>
            <a:endParaRPr lang="de-DE" sz="2000" dirty="0"/>
          </a:p>
          <a:p>
            <a:pPr marL="0" indent="0">
              <a:buNone/>
            </a:pPr>
            <a:endParaRPr lang="de-DE" dirty="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a:xfrm>
            <a:off x="1017429" y="871935"/>
            <a:ext cx="10157142" cy="885100"/>
          </a:xfrm>
        </p:spPr>
        <p:txBody>
          <a:bodyPr/>
          <a:lstStyle/>
          <a:p>
            <a:pPr algn="ctr"/>
            <a:r>
              <a:rPr lang="de-DE" dirty="0">
                <a:solidFill>
                  <a:srgbClr val="006600"/>
                </a:solidFill>
              </a:rPr>
              <a:t>Fotofallen - Fototrappole</a:t>
            </a:r>
          </a:p>
        </p:txBody>
      </p:sp>
      <p:pic>
        <p:nvPicPr>
          <p:cNvPr id="4" name="Grafik 3">
            <a:extLst>
              <a:ext uri="{FF2B5EF4-FFF2-40B4-BE49-F238E27FC236}">
                <a16:creationId xmlns:a16="http://schemas.microsoft.com/office/drawing/2014/main" id="{2906C042-24C4-26FF-87D8-D5EE909B57A8}"/>
              </a:ext>
            </a:extLst>
          </p:cNvPr>
          <p:cNvPicPr>
            <a:picLocks noChangeAspect="1"/>
          </p:cNvPicPr>
          <p:nvPr/>
        </p:nvPicPr>
        <p:blipFill rotWithShape="1">
          <a:blip r:embed="rId5"/>
          <a:srcRect l="20660" r="27295"/>
          <a:stretch/>
        </p:blipFill>
        <p:spPr>
          <a:xfrm>
            <a:off x="3857307" y="1845120"/>
            <a:ext cx="2463737" cy="2292963"/>
          </a:xfrm>
          <a:prstGeom prst="rect">
            <a:avLst/>
          </a:prstGeom>
        </p:spPr>
      </p:pic>
      <p:sp>
        <p:nvSpPr>
          <p:cNvPr id="5" name="Textfeld 4">
            <a:extLst>
              <a:ext uri="{FF2B5EF4-FFF2-40B4-BE49-F238E27FC236}">
                <a16:creationId xmlns:a16="http://schemas.microsoft.com/office/drawing/2014/main" id="{1D6ED7F9-1501-FE8E-21EC-307C5E03EEEC}"/>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175729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477719" y="2198085"/>
            <a:ext cx="3701300" cy="3435575"/>
          </a:xfrm>
          <a:ln>
            <a:solidFill>
              <a:srgbClr val="006600"/>
            </a:solidFill>
          </a:ln>
        </p:spPr>
        <p:txBody>
          <a:bodyPr lIns="91440" tIns="45720" rIns="91440" bIns="45720" anchor="t"/>
          <a:lstStyle/>
          <a:p>
            <a:pPr>
              <a:buClrTx/>
              <a:buFont typeface="Wingdings" panose="05000000000000000000" pitchFamily="2" charset="2"/>
              <a:buChar char="Ø"/>
            </a:pPr>
            <a:r>
              <a:rPr lang="de-DE" sz="2000" dirty="0"/>
              <a:t>Maßnahmen zur Konditionierung und Vergrämung setzen ein ordnungsgemäßes Management der Futterquellen voraus. </a:t>
            </a:r>
          </a:p>
          <a:p>
            <a:pPr>
              <a:buClrTx/>
              <a:buFont typeface="Wingdings" panose="05000000000000000000" pitchFamily="2" charset="2"/>
              <a:buChar char="Ø"/>
            </a:pPr>
            <a:endParaRPr lang="de-DE" sz="2000" dirty="0"/>
          </a:p>
          <a:p>
            <a:pPr>
              <a:buClrTx/>
              <a:buFont typeface="Wingdings" panose="05000000000000000000" pitchFamily="2" charset="2"/>
              <a:buChar char="Ø"/>
            </a:pPr>
            <a:r>
              <a:rPr lang="de-DE" sz="2000" dirty="0"/>
              <a:t>Direkte Vergrämung</a:t>
            </a:r>
            <a:endParaRPr lang="de-DE" sz="2000" dirty="0">
              <a:cs typeface="Arial"/>
            </a:endParaRPr>
          </a:p>
          <a:p>
            <a:pPr lvl="1">
              <a:buClrTx/>
              <a:buFont typeface="Wingdings" panose="05000000000000000000" pitchFamily="2" charset="2"/>
              <a:buChar char="Ø"/>
            </a:pPr>
            <a:r>
              <a:rPr lang="de-DE" sz="1600" dirty="0"/>
              <a:t>laute Geräusche und starke Lichtquellen</a:t>
            </a:r>
            <a:endParaRPr lang="de-DE" sz="1600" dirty="0">
              <a:cs typeface="Arial"/>
            </a:endParaRPr>
          </a:p>
          <a:p>
            <a:pPr lvl="1">
              <a:buClrTx/>
              <a:buFont typeface="Wingdings" panose="05000000000000000000" pitchFamily="2" charset="2"/>
              <a:buChar char="Ø"/>
            </a:pPr>
            <a:r>
              <a:rPr lang="de-DE" sz="1600" dirty="0"/>
              <a:t>Gummigeschoße</a:t>
            </a:r>
            <a:endParaRPr lang="de-DE" dirty="0"/>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8136548" y="2198085"/>
            <a:ext cx="3474616" cy="3435575"/>
          </a:xfrm>
          <a:ln>
            <a:solidFill>
              <a:srgbClr val="006600"/>
            </a:solidFill>
          </a:ln>
        </p:spPr>
        <p:txBody>
          <a:bodyPr/>
          <a:lstStyle/>
          <a:p>
            <a:pPr>
              <a:buClrTx/>
              <a:buFont typeface="Wingdings" panose="05000000000000000000" pitchFamily="2" charset="2"/>
              <a:buChar char="Ø"/>
            </a:pPr>
            <a:r>
              <a:rPr lang="de-DE" sz="2000" dirty="0" err="1"/>
              <a:t>Azioni</a:t>
            </a:r>
            <a:r>
              <a:rPr lang="de-DE" sz="2000" dirty="0"/>
              <a:t> di </a:t>
            </a:r>
            <a:r>
              <a:rPr lang="de-DE" sz="2000" dirty="0" err="1"/>
              <a:t>condizionamento</a:t>
            </a:r>
            <a:r>
              <a:rPr lang="de-DE" sz="2000" dirty="0"/>
              <a:t> e </a:t>
            </a:r>
            <a:r>
              <a:rPr lang="de-DE" sz="2000" dirty="0" err="1"/>
              <a:t>dissuasione</a:t>
            </a:r>
            <a:r>
              <a:rPr lang="de-DE" sz="2000" dirty="0"/>
              <a:t> </a:t>
            </a:r>
            <a:r>
              <a:rPr lang="de-DE" sz="2000" dirty="0" err="1"/>
              <a:t>partono</a:t>
            </a:r>
            <a:r>
              <a:rPr lang="de-DE" sz="2000" dirty="0"/>
              <a:t> da </a:t>
            </a:r>
            <a:r>
              <a:rPr lang="de-DE" sz="2000" dirty="0" err="1"/>
              <a:t>una</a:t>
            </a:r>
            <a:r>
              <a:rPr lang="de-DE" sz="2000" dirty="0"/>
              <a:t> </a:t>
            </a:r>
            <a:r>
              <a:rPr lang="de-DE" sz="2000" dirty="0" err="1"/>
              <a:t>gestione</a:t>
            </a:r>
            <a:r>
              <a:rPr lang="de-DE" sz="2000" dirty="0"/>
              <a:t> </a:t>
            </a:r>
            <a:r>
              <a:rPr lang="de-DE" sz="2000" dirty="0" err="1"/>
              <a:t>corretta</a:t>
            </a:r>
            <a:r>
              <a:rPr lang="de-DE" sz="2000" dirty="0"/>
              <a:t> delle </a:t>
            </a:r>
            <a:r>
              <a:rPr lang="de-DE" sz="2000" dirty="0" err="1"/>
              <a:t>fonti</a:t>
            </a:r>
            <a:r>
              <a:rPr lang="de-DE" sz="2000" dirty="0"/>
              <a:t> di </a:t>
            </a:r>
            <a:r>
              <a:rPr lang="de-DE" sz="2000" dirty="0" err="1"/>
              <a:t>attrazione</a:t>
            </a:r>
            <a:endParaRPr lang="de-DE" sz="2000" dirty="0"/>
          </a:p>
          <a:p>
            <a:pPr>
              <a:buClrTx/>
              <a:buFont typeface="Wingdings" panose="05000000000000000000" pitchFamily="2" charset="2"/>
              <a:buChar char="Ø"/>
            </a:pPr>
            <a:endParaRPr lang="de-DE" sz="2000" dirty="0"/>
          </a:p>
          <a:p>
            <a:pPr>
              <a:buClrTx/>
              <a:buFont typeface="Wingdings" panose="05000000000000000000" pitchFamily="2" charset="2"/>
              <a:buChar char="Ø"/>
            </a:pPr>
            <a:endParaRPr lang="de-DE" sz="2000" dirty="0"/>
          </a:p>
          <a:p>
            <a:pPr algn="just">
              <a:buClrTx/>
              <a:buFont typeface="Wingdings" panose="05000000000000000000" pitchFamily="2" charset="2"/>
              <a:buChar char="Ø"/>
            </a:pPr>
            <a:r>
              <a:rPr lang="de-DE" sz="2000" dirty="0" err="1"/>
              <a:t>Dissuasione</a:t>
            </a:r>
            <a:r>
              <a:rPr lang="de-DE" sz="2000" dirty="0"/>
              <a:t> </a:t>
            </a:r>
            <a:r>
              <a:rPr lang="de-DE" sz="2000" dirty="0" err="1"/>
              <a:t>diretta</a:t>
            </a:r>
            <a:endParaRPr lang="de-DE" sz="2000" dirty="0"/>
          </a:p>
          <a:p>
            <a:pPr lvl="1" algn="just">
              <a:buClrTx/>
              <a:buFont typeface="Wingdings" panose="05000000000000000000" pitchFamily="2" charset="2"/>
              <a:buChar char="Ø"/>
            </a:pPr>
            <a:r>
              <a:rPr lang="de-DE" sz="1600" dirty="0" err="1"/>
              <a:t>forti</a:t>
            </a:r>
            <a:r>
              <a:rPr lang="de-DE" sz="1600" dirty="0"/>
              <a:t>  </a:t>
            </a:r>
            <a:r>
              <a:rPr lang="de-DE" sz="1600" dirty="0" err="1"/>
              <a:t>rumori</a:t>
            </a:r>
            <a:r>
              <a:rPr lang="de-DE" sz="1600" dirty="0"/>
              <a:t> e </a:t>
            </a:r>
            <a:r>
              <a:rPr lang="de-DE" sz="1600" dirty="0" err="1"/>
              <a:t>intese</a:t>
            </a:r>
            <a:r>
              <a:rPr lang="de-DE" sz="1600" dirty="0"/>
              <a:t> </a:t>
            </a:r>
            <a:r>
              <a:rPr lang="de-DE" sz="1600" dirty="0" err="1"/>
              <a:t>fonti</a:t>
            </a:r>
            <a:r>
              <a:rPr lang="de-DE" sz="1600" dirty="0"/>
              <a:t> </a:t>
            </a:r>
            <a:r>
              <a:rPr lang="de-DE" sz="1600" dirty="0" err="1"/>
              <a:t>luminose</a:t>
            </a:r>
            <a:endParaRPr lang="de-DE" sz="1600" dirty="0"/>
          </a:p>
          <a:p>
            <a:pPr lvl="1" algn="just">
              <a:buClrTx/>
              <a:buFont typeface="Wingdings" panose="05000000000000000000" pitchFamily="2" charset="2"/>
              <a:buChar char="Ø"/>
            </a:pPr>
            <a:r>
              <a:rPr lang="de-DE" sz="1600" dirty="0" err="1"/>
              <a:t>pallotole</a:t>
            </a:r>
            <a:r>
              <a:rPr lang="de-DE" sz="1600" dirty="0"/>
              <a:t> di </a:t>
            </a:r>
            <a:r>
              <a:rPr lang="de-DE" sz="1600" dirty="0" err="1"/>
              <a:t>gomma</a:t>
            </a:r>
            <a:endParaRPr lang="de-DE" sz="1600" dirty="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a:xfrm>
            <a:off x="998538" y="915771"/>
            <a:ext cx="10157142" cy="885100"/>
          </a:xfrm>
        </p:spPr>
        <p:txBody>
          <a:bodyPr/>
          <a:lstStyle/>
          <a:p>
            <a:pPr algn="ctr"/>
            <a:r>
              <a:rPr lang="de-DE">
                <a:solidFill>
                  <a:srgbClr val="006600"/>
                </a:solidFill>
              </a:rPr>
              <a:t>Vergrämung/</a:t>
            </a:r>
            <a:r>
              <a:rPr lang="de-DE" err="1">
                <a:solidFill>
                  <a:srgbClr val="006600"/>
                </a:solidFill>
              </a:rPr>
              <a:t>Dissuasione</a:t>
            </a:r>
            <a:endParaRPr lang="de-DE">
              <a:solidFill>
                <a:srgbClr val="006600"/>
              </a:solidFill>
            </a:endParaRPr>
          </a:p>
        </p:txBody>
      </p:sp>
      <p:pic>
        <p:nvPicPr>
          <p:cNvPr id="2" name="Grafik 1">
            <a:extLst>
              <a:ext uri="{FF2B5EF4-FFF2-40B4-BE49-F238E27FC236}">
                <a16:creationId xmlns:a16="http://schemas.microsoft.com/office/drawing/2014/main" id="{F6C56362-AAF0-E1D4-D13A-6743460A5821}"/>
              </a:ext>
            </a:extLst>
          </p:cNvPr>
          <p:cNvPicPr>
            <a:picLocks noChangeAspect="1"/>
          </p:cNvPicPr>
          <p:nvPr/>
        </p:nvPicPr>
        <p:blipFill>
          <a:blip r:embed="rId3"/>
          <a:stretch>
            <a:fillRect/>
          </a:stretch>
        </p:blipFill>
        <p:spPr>
          <a:xfrm>
            <a:off x="4245350" y="2539473"/>
            <a:ext cx="3701300" cy="2928244"/>
          </a:xfrm>
          <a:prstGeom prst="rect">
            <a:avLst/>
          </a:prstGeom>
        </p:spPr>
      </p:pic>
      <p:sp>
        <p:nvSpPr>
          <p:cNvPr id="3" name="Textfeld 2">
            <a:extLst>
              <a:ext uri="{FF2B5EF4-FFF2-40B4-BE49-F238E27FC236}">
                <a16:creationId xmlns:a16="http://schemas.microsoft.com/office/drawing/2014/main" id="{C6EC3A2D-4167-16A5-5CC4-F92C572999B3}"/>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56724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578256" y="2639237"/>
            <a:ext cx="3274523" cy="2589988"/>
          </a:xfrm>
          <a:ln>
            <a:solidFill>
              <a:srgbClr val="006600"/>
            </a:solidFill>
          </a:ln>
        </p:spPr>
        <p:txBody>
          <a:bodyPr/>
          <a:lstStyle/>
          <a:p>
            <a:pPr>
              <a:buClrTx/>
              <a:buFont typeface="Wingdings" panose="05000000000000000000" pitchFamily="2" charset="2"/>
              <a:buChar char="Ø"/>
            </a:pPr>
            <a:r>
              <a:rPr lang="de-DE" sz="2000"/>
              <a:t>Röhrenfalle, Aldrich-Schlinge, Free-Ranging</a:t>
            </a:r>
          </a:p>
          <a:p>
            <a:pPr>
              <a:buClrTx/>
              <a:buFont typeface="Wingdings" panose="05000000000000000000" pitchFamily="2" charset="2"/>
              <a:buChar char="Ø"/>
            </a:pPr>
            <a:endParaRPr lang="de-DE" sz="2000"/>
          </a:p>
          <a:p>
            <a:pPr>
              <a:buClrTx/>
              <a:buFont typeface="Wingdings" panose="05000000000000000000" pitchFamily="2" charset="2"/>
              <a:buChar char="Ø"/>
            </a:pPr>
            <a:r>
              <a:rPr lang="de-DE" sz="2000" err="1"/>
              <a:t>Besenderung</a:t>
            </a:r>
            <a:endParaRPr lang="de-DE" sz="2000"/>
          </a:p>
          <a:p>
            <a:pPr>
              <a:buClrTx/>
              <a:buFont typeface="Wingdings" panose="05000000000000000000" pitchFamily="2" charset="2"/>
              <a:buChar char="Ø"/>
            </a:pPr>
            <a:endParaRPr lang="de-DE" sz="2000"/>
          </a:p>
          <a:p>
            <a:pPr>
              <a:buClrTx/>
              <a:buFont typeface="Wingdings" panose="05000000000000000000" pitchFamily="2" charset="2"/>
              <a:buChar char="Ø"/>
            </a:pPr>
            <a:r>
              <a:rPr lang="de-DE" sz="2000"/>
              <a:t>Leitlinien </a:t>
            </a:r>
            <a:r>
              <a:rPr lang="de-DE" sz="2000" err="1"/>
              <a:t>Pacobace</a:t>
            </a:r>
            <a:endParaRPr lang="de-DE" sz="2000"/>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8488812" y="2639237"/>
            <a:ext cx="3045963" cy="2589988"/>
          </a:xfrm>
          <a:ln>
            <a:solidFill>
              <a:srgbClr val="006600"/>
            </a:solidFill>
          </a:ln>
        </p:spPr>
        <p:txBody>
          <a:bodyPr/>
          <a:lstStyle/>
          <a:p>
            <a:pPr>
              <a:buClrTx/>
              <a:buFont typeface="Wingdings" panose="05000000000000000000" pitchFamily="2" charset="2"/>
              <a:buChar char="Ø"/>
            </a:pPr>
            <a:r>
              <a:rPr lang="de-DE" sz="2000" err="1"/>
              <a:t>Trappola</a:t>
            </a:r>
            <a:r>
              <a:rPr lang="de-DE" sz="2000"/>
              <a:t> </a:t>
            </a:r>
            <a:r>
              <a:rPr lang="de-DE" sz="2000" err="1"/>
              <a:t>Tubo</a:t>
            </a:r>
            <a:r>
              <a:rPr lang="de-DE" sz="2000"/>
              <a:t>, </a:t>
            </a:r>
            <a:r>
              <a:rPr lang="de-DE" sz="2000" err="1"/>
              <a:t>Laccio</a:t>
            </a:r>
            <a:r>
              <a:rPr lang="de-DE" sz="2000"/>
              <a:t> Aldrich e Free-Ranging</a:t>
            </a:r>
          </a:p>
          <a:p>
            <a:pPr>
              <a:buClrTx/>
              <a:buFont typeface="Wingdings" panose="05000000000000000000" pitchFamily="2" charset="2"/>
              <a:buChar char="Ø"/>
            </a:pPr>
            <a:endParaRPr lang="de-DE" sz="2000"/>
          </a:p>
          <a:p>
            <a:pPr>
              <a:buClrTx/>
              <a:buFont typeface="Wingdings" panose="05000000000000000000" pitchFamily="2" charset="2"/>
              <a:buChar char="Ø"/>
            </a:pPr>
            <a:r>
              <a:rPr lang="de-DE" sz="2000" err="1"/>
              <a:t>Collari</a:t>
            </a:r>
            <a:endParaRPr lang="de-DE" sz="2000"/>
          </a:p>
          <a:p>
            <a:pPr>
              <a:buClrTx/>
              <a:buFont typeface="Wingdings" panose="05000000000000000000" pitchFamily="2" charset="2"/>
              <a:buChar char="Ø"/>
            </a:pPr>
            <a:endParaRPr lang="de-DE" sz="2000"/>
          </a:p>
          <a:p>
            <a:pPr>
              <a:buClrTx/>
              <a:buFont typeface="Wingdings" panose="05000000000000000000" pitchFamily="2" charset="2"/>
              <a:buChar char="Ø"/>
            </a:pPr>
            <a:r>
              <a:rPr lang="de-DE" sz="2000" err="1"/>
              <a:t>Linee</a:t>
            </a:r>
            <a:r>
              <a:rPr lang="de-DE" sz="2000"/>
              <a:t> </a:t>
            </a:r>
            <a:r>
              <a:rPr lang="de-DE" sz="2000" err="1"/>
              <a:t>guida</a:t>
            </a:r>
            <a:r>
              <a:rPr lang="de-DE" sz="2000"/>
              <a:t> </a:t>
            </a:r>
            <a:r>
              <a:rPr lang="de-DE" sz="2000" err="1"/>
              <a:t>Pacobace</a:t>
            </a:r>
            <a:endParaRPr lang="de-DE" sz="200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a:xfrm>
            <a:off x="1017429" y="586994"/>
            <a:ext cx="10157142" cy="885100"/>
          </a:xfrm>
        </p:spPr>
        <p:txBody>
          <a:bodyPr/>
          <a:lstStyle/>
          <a:p>
            <a:pPr algn="ctr"/>
            <a:r>
              <a:rPr lang="de-DE">
                <a:solidFill>
                  <a:srgbClr val="006600"/>
                </a:solidFill>
              </a:rPr>
              <a:t>Fang – </a:t>
            </a:r>
            <a:r>
              <a:rPr lang="de-DE" err="1">
                <a:solidFill>
                  <a:srgbClr val="006600"/>
                </a:solidFill>
              </a:rPr>
              <a:t>Cattura</a:t>
            </a:r>
            <a:br>
              <a:rPr lang="de-DE">
                <a:solidFill>
                  <a:srgbClr val="006600"/>
                </a:solidFill>
              </a:rPr>
            </a:br>
            <a:endParaRPr lang="de-DE">
              <a:solidFill>
                <a:srgbClr val="006600"/>
              </a:solidFill>
            </a:endParaRPr>
          </a:p>
        </p:txBody>
      </p:sp>
      <p:pic>
        <p:nvPicPr>
          <p:cNvPr id="4" name="Grafik 3">
            <a:extLst>
              <a:ext uri="{FF2B5EF4-FFF2-40B4-BE49-F238E27FC236}">
                <a16:creationId xmlns:a16="http://schemas.microsoft.com/office/drawing/2014/main" id="{DAD2C833-C94C-BEBC-9BD9-B6E57D275412}"/>
              </a:ext>
            </a:extLst>
          </p:cNvPr>
          <p:cNvPicPr>
            <a:picLocks noChangeAspect="1"/>
          </p:cNvPicPr>
          <p:nvPr/>
        </p:nvPicPr>
        <p:blipFill>
          <a:blip r:embed="rId3"/>
          <a:stretch>
            <a:fillRect/>
          </a:stretch>
        </p:blipFill>
        <p:spPr>
          <a:xfrm>
            <a:off x="4547375" y="3270739"/>
            <a:ext cx="3274522" cy="2879918"/>
          </a:xfrm>
          <a:prstGeom prst="rect">
            <a:avLst/>
          </a:prstGeom>
        </p:spPr>
      </p:pic>
      <p:pic>
        <p:nvPicPr>
          <p:cNvPr id="3" name="Grafik 2">
            <a:extLst>
              <a:ext uri="{FF2B5EF4-FFF2-40B4-BE49-F238E27FC236}">
                <a16:creationId xmlns:a16="http://schemas.microsoft.com/office/drawing/2014/main" id="{859A66E1-E8E3-A755-5090-0F1BA0F7FF2E}"/>
              </a:ext>
            </a:extLst>
          </p:cNvPr>
          <p:cNvPicPr>
            <a:picLocks noChangeAspect="1"/>
          </p:cNvPicPr>
          <p:nvPr/>
        </p:nvPicPr>
        <p:blipFill rotWithShape="1">
          <a:blip r:embed="rId4"/>
          <a:srcRect l="10278" t="7563" r="1989" b="11319"/>
          <a:stretch/>
        </p:blipFill>
        <p:spPr>
          <a:xfrm>
            <a:off x="4084311" y="1821553"/>
            <a:ext cx="4092166" cy="2463119"/>
          </a:xfrm>
          <a:prstGeom prst="rect">
            <a:avLst/>
          </a:prstGeom>
        </p:spPr>
      </p:pic>
      <p:sp>
        <p:nvSpPr>
          <p:cNvPr id="2" name="Textfeld 1">
            <a:extLst>
              <a:ext uri="{FF2B5EF4-FFF2-40B4-BE49-F238E27FC236}">
                <a16:creationId xmlns:a16="http://schemas.microsoft.com/office/drawing/2014/main" id="{F2BFADF1-7377-159D-DC3E-BEE39AB47A3C}"/>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8263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344383" y="2092751"/>
            <a:ext cx="4120659" cy="3543170"/>
          </a:xfrm>
          <a:ln>
            <a:solidFill>
              <a:srgbClr val="006600"/>
            </a:solidFill>
          </a:ln>
        </p:spPr>
        <p:txBody>
          <a:bodyPr/>
          <a:lstStyle/>
          <a:p>
            <a:pPr>
              <a:buClrTx/>
              <a:buFont typeface="Wingdings" panose="05000000000000000000" pitchFamily="2" charset="2"/>
              <a:buChar char="Ø"/>
            </a:pPr>
            <a:r>
              <a:rPr lang="de-DE" sz="2000" dirty="0"/>
              <a:t>Der Tierärztliche Dienst des Landes stellt fünf Veterinäre für Fang- und Betäubungsaktionen zur Verfügung</a:t>
            </a:r>
          </a:p>
          <a:p>
            <a:pPr>
              <a:buClrTx/>
              <a:buFont typeface="Wingdings" panose="05000000000000000000" pitchFamily="2" charset="2"/>
              <a:buChar char="Ø"/>
            </a:pPr>
            <a:endParaRPr lang="de-DE" sz="2000" dirty="0"/>
          </a:p>
          <a:p>
            <a:pPr>
              <a:buClrTx/>
              <a:buFont typeface="Wingdings" panose="05000000000000000000" pitchFamily="2" charset="2"/>
              <a:buChar char="Ø"/>
            </a:pPr>
            <a:endParaRPr lang="de-DE" sz="2000" dirty="0"/>
          </a:p>
          <a:p>
            <a:pPr>
              <a:buClrTx/>
              <a:buFont typeface="Wingdings" panose="05000000000000000000" pitchFamily="2" charset="2"/>
              <a:buChar char="Ø"/>
            </a:pPr>
            <a:r>
              <a:rPr lang="de-DE" sz="2000" dirty="0"/>
              <a:t>Aus- und Weiterbildung, Austausch zwischen nationalen und internationalen Arbeitsgruppen</a:t>
            </a:r>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7648576" y="2092751"/>
            <a:ext cx="4046648" cy="3543170"/>
          </a:xfrm>
          <a:ln>
            <a:solidFill>
              <a:srgbClr val="006600"/>
            </a:solidFill>
          </a:ln>
        </p:spPr>
        <p:txBody>
          <a:bodyPr lIns="91440" tIns="45720" rIns="91440" bIns="45720" anchor="t"/>
          <a:lstStyle/>
          <a:p>
            <a:pPr>
              <a:buClrTx/>
              <a:buFont typeface="Wingdings" panose="05000000000000000000" pitchFamily="2" charset="2"/>
              <a:buChar char="Ø"/>
            </a:pPr>
            <a:r>
              <a:rPr lang="de-DE" sz="2000" dirty="0"/>
              <a:t>Il Servizio </a:t>
            </a:r>
            <a:r>
              <a:rPr lang="de-DE" sz="2000" dirty="0" err="1"/>
              <a:t>Veterinario</a:t>
            </a:r>
            <a:r>
              <a:rPr lang="de-DE" sz="2000" dirty="0"/>
              <a:t> </a:t>
            </a:r>
            <a:r>
              <a:rPr lang="de-DE" sz="2000" dirty="0" err="1"/>
              <a:t>mette</a:t>
            </a:r>
            <a:r>
              <a:rPr lang="de-DE" sz="2000" dirty="0"/>
              <a:t> a </a:t>
            </a:r>
            <a:r>
              <a:rPr lang="de-DE" sz="2000" dirty="0" err="1"/>
              <a:t>disposizione</a:t>
            </a:r>
            <a:r>
              <a:rPr lang="de-DE" sz="2000" dirty="0"/>
              <a:t> </a:t>
            </a:r>
            <a:r>
              <a:rPr lang="de-DE" sz="2000" dirty="0" err="1"/>
              <a:t>cinque</a:t>
            </a:r>
            <a:r>
              <a:rPr lang="de-DE" sz="2000" dirty="0"/>
              <a:t> </a:t>
            </a:r>
            <a:r>
              <a:rPr lang="de-DE" sz="2000" dirty="0" err="1"/>
              <a:t>veterinari</a:t>
            </a:r>
            <a:r>
              <a:rPr lang="de-DE" sz="2000" dirty="0"/>
              <a:t> </a:t>
            </a:r>
            <a:r>
              <a:rPr lang="de-DE" sz="2000" dirty="0" err="1"/>
              <a:t>formati</a:t>
            </a:r>
            <a:r>
              <a:rPr lang="de-DE" sz="2000" dirty="0"/>
              <a:t> per le </a:t>
            </a:r>
            <a:r>
              <a:rPr lang="de-DE" sz="2000" dirty="0" err="1"/>
              <a:t>attività</a:t>
            </a:r>
            <a:r>
              <a:rPr lang="de-DE" sz="2000" dirty="0"/>
              <a:t> di </a:t>
            </a:r>
            <a:r>
              <a:rPr lang="de-DE" sz="2000" dirty="0" err="1"/>
              <a:t>sedazione</a:t>
            </a:r>
            <a:r>
              <a:rPr lang="de-DE" sz="2000" dirty="0"/>
              <a:t> e </a:t>
            </a:r>
            <a:r>
              <a:rPr lang="de-DE" sz="2000" dirty="0" err="1"/>
              <a:t>monitoraggio</a:t>
            </a:r>
            <a:r>
              <a:rPr lang="de-DE" sz="2000" dirty="0"/>
              <a:t> </a:t>
            </a:r>
            <a:r>
              <a:rPr lang="de-DE" sz="2000" dirty="0" err="1"/>
              <a:t>sanitario</a:t>
            </a:r>
            <a:r>
              <a:rPr lang="de-DE" sz="2000" dirty="0"/>
              <a:t> di </a:t>
            </a:r>
            <a:r>
              <a:rPr lang="de-DE" sz="2000" dirty="0" err="1"/>
              <a:t>grandi</a:t>
            </a:r>
            <a:r>
              <a:rPr lang="de-DE" sz="2000" dirty="0"/>
              <a:t> </a:t>
            </a:r>
            <a:r>
              <a:rPr lang="de-DE" sz="2000" dirty="0" err="1"/>
              <a:t>carnivori</a:t>
            </a:r>
            <a:r>
              <a:rPr lang="de-DE" sz="2000" dirty="0"/>
              <a:t> </a:t>
            </a:r>
          </a:p>
          <a:p>
            <a:pPr>
              <a:buClrTx/>
              <a:buFont typeface="Wingdings" panose="05000000000000000000" pitchFamily="2" charset="2"/>
              <a:buChar char="Ø"/>
            </a:pPr>
            <a:endParaRPr lang="de-DE" sz="2000" dirty="0"/>
          </a:p>
          <a:p>
            <a:pPr>
              <a:buClrTx/>
              <a:buFont typeface="Wingdings" panose="05000000000000000000" pitchFamily="2" charset="2"/>
              <a:buChar char="Ø"/>
            </a:pPr>
            <a:r>
              <a:rPr lang="de-DE" sz="2000" dirty="0" err="1"/>
              <a:t>Attivitá</a:t>
            </a:r>
            <a:r>
              <a:rPr lang="de-DE" sz="2000" dirty="0"/>
              <a:t> di </a:t>
            </a:r>
            <a:r>
              <a:rPr lang="de-DE" sz="2000" dirty="0" err="1"/>
              <a:t>aggiornamento</a:t>
            </a:r>
            <a:r>
              <a:rPr lang="de-DE" sz="2000" dirty="0"/>
              <a:t> e </a:t>
            </a:r>
            <a:r>
              <a:rPr lang="de-DE" sz="2000" dirty="0" err="1"/>
              <a:t>formazione</a:t>
            </a:r>
            <a:r>
              <a:rPr lang="de-DE" sz="2000" dirty="0"/>
              <a:t>, </a:t>
            </a:r>
            <a:r>
              <a:rPr lang="de-DE" sz="2000" dirty="0" err="1"/>
              <a:t>scambi</a:t>
            </a:r>
            <a:r>
              <a:rPr lang="de-DE" sz="2000" dirty="0"/>
              <a:t> </a:t>
            </a:r>
            <a:r>
              <a:rPr lang="de-DE" sz="2000" dirty="0" err="1"/>
              <a:t>d‘esperienza</a:t>
            </a:r>
            <a:r>
              <a:rPr lang="de-DE" sz="2000" dirty="0"/>
              <a:t> </a:t>
            </a:r>
            <a:r>
              <a:rPr lang="de-DE" sz="2000" dirty="0" err="1"/>
              <a:t>con</a:t>
            </a:r>
            <a:r>
              <a:rPr lang="de-DE" sz="2000" dirty="0"/>
              <a:t> </a:t>
            </a:r>
            <a:r>
              <a:rPr lang="de-DE" sz="2000" dirty="0" err="1"/>
              <a:t>altri</a:t>
            </a:r>
            <a:r>
              <a:rPr lang="de-DE" sz="2000" dirty="0"/>
              <a:t> </a:t>
            </a:r>
            <a:r>
              <a:rPr lang="de-DE" sz="2000" dirty="0" err="1"/>
              <a:t>gruppi</a:t>
            </a:r>
            <a:r>
              <a:rPr lang="de-DE" sz="2000" dirty="0"/>
              <a:t> di lavoro </a:t>
            </a:r>
            <a:r>
              <a:rPr lang="de-DE" sz="2000" dirty="0" err="1"/>
              <a:t>nazionali</a:t>
            </a:r>
            <a:r>
              <a:rPr lang="de-DE" sz="2000" dirty="0"/>
              <a:t> </a:t>
            </a:r>
            <a:r>
              <a:rPr lang="de-DE" sz="2000" dirty="0" err="1"/>
              <a:t>ed</a:t>
            </a:r>
            <a:r>
              <a:rPr lang="de-DE" sz="2000" dirty="0"/>
              <a:t> </a:t>
            </a:r>
            <a:r>
              <a:rPr lang="de-DE" sz="2000" dirty="0" err="1"/>
              <a:t>internazionali</a:t>
            </a:r>
            <a:endParaRPr lang="de-DE" sz="2000" dirty="0">
              <a:cs typeface="Arial"/>
            </a:endParaRPr>
          </a:p>
        </p:txBody>
      </p:sp>
      <p:pic>
        <p:nvPicPr>
          <p:cNvPr id="4" name="Grafik 3">
            <a:extLst>
              <a:ext uri="{FF2B5EF4-FFF2-40B4-BE49-F238E27FC236}">
                <a16:creationId xmlns:a16="http://schemas.microsoft.com/office/drawing/2014/main" id="{2DB1E999-2A42-F394-1FAA-0BFA98256185}"/>
              </a:ext>
            </a:extLst>
          </p:cNvPr>
          <p:cNvPicPr>
            <a:picLocks noChangeAspect="1"/>
          </p:cNvPicPr>
          <p:nvPr/>
        </p:nvPicPr>
        <p:blipFill>
          <a:blip r:embed="rId3"/>
          <a:stretch>
            <a:fillRect/>
          </a:stretch>
        </p:blipFill>
        <p:spPr>
          <a:xfrm>
            <a:off x="4625773" y="2165337"/>
            <a:ext cx="2940454" cy="2733893"/>
          </a:xfrm>
          <a:prstGeom prst="rect">
            <a:avLst/>
          </a:prstGeom>
        </p:spPr>
      </p:pic>
      <p:sp>
        <p:nvSpPr>
          <p:cNvPr id="2" name="Textfeld 1">
            <a:extLst>
              <a:ext uri="{FF2B5EF4-FFF2-40B4-BE49-F238E27FC236}">
                <a16:creationId xmlns:a16="http://schemas.microsoft.com/office/drawing/2014/main" id="{08A28A2F-8D82-2A83-9653-0FCE6EFBF514}"/>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228173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451866" y="3124199"/>
            <a:ext cx="3296899" cy="2324101"/>
          </a:xfrm>
          <a:ln>
            <a:solidFill>
              <a:srgbClr val="006600"/>
            </a:solidFill>
          </a:ln>
        </p:spPr>
        <p:txBody>
          <a:bodyPr lIns="91440" tIns="45720" rIns="91440" bIns="45720" anchor="t"/>
          <a:lstStyle/>
          <a:p>
            <a:pPr>
              <a:buClrTx/>
              <a:buFont typeface="Wingdings" panose="05000000000000000000" pitchFamily="2" charset="2"/>
              <a:buChar char="Ø"/>
            </a:pPr>
            <a:r>
              <a:rPr lang="de-DE" sz="2000" dirty="0"/>
              <a:t>Der Landesforstdienst bietet Beratungstätigkeiten für Maßnahmen zum Schutz vor Großraubwild an und führt Schadensbegutachtung durch</a:t>
            </a:r>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8681774" y="3124199"/>
            <a:ext cx="3207116" cy="2324101"/>
          </a:xfrm>
          <a:ln>
            <a:solidFill>
              <a:srgbClr val="006600"/>
            </a:solidFill>
          </a:ln>
        </p:spPr>
        <p:txBody>
          <a:bodyPr/>
          <a:lstStyle/>
          <a:p>
            <a:pPr>
              <a:buClrTx/>
              <a:buFont typeface="Wingdings" panose="05000000000000000000" pitchFamily="2" charset="2"/>
              <a:buChar char="Ø"/>
            </a:pPr>
            <a:r>
              <a:rPr lang="it-IT" sz="2000" dirty="0"/>
              <a:t>Il servizio forestale provinciale offre consulenza per la prevenzione e accerta i danni causati da grandi predatori </a:t>
            </a:r>
          </a:p>
          <a:p>
            <a:endParaRPr lang="de-DE" dirty="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a:xfrm>
            <a:off x="694849" y="880572"/>
            <a:ext cx="10802302" cy="1293923"/>
          </a:xfrm>
        </p:spPr>
        <p:txBody>
          <a:bodyPr/>
          <a:lstStyle/>
          <a:p>
            <a:pPr algn="ctr"/>
            <a:r>
              <a:rPr lang="de-DE" sz="3600" dirty="0">
                <a:solidFill>
                  <a:srgbClr val="006600"/>
                </a:solidFill>
              </a:rPr>
              <a:t>Vorbeugung und Vergütung von Schäden - Prevenzione e </a:t>
            </a:r>
            <a:r>
              <a:rPr lang="de-DE" sz="3600" dirty="0" err="1">
                <a:solidFill>
                  <a:srgbClr val="006600"/>
                </a:solidFill>
              </a:rPr>
              <a:t>risarcimento</a:t>
            </a:r>
            <a:r>
              <a:rPr lang="de-DE" sz="3600" dirty="0">
                <a:solidFill>
                  <a:srgbClr val="006600"/>
                </a:solidFill>
              </a:rPr>
              <a:t> di </a:t>
            </a:r>
            <a:r>
              <a:rPr lang="de-DE" sz="3600" dirty="0" err="1">
                <a:solidFill>
                  <a:srgbClr val="006600"/>
                </a:solidFill>
              </a:rPr>
              <a:t>danni</a:t>
            </a:r>
            <a:endParaRPr lang="de-DE" sz="3600" dirty="0">
              <a:solidFill>
                <a:srgbClr val="006600"/>
              </a:solidFill>
            </a:endParaRPr>
          </a:p>
        </p:txBody>
      </p:sp>
      <p:pic>
        <p:nvPicPr>
          <p:cNvPr id="3" name="Grafik 2">
            <a:extLst>
              <a:ext uri="{FF2B5EF4-FFF2-40B4-BE49-F238E27FC236}">
                <a16:creationId xmlns:a16="http://schemas.microsoft.com/office/drawing/2014/main" id="{2D65D690-4DBD-F3E1-CAD5-65223CCAF86C}"/>
              </a:ext>
            </a:extLst>
          </p:cNvPr>
          <p:cNvPicPr>
            <a:picLocks noChangeAspect="1"/>
          </p:cNvPicPr>
          <p:nvPr/>
        </p:nvPicPr>
        <p:blipFill>
          <a:blip r:embed="rId3"/>
          <a:stretch>
            <a:fillRect/>
          </a:stretch>
        </p:blipFill>
        <p:spPr>
          <a:xfrm>
            <a:off x="4075716" y="3667845"/>
            <a:ext cx="3741336" cy="2547214"/>
          </a:xfrm>
          <a:prstGeom prst="rect">
            <a:avLst/>
          </a:prstGeom>
        </p:spPr>
      </p:pic>
      <p:pic>
        <p:nvPicPr>
          <p:cNvPr id="2" name="Grafik 1">
            <a:extLst>
              <a:ext uri="{FF2B5EF4-FFF2-40B4-BE49-F238E27FC236}">
                <a16:creationId xmlns:a16="http://schemas.microsoft.com/office/drawing/2014/main" id="{8431A2C0-D294-7AC7-1030-70D681095EB1}"/>
              </a:ext>
            </a:extLst>
          </p:cNvPr>
          <p:cNvPicPr>
            <a:picLocks noChangeAspect="1"/>
          </p:cNvPicPr>
          <p:nvPr/>
        </p:nvPicPr>
        <p:blipFill>
          <a:blip r:embed="rId4"/>
          <a:stretch>
            <a:fillRect/>
          </a:stretch>
        </p:blipFill>
        <p:spPr>
          <a:xfrm>
            <a:off x="3882653" y="2509644"/>
            <a:ext cx="2288225" cy="1572010"/>
          </a:xfrm>
          <a:prstGeom prst="rect">
            <a:avLst/>
          </a:prstGeom>
        </p:spPr>
      </p:pic>
      <p:pic>
        <p:nvPicPr>
          <p:cNvPr id="4" name="Grafik 3">
            <a:extLst>
              <a:ext uri="{FF2B5EF4-FFF2-40B4-BE49-F238E27FC236}">
                <a16:creationId xmlns:a16="http://schemas.microsoft.com/office/drawing/2014/main" id="{A653089A-993D-D0E5-700B-6DB2145ED651}"/>
              </a:ext>
            </a:extLst>
          </p:cNvPr>
          <p:cNvPicPr>
            <a:picLocks noChangeAspect="1"/>
          </p:cNvPicPr>
          <p:nvPr/>
        </p:nvPicPr>
        <p:blipFill>
          <a:blip r:embed="rId5"/>
          <a:stretch>
            <a:fillRect/>
          </a:stretch>
        </p:blipFill>
        <p:spPr>
          <a:xfrm>
            <a:off x="5777877" y="2557135"/>
            <a:ext cx="2764568" cy="1554545"/>
          </a:xfrm>
          <a:prstGeom prst="rect">
            <a:avLst/>
          </a:prstGeom>
        </p:spPr>
      </p:pic>
      <p:sp>
        <p:nvSpPr>
          <p:cNvPr id="5" name="Textfeld 4">
            <a:extLst>
              <a:ext uri="{FF2B5EF4-FFF2-40B4-BE49-F238E27FC236}">
                <a16:creationId xmlns:a16="http://schemas.microsoft.com/office/drawing/2014/main" id="{522281EC-AB96-30E0-706F-46A256AC7706}"/>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66915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C1BE1C-08B8-A84B-2F25-03A000D5D5A4}"/>
              </a:ext>
            </a:extLst>
          </p:cNvPr>
          <p:cNvSpPr>
            <a:spLocks noGrp="1"/>
          </p:cNvSpPr>
          <p:nvPr>
            <p:ph type="body" sz="quarter" idx="10"/>
          </p:nvPr>
        </p:nvSpPr>
        <p:spPr>
          <a:xfrm>
            <a:off x="836614" y="2042593"/>
            <a:ext cx="4955221" cy="3979515"/>
          </a:xfrm>
          <a:ln>
            <a:solidFill>
              <a:srgbClr val="006600"/>
            </a:solidFill>
          </a:ln>
        </p:spPr>
        <p:txBody>
          <a:bodyPr lIns="91440" tIns="45720" rIns="91440" bIns="45720" anchor="t"/>
          <a:lstStyle/>
          <a:p>
            <a:r>
              <a:rPr lang="de-DE" sz="1800" dirty="0">
                <a:solidFill>
                  <a:srgbClr val="000000"/>
                </a:solidFill>
                <a:latin typeface="Arial"/>
                <a:cs typeface="Arial"/>
              </a:rPr>
              <a:t>Bären verbringen den </a:t>
            </a:r>
            <a:r>
              <a:rPr lang="de-DE" sz="1800" b="0" i="0" dirty="0">
                <a:solidFill>
                  <a:srgbClr val="000000"/>
                </a:solidFill>
                <a:effectLst/>
                <a:latin typeface="Arial"/>
                <a:cs typeface="Arial"/>
              </a:rPr>
              <a:t>Großteil der </a:t>
            </a:r>
            <a:r>
              <a:rPr lang="de-DE" sz="1800" dirty="0">
                <a:solidFill>
                  <a:srgbClr val="000000"/>
                </a:solidFill>
                <a:latin typeface="Arial"/>
                <a:cs typeface="Arial"/>
              </a:rPr>
              <a:t>Wintermonate (Mitte November – März) </a:t>
            </a:r>
            <a:r>
              <a:rPr lang="de-DE" sz="1800" b="0" i="0" dirty="0">
                <a:solidFill>
                  <a:srgbClr val="000000"/>
                </a:solidFill>
                <a:effectLst/>
                <a:latin typeface="Arial"/>
                <a:cs typeface="Arial"/>
              </a:rPr>
              <a:t>schlafend in einer Höhle.</a:t>
            </a:r>
          </a:p>
          <a:p>
            <a:r>
              <a:rPr lang="de-DE" sz="1800" b="0" i="0" dirty="0">
                <a:solidFill>
                  <a:srgbClr val="000000"/>
                </a:solidFill>
                <a:effectLst/>
                <a:latin typeface="Arial"/>
                <a:cs typeface="Arial"/>
              </a:rPr>
              <a:t>Der Braunbär ist ein Allesfresser:</a:t>
            </a:r>
          </a:p>
          <a:p>
            <a:pPr lvl="1"/>
            <a:r>
              <a:rPr lang="de-DE" sz="1600" dirty="0"/>
              <a:t>75 Prozent der Braunbärennahrung ist pflanzlich.</a:t>
            </a:r>
            <a:endParaRPr lang="de-DE" sz="1600" dirty="0">
              <a:cs typeface="Arial"/>
            </a:endParaRPr>
          </a:p>
          <a:p>
            <a:pPr lvl="1"/>
            <a:r>
              <a:rPr lang="de-DE" sz="1600" dirty="0"/>
              <a:t>Bären bringen vom Menschen hinterlassenes Futter mit Menschengeruch in Verbindung.</a:t>
            </a:r>
            <a:endParaRPr lang="de-DE" sz="1600" dirty="0">
              <a:cs typeface="Arial"/>
            </a:endParaRPr>
          </a:p>
          <a:p>
            <a:r>
              <a:rPr lang="de-DE" sz="1800" dirty="0"/>
              <a:t>Problem: Tiere gewöhnen sich an die Nähe des Menschen und verlieren damit ihre natürliche Scheu.</a:t>
            </a:r>
            <a:endParaRPr lang="de-DE" sz="1800" dirty="0">
              <a:cs typeface="Arial"/>
            </a:endParaRPr>
          </a:p>
          <a:p>
            <a:r>
              <a:rPr lang="de-DE" sz="1800" dirty="0"/>
              <a:t>Zu vermeiden: vom Menschen hinterlassene Essenreste, Abfälle und andere Futterquellen.</a:t>
            </a:r>
            <a:endParaRPr lang="de-DE" sz="1800" dirty="0">
              <a:cs typeface="Arial"/>
            </a:endParaRPr>
          </a:p>
        </p:txBody>
      </p:sp>
      <p:sp>
        <p:nvSpPr>
          <p:cNvPr id="3" name="Textplatzhalter 2">
            <a:extLst>
              <a:ext uri="{FF2B5EF4-FFF2-40B4-BE49-F238E27FC236}">
                <a16:creationId xmlns:a16="http://schemas.microsoft.com/office/drawing/2014/main" id="{B597D075-129A-18BB-0CED-306BDCDC9020}"/>
              </a:ext>
            </a:extLst>
          </p:cNvPr>
          <p:cNvSpPr>
            <a:spLocks noGrp="1"/>
          </p:cNvSpPr>
          <p:nvPr>
            <p:ph type="body" sz="quarter" idx="11"/>
          </p:nvPr>
        </p:nvSpPr>
        <p:spPr>
          <a:xfrm>
            <a:off x="6188075" y="2042594"/>
            <a:ext cx="4967288" cy="3842342"/>
          </a:xfrm>
          <a:ln>
            <a:solidFill>
              <a:srgbClr val="006600"/>
            </a:solidFill>
          </a:ln>
        </p:spPr>
        <p:txBody>
          <a:bodyPr lIns="91440" tIns="45720" rIns="91440" bIns="45720" anchor="t"/>
          <a:lstStyle/>
          <a:p>
            <a:r>
              <a:rPr lang="it-IT" sz="1800" dirty="0">
                <a:solidFill>
                  <a:srgbClr val="000000"/>
                </a:solidFill>
                <a:latin typeface="Arial"/>
                <a:cs typeface="Arial"/>
              </a:rPr>
              <a:t>Gli orsi trascorrono la maggior parte dell'inverno (metà Novembre – Marzo) dormendo in una grotta.</a:t>
            </a:r>
          </a:p>
          <a:p>
            <a:r>
              <a:rPr lang="it-IT" sz="1800" dirty="0">
                <a:solidFill>
                  <a:srgbClr val="000000"/>
                </a:solidFill>
                <a:latin typeface="Arial"/>
                <a:cs typeface="Arial"/>
              </a:rPr>
              <a:t>L'orso bruno è un onnivoro:</a:t>
            </a:r>
          </a:p>
          <a:p>
            <a:pPr lvl="1"/>
            <a:r>
              <a:rPr lang="it-IT" sz="1600" dirty="0"/>
              <a:t>Il 75 per cento della propria alimentazione è di tipo vegetale.</a:t>
            </a:r>
            <a:endParaRPr lang="it-IT" sz="1600" dirty="0">
              <a:cs typeface="Arial"/>
            </a:endParaRPr>
          </a:p>
          <a:p>
            <a:pPr lvl="1"/>
            <a:r>
              <a:rPr lang="it-IT" sz="1600" dirty="0"/>
              <a:t>Gli orsi associano cibo rilasciato dall’uomo all'odore umano.</a:t>
            </a:r>
            <a:endParaRPr lang="it-IT" sz="1600" dirty="0">
              <a:cs typeface="Arial"/>
            </a:endParaRPr>
          </a:p>
          <a:p>
            <a:r>
              <a:rPr lang="it-IT" sz="1800" dirty="0"/>
              <a:t>Problema: gli animali si abituano alla presenza dell'uomo e diventano confidenti.</a:t>
            </a:r>
            <a:endParaRPr lang="it-IT" sz="1800" dirty="0">
              <a:cs typeface="Arial"/>
            </a:endParaRPr>
          </a:p>
          <a:p>
            <a:r>
              <a:rPr lang="it-IT" sz="1800" dirty="0"/>
              <a:t>Da evitare: residui di cibo rilasciati dall’uomo,  rifiuti e altre fonti di alimentazione.</a:t>
            </a:r>
            <a:endParaRPr lang="de-DE" sz="1800" dirty="0"/>
          </a:p>
        </p:txBody>
      </p:sp>
      <p:sp>
        <p:nvSpPr>
          <p:cNvPr id="4" name="Titel 3">
            <a:extLst>
              <a:ext uri="{FF2B5EF4-FFF2-40B4-BE49-F238E27FC236}">
                <a16:creationId xmlns:a16="http://schemas.microsoft.com/office/drawing/2014/main" id="{49D12A58-81CD-7826-52C0-1358B7CE34EF}"/>
              </a:ext>
            </a:extLst>
          </p:cNvPr>
          <p:cNvSpPr>
            <a:spLocks noGrp="1"/>
          </p:cNvSpPr>
          <p:nvPr>
            <p:ph type="title"/>
          </p:nvPr>
        </p:nvSpPr>
        <p:spPr/>
        <p:txBody>
          <a:bodyPr/>
          <a:lstStyle/>
          <a:p>
            <a:pPr algn="ctr"/>
            <a:r>
              <a:rPr lang="de-DE">
                <a:solidFill>
                  <a:srgbClr val="006600"/>
                </a:solidFill>
              </a:rPr>
              <a:t>Der Bär – </a:t>
            </a:r>
            <a:r>
              <a:rPr lang="de-DE" err="1">
                <a:solidFill>
                  <a:srgbClr val="006600"/>
                </a:solidFill>
              </a:rPr>
              <a:t>L‘orso</a:t>
            </a:r>
            <a:endParaRPr lang="de-DE">
              <a:solidFill>
                <a:srgbClr val="006600"/>
              </a:solidFill>
            </a:endParaRPr>
          </a:p>
        </p:txBody>
      </p:sp>
      <p:sp>
        <p:nvSpPr>
          <p:cNvPr id="6" name="Textfeld 4">
            <a:extLst>
              <a:ext uri="{FF2B5EF4-FFF2-40B4-BE49-F238E27FC236}">
                <a16:creationId xmlns:a16="http://schemas.microsoft.com/office/drawing/2014/main" id="{3A484BC1-FB1B-A4FB-F1E3-78CFF67EE09F}"/>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2473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C1BE1C-08B8-A84B-2F25-03A000D5D5A4}"/>
              </a:ext>
            </a:extLst>
          </p:cNvPr>
          <p:cNvSpPr>
            <a:spLocks noGrp="1"/>
          </p:cNvSpPr>
          <p:nvPr>
            <p:ph type="body" sz="quarter" idx="10"/>
          </p:nvPr>
        </p:nvSpPr>
        <p:spPr>
          <a:xfrm>
            <a:off x="836614" y="2228850"/>
            <a:ext cx="4955221" cy="3446086"/>
          </a:xfrm>
          <a:ln>
            <a:solidFill>
              <a:srgbClr val="006600"/>
            </a:solidFill>
          </a:ln>
        </p:spPr>
        <p:txBody>
          <a:bodyPr lIns="91440" tIns="45720" rIns="91440" bIns="45720" anchor="t"/>
          <a:lstStyle/>
          <a:p>
            <a:pPr>
              <a:lnSpc>
                <a:spcPct val="100000"/>
              </a:lnSpc>
              <a:buClrTx/>
              <a:buFont typeface="Wingdings" panose="05000000000000000000" pitchFamily="2" charset="2"/>
              <a:buChar char="Ø"/>
            </a:pPr>
            <a:r>
              <a:rPr lang="de-DE" sz="1800" dirty="0">
                <a:solidFill>
                  <a:srgbClr val="000000"/>
                </a:solidFill>
                <a:latin typeface="Arial" panose="020B0604020202020204" pitchFamily="34" charset="0"/>
              </a:rPr>
              <a:t>Bären haben ein sehr feines Gehör und einen besonders guten Geruchssinn</a:t>
            </a:r>
            <a:r>
              <a:rPr lang="de-DE" sz="1800" b="0" i="0" dirty="0">
                <a:solidFill>
                  <a:srgbClr val="000000"/>
                </a:solidFill>
                <a:effectLst/>
                <a:latin typeface="Arial" panose="020B0604020202020204" pitchFamily="34" charset="0"/>
              </a:rPr>
              <a:t>.</a:t>
            </a:r>
          </a:p>
          <a:p>
            <a:pPr>
              <a:lnSpc>
                <a:spcPct val="100000"/>
              </a:lnSpc>
              <a:buClrTx/>
              <a:buFont typeface="Wingdings" panose="05000000000000000000" pitchFamily="2" charset="2"/>
              <a:buChar char="Ø"/>
            </a:pPr>
            <a:r>
              <a:rPr lang="de-DE" sz="1800" dirty="0">
                <a:solidFill>
                  <a:srgbClr val="000000"/>
                </a:solidFill>
                <a:latin typeface="Arial" panose="020B0604020202020204" pitchFamily="34" charset="0"/>
              </a:rPr>
              <a:t>Das Sehvermögen hingegen spielt eine weniger wichtige Rolle. </a:t>
            </a:r>
          </a:p>
          <a:p>
            <a:pPr>
              <a:lnSpc>
                <a:spcPct val="100000"/>
              </a:lnSpc>
              <a:buClrTx/>
              <a:buFont typeface="Wingdings" panose="05000000000000000000" pitchFamily="2" charset="2"/>
              <a:buChar char="Ø"/>
            </a:pPr>
            <a:r>
              <a:rPr lang="de-DE" sz="1800" dirty="0"/>
              <a:t>Sie verfügen über einen guten Orientierungssinn.</a:t>
            </a:r>
          </a:p>
          <a:p>
            <a:pPr>
              <a:lnSpc>
                <a:spcPct val="100000"/>
              </a:lnSpc>
              <a:buClrTx/>
              <a:buFont typeface="Wingdings" panose="05000000000000000000" pitchFamily="2" charset="2"/>
              <a:buChar char="Ø"/>
            </a:pPr>
            <a:r>
              <a:rPr lang="de-DE" sz="1800" dirty="0"/>
              <a:t>Sie gelten als vorwiegend dämmerungs- oder nachtaktiv. </a:t>
            </a:r>
          </a:p>
          <a:p>
            <a:pPr>
              <a:lnSpc>
                <a:spcPct val="100000"/>
              </a:lnSpc>
              <a:buClrTx/>
              <a:buFont typeface="Wingdings" panose="05000000000000000000" pitchFamily="2" charset="2"/>
              <a:buChar char="Ø"/>
            </a:pPr>
            <a:r>
              <a:rPr lang="de-DE" sz="1800" dirty="0">
                <a:solidFill>
                  <a:srgbClr val="000000"/>
                </a:solidFill>
                <a:latin typeface="Arial"/>
                <a:cs typeface="Arial"/>
              </a:rPr>
              <a:t>Sie können sich mit bis zu 50 km/h fortbewegen.</a:t>
            </a:r>
          </a:p>
        </p:txBody>
      </p:sp>
      <p:sp>
        <p:nvSpPr>
          <p:cNvPr id="3" name="Textplatzhalter 2">
            <a:extLst>
              <a:ext uri="{FF2B5EF4-FFF2-40B4-BE49-F238E27FC236}">
                <a16:creationId xmlns:a16="http://schemas.microsoft.com/office/drawing/2014/main" id="{B597D075-129A-18BB-0CED-306BDCDC9020}"/>
              </a:ext>
            </a:extLst>
          </p:cNvPr>
          <p:cNvSpPr>
            <a:spLocks noGrp="1"/>
          </p:cNvSpPr>
          <p:nvPr>
            <p:ph type="body" sz="quarter" idx="11"/>
          </p:nvPr>
        </p:nvSpPr>
        <p:spPr>
          <a:xfrm>
            <a:off x="6188075" y="2228850"/>
            <a:ext cx="4641850" cy="3446086"/>
          </a:xfrm>
          <a:ln>
            <a:solidFill>
              <a:srgbClr val="006600"/>
            </a:solidFill>
          </a:ln>
        </p:spPr>
        <p:txBody>
          <a:bodyPr lIns="91440" tIns="45720" rIns="91440" bIns="45720" anchor="t"/>
          <a:lstStyle/>
          <a:p>
            <a:pPr>
              <a:lnSpc>
                <a:spcPct val="100000"/>
              </a:lnSpc>
              <a:buClrTx/>
              <a:buFont typeface="Wingdings" panose="05000000000000000000" pitchFamily="2" charset="2"/>
              <a:buChar char="Ø"/>
            </a:pPr>
            <a:r>
              <a:rPr lang="it-IT" sz="1800" dirty="0">
                <a:solidFill>
                  <a:srgbClr val="000000"/>
                </a:solidFill>
                <a:latin typeface="Arial" panose="020B0604020202020204" pitchFamily="34" charset="0"/>
              </a:rPr>
              <a:t>Gli orsi hanno un udito ed un olfatto molto sviluppati. </a:t>
            </a:r>
          </a:p>
          <a:p>
            <a:pPr>
              <a:lnSpc>
                <a:spcPct val="100000"/>
              </a:lnSpc>
              <a:buClrTx/>
              <a:buFont typeface="Wingdings" panose="05000000000000000000" pitchFamily="2" charset="2"/>
              <a:buChar char="Ø"/>
            </a:pPr>
            <a:r>
              <a:rPr lang="it-IT" sz="1800" dirty="0">
                <a:solidFill>
                  <a:srgbClr val="000000"/>
                </a:solidFill>
                <a:latin typeface="Arial" panose="020B0604020202020204" pitchFamily="34" charset="0"/>
              </a:rPr>
              <a:t>La vista, invece, ha un ruolo meno importante. </a:t>
            </a:r>
          </a:p>
          <a:p>
            <a:pPr>
              <a:lnSpc>
                <a:spcPct val="100000"/>
              </a:lnSpc>
              <a:buClrTx/>
              <a:buFont typeface="Wingdings" panose="05000000000000000000" pitchFamily="2" charset="2"/>
              <a:buChar char="Ø"/>
            </a:pPr>
            <a:r>
              <a:rPr lang="it-IT" sz="1800" dirty="0">
                <a:solidFill>
                  <a:srgbClr val="000000"/>
                </a:solidFill>
                <a:latin typeface="Arial"/>
                <a:cs typeface="Arial"/>
              </a:rPr>
              <a:t>Hanno un buon senso di orientamento.</a:t>
            </a:r>
          </a:p>
          <a:p>
            <a:pPr>
              <a:lnSpc>
                <a:spcPct val="100000"/>
              </a:lnSpc>
              <a:buClrTx/>
              <a:buFont typeface="Wingdings" panose="05000000000000000000" pitchFamily="2" charset="2"/>
              <a:buChar char="Ø"/>
            </a:pPr>
            <a:r>
              <a:rPr lang="it-IT" sz="1800" dirty="0">
                <a:solidFill>
                  <a:srgbClr val="000000"/>
                </a:solidFill>
                <a:latin typeface="Arial" panose="020B0604020202020204" pitchFamily="34" charset="0"/>
              </a:rPr>
              <a:t>Sono considerati prevalentemente crepuscolari o notturni.</a:t>
            </a:r>
          </a:p>
          <a:p>
            <a:pPr>
              <a:lnSpc>
                <a:spcPct val="100000"/>
              </a:lnSpc>
              <a:buClrTx/>
              <a:buFont typeface="Wingdings" panose="05000000000000000000" pitchFamily="2" charset="2"/>
              <a:buChar char="Ø"/>
            </a:pPr>
            <a:r>
              <a:rPr lang="it-IT" sz="1800" dirty="0"/>
              <a:t>Possono muoversi con una velocità fino a 50 km/ora.</a:t>
            </a:r>
            <a:endParaRPr lang="de-DE" sz="1800" dirty="0"/>
          </a:p>
        </p:txBody>
      </p:sp>
      <p:sp>
        <p:nvSpPr>
          <p:cNvPr id="4" name="Titel 3">
            <a:extLst>
              <a:ext uri="{FF2B5EF4-FFF2-40B4-BE49-F238E27FC236}">
                <a16:creationId xmlns:a16="http://schemas.microsoft.com/office/drawing/2014/main" id="{49D12A58-81CD-7826-52C0-1358B7CE34EF}"/>
              </a:ext>
            </a:extLst>
          </p:cNvPr>
          <p:cNvSpPr>
            <a:spLocks noGrp="1"/>
          </p:cNvSpPr>
          <p:nvPr>
            <p:ph type="title"/>
          </p:nvPr>
        </p:nvSpPr>
        <p:spPr>
          <a:xfrm>
            <a:off x="704850" y="1080000"/>
            <a:ext cx="10450830" cy="885100"/>
          </a:xfrm>
        </p:spPr>
        <p:txBody>
          <a:bodyPr/>
          <a:lstStyle/>
          <a:p>
            <a:pPr algn="ctr"/>
            <a:r>
              <a:rPr lang="de-DE" sz="3600">
                <a:solidFill>
                  <a:srgbClr val="006600"/>
                </a:solidFill>
              </a:rPr>
              <a:t>Verhalten des Bären – Il </a:t>
            </a:r>
            <a:r>
              <a:rPr lang="de-DE" sz="3600" err="1">
                <a:solidFill>
                  <a:srgbClr val="006600"/>
                </a:solidFill>
              </a:rPr>
              <a:t>comportamento</a:t>
            </a:r>
            <a:r>
              <a:rPr lang="de-DE" sz="3600">
                <a:solidFill>
                  <a:srgbClr val="006600"/>
                </a:solidFill>
              </a:rPr>
              <a:t> </a:t>
            </a:r>
            <a:r>
              <a:rPr lang="de-DE" sz="3600" err="1">
                <a:solidFill>
                  <a:srgbClr val="006600"/>
                </a:solidFill>
              </a:rPr>
              <a:t>dell‘orso</a:t>
            </a:r>
            <a:endParaRPr lang="de-DE" sz="3600">
              <a:solidFill>
                <a:srgbClr val="006600"/>
              </a:solidFill>
            </a:endParaRPr>
          </a:p>
        </p:txBody>
      </p:sp>
      <p:sp>
        <p:nvSpPr>
          <p:cNvPr id="5" name="Textfeld 4">
            <a:extLst>
              <a:ext uri="{FF2B5EF4-FFF2-40B4-BE49-F238E27FC236}">
                <a16:creationId xmlns:a16="http://schemas.microsoft.com/office/drawing/2014/main" id="{D6B8745D-CEAD-7C3C-55CD-A3F69C352A3B}"/>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414181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751F06-AFE4-7DB2-CBCF-93ABED88A0AD}"/>
              </a:ext>
            </a:extLst>
          </p:cNvPr>
          <p:cNvSpPr>
            <a:spLocks noGrp="1"/>
          </p:cNvSpPr>
          <p:nvPr>
            <p:ph type="title"/>
          </p:nvPr>
        </p:nvSpPr>
        <p:spPr>
          <a:xfrm>
            <a:off x="998221" y="841875"/>
            <a:ext cx="10157142" cy="885100"/>
          </a:xfrm>
        </p:spPr>
        <p:txBody>
          <a:bodyPr lIns="91440" tIns="45720" rIns="91440" bIns="45720" anchor="t"/>
          <a:lstStyle/>
          <a:p>
            <a:pPr algn="ctr"/>
            <a:r>
              <a:rPr lang="de-DE" sz="3600" dirty="0">
                <a:solidFill>
                  <a:srgbClr val="006600"/>
                </a:solidFill>
              </a:rPr>
              <a:t>Verhaltensempfehlungen –</a:t>
            </a:r>
            <a:br>
              <a:rPr lang="de-DE" sz="3600" dirty="0">
                <a:solidFill>
                  <a:srgbClr val="006600"/>
                </a:solidFill>
              </a:rPr>
            </a:br>
            <a:r>
              <a:rPr lang="it-IT" sz="3600" dirty="0">
                <a:solidFill>
                  <a:srgbClr val="006600"/>
                </a:solidFill>
              </a:rPr>
              <a:t>Consigli di comportamento</a:t>
            </a:r>
            <a:br>
              <a:rPr lang="de-DE" sz="4400" dirty="0"/>
            </a:br>
            <a:br>
              <a:rPr lang="de-DE" sz="4400" dirty="0"/>
            </a:br>
            <a:endParaRPr lang="de-DE" dirty="0"/>
          </a:p>
        </p:txBody>
      </p:sp>
      <p:sp>
        <p:nvSpPr>
          <p:cNvPr id="2" name="Textplatzhalter 1">
            <a:extLst>
              <a:ext uri="{FF2B5EF4-FFF2-40B4-BE49-F238E27FC236}">
                <a16:creationId xmlns:a16="http://schemas.microsoft.com/office/drawing/2014/main" id="{5ECE34F5-D6A0-307E-35E5-130AF1878DC3}"/>
              </a:ext>
            </a:extLst>
          </p:cNvPr>
          <p:cNvSpPr>
            <a:spLocks noGrp="1"/>
          </p:cNvSpPr>
          <p:nvPr>
            <p:ph type="body" sz="quarter" idx="10"/>
          </p:nvPr>
        </p:nvSpPr>
        <p:spPr>
          <a:xfrm>
            <a:off x="1032484" y="2048754"/>
            <a:ext cx="4955221" cy="3871279"/>
          </a:xfrm>
          <a:ln>
            <a:solidFill>
              <a:srgbClr val="006600"/>
            </a:solidFill>
          </a:ln>
        </p:spPr>
        <p:txBody>
          <a:bodyPr lIns="91440" tIns="45720" rIns="91440" bIns="45720" anchor="t"/>
          <a:lstStyle/>
          <a:p>
            <a:pPr>
              <a:buClrTx/>
              <a:buFont typeface="Wingdings" panose="05000000000000000000" pitchFamily="2" charset="2"/>
              <a:buChar char="Ø"/>
            </a:pPr>
            <a:r>
              <a:rPr lang="de-DE" sz="1600" dirty="0"/>
              <a:t>Ruhig bleiben, nicht schreien und nicht weglaufen; </a:t>
            </a:r>
            <a:endParaRPr lang="en-US" dirty="0"/>
          </a:p>
          <a:p>
            <a:pPr>
              <a:buClrTx/>
              <a:buFont typeface="Wingdings" panose="05000000000000000000" pitchFamily="2" charset="2"/>
              <a:buChar char="Ø"/>
            </a:pPr>
            <a:r>
              <a:rPr lang="de-DE" sz="1600" dirty="0"/>
              <a:t>Langsam rückwärts gehen und den Abstand zum Tier vergrößern;</a:t>
            </a:r>
          </a:p>
          <a:p>
            <a:pPr>
              <a:buClrTx/>
              <a:buFont typeface="Wingdings" panose="05000000000000000000" pitchFamily="2" charset="2"/>
              <a:buChar char="Ø"/>
            </a:pPr>
            <a:r>
              <a:rPr lang="de-DE" sz="1600" dirty="0"/>
              <a:t>Bei einer Sichtung aus sicherer Entfernung mit normaler Lautstärke sprechen und auf sich aufmerksam machen;</a:t>
            </a:r>
          </a:p>
          <a:p>
            <a:pPr>
              <a:buClrTx/>
              <a:buFont typeface="Wingdings" panose="05000000000000000000" pitchFamily="2" charset="2"/>
              <a:buChar char="Ø"/>
            </a:pPr>
            <a:r>
              <a:rPr lang="de-DE" sz="1600" dirty="0"/>
              <a:t>Gegenwehr hat in den meisten Fällen keinen Sinn.</a:t>
            </a:r>
          </a:p>
          <a:p>
            <a:pPr>
              <a:buClrTx/>
              <a:buFont typeface="Wingdings" panose="05000000000000000000" pitchFamily="2" charset="2"/>
              <a:buChar char="Ø"/>
            </a:pPr>
            <a:endParaRPr lang="de-DE" sz="600" dirty="0"/>
          </a:p>
          <a:p>
            <a:pPr lvl="1">
              <a:buClrTx/>
              <a:buFont typeface="Wingdings" panose="05000000000000000000" pitchFamily="2" charset="2"/>
              <a:buChar char="Ø"/>
            </a:pPr>
            <a:r>
              <a:rPr lang="de-DE" sz="1600" dirty="0"/>
              <a:t>Eine Strategie ist, sich bäuchlings mit dem Rucksack auf dem Rücken, Hände als Schutz über dem Nacken und gespreizten Beinen flach auf den Boden zu legen und abzuwarten, dass der Bär sich entfernt. </a:t>
            </a:r>
          </a:p>
        </p:txBody>
      </p:sp>
      <p:sp>
        <p:nvSpPr>
          <p:cNvPr id="3" name="Textplatzhalter 2">
            <a:extLst>
              <a:ext uri="{FF2B5EF4-FFF2-40B4-BE49-F238E27FC236}">
                <a16:creationId xmlns:a16="http://schemas.microsoft.com/office/drawing/2014/main" id="{124FEA25-B3D8-4454-0F17-9B902982A1E8}"/>
              </a:ext>
            </a:extLst>
          </p:cNvPr>
          <p:cNvSpPr>
            <a:spLocks noGrp="1"/>
          </p:cNvSpPr>
          <p:nvPr>
            <p:ph type="body" sz="quarter" idx="11"/>
          </p:nvPr>
        </p:nvSpPr>
        <p:spPr>
          <a:xfrm>
            <a:off x="6188075" y="2048754"/>
            <a:ext cx="4967288" cy="3871279"/>
          </a:xfrm>
          <a:ln>
            <a:solidFill>
              <a:srgbClr val="006600"/>
            </a:solidFill>
          </a:ln>
        </p:spPr>
        <p:txBody>
          <a:bodyPr/>
          <a:lstStyle/>
          <a:p>
            <a:pPr>
              <a:buClrTx/>
              <a:buFont typeface="Wingdings" panose="05000000000000000000" pitchFamily="2" charset="2"/>
              <a:buChar char="Ø"/>
            </a:pPr>
            <a:r>
              <a:rPr lang="it-IT" sz="1600" dirty="0"/>
              <a:t>Mantenere la calma, non gridare e non scappare;</a:t>
            </a:r>
          </a:p>
          <a:p>
            <a:pPr>
              <a:buClrTx/>
              <a:buFont typeface="Wingdings" panose="05000000000000000000" pitchFamily="2" charset="2"/>
              <a:buChar char="Ø"/>
            </a:pPr>
            <a:r>
              <a:rPr lang="it-IT" sz="1600" dirty="0"/>
              <a:t>Camminare lentamente all'indietro e aumentare la distanza dall'animale;</a:t>
            </a:r>
          </a:p>
          <a:p>
            <a:pPr>
              <a:buClrTx/>
              <a:buFont typeface="Wingdings" panose="05000000000000000000" pitchFamily="2" charset="2"/>
              <a:buChar char="Ø"/>
            </a:pPr>
            <a:r>
              <a:rPr lang="it-IT" sz="1600" dirty="0"/>
              <a:t>In caso di localizzazione a prudente distanza</a:t>
            </a:r>
            <a:r>
              <a:rPr lang="de-DE" sz="1600" dirty="0"/>
              <a:t> </a:t>
            </a:r>
            <a:r>
              <a:rPr lang="it-IT" sz="1600" dirty="0"/>
              <a:t>parlare ad alta voce e farsi notare dall’orso;</a:t>
            </a:r>
          </a:p>
          <a:p>
            <a:pPr>
              <a:buClrTx/>
              <a:buFont typeface="Wingdings" panose="05000000000000000000" pitchFamily="2" charset="2"/>
              <a:buChar char="Ø"/>
            </a:pPr>
            <a:r>
              <a:rPr lang="it-IT" sz="1600" dirty="0"/>
              <a:t>Nella maggior parte dei casi è inutile opporre resistenza.</a:t>
            </a:r>
          </a:p>
          <a:p>
            <a:pPr>
              <a:buClrTx/>
              <a:buFont typeface="Wingdings" panose="05000000000000000000" pitchFamily="2" charset="2"/>
              <a:buChar char="Ø"/>
            </a:pPr>
            <a:endParaRPr lang="it-IT" sz="1600" dirty="0"/>
          </a:p>
          <a:p>
            <a:pPr lvl="1">
              <a:buClrTx/>
              <a:buFont typeface="Wingdings" panose="05000000000000000000" pitchFamily="2" charset="2"/>
              <a:buChar char="Ø"/>
            </a:pPr>
            <a:r>
              <a:rPr lang="it-IT" sz="1600" dirty="0"/>
              <a:t>Una strategia consiste nello sdraiarsi a terra a pancia in giù con lo zaino sulla schiena, le mani sul collo per proteggersi e le gambe divaricate e aspettare che l'orso si allontani.</a:t>
            </a:r>
            <a:endParaRPr lang="de-DE" sz="1600" dirty="0"/>
          </a:p>
        </p:txBody>
      </p:sp>
      <p:sp>
        <p:nvSpPr>
          <p:cNvPr id="5" name="Textfeld 4">
            <a:extLst>
              <a:ext uri="{FF2B5EF4-FFF2-40B4-BE49-F238E27FC236}">
                <a16:creationId xmlns:a16="http://schemas.microsoft.com/office/drawing/2014/main" id="{14E16A50-DDE7-68EC-E191-CBE848E7A614}"/>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563564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4D302004-2692-FD61-C173-52A839379F60}"/>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
        <p:nvSpPr>
          <p:cNvPr id="2" name="Textplatzhalter 1">
            <a:extLst>
              <a:ext uri="{FF2B5EF4-FFF2-40B4-BE49-F238E27FC236}">
                <a16:creationId xmlns:a16="http://schemas.microsoft.com/office/drawing/2014/main" id="{D7204B1F-78CE-08A3-0843-462943D90A8E}"/>
              </a:ext>
            </a:extLst>
          </p:cNvPr>
          <p:cNvSpPr>
            <a:spLocks noGrp="1"/>
          </p:cNvSpPr>
          <p:nvPr>
            <p:ph type="body" sz="quarter" idx="10"/>
          </p:nvPr>
        </p:nvSpPr>
        <p:spPr>
          <a:xfrm>
            <a:off x="998538" y="2295614"/>
            <a:ext cx="4769216" cy="3155389"/>
          </a:xfrm>
          <a:ln>
            <a:solidFill>
              <a:srgbClr val="006600"/>
            </a:solidFill>
          </a:ln>
        </p:spPr>
        <p:txBody>
          <a:bodyPr lIns="91440" tIns="45720" rIns="91440" bIns="45720" anchor="t"/>
          <a:lstStyle/>
          <a:p>
            <a:pPr marL="457200" indent="-457200">
              <a:lnSpc>
                <a:spcPct val="100000"/>
              </a:lnSpc>
              <a:buFont typeface="Wingdings" panose="05000000000000000000" pitchFamily="2" charset="2"/>
              <a:buChar char="Ø"/>
            </a:pPr>
            <a:r>
              <a:rPr lang="de-DE" sz="2200" dirty="0"/>
              <a:t>Begrüßung des Landesrates</a:t>
            </a:r>
          </a:p>
          <a:p>
            <a:pPr marL="457200" indent="-457200">
              <a:lnSpc>
                <a:spcPct val="100000"/>
              </a:lnSpc>
              <a:buFont typeface="Wingdings" panose="05000000000000000000" pitchFamily="2" charset="2"/>
              <a:buChar char="Ø"/>
            </a:pPr>
            <a:r>
              <a:rPr lang="de-DE" sz="2200" dirty="0"/>
              <a:t>Status quo in Südtirol</a:t>
            </a:r>
          </a:p>
          <a:p>
            <a:pPr marL="457200" indent="-457200">
              <a:lnSpc>
                <a:spcPct val="100000"/>
              </a:lnSpc>
              <a:buFont typeface="Wingdings" panose="05000000000000000000" pitchFamily="2" charset="2"/>
              <a:buChar char="Ø"/>
            </a:pPr>
            <a:r>
              <a:rPr lang="de-DE" sz="2200" dirty="0"/>
              <a:t>Aktuelle Maßnahmen</a:t>
            </a:r>
          </a:p>
          <a:p>
            <a:pPr marL="457200" indent="-457200">
              <a:lnSpc>
                <a:spcPct val="100000"/>
              </a:lnSpc>
              <a:buFont typeface="Wingdings" panose="05000000000000000000" pitchFamily="2" charset="2"/>
              <a:buChar char="Ø"/>
            </a:pPr>
            <a:r>
              <a:rPr lang="de-DE" sz="2200" dirty="0"/>
              <a:t>Der Bär </a:t>
            </a:r>
            <a:endParaRPr lang="de-DE" sz="2200" dirty="0">
              <a:cs typeface="Arial"/>
            </a:endParaRPr>
          </a:p>
          <a:p>
            <a:pPr marL="457200" indent="-457200">
              <a:lnSpc>
                <a:spcPct val="100000"/>
              </a:lnSpc>
              <a:buFont typeface="Wingdings" panose="05000000000000000000" pitchFamily="2" charset="2"/>
              <a:buChar char="Ø"/>
            </a:pPr>
            <a:r>
              <a:rPr lang="de-DE" sz="2200" dirty="0"/>
              <a:t>Verhaltensempfehlungen</a:t>
            </a:r>
          </a:p>
          <a:p>
            <a:pPr marL="457200" indent="-457200">
              <a:lnSpc>
                <a:spcPct val="100000"/>
              </a:lnSpc>
              <a:buFont typeface="Wingdings" panose="05000000000000000000" pitchFamily="2" charset="2"/>
              <a:buChar char="Ø"/>
            </a:pPr>
            <a:r>
              <a:rPr lang="de-DE" sz="2200" dirty="0"/>
              <a:t>Nächste Schritte</a:t>
            </a:r>
          </a:p>
        </p:txBody>
      </p:sp>
      <p:sp>
        <p:nvSpPr>
          <p:cNvPr id="3" name="Titel 2">
            <a:extLst>
              <a:ext uri="{FF2B5EF4-FFF2-40B4-BE49-F238E27FC236}">
                <a16:creationId xmlns:a16="http://schemas.microsoft.com/office/drawing/2014/main" id="{997C73E3-4C89-B0C7-669F-D22C3A3D6CD5}"/>
              </a:ext>
            </a:extLst>
          </p:cNvPr>
          <p:cNvSpPr>
            <a:spLocks noGrp="1"/>
          </p:cNvSpPr>
          <p:nvPr>
            <p:ph type="title"/>
          </p:nvPr>
        </p:nvSpPr>
        <p:spPr>
          <a:xfrm>
            <a:off x="998538" y="1080000"/>
            <a:ext cx="10074746" cy="885100"/>
          </a:xfrm>
        </p:spPr>
        <p:txBody>
          <a:bodyPr/>
          <a:lstStyle/>
          <a:p>
            <a:pPr algn="ctr"/>
            <a:r>
              <a:rPr lang="de-DE">
                <a:solidFill>
                  <a:srgbClr val="006600"/>
                </a:solidFill>
              </a:rPr>
              <a:t>Agenda</a:t>
            </a:r>
          </a:p>
        </p:txBody>
      </p:sp>
      <p:sp>
        <p:nvSpPr>
          <p:cNvPr id="7" name="Textplatzhalter 1">
            <a:extLst>
              <a:ext uri="{FF2B5EF4-FFF2-40B4-BE49-F238E27FC236}">
                <a16:creationId xmlns:a16="http://schemas.microsoft.com/office/drawing/2014/main" id="{31F4EE85-2CD4-460E-C8E6-7294D0A89786}"/>
              </a:ext>
            </a:extLst>
          </p:cNvPr>
          <p:cNvSpPr txBox="1">
            <a:spLocks/>
          </p:cNvSpPr>
          <p:nvPr/>
        </p:nvSpPr>
        <p:spPr>
          <a:xfrm>
            <a:off x="6556951" y="2295614"/>
            <a:ext cx="4516333" cy="3155389"/>
          </a:xfrm>
          <a:prstGeom prst="rect">
            <a:avLst/>
          </a:prstGeom>
          <a:ln>
            <a:solidFill>
              <a:srgbClr val="006600"/>
            </a:solidFill>
          </a:ln>
        </p:spPr>
        <p:txBody>
          <a:bodyPr lIns="91440" tIns="45720" rIns="91440" bIns="45720" anchor="t"/>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Wingdings" panose="05000000000000000000" pitchFamily="2" charset="2"/>
              <a:buChar char="Ø"/>
            </a:pPr>
            <a:r>
              <a:rPr lang="de-DE" sz="2200" dirty="0" err="1"/>
              <a:t>Saluto</a:t>
            </a:r>
            <a:r>
              <a:rPr lang="de-DE" sz="2200" dirty="0"/>
              <a:t> </a:t>
            </a:r>
            <a:r>
              <a:rPr lang="de-DE" sz="2200" dirty="0" err="1"/>
              <a:t>dell‘Assessore</a:t>
            </a:r>
            <a:endParaRPr lang="de-DE" sz="2200" dirty="0">
              <a:cs typeface="Arial"/>
            </a:endParaRPr>
          </a:p>
          <a:p>
            <a:pPr marL="457200" indent="-457200">
              <a:lnSpc>
                <a:spcPct val="100000"/>
              </a:lnSpc>
              <a:buFont typeface="Wingdings" panose="05000000000000000000" pitchFamily="2" charset="2"/>
              <a:buChar char="Ø"/>
            </a:pPr>
            <a:r>
              <a:rPr lang="de-DE" sz="2200" dirty="0"/>
              <a:t>Status quo in Alto </a:t>
            </a:r>
            <a:r>
              <a:rPr lang="de-DE" sz="2200" dirty="0" err="1"/>
              <a:t>Adige</a:t>
            </a:r>
            <a:endParaRPr lang="de-DE" sz="2200" dirty="0" err="1">
              <a:cs typeface="Arial"/>
            </a:endParaRPr>
          </a:p>
          <a:p>
            <a:pPr marL="457200" indent="-457200">
              <a:lnSpc>
                <a:spcPct val="100000"/>
              </a:lnSpc>
              <a:buFont typeface="Wingdings" panose="05000000000000000000" pitchFamily="2" charset="2"/>
              <a:buChar char="Ø"/>
            </a:pPr>
            <a:r>
              <a:rPr lang="de-DE" sz="2200" dirty="0" err="1"/>
              <a:t>Misure</a:t>
            </a:r>
            <a:r>
              <a:rPr lang="de-DE" sz="2200" dirty="0"/>
              <a:t> </a:t>
            </a:r>
            <a:r>
              <a:rPr lang="de-DE" sz="2200" dirty="0" err="1"/>
              <a:t>attuali</a:t>
            </a:r>
            <a:r>
              <a:rPr lang="de-DE" sz="2200" dirty="0"/>
              <a:t> </a:t>
            </a:r>
            <a:endParaRPr lang="de-DE" sz="2200" dirty="0">
              <a:cs typeface="Arial"/>
            </a:endParaRPr>
          </a:p>
          <a:p>
            <a:pPr marL="457200" indent="-457200">
              <a:lnSpc>
                <a:spcPct val="100000"/>
              </a:lnSpc>
              <a:buFont typeface="Wingdings" panose="05000000000000000000" pitchFamily="2" charset="2"/>
              <a:buChar char="Ø"/>
            </a:pPr>
            <a:r>
              <a:rPr lang="de-DE" sz="2200" dirty="0" err="1"/>
              <a:t>L‘orso</a:t>
            </a:r>
            <a:endParaRPr lang="de-DE" sz="2200" dirty="0"/>
          </a:p>
          <a:p>
            <a:pPr marL="457200" indent="-457200">
              <a:lnSpc>
                <a:spcPct val="100000"/>
              </a:lnSpc>
              <a:buFont typeface="Wingdings" panose="05000000000000000000" pitchFamily="2" charset="2"/>
              <a:buChar char="Ø"/>
            </a:pPr>
            <a:r>
              <a:rPr lang="it-IT" sz="2200" dirty="0"/>
              <a:t>Consigli di comportamento</a:t>
            </a:r>
            <a:endParaRPr lang="de-DE" sz="2200" dirty="0">
              <a:highlight>
                <a:srgbClr val="FFFF00"/>
              </a:highlight>
              <a:cs typeface="Arial"/>
            </a:endParaRPr>
          </a:p>
          <a:p>
            <a:pPr marL="457200" indent="-457200">
              <a:lnSpc>
                <a:spcPct val="100000"/>
              </a:lnSpc>
              <a:buFont typeface="Wingdings" panose="05000000000000000000" pitchFamily="2" charset="2"/>
              <a:buChar char="Ø"/>
            </a:pPr>
            <a:r>
              <a:rPr lang="de-DE" sz="2200" dirty="0" err="1"/>
              <a:t>Prossimi</a:t>
            </a:r>
            <a:r>
              <a:rPr lang="de-DE" sz="2200" dirty="0"/>
              <a:t> </a:t>
            </a:r>
            <a:r>
              <a:rPr lang="de-DE" sz="2200" dirty="0" err="1"/>
              <a:t>passi</a:t>
            </a:r>
            <a:endParaRPr lang="de-DE" sz="2200" dirty="0"/>
          </a:p>
        </p:txBody>
      </p:sp>
    </p:spTree>
    <p:extLst>
      <p:ext uri="{BB962C8B-B14F-4D97-AF65-F5344CB8AC3E}">
        <p14:creationId xmlns:p14="http://schemas.microsoft.com/office/powerpoint/2010/main" val="1345661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751F06-AFE4-7DB2-CBCF-93ABED88A0AD}"/>
              </a:ext>
            </a:extLst>
          </p:cNvPr>
          <p:cNvSpPr>
            <a:spLocks noGrp="1"/>
          </p:cNvSpPr>
          <p:nvPr>
            <p:ph type="title"/>
          </p:nvPr>
        </p:nvSpPr>
        <p:spPr>
          <a:xfrm>
            <a:off x="2428875" y="841874"/>
            <a:ext cx="8726488" cy="1225691"/>
          </a:xfrm>
        </p:spPr>
        <p:txBody>
          <a:bodyPr lIns="91440" tIns="45720" rIns="91440" bIns="45720" anchor="t"/>
          <a:lstStyle/>
          <a:p>
            <a:pPr algn="ctr"/>
            <a:r>
              <a:rPr lang="de-DE" sz="3600" dirty="0">
                <a:solidFill>
                  <a:srgbClr val="006600"/>
                </a:solidFill>
              </a:rPr>
              <a:t>Nächste Schritte auf lokaler Ebene– </a:t>
            </a:r>
            <a:r>
              <a:rPr lang="de-DE" sz="3600" dirty="0" err="1">
                <a:solidFill>
                  <a:srgbClr val="006600"/>
                </a:solidFill>
              </a:rPr>
              <a:t>Prossimi</a:t>
            </a:r>
            <a:r>
              <a:rPr lang="de-DE" sz="3600" dirty="0">
                <a:solidFill>
                  <a:srgbClr val="006600"/>
                </a:solidFill>
              </a:rPr>
              <a:t> </a:t>
            </a:r>
            <a:r>
              <a:rPr lang="de-DE" sz="3600" dirty="0" err="1">
                <a:solidFill>
                  <a:srgbClr val="006600"/>
                </a:solidFill>
              </a:rPr>
              <a:t>passi</a:t>
            </a:r>
            <a:r>
              <a:rPr lang="de-DE" sz="3600" dirty="0">
                <a:solidFill>
                  <a:srgbClr val="006600"/>
                </a:solidFill>
              </a:rPr>
              <a:t> a </a:t>
            </a:r>
            <a:r>
              <a:rPr lang="de-DE" sz="3600" dirty="0" err="1">
                <a:solidFill>
                  <a:srgbClr val="006600"/>
                </a:solidFill>
              </a:rPr>
              <a:t>livello</a:t>
            </a:r>
            <a:r>
              <a:rPr lang="de-DE" sz="3600" dirty="0">
                <a:solidFill>
                  <a:srgbClr val="006600"/>
                </a:solidFill>
              </a:rPr>
              <a:t> </a:t>
            </a:r>
            <a:r>
              <a:rPr lang="de-DE" sz="3600" dirty="0" err="1">
                <a:solidFill>
                  <a:srgbClr val="006600"/>
                </a:solidFill>
              </a:rPr>
              <a:t>locale</a:t>
            </a:r>
            <a:br>
              <a:rPr lang="de-DE" sz="4400" dirty="0"/>
            </a:br>
            <a:br>
              <a:rPr lang="de-DE" sz="4400" dirty="0"/>
            </a:br>
            <a:endParaRPr lang="de-DE" dirty="0"/>
          </a:p>
        </p:txBody>
      </p:sp>
      <p:sp>
        <p:nvSpPr>
          <p:cNvPr id="2" name="Textplatzhalter 1">
            <a:extLst>
              <a:ext uri="{FF2B5EF4-FFF2-40B4-BE49-F238E27FC236}">
                <a16:creationId xmlns:a16="http://schemas.microsoft.com/office/drawing/2014/main" id="{5ECE34F5-D6A0-307E-35E5-130AF1878DC3}"/>
              </a:ext>
            </a:extLst>
          </p:cNvPr>
          <p:cNvSpPr>
            <a:spLocks noGrp="1"/>
          </p:cNvSpPr>
          <p:nvPr>
            <p:ph type="body" sz="quarter" idx="10"/>
          </p:nvPr>
        </p:nvSpPr>
        <p:spPr>
          <a:xfrm>
            <a:off x="998221" y="2457849"/>
            <a:ext cx="5421433" cy="3169953"/>
          </a:xfrm>
          <a:ln>
            <a:solidFill>
              <a:srgbClr val="006600"/>
            </a:solidFill>
          </a:ln>
        </p:spPr>
        <p:txBody>
          <a:bodyPr/>
          <a:lstStyle/>
          <a:p>
            <a:pPr lvl="0">
              <a:lnSpc>
                <a:spcPct val="150000"/>
              </a:lnSpc>
              <a:buClrTx/>
              <a:buFont typeface="Wingdings" panose="05000000000000000000" pitchFamily="2" charset="2"/>
              <a:buChar char="Ø"/>
            </a:pPr>
            <a:r>
              <a:rPr lang="de-DE" sz="1800" dirty="0">
                <a:effectLst/>
                <a:ea typeface="Calibri" panose="020F0502020204030204" pitchFamily="34" charset="0"/>
              </a:rPr>
              <a:t>Lokalisierung der Bären; </a:t>
            </a:r>
          </a:p>
          <a:p>
            <a:pPr lvl="0">
              <a:lnSpc>
                <a:spcPct val="150000"/>
              </a:lnSpc>
              <a:buClrTx/>
              <a:buFont typeface="Wingdings" panose="05000000000000000000" pitchFamily="2" charset="2"/>
              <a:buChar char="Ø"/>
            </a:pPr>
            <a:r>
              <a:rPr lang="de-DE" sz="1800" dirty="0" err="1">
                <a:effectLst/>
                <a:ea typeface="Calibri" panose="020F0502020204030204" pitchFamily="34" charset="0"/>
              </a:rPr>
              <a:t>Besenderung</a:t>
            </a:r>
            <a:r>
              <a:rPr lang="de-DE" sz="1800" dirty="0">
                <a:effectLst/>
                <a:ea typeface="Calibri" panose="020F0502020204030204" pitchFamily="34" charset="0"/>
              </a:rPr>
              <a:t>;</a:t>
            </a:r>
          </a:p>
          <a:p>
            <a:pPr lvl="0">
              <a:lnSpc>
                <a:spcPct val="150000"/>
              </a:lnSpc>
              <a:buClrTx/>
              <a:buFont typeface="Wingdings" panose="05000000000000000000" pitchFamily="2" charset="2"/>
              <a:buChar char="Ø"/>
            </a:pPr>
            <a:r>
              <a:rPr lang="de-DE" sz="1800" dirty="0">
                <a:effectLst/>
                <a:ea typeface="Calibri" panose="020F0502020204030204" pitchFamily="34" charset="0"/>
              </a:rPr>
              <a:t>Vergrämung; </a:t>
            </a:r>
          </a:p>
          <a:p>
            <a:pPr>
              <a:lnSpc>
                <a:spcPct val="150000"/>
              </a:lnSpc>
              <a:buClrTx/>
              <a:buFont typeface="Wingdings" panose="05000000000000000000" pitchFamily="2" charset="2"/>
              <a:buChar char="Ø"/>
            </a:pPr>
            <a:r>
              <a:rPr lang="de-DE" sz="1800" dirty="0">
                <a:effectLst/>
                <a:ea typeface="Calibri" panose="020F0502020204030204" pitchFamily="34" charset="0"/>
              </a:rPr>
              <a:t>Laufende Berichterstattung über den Status quo;</a:t>
            </a:r>
          </a:p>
          <a:p>
            <a:pPr lvl="0">
              <a:lnSpc>
                <a:spcPct val="150000"/>
              </a:lnSpc>
              <a:buClrTx/>
              <a:buFont typeface="Wingdings" panose="05000000000000000000" pitchFamily="2" charset="2"/>
              <a:buChar char="Ø"/>
            </a:pPr>
            <a:r>
              <a:rPr lang="de-DE" sz="1800" dirty="0">
                <a:ea typeface="Calibri" panose="020F0502020204030204" pitchFamily="34" charset="0"/>
              </a:rPr>
              <a:t>Intervention auf nationaler und internationaler Ebene.</a:t>
            </a:r>
            <a:endParaRPr lang="de-DE" sz="1800" dirty="0">
              <a:effectLst/>
              <a:ea typeface="Calibri" panose="020F0502020204030204" pitchFamily="34" charset="0"/>
            </a:endParaRPr>
          </a:p>
        </p:txBody>
      </p:sp>
      <p:sp>
        <p:nvSpPr>
          <p:cNvPr id="3" name="Textplatzhalter 2">
            <a:extLst>
              <a:ext uri="{FF2B5EF4-FFF2-40B4-BE49-F238E27FC236}">
                <a16:creationId xmlns:a16="http://schemas.microsoft.com/office/drawing/2014/main" id="{124FEA25-B3D8-4454-0F17-9B902982A1E8}"/>
              </a:ext>
            </a:extLst>
          </p:cNvPr>
          <p:cNvSpPr>
            <a:spLocks noGrp="1"/>
          </p:cNvSpPr>
          <p:nvPr>
            <p:ph type="body" sz="quarter" idx="11"/>
          </p:nvPr>
        </p:nvSpPr>
        <p:spPr>
          <a:xfrm>
            <a:off x="6575282" y="2457849"/>
            <a:ext cx="4967288" cy="3169953"/>
          </a:xfrm>
          <a:ln>
            <a:solidFill>
              <a:srgbClr val="006600"/>
            </a:solidFill>
          </a:ln>
        </p:spPr>
        <p:txBody>
          <a:bodyPr lIns="91440" tIns="45720" rIns="91440" bIns="45720" anchor="t"/>
          <a:lstStyle/>
          <a:p>
            <a:pPr>
              <a:lnSpc>
                <a:spcPct val="150000"/>
              </a:lnSpc>
              <a:buClrTx/>
              <a:buFont typeface="Wingdings" panose="05000000000000000000" pitchFamily="2" charset="2"/>
              <a:buChar char="Ø"/>
            </a:pPr>
            <a:r>
              <a:rPr lang="it-IT" sz="1600" dirty="0"/>
              <a:t>Localizzazione degli orsi;</a:t>
            </a:r>
          </a:p>
          <a:p>
            <a:pPr>
              <a:lnSpc>
                <a:spcPct val="150000"/>
              </a:lnSpc>
              <a:buClrTx/>
              <a:buFont typeface="Wingdings" panose="05000000000000000000" pitchFamily="2" charset="2"/>
              <a:buChar char="Ø"/>
            </a:pPr>
            <a:r>
              <a:rPr lang="it-IT" sz="1600" dirty="0"/>
              <a:t>Collari;</a:t>
            </a:r>
          </a:p>
          <a:p>
            <a:pPr>
              <a:lnSpc>
                <a:spcPct val="150000"/>
              </a:lnSpc>
              <a:buClrTx/>
              <a:buFont typeface="Wingdings" panose="05000000000000000000" pitchFamily="2" charset="2"/>
              <a:buChar char="Ø"/>
            </a:pPr>
            <a:r>
              <a:rPr lang="it-IT" sz="1600" dirty="0"/>
              <a:t>Dissuasione; </a:t>
            </a:r>
          </a:p>
          <a:p>
            <a:pPr>
              <a:lnSpc>
                <a:spcPct val="150000"/>
              </a:lnSpc>
              <a:buClrTx/>
              <a:buFont typeface="Wingdings" panose="05000000000000000000" pitchFamily="2" charset="2"/>
              <a:buChar char="Ø"/>
            </a:pPr>
            <a:r>
              <a:rPr lang="it-IT" sz="1600" dirty="0"/>
              <a:t>Segnalazione continua sullo status quo;</a:t>
            </a:r>
            <a:endParaRPr lang="it-IT" sz="1600" dirty="0">
              <a:cs typeface="Arial"/>
            </a:endParaRPr>
          </a:p>
          <a:p>
            <a:pPr>
              <a:lnSpc>
                <a:spcPct val="150000"/>
              </a:lnSpc>
              <a:buClrTx/>
              <a:buFont typeface="Wingdings" panose="05000000000000000000" pitchFamily="2" charset="2"/>
              <a:buChar char="Ø"/>
            </a:pPr>
            <a:r>
              <a:rPr lang="it-IT" sz="1600" dirty="0"/>
              <a:t>Intervento su livello nazionale e internazionale.</a:t>
            </a:r>
            <a:endParaRPr lang="de-DE" sz="1600" dirty="0"/>
          </a:p>
        </p:txBody>
      </p:sp>
      <p:pic>
        <p:nvPicPr>
          <p:cNvPr id="6" name="Grafik 5" descr="Route zwei Stecknadeln mit Weg mit einfarbiger Füllung">
            <a:extLst>
              <a:ext uri="{FF2B5EF4-FFF2-40B4-BE49-F238E27FC236}">
                <a16:creationId xmlns:a16="http://schemas.microsoft.com/office/drawing/2014/main" id="{E43FB6E9-87F1-DDB3-9C54-DB8AC9C890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458" y="671579"/>
            <a:ext cx="1225691" cy="1225691"/>
          </a:xfrm>
          <a:prstGeom prst="rect">
            <a:avLst/>
          </a:prstGeom>
        </p:spPr>
      </p:pic>
      <p:sp>
        <p:nvSpPr>
          <p:cNvPr id="9" name="Textfeld 8">
            <a:extLst>
              <a:ext uri="{FF2B5EF4-FFF2-40B4-BE49-F238E27FC236}">
                <a16:creationId xmlns:a16="http://schemas.microsoft.com/office/drawing/2014/main" id="{5B94CBFD-8B7A-6C35-3C2B-0BDA0F5B568D}"/>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394196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751F06-AFE4-7DB2-CBCF-93ABED88A0AD}"/>
              </a:ext>
            </a:extLst>
          </p:cNvPr>
          <p:cNvSpPr>
            <a:spLocks noGrp="1"/>
          </p:cNvSpPr>
          <p:nvPr>
            <p:ph type="title"/>
          </p:nvPr>
        </p:nvSpPr>
        <p:spPr>
          <a:xfrm>
            <a:off x="2466582" y="1003402"/>
            <a:ext cx="8458200" cy="757239"/>
          </a:xfrm>
        </p:spPr>
        <p:txBody>
          <a:bodyPr/>
          <a:lstStyle/>
          <a:p>
            <a:pPr algn="ctr"/>
            <a:r>
              <a:rPr lang="de-DE" sz="3600" dirty="0">
                <a:solidFill>
                  <a:srgbClr val="006600"/>
                </a:solidFill>
              </a:rPr>
              <a:t>Treffen in Rom – Incontro a Roma</a:t>
            </a:r>
            <a:br>
              <a:rPr lang="de-DE" sz="3600" dirty="0">
                <a:solidFill>
                  <a:srgbClr val="006600"/>
                </a:solidFill>
              </a:rPr>
            </a:br>
            <a:br>
              <a:rPr lang="de-DE" sz="4400" dirty="0"/>
            </a:br>
            <a:br>
              <a:rPr lang="de-DE" sz="4400" dirty="0"/>
            </a:br>
            <a:endParaRPr lang="de-DE" dirty="0"/>
          </a:p>
        </p:txBody>
      </p:sp>
      <p:sp>
        <p:nvSpPr>
          <p:cNvPr id="2" name="Textplatzhalter 1">
            <a:extLst>
              <a:ext uri="{FF2B5EF4-FFF2-40B4-BE49-F238E27FC236}">
                <a16:creationId xmlns:a16="http://schemas.microsoft.com/office/drawing/2014/main" id="{5ECE34F5-D6A0-307E-35E5-130AF1878DC3}"/>
              </a:ext>
            </a:extLst>
          </p:cNvPr>
          <p:cNvSpPr>
            <a:spLocks noGrp="1"/>
          </p:cNvSpPr>
          <p:nvPr>
            <p:ph type="body" sz="quarter" idx="10"/>
          </p:nvPr>
        </p:nvSpPr>
        <p:spPr>
          <a:xfrm>
            <a:off x="647701" y="2381250"/>
            <a:ext cx="5448300" cy="3260576"/>
          </a:xfrm>
          <a:ln>
            <a:solidFill>
              <a:srgbClr val="006600"/>
            </a:solidFill>
          </a:ln>
        </p:spPr>
        <p:txBody>
          <a:bodyPr/>
          <a:lstStyle/>
          <a:p>
            <a:pPr lvl="0">
              <a:lnSpc>
                <a:spcPct val="100000"/>
              </a:lnSpc>
              <a:buClrTx/>
              <a:buFont typeface="Wingdings" panose="05000000000000000000" pitchFamily="2" charset="2"/>
              <a:buChar char="Ø"/>
            </a:pPr>
            <a:r>
              <a:rPr lang="de-DE" sz="1600" i="0">
                <a:solidFill>
                  <a:srgbClr val="212529"/>
                </a:solidFill>
                <a:effectLst/>
              </a:rPr>
              <a:t>Abänderung des Managementplans zur Erhaltung des Braunbären in den Zentral- und Ostalpen (</a:t>
            </a:r>
            <a:r>
              <a:rPr lang="de-DE" sz="1600" i="0" err="1">
                <a:solidFill>
                  <a:srgbClr val="212529"/>
                </a:solidFill>
                <a:effectLst/>
              </a:rPr>
              <a:t>Pacobace</a:t>
            </a:r>
            <a:r>
              <a:rPr lang="de-DE" sz="1600" i="0">
                <a:solidFill>
                  <a:srgbClr val="212529"/>
                </a:solidFill>
                <a:effectLst/>
              </a:rPr>
              <a:t>);</a:t>
            </a:r>
          </a:p>
          <a:p>
            <a:pPr lvl="0">
              <a:lnSpc>
                <a:spcPct val="100000"/>
              </a:lnSpc>
              <a:buClrTx/>
              <a:buFont typeface="Wingdings" panose="05000000000000000000" pitchFamily="2" charset="2"/>
              <a:buChar char="Ø"/>
            </a:pPr>
            <a:r>
              <a:rPr lang="de-DE" sz="1600" i="0">
                <a:solidFill>
                  <a:srgbClr val="212529"/>
                </a:solidFill>
                <a:effectLst/>
              </a:rPr>
              <a:t>Definition einer Maximalzahl an zulässigen Tieren für bestimmte Gebiete;</a:t>
            </a:r>
          </a:p>
          <a:p>
            <a:pPr lvl="0">
              <a:lnSpc>
                <a:spcPct val="100000"/>
              </a:lnSpc>
              <a:buClrTx/>
              <a:buFont typeface="Wingdings" panose="05000000000000000000" pitchFamily="2" charset="2"/>
              <a:buChar char="Ø"/>
            </a:pPr>
            <a:r>
              <a:rPr lang="de-DE" sz="1600" i="0">
                <a:solidFill>
                  <a:srgbClr val="212529"/>
                </a:solidFill>
                <a:effectLst/>
              </a:rPr>
              <a:t>Übersiedlungen müssen möglich gemacht werden; </a:t>
            </a:r>
          </a:p>
          <a:p>
            <a:pPr lvl="0">
              <a:lnSpc>
                <a:spcPct val="100000"/>
              </a:lnSpc>
              <a:buClrTx/>
              <a:buFont typeface="Wingdings" panose="05000000000000000000" pitchFamily="2" charset="2"/>
              <a:buChar char="Ø"/>
            </a:pPr>
            <a:r>
              <a:rPr lang="de-DE" sz="1600" i="0">
                <a:solidFill>
                  <a:srgbClr val="212529"/>
                </a:solidFill>
                <a:effectLst/>
              </a:rPr>
              <a:t>Sollten Übersiedlungen nicht umsetzbar sein, müsse eine Regulierung vorgenommen werden; </a:t>
            </a:r>
          </a:p>
          <a:p>
            <a:pPr lvl="0">
              <a:lnSpc>
                <a:spcPct val="100000"/>
              </a:lnSpc>
              <a:buClrTx/>
              <a:buFont typeface="Wingdings" panose="05000000000000000000" pitchFamily="2" charset="2"/>
              <a:buChar char="Ø"/>
            </a:pPr>
            <a:r>
              <a:rPr lang="de-DE" sz="1600">
                <a:solidFill>
                  <a:srgbClr val="212529"/>
                </a:solidFill>
              </a:rPr>
              <a:t>Bei P</a:t>
            </a:r>
            <a:r>
              <a:rPr lang="de-DE" sz="1600" i="0">
                <a:solidFill>
                  <a:srgbClr val="212529"/>
                </a:solidFill>
                <a:effectLst/>
              </a:rPr>
              <a:t>roblembären muss eine schnelle Entnahme möglich sein.</a:t>
            </a:r>
            <a:endParaRPr lang="de-DE" sz="1600">
              <a:effectLst/>
              <a:ea typeface="Calibri" panose="020F0502020204030204" pitchFamily="34" charset="0"/>
            </a:endParaRPr>
          </a:p>
        </p:txBody>
      </p:sp>
      <p:sp>
        <p:nvSpPr>
          <p:cNvPr id="3" name="Textplatzhalter 2">
            <a:extLst>
              <a:ext uri="{FF2B5EF4-FFF2-40B4-BE49-F238E27FC236}">
                <a16:creationId xmlns:a16="http://schemas.microsoft.com/office/drawing/2014/main" id="{124FEA25-B3D8-4454-0F17-9B902982A1E8}"/>
              </a:ext>
            </a:extLst>
          </p:cNvPr>
          <p:cNvSpPr>
            <a:spLocks noGrp="1"/>
          </p:cNvSpPr>
          <p:nvPr>
            <p:ph type="body" sz="quarter" idx="11"/>
          </p:nvPr>
        </p:nvSpPr>
        <p:spPr>
          <a:xfrm>
            <a:off x="6226491" y="2381250"/>
            <a:ext cx="4967288" cy="3257951"/>
          </a:xfrm>
          <a:ln>
            <a:solidFill>
              <a:srgbClr val="006600"/>
            </a:solidFill>
          </a:ln>
        </p:spPr>
        <p:txBody>
          <a:bodyPr lIns="91440" tIns="45720" rIns="91440" bIns="45720" anchor="t"/>
          <a:lstStyle/>
          <a:p>
            <a:pPr>
              <a:lnSpc>
                <a:spcPct val="100000"/>
              </a:lnSpc>
              <a:buClrTx/>
              <a:buFont typeface="Wingdings" panose="05000000000000000000" pitchFamily="2" charset="2"/>
              <a:buChar char="Ø"/>
            </a:pPr>
            <a:r>
              <a:rPr lang="it-IT" sz="1600">
                <a:solidFill>
                  <a:srgbClr val="212529"/>
                </a:solidFill>
              </a:rPr>
              <a:t>Modifica del Piano di gestione per la conservazione dell'orso bruno nelle Alpi Centro-Orientali (</a:t>
            </a:r>
            <a:r>
              <a:rPr lang="it-IT" sz="1600" err="1">
                <a:solidFill>
                  <a:srgbClr val="212529"/>
                </a:solidFill>
              </a:rPr>
              <a:t>Pacobace</a:t>
            </a:r>
            <a:r>
              <a:rPr lang="it-IT" sz="1600">
                <a:solidFill>
                  <a:srgbClr val="212529"/>
                </a:solidFill>
              </a:rPr>
              <a:t>);</a:t>
            </a:r>
          </a:p>
          <a:p>
            <a:pPr>
              <a:lnSpc>
                <a:spcPct val="100000"/>
              </a:lnSpc>
              <a:buClrTx/>
              <a:buFont typeface="Wingdings" panose="05000000000000000000" pitchFamily="2" charset="2"/>
              <a:buChar char="Ø"/>
            </a:pPr>
            <a:r>
              <a:rPr lang="it-IT" sz="1600">
                <a:solidFill>
                  <a:srgbClr val="212529"/>
                </a:solidFill>
              </a:rPr>
              <a:t>Definizione di un numero massimo di animali per certe zone;</a:t>
            </a:r>
          </a:p>
          <a:p>
            <a:pPr>
              <a:lnSpc>
                <a:spcPct val="100000"/>
              </a:lnSpc>
              <a:buClrTx/>
              <a:buFont typeface="Wingdings" panose="05000000000000000000" pitchFamily="2" charset="2"/>
              <a:buChar char="Ø"/>
            </a:pPr>
            <a:r>
              <a:rPr lang="it-IT" sz="1600">
                <a:solidFill>
                  <a:srgbClr val="212529"/>
                </a:solidFill>
              </a:rPr>
              <a:t> Devono essere resi possibili i trasferimenti;</a:t>
            </a:r>
          </a:p>
          <a:p>
            <a:pPr>
              <a:lnSpc>
                <a:spcPct val="100000"/>
              </a:lnSpc>
              <a:buClrTx/>
              <a:buFont typeface="Wingdings" panose="05000000000000000000" pitchFamily="2" charset="2"/>
              <a:buChar char="Ø"/>
            </a:pPr>
            <a:r>
              <a:rPr lang="it-IT" sz="1600">
                <a:solidFill>
                  <a:srgbClr val="212529"/>
                </a:solidFill>
              </a:rPr>
              <a:t>Nel caso in cui trasferimenti non fossero possibili si deve procedere a una regolamentazione;</a:t>
            </a:r>
          </a:p>
          <a:p>
            <a:pPr>
              <a:lnSpc>
                <a:spcPct val="100000"/>
              </a:lnSpc>
              <a:buClrTx/>
              <a:buFont typeface="Wingdings" panose="05000000000000000000" pitchFamily="2" charset="2"/>
              <a:buChar char="Ø"/>
            </a:pPr>
            <a:r>
              <a:rPr lang="it-IT" sz="1600">
                <a:solidFill>
                  <a:srgbClr val="212529"/>
                </a:solidFill>
              </a:rPr>
              <a:t>In caso di orsi problematici, deve essere possibile una rapida rimozione.</a:t>
            </a:r>
            <a:endParaRPr lang="de-DE" sz="1600">
              <a:solidFill>
                <a:srgbClr val="212529"/>
              </a:solidFill>
            </a:endParaRPr>
          </a:p>
        </p:txBody>
      </p:sp>
      <p:pic>
        <p:nvPicPr>
          <p:cNvPr id="6" name="Grafik 5" descr="Route zwei Stecknadeln mit Weg mit einfarbiger Füllung">
            <a:extLst>
              <a:ext uri="{FF2B5EF4-FFF2-40B4-BE49-F238E27FC236}">
                <a16:creationId xmlns:a16="http://schemas.microsoft.com/office/drawing/2014/main" id="{E43FB6E9-87F1-DDB3-9C54-DB8AC9C890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458" y="671579"/>
            <a:ext cx="1225691" cy="1225691"/>
          </a:xfrm>
          <a:prstGeom prst="rect">
            <a:avLst/>
          </a:prstGeom>
        </p:spPr>
      </p:pic>
      <p:sp>
        <p:nvSpPr>
          <p:cNvPr id="5" name="Textfeld 4">
            <a:extLst>
              <a:ext uri="{FF2B5EF4-FFF2-40B4-BE49-F238E27FC236}">
                <a16:creationId xmlns:a16="http://schemas.microsoft.com/office/drawing/2014/main" id="{C20C37E7-0776-764A-C2E9-DB0D6A1440AD}"/>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4093233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6">
            <a:extLst>
              <a:ext uri="{FF2B5EF4-FFF2-40B4-BE49-F238E27FC236}">
                <a16:creationId xmlns:a16="http://schemas.microsoft.com/office/drawing/2014/main" id="{9D8489C7-F20C-2A47-9507-D8054C3AEEAD}"/>
              </a:ext>
            </a:extLst>
          </p:cNvPr>
          <p:cNvSpPr>
            <a:spLocks noChangeShapeType="1"/>
          </p:cNvSpPr>
          <p:nvPr/>
        </p:nvSpPr>
        <p:spPr bwMode="auto">
          <a:xfrm>
            <a:off x="1705769" y="734378"/>
            <a:ext cx="385127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Line 18">
            <a:extLst>
              <a:ext uri="{FF2B5EF4-FFF2-40B4-BE49-F238E27FC236}">
                <a16:creationId xmlns:a16="http://schemas.microsoft.com/office/drawing/2014/main" id="{9F0F9996-DCA2-FE4F-B4FD-5BCEEA89151C}"/>
              </a:ext>
            </a:extLst>
          </p:cNvPr>
          <p:cNvSpPr>
            <a:spLocks noChangeShapeType="1"/>
          </p:cNvSpPr>
          <p:nvPr/>
        </p:nvSpPr>
        <p:spPr bwMode="auto">
          <a:xfrm>
            <a:off x="6628606" y="734378"/>
            <a:ext cx="385127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Rectangle 20">
            <a:extLst>
              <a:ext uri="{FF2B5EF4-FFF2-40B4-BE49-F238E27FC236}">
                <a16:creationId xmlns:a16="http://schemas.microsoft.com/office/drawing/2014/main" id="{232B61F0-306B-4840-A4D7-43E4B748FC6D}"/>
              </a:ext>
            </a:extLst>
          </p:cNvPr>
          <p:cNvSpPr>
            <a:spLocks noChangeArrowheads="1"/>
          </p:cNvSpPr>
          <p:nvPr/>
        </p:nvSpPr>
        <p:spPr bwMode="auto">
          <a:xfrm>
            <a:off x="2389981" y="467678"/>
            <a:ext cx="3260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de-DE" altLang="de-IT" sz="1200">
                <a:latin typeface="Arial" panose="020B0604020202020204" pitchFamily="34" charset="0"/>
              </a:rPr>
              <a:t>AUTONOME PROVINZ BOZEN - SÜDTIROL</a:t>
            </a:r>
          </a:p>
        </p:txBody>
      </p:sp>
      <p:sp>
        <p:nvSpPr>
          <p:cNvPr id="14" name="Rectangle 21">
            <a:extLst>
              <a:ext uri="{FF2B5EF4-FFF2-40B4-BE49-F238E27FC236}">
                <a16:creationId xmlns:a16="http://schemas.microsoft.com/office/drawing/2014/main" id="{BF5007D0-1080-1644-813D-353C7755838B}"/>
              </a:ext>
            </a:extLst>
          </p:cNvPr>
          <p:cNvSpPr>
            <a:spLocks noChangeArrowheads="1"/>
          </p:cNvSpPr>
          <p:nvPr/>
        </p:nvSpPr>
        <p:spPr bwMode="auto">
          <a:xfrm>
            <a:off x="6520656" y="467678"/>
            <a:ext cx="3965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it-IT" altLang="de-IT" sz="1200">
                <a:latin typeface="Arial" panose="020B0604020202020204" pitchFamily="34" charset="0"/>
              </a:rPr>
              <a:t>PROVINCIA AUTONOMA DI BOLZANO - ALTO ADIGE</a:t>
            </a:r>
          </a:p>
        </p:txBody>
      </p:sp>
      <p:sp>
        <p:nvSpPr>
          <p:cNvPr id="15" name="Text Box 22">
            <a:extLst>
              <a:ext uri="{FF2B5EF4-FFF2-40B4-BE49-F238E27FC236}">
                <a16:creationId xmlns:a16="http://schemas.microsoft.com/office/drawing/2014/main" id="{849865CE-0C11-F446-9B9C-8F6D71ECE5B7}"/>
              </a:ext>
            </a:extLst>
          </p:cNvPr>
          <p:cNvSpPr txBox="1">
            <a:spLocks noChangeArrowheads="1"/>
          </p:cNvSpPr>
          <p:nvPr/>
        </p:nvSpPr>
        <p:spPr bwMode="auto">
          <a:xfrm>
            <a:off x="6520656" y="734378"/>
            <a:ext cx="339883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1300"/>
              </a:lnSpc>
              <a:spcBef>
                <a:spcPct val="0"/>
              </a:spcBef>
            </a:pPr>
            <a:r>
              <a:rPr lang="it-IT" altLang="de-IT" sz="1100" b="1">
                <a:latin typeface="Arial" panose="020B0604020202020204" pitchFamily="34" charset="0"/>
              </a:rPr>
              <a:t>Ripartizione 0 - Denominazione della ripartizione</a:t>
            </a:r>
            <a:endParaRPr lang="it-IT" altLang="de-IT" sz="1100">
              <a:latin typeface="Arial" panose="020B0604020202020204" pitchFamily="34" charset="0"/>
            </a:endParaRPr>
          </a:p>
        </p:txBody>
      </p:sp>
      <p:sp>
        <p:nvSpPr>
          <p:cNvPr id="16" name="Text Box 23">
            <a:extLst>
              <a:ext uri="{FF2B5EF4-FFF2-40B4-BE49-F238E27FC236}">
                <a16:creationId xmlns:a16="http://schemas.microsoft.com/office/drawing/2014/main" id="{5CA4106E-EFFB-B746-8DF9-E12EF42C2FD2}"/>
              </a:ext>
            </a:extLst>
          </p:cNvPr>
          <p:cNvSpPr txBox="1">
            <a:spLocks noChangeArrowheads="1"/>
          </p:cNvSpPr>
          <p:nvPr/>
        </p:nvSpPr>
        <p:spPr bwMode="auto">
          <a:xfrm>
            <a:off x="2778919" y="734378"/>
            <a:ext cx="28765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ts val="1300"/>
              </a:lnSpc>
              <a:spcBef>
                <a:spcPct val="0"/>
              </a:spcBef>
            </a:pPr>
            <a:r>
              <a:rPr lang="de-DE" altLang="de-IT" sz="1100" b="1">
                <a:latin typeface="Arial" panose="020B0604020202020204" pitchFamily="34" charset="0"/>
              </a:rPr>
              <a:t>Abteilung 0 - Bezeichnung der Abteilung</a:t>
            </a:r>
            <a:endParaRPr lang="de-DE" altLang="de-IT" sz="1100">
              <a:latin typeface="Arial" panose="020B0604020202020204" pitchFamily="34" charset="0"/>
            </a:endParaRPr>
          </a:p>
        </p:txBody>
      </p:sp>
      <p:sp>
        <p:nvSpPr>
          <p:cNvPr id="17" name="Text Box 24">
            <a:extLst>
              <a:ext uri="{FF2B5EF4-FFF2-40B4-BE49-F238E27FC236}">
                <a16:creationId xmlns:a16="http://schemas.microsoft.com/office/drawing/2014/main" id="{799A267E-4771-2140-B70E-F1058B879DD9}"/>
              </a:ext>
            </a:extLst>
          </p:cNvPr>
          <p:cNvSpPr txBox="1">
            <a:spLocks noChangeArrowheads="1"/>
          </p:cNvSpPr>
          <p:nvPr/>
        </p:nvSpPr>
        <p:spPr bwMode="auto">
          <a:xfrm>
            <a:off x="3947901" y="935990"/>
            <a:ext cx="17059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ts val="1200"/>
              </a:lnSpc>
              <a:spcBef>
                <a:spcPct val="0"/>
              </a:spcBef>
            </a:pPr>
            <a:r>
              <a:rPr lang="de-DE" altLang="de-IT" sz="1100">
                <a:latin typeface="Arial" panose="020B0604020202020204" pitchFamily="34" charset="0"/>
              </a:rPr>
              <a:t>Bezeichnung des Amtes</a:t>
            </a:r>
          </a:p>
          <a:p>
            <a:pPr algn="r">
              <a:lnSpc>
                <a:spcPts val="1200"/>
              </a:lnSpc>
              <a:spcBef>
                <a:spcPct val="0"/>
              </a:spcBef>
            </a:pPr>
            <a:endParaRPr lang="de-DE" altLang="de-IT" sz="1100">
              <a:latin typeface="Arial" panose="020B0604020202020204" pitchFamily="34" charset="0"/>
            </a:endParaRPr>
          </a:p>
        </p:txBody>
      </p:sp>
      <p:sp>
        <p:nvSpPr>
          <p:cNvPr id="18" name="Text Box 25">
            <a:extLst>
              <a:ext uri="{FF2B5EF4-FFF2-40B4-BE49-F238E27FC236}">
                <a16:creationId xmlns:a16="http://schemas.microsoft.com/office/drawing/2014/main" id="{91DCDEC6-507A-F044-9437-BBFB27D42A3F}"/>
              </a:ext>
            </a:extLst>
          </p:cNvPr>
          <p:cNvSpPr txBox="1">
            <a:spLocks noChangeArrowheads="1"/>
          </p:cNvSpPr>
          <p:nvPr/>
        </p:nvSpPr>
        <p:spPr bwMode="auto">
          <a:xfrm>
            <a:off x="6520656" y="935990"/>
            <a:ext cx="18277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1200"/>
              </a:lnSpc>
              <a:spcBef>
                <a:spcPct val="0"/>
              </a:spcBef>
            </a:pPr>
            <a:r>
              <a:rPr lang="it-IT" altLang="de-IT" sz="1100">
                <a:latin typeface="Arial" panose="020B0604020202020204" pitchFamily="34" charset="0"/>
              </a:rPr>
              <a:t>Denominazione dell’ufficio</a:t>
            </a:r>
          </a:p>
          <a:p>
            <a:pPr>
              <a:lnSpc>
                <a:spcPts val="1200"/>
              </a:lnSpc>
              <a:spcBef>
                <a:spcPct val="0"/>
              </a:spcBef>
            </a:pPr>
            <a:endParaRPr lang="it-IT" altLang="de-IT" sz="1100">
              <a:latin typeface="Arial" panose="020B0604020202020204" pitchFamily="34" charset="0"/>
            </a:endParaRPr>
          </a:p>
        </p:txBody>
      </p:sp>
      <p:pic>
        <p:nvPicPr>
          <p:cNvPr id="19" name="Picture 38">
            <a:extLst>
              <a:ext uri="{FF2B5EF4-FFF2-40B4-BE49-F238E27FC236}">
                <a16:creationId xmlns:a16="http://schemas.microsoft.com/office/drawing/2014/main" id="{EF77B6BA-467F-034F-BE97-E038D60EB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431" y="374015"/>
            <a:ext cx="719138" cy="89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039E3B0-B119-110A-BAF2-481DA2C2EDEF}"/>
              </a:ext>
            </a:extLst>
          </p:cNvPr>
          <p:cNvSpPr txBox="1"/>
          <p:nvPr/>
        </p:nvSpPr>
        <p:spPr>
          <a:xfrm>
            <a:off x="857250" y="3429000"/>
            <a:ext cx="10153649" cy="1477328"/>
          </a:xfrm>
          <a:prstGeom prst="rect">
            <a:avLst/>
          </a:prstGeom>
          <a:noFill/>
        </p:spPr>
        <p:txBody>
          <a:bodyPr wrap="square" lIns="91440" tIns="45720" rIns="91440" bIns="45720" rtlCol="0" anchor="t">
            <a:spAutoFit/>
          </a:bodyPr>
          <a:lstStyle/>
          <a:p>
            <a:r>
              <a:rPr lang="it-IT" sz="3000" dirty="0">
                <a:solidFill>
                  <a:schemeClr val="bg1"/>
                </a:solidFill>
              </a:rPr>
              <a:t>Die </a:t>
            </a:r>
            <a:r>
              <a:rPr lang="de-DE" sz="3000" i="0" dirty="0">
                <a:solidFill>
                  <a:schemeClr val="bg1"/>
                </a:solidFill>
                <a:effectLst/>
              </a:rPr>
              <a:t>Sicherheit der Bevölkerung steht an oberster Stelle!</a:t>
            </a:r>
          </a:p>
          <a:p>
            <a:br>
              <a:rPr lang="de-DE" sz="3000" i="0" dirty="0">
                <a:effectLst/>
              </a:rPr>
            </a:br>
            <a:r>
              <a:rPr lang="de-DE" sz="3000" i="0" dirty="0">
                <a:solidFill>
                  <a:schemeClr val="bg1"/>
                </a:solidFill>
                <a:effectLst/>
              </a:rPr>
              <a:t>La </a:t>
            </a:r>
            <a:r>
              <a:rPr lang="it-IT" sz="3000" i="0" dirty="0">
                <a:solidFill>
                  <a:schemeClr val="bg1"/>
                </a:solidFill>
                <a:effectLst/>
              </a:rPr>
              <a:t>sicurezza della popolazione è </a:t>
            </a:r>
            <a:r>
              <a:rPr lang="it-IT" sz="3000" dirty="0">
                <a:solidFill>
                  <a:schemeClr val="bg1"/>
                </a:solidFill>
              </a:rPr>
              <a:t>prioritaria</a:t>
            </a:r>
            <a:r>
              <a:rPr lang="it-IT" sz="3000" i="0" dirty="0">
                <a:solidFill>
                  <a:schemeClr val="bg1"/>
                </a:solidFill>
                <a:effectLst/>
              </a:rPr>
              <a:t>!</a:t>
            </a:r>
            <a:endParaRPr lang="de-DE" sz="3000" dirty="0">
              <a:solidFill>
                <a:schemeClr val="bg1"/>
              </a:solidFill>
            </a:endParaRPr>
          </a:p>
        </p:txBody>
      </p:sp>
    </p:spTree>
    <p:extLst>
      <p:ext uri="{BB962C8B-B14F-4D97-AF65-F5344CB8AC3E}">
        <p14:creationId xmlns:p14="http://schemas.microsoft.com/office/powerpoint/2010/main" val="3925034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E630A1-BE38-CFF8-9BBC-F9A151AB7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976" y="1359583"/>
            <a:ext cx="6789626" cy="42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a:extLst>
              <a:ext uri="{FF2B5EF4-FFF2-40B4-BE49-F238E27FC236}">
                <a16:creationId xmlns:a16="http://schemas.microsoft.com/office/drawing/2014/main" id="{997C73E3-4C89-B0C7-669F-D22C3A3D6CD5}"/>
              </a:ext>
            </a:extLst>
          </p:cNvPr>
          <p:cNvSpPr>
            <a:spLocks noGrp="1"/>
          </p:cNvSpPr>
          <p:nvPr>
            <p:ph type="title"/>
          </p:nvPr>
        </p:nvSpPr>
        <p:spPr>
          <a:xfrm>
            <a:off x="998538" y="879090"/>
            <a:ext cx="10157142" cy="885100"/>
          </a:xfrm>
        </p:spPr>
        <p:txBody>
          <a:bodyPr/>
          <a:lstStyle/>
          <a:p>
            <a:pPr algn="ctr"/>
            <a:r>
              <a:rPr lang="de-DE">
                <a:solidFill>
                  <a:srgbClr val="006600"/>
                </a:solidFill>
              </a:rPr>
              <a:t>Status quo </a:t>
            </a:r>
            <a:br>
              <a:rPr lang="de-DE"/>
            </a:br>
            <a:endParaRPr lang="de-DE"/>
          </a:p>
        </p:txBody>
      </p:sp>
      <p:pic>
        <p:nvPicPr>
          <p:cNvPr id="10" name="Grafik 9" descr="Bär mit einfarbiger Füllung">
            <a:extLst>
              <a:ext uri="{FF2B5EF4-FFF2-40B4-BE49-F238E27FC236}">
                <a16:creationId xmlns:a16="http://schemas.microsoft.com/office/drawing/2014/main" id="{B97D0291-5158-B62B-0644-D3E543630C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6052" y="2835007"/>
            <a:ext cx="1641963" cy="1641963"/>
          </a:xfrm>
          <a:prstGeom prst="rect">
            <a:avLst/>
          </a:prstGeom>
        </p:spPr>
      </p:pic>
      <p:sp>
        <p:nvSpPr>
          <p:cNvPr id="11" name="Textfeld 10">
            <a:extLst>
              <a:ext uri="{FF2B5EF4-FFF2-40B4-BE49-F238E27FC236}">
                <a16:creationId xmlns:a16="http://schemas.microsoft.com/office/drawing/2014/main" id="{0F181D7C-C227-9512-1DE9-708D804AADF9}"/>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
        <p:nvSpPr>
          <p:cNvPr id="14" name="Textfeld 13">
            <a:extLst>
              <a:ext uri="{FF2B5EF4-FFF2-40B4-BE49-F238E27FC236}">
                <a16:creationId xmlns:a16="http://schemas.microsoft.com/office/drawing/2014/main" id="{42D3D155-3C91-1BF9-816D-B79BD67EC59B}"/>
              </a:ext>
            </a:extLst>
          </p:cNvPr>
          <p:cNvSpPr txBox="1"/>
          <p:nvPr/>
        </p:nvSpPr>
        <p:spPr>
          <a:xfrm>
            <a:off x="874877" y="2171492"/>
            <a:ext cx="4486275" cy="369332"/>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de-DE"/>
              <a:t>Aktuelle Nachweise - </a:t>
            </a:r>
            <a:r>
              <a:rPr lang="de-DE" err="1"/>
              <a:t>presenza</a:t>
            </a:r>
            <a:r>
              <a:rPr lang="de-DE"/>
              <a:t> </a:t>
            </a:r>
            <a:r>
              <a:rPr lang="de-DE" err="1"/>
              <a:t>attuale</a:t>
            </a:r>
            <a:endParaRPr lang="de-DE"/>
          </a:p>
        </p:txBody>
      </p:sp>
      <p:pic>
        <p:nvPicPr>
          <p:cNvPr id="15" name="Grafik 14" descr="Bär mit einfarbiger Füllung">
            <a:extLst>
              <a:ext uri="{FF2B5EF4-FFF2-40B4-BE49-F238E27FC236}">
                <a16:creationId xmlns:a16="http://schemas.microsoft.com/office/drawing/2014/main" id="{61CF21B1-DA14-A613-385F-15922BC22D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514" y="3084606"/>
            <a:ext cx="1641963" cy="1641963"/>
          </a:xfrm>
          <a:prstGeom prst="rect">
            <a:avLst/>
          </a:prstGeom>
        </p:spPr>
      </p:pic>
      <p:pic>
        <p:nvPicPr>
          <p:cNvPr id="16" name="Grafik 15" descr="Bär mit einfarbiger Füllung">
            <a:extLst>
              <a:ext uri="{FF2B5EF4-FFF2-40B4-BE49-F238E27FC236}">
                <a16:creationId xmlns:a16="http://schemas.microsoft.com/office/drawing/2014/main" id="{01624C36-5C8E-D5EE-ABAE-90D945E2E1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9748" y="4336947"/>
            <a:ext cx="1641963" cy="1641963"/>
          </a:xfrm>
          <a:prstGeom prst="rect">
            <a:avLst/>
          </a:prstGeom>
        </p:spPr>
      </p:pic>
    </p:spTree>
    <p:extLst>
      <p:ext uri="{BB962C8B-B14F-4D97-AF65-F5344CB8AC3E}">
        <p14:creationId xmlns:p14="http://schemas.microsoft.com/office/powerpoint/2010/main" val="419409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BE2DCA-BF72-017A-B03F-FF65403E8664}"/>
              </a:ext>
            </a:extLst>
          </p:cNvPr>
          <p:cNvPicPr>
            <a:picLocks noChangeAspect="1"/>
          </p:cNvPicPr>
          <p:nvPr/>
        </p:nvPicPr>
        <p:blipFill rotWithShape="1">
          <a:blip r:embed="rId3"/>
          <a:srcRect r="1878" b="10657"/>
          <a:stretch/>
        </p:blipFill>
        <p:spPr>
          <a:xfrm>
            <a:off x="4370363" y="2183220"/>
            <a:ext cx="3525862" cy="3884205"/>
          </a:xfrm>
          <a:prstGeom prst="rect">
            <a:avLst/>
          </a:prstGeom>
        </p:spPr>
      </p:pic>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595401" y="2183220"/>
            <a:ext cx="3593350" cy="3552588"/>
          </a:xfrm>
          <a:ln>
            <a:solidFill>
              <a:srgbClr val="006600"/>
            </a:solidFill>
          </a:ln>
        </p:spPr>
        <p:txBody>
          <a:bodyPr lIns="91440" tIns="45720" rIns="91440" bIns="45720" anchor="t"/>
          <a:lstStyle/>
          <a:p>
            <a:r>
              <a:rPr lang="de-DE" sz="2000"/>
              <a:t>Festgelegte Aktionen für das Management, den Erhalt und den Einsatz in Normal- und Ausnahmesituationen.</a:t>
            </a:r>
          </a:p>
          <a:p>
            <a:endParaRPr lang="de-DE" sz="2000"/>
          </a:p>
          <a:p>
            <a:r>
              <a:rPr lang="de-DE" sz="2000"/>
              <a:t>Leitlinien für Monitoring, Vorbeugung, Öffentlichkeits-arbeit, Vergrämung, Fang und auch Entnahme.</a:t>
            </a:r>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8085623" y="2250039"/>
            <a:ext cx="3745109" cy="3485769"/>
          </a:xfrm>
          <a:ln>
            <a:solidFill>
              <a:srgbClr val="006600"/>
            </a:solidFill>
          </a:ln>
        </p:spPr>
        <p:txBody>
          <a:bodyPr lIns="91440" tIns="45720" rIns="91440" bIns="45720" anchor="t"/>
          <a:lstStyle/>
          <a:p>
            <a:r>
              <a:rPr lang="de-DE" sz="2000" dirty="0" err="1"/>
              <a:t>Azioni</a:t>
            </a:r>
            <a:r>
              <a:rPr lang="de-DE" sz="2000" dirty="0"/>
              <a:t> da </a:t>
            </a:r>
            <a:r>
              <a:rPr lang="de-DE" sz="2000" dirty="0" err="1"/>
              <a:t>attuare</a:t>
            </a:r>
            <a:r>
              <a:rPr lang="de-DE" sz="2000" dirty="0"/>
              <a:t> per la </a:t>
            </a:r>
            <a:r>
              <a:rPr lang="de-DE" sz="2000" dirty="0" err="1"/>
              <a:t>corretta</a:t>
            </a:r>
            <a:r>
              <a:rPr lang="de-DE" sz="2000" dirty="0"/>
              <a:t> </a:t>
            </a:r>
            <a:r>
              <a:rPr lang="de-DE" sz="2000" dirty="0" err="1"/>
              <a:t>gestione</a:t>
            </a:r>
            <a:r>
              <a:rPr lang="de-DE" sz="2000" dirty="0"/>
              <a:t>, la </a:t>
            </a:r>
            <a:r>
              <a:rPr lang="de-DE" sz="2000" dirty="0" err="1"/>
              <a:t>conservazione</a:t>
            </a:r>
            <a:r>
              <a:rPr lang="de-DE" sz="2000" dirty="0"/>
              <a:t> e </a:t>
            </a:r>
            <a:r>
              <a:rPr lang="de-DE" sz="2000" dirty="0" err="1"/>
              <a:t>l'intervento</a:t>
            </a:r>
            <a:r>
              <a:rPr lang="de-DE" sz="2000" dirty="0"/>
              <a:t> </a:t>
            </a:r>
            <a:r>
              <a:rPr lang="de-DE" sz="2000" dirty="0" err="1"/>
              <a:t>sia</a:t>
            </a:r>
            <a:r>
              <a:rPr lang="de-DE" sz="2000" dirty="0"/>
              <a:t> in </a:t>
            </a:r>
            <a:r>
              <a:rPr lang="de-DE" sz="2000" dirty="0" err="1"/>
              <a:t>condizioni</a:t>
            </a:r>
            <a:r>
              <a:rPr lang="de-DE" sz="2000" dirty="0"/>
              <a:t> </a:t>
            </a:r>
            <a:r>
              <a:rPr lang="de-DE" sz="2000" dirty="0" err="1"/>
              <a:t>ordinarie</a:t>
            </a:r>
            <a:r>
              <a:rPr lang="de-DE" sz="2000" dirty="0"/>
              <a:t> </a:t>
            </a:r>
            <a:r>
              <a:rPr lang="de-DE" sz="2000" dirty="0" err="1"/>
              <a:t>che</a:t>
            </a:r>
            <a:r>
              <a:rPr lang="de-DE" sz="2000" dirty="0"/>
              <a:t> </a:t>
            </a:r>
            <a:r>
              <a:rPr lang="de-DE" sz="2000" dirty="0" err="1"/>
              <a:t>straordinarie</a:t>
            </a:r>
            <a:r>
              <a:rPr lang="de-DE" sz="2000" dirty="0"/>
              <a:t>.</a:t>
            </a:r>
          </a:p>
          <a:p>
            <a:r>
              <a:rPr lang="it-IT" sz="2000" dirty="0"/>
              <a:t>Linee guida per monitoraggio, prevenzione, pubbliche relazioni, dissuasione, cattura e anche abbattimento.</a:t>
            </a:r>
            <a:endParaRPr lang="de-DE" sz="2000" dirty="0"/>
          </a:p>
          <a:p>
            <a:endParaRPr lang="de-DE" dirty="0"/>
          </a:p>
        </p:txBody>
      </p:sp>
      <p:sp>
        <p:nvSpPr>
          <p:cNvPr id="8" name="Titel 7">
            <a:extLst>
              <a:ext uri="{FF2B5EF4-FFF2-40B4-BE49-F238E27FC236}">
                <a16:creationId xmlns:a16="http://schemas.microsoft.com/office/drawing/2014/main" id="{1FFFB4C6-90A4-984F-981B-80FB0156B45D}"/>
              </a:ext>
            </a:extLst>
          </p:cNvPr>
          <p:cNvSpPr>
            <a:spLocks noGrp="1"/>
          </p:cNvSpPr>
          <p:nvPr>
            <p:ph type="title"/>
          </p:nvPr>
        </p:nvSpPr>
        <p:spPr>
          <a:xfrm>
            <a:off x="513029" y="715098"/>
            <a:ext cx="11308019" cy="1083759"/>
          </a:xfrm>
        </p:spPr>
        <p:txBody>
          <a:bodyPr lIns="91440" tIns="45720" rIns="91440" bIns="45720" anchor="t"/>
          <a:lstStyle/>
          <a:p>
            <a:pPr algn="ctr"/>
            <a:r>
              <a:rPr lang="de-DE" sz="4000">
                <a:solidFill>
                  <a:srgbClr val="006600"/>
                </a:solidFill>
              </a:rPr>
              <a:t>Managementinstrument – </a:t>
            </a:r>
            <a:r>
              <a:rPr lang="de-DE" sz="4000" err="1">
                <a:solidFill>
                  <a:srgbClr val="006600"/>
                </a:solidFill>
              </a:rPr>
              <a:t>Strumento</a:t>
            </a:r>
            <a:r>
              <a:rPr lang="de-DE" sz="4000">
                <a:solidFill>
                  <a:srgbClr val="006600"/>
                </a:solidFill>
              </a:rPr>
              <a:t> di </a:t>
            </a:r>
            <a:r>
              <a:rPr lang="de-DE" sz="4000" err="1">
                <a:solidFill>
                  <a:srgbClr val="006600"/>
                </a:solidFill>
              </a:rPr>
              <a:t>gestione</a:t>
            </a:r>
            <a:r>
              <a:rPr lang="de-DE" sz="4000">
                <a:solidFill>
                  <a:srgbClr val="006600"/>
                </a:solidFill>
              </a:rPr>
              <a:t>  PACOBACE</a:t>
            </a:r>
          </a:p>
        </p:txBody>
      </p:sp>
      <p:sp>
        <p:nvSpPr>
          <p:cNvPr id="6" name="Textfeld 5">
            <a:extLst>
              <a:ext uri="{FF2B5EF4-FFF2-40B4-BE49-F238E27FC236}">
                <a16:creationId xmlns:a16="http://schemas.microsoft.com/office/drawing/2014/main" id="{108EB133-8D4E-3D2D-E325-EE874DFEEAE8}"/>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9115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A3F39A2-3221-E848-8C83-E8971996E76E}"/>
              </a:ext>
            </a:extLst>
          </p:cNvPr>
          <p:cNvSpPr>
            <a:spLocks noGrp="1"/>
          </p:cNvSpPr>
          <p:nvPr>
            <p:ph type="body" sz="quarter" idx="10"/>
          </p:nvPr>
        </p:nvSpPr>
        <p:spPr>
          <a:xfrm>
            <a:off x="514350" y="1677691"/>
            <a:ext cx="3481142" cy="4092873"/>
          </a:xfrm>
          <a:ln>
            <a:solidFill>
              <a:srgbClr val="006600"/>
            </a:solidFill>
          </a:ln>
        </p:spPr>
        <p:txBody>
          <a:bodyPr lIns="91440" tIns="45720" rIns="91440" bIns="45720" anchor="t"/>
          <a:lstStyle/>
          <a:p>
            <a:r>
              <a:rPr lang="de-DE" sz="2000" dirty="0"/>
              <a:t>Grundlagen: </a:t>
            </a:r>
          </a:p>
          <a:p>
            <a:pPr lvl="1"/>
            <a:r>
              <a:rPr lang="de-DE" sz="2000" dirty="0"/>
              <a:t>Leitlinien </a:t>
            </a:r>
            <a:r>
              <a:rPr lang="de-DE" sz="2000" dirty="0" err="1"/>
              <a:t>Pacobace</a:t>
            </a:r>
            <a:endParaRPr lang="de-DE" sz="2000" dirty="0"/>
          </a:p>
          <a:p>
            <a:pPr lvl="1"/>
            <a:r>
              <a:rPr lang="de-DE" sz="2000" dirty="0"/>
              <a:t>LG 11/2018</a:t>
            </a:r>
          </a:p>
          <a:p>
            <a:pPr marL="457200" lvl="1" indent="0">
              <a:buNone/>
            </a:pPr>
            <a:endParaRPr lang="de-DE" sz="2000" dirty="0"/>
          </a:p>
          <a:p>
            <a:pPr>
              <a:lnSpc>
                <a:spcPct val="100000"/>
              </a:lnSpc>
            </a:pPr>
            <a:r>
              <a:rPr lang="de-DE" sz="2000" dirty="0"/>
              <a:t>Unter Berücksichtigung der Leitlinien des </a:t>
            </a:r>
            <a:r>
              <a:rPr lang="de-DE" sz="2000" dirty="0" err="1"/>
              <a:t>Pacobace</a:t>
            </a:r>
            <a:r>
              <a:rPr lang="de-DE" sz="2000" dirty="0"/>
              <a:t> und </a:t>
            </a:r>
            <a:r>
              <a:rPr lang="de-DE" sz="2000" dirty="0">
                <a:solidFill>
                  <a:srgbClr val="C00000"/>
                </a:solidFill>
              </a:rPr>
              <a:t>nach Einholen eines Gutachtens von ISPRA </a:t>
            </a:r>
            <a:r>
              <a:rPr lang="de-DE" sz="2000" dirty="0"/>
              <a:t>kann der Landeshauptmann den Fang bzw. die Entnahme eines Bären ermächtigen</a:t>
            </a:r>
            <a:r>
              <a:rPr lang="de-DE" dirty="0"/>
              <a:t>. </a:t>
            </a:r>
            <a:endParaRPr lang="de-DE" dirty="0">
              <a:cs typeface="Arial"/>
            </a:endParaRPr>
          </a:p>
        </p:txBody>
      </p:sp>
      <p:sp>
        <p:nvSpPr>
          <p:cNvPr id="10" name="Textplatzhalter 9">
            <a:extLst>
              <a:ext uri="{FF2B5EF4-FFF2-40B4-BE49-F238E27FC236}">
                <a16:creationId xmlns:a16="http://schemas.microsoft.com/office/drawing/2014/main" id="{51161168-6130-3344-918C-C2688B62F1CB}"/>
              </a:ext>
            </a:extLst>
          </p:cNvPr>
          <p:cNvSpPr>
            <a:spLocks noGrp="1"/>
          </p:cNvSpPr>
          <p:nvPr>
            <p:ph type="body" sz="quarter" idx="11"/>
          </p:nvPr>
        </p:nvSpPr>
        <p:spPr>
          <a:xfrm>
            <a:off x="7895491" y="1677692"/>
            <a:ext cx="3420209" cy="4092872"/>
          </a:xfrm>
          <a:ln>
            <a:solidFill>
              <a:srgbClr val="006600"/>
            </a:solidFill>
          </a:ln>
        </p:spPr>
        <p:txBody>
          <a:bodyPr lIns="91440" tIns="45720" rIns="91440" bIns="45720" anchor="t"/>
          <a:lstStyle/>
          <a:p>
            <a:r>
              <a:rPr lang="de-DE" sz="2000" dirty="0" err="1"/>
              <a:t>Fonti</a:t>
            </a:r>
            <a:r>
              <a:rPr lang="de-DE" sz="2000" dirty="0"/>
              <a:t> normative:</a:t>
            </a:r>
          </a:p>
          <a:p>
            <a:pPr lvl="1"/>
            <a:r>
              <a:rPr lang="de-DE" sz="2000" dirty="0" err="1"/>
              <a:t>Regolamentazioni</a:t>
            </a:r>
            <a:r>
              <a:rPr lang="de-DE" sz="2000" dirty="0"/>
              <a:t> </a:t>
            </a:r>
            <a:r>
              <a:rPr lang="de-DE" sz="2000" dirty="0" err="1"/>
              <a:t>Pacobace</a:t>
            </a:r>
            <a:endParaRPr lang="de-DE" sz="2000" dirty="0"/>
          </a:p>
          <a:p>
            <a:pPr lvl="1"/>
            <a:r>
              <a:rPr lang="de-DE" sz="2000" dirty="0"/>
              <a:t>LP 11/2018</a:t>
            </a:r>
          </a:p>
          <a:p>
            <a:pPr lvl="1"/>
            <a:endParaRPr lang="de-DE" sz="2000" dirty="0"/>
          </a:p>
          <a:p>
            <a:r>
              <a:rPr lang="en-US" sz="2000" dirty="0" err="1"/>
              <a:t>Presidente</a:t>
            </a:r>
            <a:r>
              <a:rPr lang="en-US" sz="2000" dirty="0"/>
              <a:t> </a:t>
            </a:r>
            <a:r>
              <a:rPr lang="en-US" sz="2000" dirty="0" err="1"/>
              <a:t>della</a:t>
            </a:r>
            <a:r>
              <a:rPr lang="en-US" sz="2000" dirty="0"/>
              <a:t> </a:t>
            </a:r>
            <a:r>
              <a:rPr lang="en-US" sz="2000" dirty="0" err="1"/>
              <a:t>Provincia</a:t>
            </a:r>
            <a:r>
              <a:rPr lang="en-US" sz="2000" dirty="0"/>
              <a:t> </a:t>
            </a:r>
            <a:r>
              <a:rPr lang="en-US" sz="2000" dirty="0" err="1"/>
              <a:t>può</a:t>
            </a:r>
            <a:r>
              <a:rPr lang="en-US" sz="2000" dirty="0"/>
              <a:t> </a:t>
            </a:r>
            <a:r>
              <a:rPr lang="en-US" sz="2000" dirty="0" err="1"/>
              <a:t>rilasciare</a:t>
            </a:r>
            <a:r>
              <a:rPr lang="en-US" sz="2000" dirty="0"/>
              <a:t>, </a:t>
            </a:r>
            <a:r>
              <a:rPr lang="en-US" sz="2000" dirty="0" err="1">
                <a:solidFill>
                  <a:schemeClr val="accent1"/>
                </a:solidFill>
              </a:rPr>
              <a:t>acquisito</a:t>
            </a:r>
            <a:r>
              <a:rPr lang="en-US" sz="2000" dirty="0">
                <a:solidFill>
                  <a:schemeClr val="accent1"/>
                </a:solidFill>
              </a:rPr>
              <a:t> il </a:t>
            </a:r>
            <a:r>
              <a:rPr lang="en-US" sz="2000" dirty="0" err="1">
                <a:solidFill>
                  <a:schemeClr val="accent1"/>
                </a:solidFill>
              </a:rPr>
              <a:t>parere</a:t>
            </a:r>
            <a:r>
              <a:rPr lang="en-US" sz="2000" dirty="0">
                <a:solidFill>
                  <a:schemeClr val="accent1"/>
                </a:solidFill>
              </a:rPr>
              <a:t> ISPRA,</a:t>
            </a:r>
            <a:r>
              <a:rPr lang="en-US" sz="2000" dirty="0"/>
              <a:t> </a:t>
            </a:r>
            <a:r>
              <a:rPr lang="en-US" sz="2000" dirty="0" err="1"/>
              <a:t>l’autorizzazione</a:t>
            </a:r>
            <a:r>
              <a:rPr lang="en-US" sz="2000" dirty="0"/>
              <a:t> </a:t>
            </a:r>
            <a:r>
              <a:rPr lang="en-US" sz="2000" dirty="0" err="1"/>
              <a:t>alla</a:t>
            </a:r>
            <a:r>
              <a:rPr lang="en-US" sz="2000" dirty="0"/>
              <a:t> </a:t>
            </a:r>
            <a:r>
              <a:rPr lang="en-US" sz="2000" dirty="0" err="1"/>
              <a:t>cattura</a:t>
            </a:r>
            <a:r>
              <a:rPr lang="en-US" sz="2000" dirty="0"/>
              <a:t>  o </a:t>
            </a:r>
            <a:r>
              <a:rPr lang="en-US" sz="2000" dirty="0" err="1"/>
              <a:t>alla</a:t>
            </a:r>
            <a:r>
              <a:rPr lang="en-US" sz="2000" dirty="0"/>
              <a:t> </a:t>
            </a:r>
            <a:r>
              <a:rPr lang="en-US" sz="2000" dirty="0" err="1"/>
              <a:t>rimozione</a:t>
            </a:r>
            <a:r>
              <a:rPr lang="en-US" sz="2000" dirty="0"/>
              <a:t> di </a:t>
            </a:r>
            <a:r>
              <a:rPr lang="en-US" sz="2000" dirty="0" err="1"/>
              <a:t>un’orso</a:t>
            </a:r>
            <a:r>
              <a:rPr lang="en-US" sz="2000" dirty="0"/>
              <a:t> per le </a:t>
            </a:r>
            <a:r>
              <a:rPr lang="en-US" sz="2000" dirty="0" err="1"/>
              <a:t>finalità</a:t>
            </a:r>
            <a:r>
              <a:rPr lang="en-US" sz="2000" dirty="0"/>
              <a:t> indicate </a:t>
            </a:r>
            <a:r>
              <a:rPr lang="en-US" sz="2000" dirty="0" err="1"/>
              <a:t>nel</a:t>
            </a:r>
            <a:r>
              <a:rPr lang="en-US" sz="2000" dirty="0"/>
              <a:t> PACOBACE</a:t>
            </a:r>
            <a:r>
              <a:rPr lang="en-US" sz="2000" dirty="0">
                <a:solidFill>
                  <a:schemeClr val="accent1"/>
                </a:solidFill>
              </a:rPr>
              <a:t>.</a:t>
            </a:r>
            <a:endParaRPr lang="de-DE" sz="2000" dirty="0">
              <a:solidFill>
                <a:schemeClr val="accent1"/>
              </a:solidFill>
            </a:endParaRPr>
          </a:p>
        </p:txBody>
      </p:sp>
      <p:pic>
        <p:nvPicPr>
          <p:cNvPr id="3" name="Grafik 2">
            <a:extLst>
              <a:ext uri="{FF2B5EF4-FFF2-40B4-BE49-F238E27FC236}">
                <a16:creationId xmlns:a16="http://schemas.microsoft.com/office/drawing/2014/main" id="{1E0FBF70-AAF0-8859-C518-0E5EF986859A}"/>
              </a:ext>
            </a:extLst>
          </p:cNvPr>
          <p:cNvPicPr>
            <a:picLocks noChangeAspect="1"/>
          </p:cNvPicPr>
          <p:nvPr/>
        </p:nvPicPr>
        <p:blipFill>
          <a:blip r:embed="rId3"/>
          <a:stretch>
            <a:fillRect/>
          </a:stretch>
        </p:blipFill>
        <p:spPr>
          <a:xfrm>
            <a:off x="5066359" y="439003"/>
            <a:ext cx="1814161" cy="1501500"/>
          </a:xfrm>
          <a:prstGeom prst="rect">
            <a:avLst/>
          </a:prstGeom>
        </p:spPr>
      </p:pic>
      <p:sp>
        <p:nvSpPr>
          <p:cNvPr id="5" name="Textfeld 4">
            <a:extLst>
              <a:ext uri="{FF2B5EF4-FFF2-40B4-BE49-F238E27FC236}">
                <a16:creationId xmlns:a16="http://schemas.microsoft.com/office/drawing/2014/main" id="{0E8E542A-7CFE-E73E-A944-00A6B771089A}"/>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pic>
        <p:nvPicPr>
          <p:cNvPr id="2" name="Grafik 1">
            <a:extLst>
              <a:ext uri="{FF2B5EF4-FFF2-40B4-BE49-F238E27FC236}">
                <a16:creationId xmlns:a16="http://schemas.microsoft.com/office/drawing/2014/main" id="{B7682B5D-1F61-8EE1-A98D-EDA3BDC8C27F}"/>
              </a:ext>
            </a:extLst>
          </p:cNvPr>
          <p:cNvPicPr>
            <a:picLocks noChangeAspect="1"/>
          </p:cNvPicPr>
          <p:nvPr/>
        </p:nvPicPr>
        <p:blipFill>
          <a:blip r:embed="rId4"/>
          <a:stretch>
            <a:fillRect/>
          </a:stretch>
        </p:blipFill>
        <p:spPr>
          <a:xfrm>
            <a:off x="4570208" y="1864303"/>
            <a:ext cx="2806466" cy="2319116"/>
          </a:xfrm>
          <a:prstGeom prst="rect">
            <a:avLst/>
          </a:prstGeom>
        </p:spPr>
      </p:pic>
      <p:pic>
        <p:nvPicPr>
          <p:cNvPr id="4" name="Grafik 3">
            <a:extLst>
              <a:ext uri="{FF2B5EF4-FFF2-40B4-BE49-F238E27FC236}">
                <a16:creationId xmlns:a16="http://schemas.microsoft.com/office/drawing/2014/main" id="{100816DE-12F1-A793-114F-A63613E1CF5C}"/>
              </a:ext>
            </a:extLst>
          </p:cNvPr>
          <p:cNvPicPr>
            <a:picLocks noChangeAspect="1"/>
          </p:cNvPicPr>
          <p:nvPr/>
        </p:nvPicPr>
        <p:blipFill>
          <a:blip r:embed="rId5"/>
          <a:stretch>
            <a:fillRect/>
          </a:stretch>
        </p:blipFill>
        <p:spPr>
          <a:xfrm>
            <a:off x="4343505" y="3971145"/>
            <a:ext cx="3259871" cy="2214451"/>
          </a:xfrm>
          <a:prstGeom prst="rect">
            <a:avLst/>
          </a:prstGeom>
        </p:spPr>
      </p:pic>
    </p:spTree>
    <p:extLst>
      <p:ext uri="{BB962C8B-B14F-4D97-AF65-F5344CB8AC3E}">
        <p14:creationId xmlns:p14="http://schemas.microsoft.com/office/powerpoint/2010/main" val="128698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3734DC5E-7D4A-62A7-A255-8A8A7DCD0B42}"/>
              </a:ext>
            </a:extLst>
          </p:cNvPr>
          <p:cNvSpPr txBox="1"/>
          <p:nvPr/>
        </p:nvSpPr>
        <p:spPr>
          <a:xfrm>
            <a:off x="914400" y="6213338"/>
            <a:ext cx="9283700" cy="369332"/>
          </a:xfrm>
          <a:prstGeom prst="rect">
            <a:avLst/>
          </a:prstGeom>
          <a:solidFill>
            <a:schemeClr val="bg1"/>
          </a:solidFill>
        </p:spPr>
        <p:txBody>
          <a:bodyPr wrap="square" rtlCol="0">
            <a:spAutoFit/>
          </a:bodyPr>
          <a:lstStyle/>
          <a:p>
            <a:endParaRPr lang="de-DE" dirty="0"/>
          </a:p>
        </p:txBody>
      </p:sp>
      <p:sp>
        <p:nvSpPr>
          <p:cNvPr id="4" name="Titel 3">
            <a:extLst>
              <a:ext uri="{FF2B5EF4-FFF2-40B4-BE49-F238E27FC236}">
                <a16:creationId xmlns:a16="http://schemas.microsoft.com/office/drawing/2014/main" id="{FB89508D-E264-CAAF-22D8-5FC9F1728F04}"/>
              </a:ext>
            </a:extLst>
          </p:cNvPr>
          <p:cNvSpPr>
            <a:spLocks noGrp="1"/>
          </p:cNvSpPr>
          <p:nvPr>
            <p:ph type="title"/>
          </p:nvPr>
        </p:nvSpPr>
        <p:spPr>
          <a:xfrm>
            <a:off x="1017429" y="825500"/>
            <a:ext cx="10157142" cy="785120"/>
          </a:xfrm>
        </p:spPr>
        <p:txBody>
          <a:bodyPr/>
          <a:lstStyle/>
          <a:p>
            <a:pPr algn="ctr"/>
            <a:r>
              <a:rPr lang="de-DE" sz="4000" dirty="0">
                <a:solidFill>
                  <a:srgbClr val="006600"/>
                </a:solidFill>
              </a:rPr>
              <a:t>Gefährlichkeitsgrad – Grado di </a:t>
            </a:r>
            <a:r>
              <a:rPr lang="it-IT" sz="4000" dirty="0">
                <a:solidFill>
                  <a:srgbClr val="006600"/>
                </a:solidFill>
              </a:rPr>
              <a:t>pericolosità</a:t>
            </a:r>
          </a:p>
        </p:txBody>
      </p:sp>
      <p:pic>
        <p:nvPicPr>
          <p:cNvPr id="6" name="Grafik 5">
            <a:extLst>
              <a:ext uri="{FF2B5EF4-FFF2-40B4-BE49-F238E27FC236}">
                <a16:creationId xmlns:a16="http://schemas.microsoft.com/office/drawing/2014/main" id="{5068587F-FB28-DEEF-524F-A0AA0DD2ECE5}"/>
              </a:ext>
            </a:extLst>
          </p:cNvPr>
          <p:cNvPicPr>
            <a:picLocks noChangeAspect="1"/>
          </p:cNvPicPr>
          <p:nvPr/>
        </p:nvPicPr>
        <p:blipFill>
          <a:blip r:embed="rId2"/>
          <a:stretch>
            <a:fillRect/>
          </a:stretch>
        </p:blipFill>
        <p:spPr>
          <a:xfrm>
            <a:off x="2098675" y="1781175"/>
            <a:ext cx="6915150" cy="4972050"/>
          </a:xfrm>
          <a:prstGeom prst="rect">
            <a:avLst/>
          </a:prstGeom>
        </p:spPr>
      </p:pic>
    </p:spTree>
    <p:extLst>
      <p:ext uri="{BB962C8B-B14F-4D97-AF65-F5344CB8AC3E}">
        <p14:creationId xmlns:p14="http://schemas.microsoft.com/office/powerpoint/2010/main" val="3771256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97C73E3-4C89-B0C7-669F-D22C3A3D6CD5}"/>
              </a:ext>
            </a:extLst>
          </p:cNvPr>
          <p:cNvSpPr>
            <a:spLocks noGrp="1"/>
          </p:cNvSpPr>
          <p:nvPr>
            <p:ph type="title"/>
          </p:nvPr>
        </p:nvSpPr>
        <p:spPr>
          <a:xfrm>
            <a:off x="998538" y="718050"/>
            <a:ext cx="10157142" cy="885100"/>
          </a:xfrm>
        </p:spPr>
        <p:txBody>
          <a:bodyPr lIns="91440" tIns="45720" rIns="91440" bIns="45720" anchor="t"/>
          <a:lstStyle/>
          <a:p>
            <a:pPr algn="ctr"/>
            <a:r>
              <a:rPr lang="de-DE">
                <a:solidFill>
                  <a:srgbClr val="006600"/>
                </a:solidFill>
              </a:rPr>
              <a:t>Aktuelle Maßnahmen – </a:t>
            </a:r>
            <a:r>
              <a:rPr lang="de-DE" err="1">
                <a:solidFill>
                  <a:srgbClr val="006600"/>
                </a:solidFill>
              </a:rPr>
              <a:t>Misure</a:t>
            </a:r>
            <a:r>
              <a:rPr lang="de-DE">
                <a:solidFill>
                  <a:srgbClr val="006600"/>
                </a:solidFill>
              </a:rPr>
              <a:t> </a:t>
            </a:r>
            <a:r>
              <a:rPr lang="de-DE" err="1">
                <a:solidFill>
                  <a:srgbClr val="006600"/>
                </a:solidFill>
              </a:rPr>
              <a:t>attuali</a:t>
            </a:r>
            <a:endParaRPr lang="de-DE">
              <a:solidFill>
                <a:srgbClr val="006600"/>
              </a:solidFill>
            </a:endParaRPr>
          </a:p>
        </p:txBody>
      </p:sp>
      <p:sp>
        <p:nvSpPr>
          <p:cNvPr id="6" name="Textfeld 5">
            <a:extLst>
              <a:ext uri="{FF2B5EF4-FFF2-40B4-BE49-F238E27FC236}">
                <a16:creationId xmlns:a16="http://schemas.microsoft.com/office/drawing/2014/main" id="{0492AA9F-3C6A-DC2C-79E3-EFDC4BC8DA2F}"/>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
        <p:nvSpPr>
          <p:cNvPr id="11" name="Textplatzhalter 1">
            <a:extLst>
              <a:ext uri="{FF2B5EF4-FFF2-40B4-BE49-F238E27FC236}">
                <a16:creationId xmlns:a16="http://schemas.microsoft.com/office/drawing/2014/main" id="{E6E1BD0E-DD45-DA1D-19CA-A08D1C0F0087}"/>
              </a:ext>
            </a:extLst>
          </p:cNvPr>
          <p:cNvSpPr>
            <a:spLocks noGrp="1"/>
          </p:cNvSpPr>
          <p:nvPr>
            <p:ph type="body" sz="quarter" idx="10"/>
          </p:nvPr>
        </p:nvSpPr>
        <p:spPr>
          <a:xfrm>
            <a:off x="998536" y="1603150"/>
            <a:ext cx="4769216" cy="4302350"/>
          </a:xfrm>
          <a:ln>
            <a:solidFill>
              <a:srgbClr val="006600"/>
            </a:solidFill>
          </a:ln>
        </p:spPr>
        <p:txBody>
          <a:bodyPr/>
          <a:lstStyle/>
          <a:p>
            <a:pPr marL="457200" indent="-457200">
              <a:buFont typeface="Wingdings" panose="05000000000000000000" pitchFamily="2" charset="2"/>
              <a:buChar char="Ø"/>
            </a:pPr>
            <a:r>
              <a:rPr lang="de-DE" sz="2200"/>
              <a:t>Einsatzgruppe</a:t>
            </a:r>
          </a:p>
          <a:p>
            <a:pPr marL="914400" lvl="1" indent="-457200">
              <a:buFont typeface="Wingdings" panose="05000000000000000000" pitchFamily="2" charset="2"/>
              <a:buChar char="Ø"/>
            </a:pPr>
            <a:r>
              <a:rPr lang="de-DE" sz="1800"/>
              <a:t>Technische Gruppe </a:t>
            </a:r>
          </a:p>
          <a:p>
            <a:pPr marL="914400" lvl="1" indent="-457200">
              <a:buFont typeface="Wingdings" panose="05000000000000000000" pitchFamily="2" charset="2"/>
              <a:buChar char="Ø"/>
            </a:pPr>
            <a:r>
              <a:rPr lang="de-DE" sz="1800"/>
              <a:t>Sicherheitsgruppe</a:t>
            </a:r>
          </a:p>
          <a:p>
            <a:pPr lvl="1"/>
            <a:endParaRPr lang="de-DE" sz="2000"/>
          </a:p>
          <a:p>
            <a:pPr marL="457200" indent="-457200">
              <a:buFont typeface="Wingdings" panose="05000000000000000000" pitchFamily="2" charset="2"/>
              <a:buChar char="Ø"/>
            </a:pPr>
            <a:r>
              <a:rPr lang="de-DE" sz="2200"/>
              <a:t>Monitoring</a:t>
            </a:r>
            <a:r>
              <a:rPr lang="de-DE" sz="2400"/>
              <a:t> </a:t>
            </a:r>
          </a:p>
          <a:p>
            <a:pPr marL="914400" lvl="1" indent="-457200">
              <a:buFont typeface="Wingdings" panose="05000000000000000000" pitchFamily="2" charset="2"/>
              <a:buChar char="Ø"/>
            </a:pPr>
            <a:r>
              <a:rPr lang="de-DE" sz="1800"/>
              <a:t>Fotofallen </a:t>
            </a:r>
          </a:p>
          <a:p>
            <a:pPr marL="914400" lvl="1" indent="-457200">
              <a:buFont typeface="Wingdings" panose="05000000000000000000" pitchFamily="2" charset="2"/>
              <a:buChar char="Ø"/>
            </a:pPr>
            <a:r>
              <a:rPr lang="de-DE" sz="1800"/>
              <a:t>Haarfallen </a:t>
            </a:r>
          </a:p>
          <a:p>
            <a:pPr marL="914400" lvl="1" indent="-457200">
              <a:buFont typeface="Wingdings" panose="05000000000000000000" pitchFamily="2" charset="2"/>
              <a:buChar char="Ø"/>
            </a:pPr>
            <a:r>
              <a:rPr lang="de-DE" sz="1800" err="1"/>
              <a:t>Besenderung</a:t>
            </a:r>
            <a:endParaRPr lang="de-DE" sz="1800"/>
          </a:p>
          <a:p>
            <a:pPr lvl="1"/>
            <a:r>
              <a:rPr lang="de-DE" sz="2000"/>
              <a:t> </a:t>
            </a:r>
          </a:p>
          <a:p>
            <a:pPr marL="457200" indent="-457200">
              <a:buFont typeface="Wingdings" panose="05000000000000000000" pitchFamily="2" charset="2"/>
              <a:buChar char="Ø"/>
            </a:pPr>
            <a:r>
              <a:rPr lang="de-DE" sz="2200"/>
              <a:t>Maßnahmen</a:t>
            </a:r>
          </a:p>
          <a:p>
            <a:pPr marL="914400" lvl="1" indent="-457200">
              <a:buFont typeface="Wingdings" panose="05000000000000000000" pitchFamily="2" charset="2"/>
              <a:buChar char="Ø"/>
            </a:pPr>
            <a:r>
              <a:rPr lang="de-DE" sz="1800"/>
              <a:t>Vergrämung</a:t>
            </a:r>
          </a:p>
          <a:p>
            <a:pPr marL="914400" lvl="1" indent="-457200">
              <a:buFont typeface="Wingdings" panose="05000000000000000000" pitchFamily="2" charset="2"/>
              <a:buChar char="Ø"/>
            </a:pPr>
            <a:r>
              <a:rPr lang="de-DE" sz="1800"/>
              <a:t>Fang</a:t>
            </a:r>
          </a:p>
        </p:txBody>
      </p:sp>
      <p:sp>
        <p:nvSpPr>
          <p:cNvPr id="12" name="Textplatzhalter 1">
            <a:extLst>
              <a:ext uri="{FF2B5EF4-FFF2-40B4-BE49-F238E27FC236}">
                <a16:creationId xmlns:a16="http://schemas.microsoft.com/office/drawing/2014/main" id="{3656610C-2750-0476-B3CF-0F88D03DED51}"/>
              </a:ext>
            </a:extLst>
          </p:cNvPr>
          <p:cNvSpPr txBox="1">
            <a:spLocks/>
          </p:cNvSpPr>
          <p:nvPr/>
        </p:nvSpPr>
        <p:spPr>
          <a:xfrm>
            <a:off x="6424248" y="1603150"/>
            <a:ext cx="4769216" cy="4302349"/>
          </a:xfrm>
          <a:prstGeom prst="rect">
            <a:avLst/>
          </a:prstGeom>
          <a:ln>
            <a:solidFill>
              <a:srgbClr val="006600"/>
            </a:solidFill>
          </a:ln>
        </p:spPr>
        <p:txBody>
          <a:bodyPr lIns="91440" tIns="45720" rIns="91440" bIns="45720" anchor="t"/>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de-DE" sz="2200" dirty="0" err="1"/>
              <a:t>Gruppo</a:t>
            </a:r>
            <a:r>
              <a:rPr lang="de-DE" sz="2200" dirty="0"/>
              <a:t> </a:t>
            </a:r>
            <a:r>
              <a:rPr lang="de-DE" sz="2200" dirty="0" err="1"/>
              <a:t>operativo</a:t>
            </a:r>
            <a:r>
              <a:rPr lang="de-DE" sz="2200" dirty="0"/>
              <a:t> </a:t>
            </a:r>
          </a:p>
          <a:p>
            <a:pPr marL="914400" lvl="1" indent="-457200">
              <a:buFont typeface="Wingdings" panose="05000000000000000000" pitchFamily="2" charset="2"/>
              <a:buChar char="Ø"/>
            </a:pPr>
            <a:r>
              <a:rPr lang="de-DE" sz="1800" dirty="0" err="1"/>
              <a:t>Gruppo</a:t>
            </a:r>
            <a:r>
              <a:rPr lang="de-DE" sz="1800" dirty="0"/>
              <a:t> </a:t>
            </a:r>
            <a:r>
              <a:rPr lang="de-DE" sz="1800" dirty="0" err="1"/>
              <a:t>tecnico</a:t>
            </a:r>
            <a:r>
              <a:rPr lang="de-DE" sz="1800" dirty="0"/>
              <a:t> </a:t>
            </a:r>
          </a:p>
          <a:p>
            <a:pPr marL="914400" lvl="1" indent="-457200">
              <a:buFont typeface="Wingdings" panose="05000000000000000000" pitchFamily="2" charset="2"/>
              <a:buChar char="Ø"/>
            </a:pPr>
            <a:r>
              <a:rPr lang="de-DE" sz="1800" dirty="0" err="1"/>
              <a:t>Gruppo</a:t>
            </a:r>
            <a:r>
              <a:rPr lang="de-DE" sz="1800" dirty="0"/>
              <a:t> </a:t>
            </a:r>
            <a:r>
              <a:rPr lang="de-DE" sz="1800" dirty="0" err="1"/>
              <a:t>sicurezza</a:t>
            </a:r>
            <a:endParaRPr lang="de-DE" sz="1800" dirty="0"/>
          </a:p>
          <a:p>
            <a:pPr lvl="1"/>
            <a:r>
              <a:rPr lang="de-DE" sz="2000" dirty="0"/>
              <a:t> </a:t>
            </a:r>
          </a:p>
          <a:p>
            <a:pPr marL="457200" indent="-457200">
              <a:buFont typeface="Wingdings" panose="05000000000000000000" pitchFamily="2" charset="2"/>
              <a:buChar char="Ø"/>
            </a:pPr>
            <a:r>
              <a:rPr lang="de-DE" sz="2200" dirty="0" err="1"/>
              <a:t>Monitoraggio</a:t>
            </a:r>
            <a:r>
              <a:rPr lang="de-DE" sz="2200" dirty="0"/>
              <a:t> </a:t>
            </a:r>
          </a:p>
          <a:p>
            <a:pPr marL="914400" lvl="1" indent="-457200">
              <a:buFont typeface="Wingdings" panose="05000000000000000000" pitchFamily="2" charset="2"/>
              <a:buChar char="Ø"/>
            </a:pPr>
            <a:r>
              <a:rPr lang="de-DE" sz="1800" dirty="0"/>
              <a:t>Fototrappole</a:t>
            </a:r>
          </a:p>
          <a:p>
            <a:pPr marL="914400" lvl="1" indent="-457200">
              <a:buFont typeface="Wingdings" panose="05000000000000000000" pitchFamily="2" charset="2"/>
              <a:buChar char="Ø"/>
            </a:pPr>
            <a:r>
              <a:rPr lang="de-DE" sz="1800" dirty="0" err="1"/>
              <a:t>Trapolaggio</a:t>
            </a:r>
            <a:r>
              <a:rPr lang="de-DE" sz="1800" dirty="0"/>
              <a:t> di </a:t>
            </a:r>
            <a:r>
              <a:rPr lang="de-DE" sz="1800" dirty="0" err="1"/>
              <a:t>peli</a:t>
            </a:r>
            <a:endParaRPr lang="de-DE" sz="1800" dirty="0"/>
          </a:p>
          <a:p>
            <a:pPr marL="914400" lvl="1" indent="-457200">
              <a:buFont typeface="Wingdings" panose="05000000000000000000" pitchFamily="2" charset="2"/>
              <a:buChar char="Ø"/>
            </a:pPr>
            <a:r>
              <a:rPr lang="de-DE" sz="1800" dirty="0" err="1"/>
              <a:t>Radiocollari</a:t>
            </a:r>
            <a:endParaRPr lang="de-DE" sz="1800" dirty="0"/>
          </a:p>
          <a:p>
            <a:pPr marL="914400" lvl="1" indent="-457200">
              <a:buFont typeface="Wingdings" panose="05000000000000000000" pitchFamily="2" charset="2"/>
              <a:buChar char="Ø"/>
            </a:pPr>
            <a:endParaRPr lang="de-DE" sz="2000" dirty="0"/>
          </a:p>
          <a:p>
            <a:pPr marL="457200" indent="-457200">
              <a:buFont typeface="Wingdings" panose="05000000000000000000" pitchFamily="2" charset="2"/>
              <a:buChar char="Ø"/>
            </a:pPr>
            <a:r>
              <a:rPr lang="de-DE" sz="2200" dirty="0" err="1"/>
              <a:t>Misure</a:t>
            </a:r>
            <a:endParaRPr lang="de-DE" sz="2200" dirty="0"/>
          </a:p>
          <a:p>
            <a:pPr marL="914400" lvl="1" indent="-457200">
              <a:buFont typeface="Wingdings" panose="05000000000000000000" pitchFamily="2" charset="2"/>
              <a:buChar char="Ø"/>
            </a:pPr>
            <a:r>
              <a:rPr lang="de-DE" sz="1800" dirty="0" err="1"/>
              <a:t>Dissuasione</a:t>
            </a:r>
            <a:endParaRPr lang="de-DE" sz="1800" dirty="0"/>
          </a:p>
          <a:p>
            <a:pPr marL="914400" lvl="1" indent="-457200">
              <a:buFont typeface="Wingdings" panose="05000000000000000000" pitchFamily="2" charset="2"/>
              <a:buChar char="Ø"/>
            </a:pPr>
            <a:r>
              <a:rPr lang="de-DE" sz="1800" dirty="0" err="1"/>
              <a:t>Cattura</a:t>
            </a:r>
            <a:endParaRPr lang="de-DE" sz="1800" dirty="0"/>
          </a:p>
        </p:txBody>
      </p:sp>
    </p:spTree>
    <p:extLst>
      <p:ext uri="{BB962C8B-B14F-4D97-AF65-F5344CB8AC3E}">
        <p14:creationId xmlns:p14="http://schemas.microsoft.com/office/powerpoint/2010/main" val="11392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204B1F-78CE-08A3-0843-462943D90A8E}"/>
              </a:ext>
            </a:extLst>
          </p:cNvPr>
          <p:cNvSpPr>
            <a:spLocks noGrp="1"/>
          </p:cNvSpPr>
          <p:nvPr>
            <p:ph type="body" sz="quarter" idx="10"/>
          </p:nvPr>
        </p:nvSpPr>
        <p:spPr>
          <a:xfrm>
            <a:off x="998538" y="3152774"/>
            <a:ext cx="3392393" cy="1847851"/>
          </a:xfrm>
        </p:spPr>
        <p:txBody>
          <a:bodyPr/>
          <a:lstStyle/>
          <a:p>
            <a:r>
              <a:rPr lang="it-IT" sz="2800" err="1"/>
              <a:t>Beschluss</a:t>
            </a:r>
            <a:r>
              <a:rPr lang="it-IT"/>
              <a:t> </a:t>
            </a:r>
            <a:r>
              <a:rPr lang="it-IT" sz="2800" err="1"/>
              <a:t>der</a:t>
            </a:r>
            <a:r>
              <a:rPr lang="it-IT" sz="2800"/>
              <a:t> </a:t>
            </a:r>
            <a:r>
              <a:rPr lang="it-IT" sz="2800" err="1"/>
              <a:t>Landesregierung</a:t>
            </a:r>
            <a:r>
              <a:rPr lang="it-IT" sz="2800"/>
              <a:t>:</a:t>
            </a:r>
          </a:p>
          <a:p>
            <a:r>
              <a:rPr lang="de-DE" sz="2800"/>
              <a:t>Einsatzgruppe (PACOBACE)</a:t>
            </a:r>
          </a:p>
          <a:p>
            <a:endParaRPr lang="de-DE"/>
          </a:p>
        </p:txBody>
      </p:sp>
      <p:sp>
        <p:nvSpPr>
          <p:cNvPr id="3" name="Titel 2">
            <a:extLst>
              <a:ext uri="{FF2B5EF4-FFF2-40B4-BE49-F238E27FC236}">
                <a16:creationId xmlns:a16="http://schemas.microsoft.com/office/drawing/2014/main" id="{997C73E3-4C89-B0C7-669F-D22C3A3D6CD5}"/>
              </a:ext>
            </a:extLst>
          </p:cNvPr>
          <p:cNvSpPr>
            <a:spLocks noGrp="1"/>
          </p:cNvSpPr>
          <p:nvPr>
            <p:ph type="title"/>
          </p:nvPr>
        </p:nvSpPr>
        <p:spPr>
          <a:xfrm>
            <a:off x="945198" y="988805"/>
            <a:ext cx="10157142" cy="885100"/>
          </a:xfrm>
        </p:spPr>
        <p:txBody>
          <a:bodyPr/>
          <a:lstStyle/>
          <a:p>
            <a:pPr algn="ctr"/>
            <a:r>
              <a:rPr lang="de-DE">
                <a:solidFill>
                  <a:srgbClr val="006600"/>
                </a:solidFill>
              </a:rPr>
              <a:t>Einsatzgruppe - </a:t>
            </a:r>
            <a:r>
              <a:rPr lang="de-DE" err="1">
                <a:solidFill>
                  <a:srgbClr val="006600"/>
                </a:solidFill>
              </a:rPr>
              <a:t>Gruppo</a:t>
            </a:r>
            <a:r>
              <a:rPr lang="de-DE">
                <a:solidFill>
                  <a:srgbClr val="006600"/>
                </a:solidFill>
              </a:rPr>
              <a:t> </a:t>
            </a:r>
            <a:r>
              <a:rPr lang="de-DE" err="1">
                <a:solidFill>
                  <a:srgbClr val="006600"/>
                </a:solidFill>
              </a:rPr>
              <a:t>operativo</a:t>
            </a:r>
            <a:endParaRPr lang="de-DE">
              <a:solidFill>
                <a:srgbClr val="006600"/>
              </a:solidFill>
            </a:endParaRPr>
          </a:p>
        </p:txBody>
      </p:sp>
      <p:sp>
        <p:nvSpPr>
          <p:cNvPr id="4" name="Textplatzhalter 3">
            <a:extLst>
              <a:ext uri="{FF2B5EF4-FFF2-40B4-BE49-F238E27FC236}">
                <a16:creationId xmlns:a16="http://schemas.microsoft.com/office/drawing/2014/main" id="{345F3222-4E7D-23C3-7565-A5F746E206ED}"/>
              </a:ext>
            </a:extLst>
          </p:cNvPr>
          <p:cNvSpPr>
            <a:spLocks noGrp="1"/>
          </p:cNvSpPr>
          <p:nvPr>
            <p:ph type="body" sz="quarter" idx="11"/>
          </p:nvPr>
        </p:nvSpPr>
        <p:spPr>
          <a:xfrm>
            <a:off x="7801068" y="3152774"/>
            <a:ext cx="3301272" cy="2463800"/>
          </a:xfrm>
        </p:spPr>
        <p:txBody>
          <a:bodyPr lIns="91440" tIns="45720" rIns="91440" bIns="45720" anchor="t"/>
          <a:lstStyle/>
          <a:p>
            <a:r>
              <a:rPr lang="de-DE" err="1"/>
              <a:t>Deliberazione</a:t>
            </a:r>
            <a:r>
              <a:rPr lang="de-DE"/>
              <a:t> </a:t>
            </a:r>
            <a:r>
              <a:rPr lang="it-IT"/>
              <a:t>della Giunta provinciale: </a:t>
            </a:r>
          </a:p>
          <a:p>
            <a:r>
              <a:rPr lang="de-DE" err="1"/>
              <a:t>G</a:t>
            </a:r>
            <a:r>
              <a:rPr lang="de-DE" sz="2800" err="1"/>
              <a:t>ruppo</a:t>
            </a:r>
            <a:r>
              <a:rPr lang="de-DE" sz="2800"/>
              <a:t> </a:t>
            </a:r>
            <a:r>
              <a:rPr lang="de-DE" sz="2800" err="1"/>
              <a:t>operativo</a:t>
            </a:r>
            <a:r>
              <a:rPr lang="de-DE" sz="2800"/>
              <a:t> (PACOBACE)</a:t>
            </a:r>
            <a:endParaRPr lang="de-DE" sz="2800">
              <a:cs typeface="Arial"/>
            </a:endParaRPr>
          </a:p>
          <a:p>
            <a:endParaRPr lang="de-DE"/>
          </a:p>
        </p:txBody>
      </p:sp>
      <p:pic>
        <p:nvPicPr>
          <p:cNvPr id="5" name="Grafik 4">
            <a:extLst>
              <a:ext uri="{FF2B5EF4-FFF2-40B4-BE49-F238E27FC236}">
                <a16:creationId xmlns:a16="http://schemas.microsoft.com/office/drawing/2014/main" id="{BF160C3F-0088-9696-703B-FD97971C56A3}"/>
              </a:ext>
            </a:extLst>
          </p:cNvPr>
          <p:cNvPicPr>
            <a:picLocks noChangeAspect="1"/>
          </p:cNvPicPr>
          <p:nvPr/>
        </p:nvPicPr>
        <p:blipFill>
          <a:blip r:embed="rId3"/>
          <a:stretch>
            <a:fillRect/>
          </a:stretch>
        </p:blipFill>
        <p:spPr>
          <a:xfrm>
            <a:off x="4654701" y="2130044"/>
            <a:ext cx="2554992" cy="3897201"/>
          </a:xfrm>
          <a:prstGeom prst="rect">
            <a:avLst/>
          </a:prstGeom>
        </p:spPr>
      </p:pic>
      <p:sp>
        <p:nvSpPr>
          <p:cNvPr id="6" name="Textfeld 5">
            <a:extLst>
              <a:ext uri="{FF2B5EF4-FFF2-40B4-BE49-F238E27FC236}">
                <a16:creationId xmlns:a16="http://schemas.microsoft.com/office/drawing/2014/main" id="{0492AA9F-3C6A-DC2C-79E3-EFDC4BC8DA2F}"/>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117416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98A28B4-56B0-BE44-9831-0FAACAD9F9F9}"/>
              </a:ext>
            </a:extLst>
          </p:cNvPr>
          <p:cNvSpPr>
            <a:spLocks noGrp="1"/>
          </p:cNvSpPr>
          <p:nvPr>
            <p:ph type="body" sz="quarter" idx="10"/>
          </p:nvPr>
        </p:nvSpPr>
        <p:spPr>
          <a:xfrm>
            <a:off x="1058285" y="2387056"/>
            <a:ext cx="3954548" cy="3413867"/>
          </a:xfrm>
          <a:ln>
            <a:solidFill>
              <a:srgbClr val="006600"/>
            </a:solidFill>
          </a:ln>
        </p:spPr>
        <p:txBody>
          <a:bodyPr/>
          <a:lstStyle/>
          <a:p>
            <a:pPr marL="342900" indent="-342900">
              <a:buFont typeface="Wingdings" panose="05000000000000000000" pitchFamily="2" charset="2"/>
              <a:buChar char="Ø"/>
            </a:pPr>
            <a:r>
              <a:rPr lang="de-DE" sz="2000" dirty="0"/>
              <a:t>Die technische Arbeitsgruppe zum Großraubwild setzt sich aus Förstern, </a:t>
            </a:r>
            <a:r>
              <a:rPr lang="de-DE" sz="2000" dirty="0" err="1"/>
              <a:t>Tierärzt</a:t>
            </a:r>
            <a:r>
              <a:rPr lang="de-DE" sz="2000" dirty="0"/>
              <a:t>*innen, Wildbiolog*innen und Techniker*innen zusammen.</a:t>
            </a:r>
          </a:p>
          <a:p>
            <a:pPr marL="342900" indent="-342900">
              <a:buFont typeface="Wingdings" panose="05000000000000000000" pitchFamily="2" charset="2"/>
              <a:buChar char="Ø"/>
            </a:pPr>
            <a:endParaRPr lang="de-DE" sz="2000" dirty="0"/>
          </a:p>
          <a:p>
            <a:pPr marL="342900" indent="-342900">
              <a:buFont typeface="Wingdings" panose="05000000000000000000" pitchFamily="2" charset="2"/>
              <a:buChar char="Ø"/>
            </a:pPr>
            <a:r>
              <a:rPr lang="de-DE" sz="2000" dirty="0"/>
              <a:t>Koordinierung erfolgt durch das Amt für Jagd und Fischerei in der Abteilung Forstwirtschaft.</a:t>
            </a:r>
          </a:p>
          <a:p>
            <a:endParaRPr lang="de-DE" dirty="0"/>
          </a:p>
        </p:txBody>
      </p:sp>
      <p:sp>
        <p:nvSpPr>
          <p:cNvPr id="4" name="Titel 3">
            <a:extLst>
              <a:ext uri="{FF2B5EF4-FFF2-40B4-BE49-F238E27FC236}">
                <a16:creationId xmlns:a16="http://schemas.microsoft.com/office/drawing/2014/main" id="{27AA4E16-6C2F-2E47-BBAF-FD4869AC90B0}"/>
              </a:ext>
            </a:extLst>
          </p:cNvPr>
          <p:cNvSpPr>
            <a:spLocks noGrp="1"/>
          </p:cNvSpPr>
          <p:nvPr>
            <p:ph type="title"/>
          </p:nvPr>
        </p:nvSpPr>
        <p:spPr>
          <a:xfrm>
            <a:off x="998538" y="828476"/>
            <a:ext cx="10157142" cy="885100"/>
          </a:xfrm>
        </p:spPr>
        <p:txBody>
          <a:bodyPr lIns="91440" tIns="45720" rIns="91440" bIns="45720" anchor="t"/>
          <a:lstStyle/>
          <a:p>
            <a:pPr algn="ctr"/>
            <a:r>
              <a:rPr lang="de-DE">
                <a:solidFill>
                  <a:srgbClr val="006600"/>
                </a:solidFill>
              </a:rPr>
              <a:t>Technische Gruppe - </a:t>
            </a:r>
            <a:r>
              <a:rPr lang="de-DE" err="1">
                <a:solidFill>
                  <a:srgbClr val="006600"/>
                </a:solidFill>
              </a:rPr>
              <a:t>Gruppo</a:t>
            </a:r>
            <a:r>
              <a:rPr lang="de-DE">
                <a:solidFill>
                  <a:srgbClr val="006600"/>
                </a:solidFill>
              </a:rPr>
              <a:t> </a:t>
            </a:r>
            <a:r>
              <a:rPr lang="de-DE" err="1">
                <a:solidFill>
                  <a:srgbClr val="006600"/>
                </a:solidFill>
              </a:rPr>
              <a:t>tecnico</a:t>
            </a:r>
            <a:endParaRPr lang="de-DE">
              <a:solidFill>
                <a:srgbClr val="006600"/>
              </a:solidFill>
            </a:endParaRPr>
          </a:p>
        </p:txBody>
      </p:sp>
      <p:sp>
        <p:nvSpPr>
          <p:cNvPr id="7" name="Textplatzhalter 6">
            <a:extLst>
              <a:ext uri="{FF2B5EF4-FFF2-40B4-BE49-F238E27FC236}">
                <a16:creationId xmlns:a16="http://schemas.microsoft.com/office/drawing/2014/main" id="{D998FAF3-988F-0349-85AD-2F16857727E3}"/>
              </a:ext>
            </a:extLst>
          </p:cNvPr>
          <p:cNvSpPr>
            <a:spLocks noGrp="1"/>
          </p:cNvSpPr>
          <p:nvPr>
            <p:ph type="body" sz="quarter" idx="11"/>
          </p:nvPr>
        </p:nvSpPr>
        <p:spPr>
          <a:xfrm>
            <a:off x="7521057" y="2387056"/>
            <a:ext cx="3612658" cy="3337468"/>
          </a:xfrm>
          <a:ln>
            <a:solidFill>
              <a:srgbClr val="006600"/>
            </a:solidFill>
          </a:ln>
        </p:spPr>
        <p:txBody>
          <a:bodyPr lIns="91440" tIns="45720" rIns="91440" bIns="45720" anchor="t"/>
          <a:lstStyle/>
          <a:p>
            <a:pPr marL="342900" indent="-342900">
              <a:buFont typeface="Wingdings" panose="05000000000000000000" pitchFamily="2" charset="2"/>
              <a:buChar char="Ø"/>
            </a:pPr>
            <a:r>
              <a:rPr lang="de-DE" sz="2000" dirty="0"/>
              <a:t>Il </a:t>
            </a:r>
            <a:r>
              <a:rPr lang="de-DE" sz="2000" dirty="0" err="1"/>
              <a:t>gruppo</a:t>
            </a:r>
            <a:r>
              <a:rPr lang="de-DE" sz="2000" dirty="0"/>
              <a:t> </a:t>
            </a:r>
            <a:r>
              <a:rPr lang="de-DE" sz="2000" dirty="0" err="1"/>
              <a:t>tecnico</a:t>
            </a:r>
            <a:r>
              <a:rPr lang="de-DE" sz="2000" dirty="0"/>
              <a:t> è </a:t>
            </a:r>
            <a:r>
              <a:rPr lang="de-DE" sz="2000" dirty="0" err="1"/>
              <a:t>composto</a:t>
            </a:r>
            <a:r>
              <a:rPr lang="de-DE" sz="2000" dirty="0"/>
              <a:t> da </a:t>
            </a:r>
            <a:r>
              <a:rPr lang="de-DE" sz="2000" dirty="0" err="1"/>
              <a:t>forestali</a:t>
            </a:r>
            <a:r>
              <a:rPr lang="de-DE" sz="2000" dirty="0"/>
              <a:t>, </a:t>
            </a:r>
            <a:r>
              <a:rPr lang="de-DE" sz="2000" dirty="0" err="1"/>
              <a:t>veterinari</a:t>
            </a:r>
            <a:r>
              <a:rPr lang="de-DE" sz="2000" dirty="0"/>
              <a:t>*e, </a:t>
            </a:r>
            <a:r>
              <a:rPr lang="de-DE" sz="2000" dirty="0" err="1"/>
              <a:t>biologi</a:t>
            </a:r>
            <a:r>
              <a:rPr lang="de-DE" sz="2000" dirty="0"/>
              <a:t>*e </a:t>
            </a:r>
            <a:r>
              <a:rPr lang="de-DE" sz="2000" dirty="0" err="1"/>
              <a:t>e</a:t>
            </a:r>
            <a:r>
              <a:rPr lang="de-DE" sz="2000" dirty="0"/>
              <a:t> </a:t>
            </a:r>
            <a:r>
              <a:rPr lang="de-DE" sz="2000" dirty="0" err="1"/>
              <a:t>tecnici</a:t>
            </a:r>
            <a:r>
              <a:rPr lang="de-DE" sz="2000" dirty="0"/>
              <a:t> della </a:t>
            </a:r>
            <a:r>
              <a:rPr lang="de-DE" sz="2000" dirty="0" err="1"/>
              <a:t>fauna</a:t>
            </a:r>
            <a:r>
              <a:rPr lang="de-DE" sz="2000" dirty="0"/>
              <a:t>.</a:t>
            </a:r>
          </a:p>
          <a:p>
            <a:endParaRPr lang="de-DE" sz="2000" dirty="0"/>
          </a:p>
          <a:p>
            <a:pPr marL="342900" indent="-342900">
              <a:buFont typeface="Wingdings" panose="05000000000000000000" pitchFamily="2" charset="2"/>
              <a:buChar char="Ø"/>
            </a:pPr>
            <a:r>
              <a:rPr lang="de-DE" sz="2000" dirty="0" err="1"/>
              <a:t>Coordinamento</a:t>
            </a:r>
            <a:r>
              <a:rPr lang="de-DE" sz="2000" dirty="0"/>
              <a:t> da </a:t>
            </a:r>
            <a:r>
              <a:rPr lang="de-DE" sz="2000" dirty="0" err="1"/>
              <a:t>parte</a:t>
            </a:r>
            <a:r>
              <a:rPr lang="de-DE" sz="2000" dirty="0"/>
              <a:t> </a:t>
            </a:r>
            <a:r>
              <a:rPr lang="de-DE" sz="2000" dirty="0" err="1"/>
              <a:t>dell‘Ufficio</a:t>
            </a:r>
            <a:r>
              <a:rPr lang="de-DE" sz="2000" dirty="0"/>
              <a:t> Caccia e Pesca della </a:t>
            </a:r>
            <a:r>
              <a:rPr lang="de-DE" sz="2000" dirty="0" err="1"/>
              <a:t>Ripartizione</a:t>
            </a:r>
            <a:r>
              <a:rPr lang="de-DE" sz="2000" dirty="0"/>
              <a:t> Foreste.</a:t>
            </a:r>
          </a:p>
        </p:txBody>
      </p:sp>
      <p:pic>
        <p:nvPicPr>
          <p:cNvPr id="2" name="Grafik 1">
            <a:extLst>
              <a:ext uri="{FF2B5EF4-FFF2-40B4-BE49-F238E27FC236}">
                <a16:creationId xmlns:a16="http://schemas.microsoft.com/office/drawing/2014/main" id="{F2A7D57C-5C40-CCB8-93F4-D2A4E9C99C3D}"/>
              </a:ext>
            </a:extLst>
          </p:cNvPr>
          <p:cNvPicPr>
            <a:picLocks noChangeAspect="1"/>
          </p:cNvPicPr>
          <p:nvPr/>
        </p:nvPicPr>
        <p:blipFill>
          <a:blip r:embed="rId3"/>
          <a:stretch>
            <a:fillRect/>
          </a:stretch>
        </p:blipFill>
        <p:spPr>
          <a:xfrm>
            <a:off x="5300619" y="1902761"/>
            <a:ext cx="1954617" cy="3821763"/>
          </a:xfrm>
          <a:prstGeom prst="rect">
            <a:avLst/>
          </a:prstGeom>
        </p:spPr>
      </p:pic>
      <p:sp>
        <p:nvSpPr>
          <p:cNvPr id="3" name="Textfeld 2">
            <a:extLst>
              <a:ext uri="{FF2B5EF4-FFF2-40B4-BE49-F238E27FC236}">
                <a16:creationId xmlns:a16="http://schemas.microsoft.com/office/drawing/2014/main" id="{35AFDD82-A300-7273-4CDB-1038FFD5E06B}"/>
              </a:ext>
            </a:extLst>
          </p:cNvPr>
          <p:cNvSpPr txBox="1"/>
          <p:nvPr/>
        </p:nvSpPr>
        <p:spPr>
          <a:xfrm>
            <a:off x="914400" y="6398004"/>
            <a:ext cx="4643252" cy="369332"/>
          </a:xfrm>
          <a:prstGeom prst="rect">
            <a:avLst/>
          </a:prstGeom>
          <a:solidFill>
            <a:schemeClr val="bg1"/>
          </a:solidFill>
        </p:spPr>
        <p:txBody>
          <a:bodyPr wrap="square" rtlCol="0">
            <a:spAutoFit/>
          </a:bodyPr>
          <a:lstStyle/>
          <a:p>
            <a:endParaRPr lang="de-DE"/>
          </a:p>
        </p:txBody>
      </p:sp>
    </p:spTree>
    <p:extLst>
      <p:ext uri="{BB962C8B-B14F-4D97-AF65-F5344CB8AC3E}">
        <p14:creationId xmlns:p14="http://schemas.microsoft.com/office/powerpoint/2010/main" val="2728520316"/>
      </p:ext>
    </p:extLst>
  </p:cSld>
  <p:clrMapOvr>
    <a:masterClrMapping/>
  </p:clrMapOvr>
</p:sld>
</file>

<file path=ppt/theme/theme1.xml><?xml version="1.0" encoding="utf-8"?>
<a:theme xmlns:a="http://schemas.openxmlformats.org/drawingml/2006/main" name="Office">
  <a:themeElements>
    <a:clrScheme name="Provinz">
      <a:dk1>
        <a:srgbClr val="000000"/>
      </a:dk1>
      <a:lt1>
        <a:srgbClr val="FFFFFF"/>
      </a:lt1>
      <a:dk2>
        <a:srgbClr val="44546A"/>
      </a:dk2>
      <a:lt2>
        <a:srgbClr val="E7E6E6"/>
      </a:lt2>
      <a:accent1>
        <a:srgbClr val="D80019"/>
      </a:accent1>
      <a:accent2>
        <a:srgbClr val="C40218"/>
      </a:accent2>
      <a:accent3>
        <a:srgbClr val="A5A5A5"/>
      </a:accent3>
      <a:accent4>
        <a:srgbClr val="D5D5D5"/>
      </a:accent4>
      <a:accent5>
        <a:srgbClr val="797979"/>
      </a:accent5>
      <a:accent6>
        <a:srgbClr val="42424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7C358513C7854F81A6D7B2AA9C8F3B" ma:contentTypeVersion="7" ma:contentTypeDescription="Create a new document." ma:contentTypeScope="" ma:versionID="7ddfb12749fed98cd6f79e0240fe22a2">
  <xsd:schema xmlns:xsd="http://www.w3.org/2001/XMLSchema" xmlns:xs="http://www.w3.org/2001/XMLSchema" xmlns:p="http://schemas.microsoft.com/office/2006/metadata/properties" xmlns:ns2="7e19bd23-b27e-44ef-8789-8b3cddf0192c" xmlns:ns3="f525d221-893c-47da-a483-0eaa3acd1047" targetNamespace="http://schemas.microsoft.com/office/2006/metadata/properties" ma:root="true" ma:fieldsID="88485f63089b3f8d67bf29d1305c1a9a" ns2:_="" ns3:_="">
    <xsd:import namespace="7e19bd23-b27e-44ef-8789-8b3cddf0192c"/>
    <xsd:import namespace="f525d221-893c-47da-a483-0eaa3acd104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9bd23-b27e-44ef-8789-8b3cddf019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5e32e91-e282-4ae8-add1-730c2c70664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25d221-893c-47da-a483-0eaa3acd104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2f311fa-8333-482a-baa2-0f59d6d9d5f0}" ma:internalName="TaxCatchAll" ma:showField="CatchAllData" ma:web="f525d221-893c-47da-a483-0eaa3acd10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25d221-893c-47da-a483-0eaa3acd1047" xsi:nil="true"/>
    <lcf76f155ced4ddcb4097134ff3c332f xmlns="7e19bd23-b27e-44ef-8789-8b3cddf019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B7B388-A2AF-42D7-9D0A-34E1FFABC41D}">
  <ds:schemaRefs>
    <ds:schemaRef ds:uri="7e19bd23-b27e-44ef-8789-8b3cddf0192c"/>
    <ds:schemaRef ds:uri="f525d221-893c-47da-a483-0eaa3acd10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FEBFCE-F4E9-4CC9-9605-7FCA8887705A}">
  <ds:schemaRefs>
    <ds:schemaRef ds:uri="http://schemas.microsoft.com/sharepoint/v3/contenttype/forms"/>
  </ds:schemaRefs>
</ds:datastoreItem>
</file>

<file path=customXml/itemProps3.xml><?xml version="1.0" encoding="utf-8"?>
<ds:datastoreItem xmlns:ds="http://schemas.openxmlformats.org/officeDocument/2006/customXml" ds:itemID="{DBB70D67-919E-4002-945C-DAD289FAC24A}">
  <ds:schemaRefs>
    <ds:schemaRef ds:uri="7e19bd23-b27e-44ef-8789-8b3cddf0192c"/>
    <ds:schemaRef ds:uri="f525d221-893c-47da-a483-0eaa3acd104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2475</Words>
  <Application>Microsoft Office PowerPoint</Application>
  <PresentationFormat>Breitbild</PresentationFormat>
  <Paragraphs>287</Paragraphs>
  <Slides>22</Slides>
  <Notes>15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Calibri</vt:lpstr>
      <vt:lpstr>Wingdings</vt:lpstr>
      <vt:lpstr>Office</vt:lpstr>
      <vt:lpstr>Austausch zum Bärenmanagement in Südtirol</vt:lpstr>
      <vt:lpstr>Agenda</vt:lpstr>
      <vt:lpstr>Status quo  </vt:lpstr>
      <vt:lpstr>Managementinstrument – Strumento di gestione  PACOBACE</vt:lpstr>
      <vt:lpstr>PowerPoint-Präsentation</vt:lpstr>
      <vt:lpstr>Gefährlichkeitsgrad – Grado di pericolosità</vt:lpstr>
      <vt:lpstr>Aktuelle Maßnahmen – Misure attuali</vt:lpstr>
      <vt:lpstr>Einsatzgruppe - Gruppo operativo</vt:lpstr>
      <vt:lpstr>Technische Gruppe - Gruppo tecnico</vt:lpstr>
      <vt:lpstr>Sicherheitsgruppe - Gruppo sicurezza</vt:lpstr>
      <vt:lpstr>Monitoring - Monitoraggio </vt:lpstr>
      <vt:lpstr>Fotofallen - Fototrappole</vt:lpstr>
      <vt:lpstr>Vergrämung/Dissuasione</vt:lpstr>
      <vt:lpstr>Fang – Cattura </vt:lpstr>
      <vt:lpstr>PowerPoint-Präsentation</vt:lpstr>
      <vt:lpstr>Vorbeugung und Vergütung von Schäden - Prevenzione e risarcimento di danni</vt:lpstr>
      <vt:lpstr>Der Bär – L‘orso</vt:lpstr>
      <vt:lpstr>Verhalten des Bären – Il comportamento dell‘orso</vt:lpstr>
      <vt:lpstr>Verhaltensempfehlungen – Consigli di comportamento  </vt:lpstr>
      <vt:lpstr>Nächste Schritte auf lokaler Ebene– Prossimi passi a livello locale  </vt:lpstr>
      <vt:lpstr>Treffen in Rom – Incontro a Roma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stephanie.innerbichler@gmail.com</dc:creator>
  <cp:lastModifiedBy>Prinoth, Noemi</cp:lastModifiedBy>
  <cp:revision>50</cp:revision>
  <cp:lastPrinted>2023-04-26T05:48:52Z</cp:lastPrinted>
  <dcterms:created xsi:type="dcterms:W3CDTF">2021-07-06T06:47:48Z</dcterms:created>
  <dcterms:modified xsi:type="dcterms:W3CDTF">2023-04-26T11:34:24Z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0x0101008A7C358513C7854F81A6D7B2AA9C8F3B</vt:lpwstr>
  </property>
  <property fmtid="{D5CDD505-2E9C-101B-9397-08002B2CF9AE}" pid="3" name="MSIP_Label_f995ee34-b6f4-4c4d-93a8-c0cc3b845a55_Enabled">
    <vt:lpwstr>true</vt:lpwstr>
  </property>
  <property fmtid="{D5CDD505-2E9C-101B-9397-08002B2CF9AE}" pid="4" name="MSIP_Label_f995ee34-b6f4-4c4d-93a8-c0cc3b845a55_SetDate">
    <vt:lpwstr>2023-04-25T17:01:17Z</vt:lpwstr>
  </property>
  <property fmtid="{D5CDD505-2E9C-101B-9397-08002B2CF9AE}" pid="5" name="MSIP_Label_f995ee34-b6f4-4c4d-93a8-c0cc3b845a55_Method">
    <vt:lpwstr>Standard</vt:lpwstr>
  </property>
  <property fmtid="{D5CDD505-2E9C-101B-9397-08002B2CF9AE}" pid="6" name="MSIP_Label_f995ee34-b6f4-4c4d-93a8-c0cc3b845a55_Name">
    <vt:lpwstr>Öffentlich - Pubblico</vt:lpwstr>
  </property>
  <property fmtid="{D5CDD505-2E9C-101B-9397-08002B2CF9AE}" pid="7" name="MSIP_Label_f995ee34-b6f4-4c4d-93a8-c0cc3b845a55_SiteId">
    <vt:lpwstr>24faada6-356f-4014-8cbf-aa0911918bfe</vt:lpwstr>
  </property>
  <property fmtid="{D5CDD505-2E9C-101B-9397-08002B2CF9AE}" pid="8" name="MSIP_Label_f995ee34-b6f4-4c4d-93a8-c0cc3b845a55_ActionId">
    <vt:lpwstr>a267d630-5aea-491c-ad7e-71a2315d7418</vt:lpwstr>
  </property>
  <property fmtid="{D5CDD505-2E9C-101B-9397-08002B2CF9AE}" pid="9" name="MSIP_Label_f995ee34-b6f4-4c4d-93a8-c0cc3b845a55_ContentBits">
    <vt:lpwstr>0</vt:lpwstr>
  </property>
</Properties>
</file>