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64" r:id="rId5"/>
    <p:sldId id="271" r:id="rId6"/>
    <p:sldId id="278" r:id="rId7"/>
    <p:sldId id="282" r:id="rId8"/>
    <p:sldId id="283" r:id="rId9"/>
    <p:sldId id="284" r:id="rId10"/>
    <p:sldId id="299" r:id="rId11"/>
    <p:sldId id="288" r:id="rId12"/>
    <p:sldId id="285" r:id="rId13"/>
    <p:sldId id="286" r:id="rId14"/>
    <p:sldId id="287" r:id="rId15"/>
  </p:sldIdLst>
  <p:sldSz cx="12192000" cy="6858000"/>
  <p:notesSz cx="6797675" cy="9926638"/>
  <p:defaultTextStyle>
    <a:defPPr>
      <a:defRPr lang="de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73AA21C-5B1A-479A-8481-AC63ECF86B80}">
          <p14:sldIdLst>
            <p14:sldId id="264"/>
            <p14:sldId id="271"/>
            <p14:sldId id="278"/>
            <p14:sldId id="282"/>
            <p14:sldId id="283"/>
            <p14:sldId id="284"/>
            <p14:sldId id="299"/>
            <p14:sldId id="288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1"/>
    <a:srgbClr val="1D2E33"/>
    <a:srgbClr val="000000"/>
    <a:srgbClr val="B42329"/>
    <a:srgbClr val="50483D"/>
    <a:srgbClr val="007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25"/>
    <p:restoredTop sz="96327"/>
  </p:normalViewPr>
  <p:slideViewPr>
    <p:cSldViewPr snapToGrid="0" snapToObjects="1" showGuides="1">
      <p:cViewPr varScale="1">
        <p:scale>
          <a:sx n="114" d="100"/>
          <a:sy n="114" d="100"/>
        </p:scale>
        <p:origin x="7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I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11F4A-D61F-5F40-949F-72B1ED18DA00}" type="datetimeFigureOut">
              <a:rPr lang="de-IT" smtClean="0"/>
              <a:t>03/25/2025</a:t>
            </a:fld>
            <a:endParaRPr lang="de-I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I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I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F8FA3-7C1E-E64C-B9D5-DD9FB0C05EAC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24731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–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9AC846CE-95D9-831F-750B-F31A5059E0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, Kreis, Text, Diagramm enthält.&#10;&#10;KI-generierte Inhalte können fehlerhaft sein.">
            <a:extLst>
              <a:ext uri="{FF2B5EF4-FFF2-40B4-BE49-F238E27FC236}">
                <a16:creationId xmlns:a16="http://schemas.microsoft.com/office/drawing/2014/main" id="{F4B562D5-A6F7-4CE7-46AB-72A578667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Line 39">
            <a:extLst>
              <a:ext uri="{FF2B5EF4-FFF2-40B4-BE49-F238E27FC236}">
                <a16:creationId xmlns:a16="http://schemas.microsoft.com/office/drawing/2014/main" id="{A8C390BD-6F89-F343-A74F-786F488EF96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8538" y="6346940"/>
            <a:ext cx="9009062" cy="1778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A4ADC9-6FE6-1BCE-4E54-CBA3D95EBC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8020" y="5862159"/>
            <a:ext cx="1581939" cy="791527"/>
          </a:xfrm>
          <a:prstGeom prst="rect">
            <a:avLst/>
          </a:prstGeom>
        </p:spPr>
      </p:pic>
      <p:sp>
        <p:nvSpPr>
          <p:cNvPr id="13" name="Titel 16">
            <a:extLst>
              <a:ext uri="{FF2B5EF4-FFF2-40B4-BE49-F238E27FC236}">
                <a16:creationId xmlns:a16="http://schemas.microsoft.com/office/drawing/2014/main" id="{3469B09C-A94F-C010-601C-FA9B6D3B3637}"/>
              </a:ext>
            </a:extLst>
          </p:cNvPr>
          <p:cNvSpPr txBox="1">
            <a:spLocks/>
          </p:cNvSpPr>
          <p:nvPr userDrawn="1"/>
        </p:nvSpPr>
        <p:spPr>
          <a:xfrm>
            <a:off x="1021785" y="4724598"/>
            <a:ext cx="3302242" cy="7878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rgbClr val="B42329"/>
                </a:solidFill>
                <a:latin typeface="Source Sans Pro" panose="020B0703030403020204" pitchFamily="34" charset="0"/>
                <a:ea typeface="Source Sans Pro" panose="020B0703030403020204" pitchFamily="34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none" baseline="0" dirty="0">
                <a:solidFill>
                  <a:srgbClr val="000000"/>
                </a:solidFill>
                <a:latin typeface="Source Sans Pro" panose="020B0703030403020204" pitchFamily="34" charset="0"/>
                <a:ea typeface="Source Sans Pro" panose="020B0703030403020204" pitchFamily="34" charset="0"/>
              </a:rPr>
              <a:t>Makro 1Makro 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none" baseline="0" dirty="0">
                <a:solidFill>
                  <a:srgbClr val="000000"/>
                </a:solidFill>
                <a:latin typeface="Source Sans Pro" panose="020B0703030403020204" pitchFamily="34" charset="0"/>
                <a:ea typeface="Source Sans Pro" panose="020B0703030403020204" pitchFamily="34" charset="0"/>
              </a:rPr>
              <a:t>Makro 1 Makro 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none" baseline="0" dirty="0">
                <a:solidFill>
                  <a:srgbClr val="000000"/>
                </a:solidFill>
                <a:latin typeface="Source Sans Pro" panose="020B0703030403020204" pitchFamily="34" charset="0"/>
                <a:ea typeface="Source Sans Pro" panose="020B0703030403020204" pitchFamily="34" charset="0"/>
              </a:rPr>
              <a:t>Makro 1 Makro 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b="0" i="0" cap="none" baseline="0" dirty="0">
              <a:solidFill>
                <a:srgbClr val="000000"/>
              </a:solidFill>
              <a:latin typeface="Source Sans Pro" panose="020B0703030403020204" pitchFamily="34" charset="0"/>
              <a:ea typeface="Source Sans Pro" panose="020B0703030403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b="0" i="0" cap="none" baseline="0" dirty="0">
              <a:solidFill>
                <a:srgbClr val="000000"/>
              </a:solidFill>
              <a:latin typeface="Source Sans Pro" panose="020B0703030403020204" pitchFamily="34" charset="0"/>
              <a:ea typeface="Source Sans Pro" panose="020B0703030403020204" pitchFamily="34" charset="0"/>
            </a:endParaRPr>
          </a:p>
        </p:txBody>
      </p:sp>
      <p:sp>
        <p:nvSpPr>
          <p:cNvPr id="9" name="Titel 16">
            <a:extLst>
              <a:ext uri="{FF2B5EF4-FFF2-40B4-BE49-F238E27FC236}">
                <a16:creationId xmlns:a16="http://schemas.microsoft.com/office/drawing/2014/main" id="{BB587389-887D-28DE-4BCF-32FB7062946A}"/>
              </a:ext>
            </a:extLst>
          </p:cNvPr>
          <p:cNvSpPr txBox="1">
            <a:spLocks/>
          </p:cNvSpPr>
          <p:nvPr userDrawn="1"/>
        </p:nvSpPr>
        <p:spPr>
          <a:xfrm>
            <a:off x="4464132" y="4724598"/>
            <a:ext cx="3302242" cy="7878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rgbClr val="B42329"/>
                </a:solidFill>
                <a:latin typeface="Source Sans Pro" panose="020B0703030403020204" pitchFamily="34" charset="0"/>
                <a:ea typeface="Source Sans Pro" panose="020B0703030403020204" pitchFamily="34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none" baseline="0" dirty="0">
                <a:solidFill>
                  <a:srgbClr val="000000"/>
                </a:solidFill>
                <a:latin typeface="Source Sans Pro" panose="020B0703030403020204" pitchFamily="34" charset="0"/>
                <a:ea typeface="Source Sans Pro" panose="020B0703030403020204" pitchFamily="34" charset="0"/>
              </a:rPr>
              <a:t>Makro 2Makro 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none" baseline="0" dirty="0">
                <a:solidFill>
                  <a:srgbClr val="000000"/>
                </a:solidFill>
                <a:latin typeface="Source Sans Pro" panose="020B0703030403020204" pitchFamily="34" charset="0"/>
                <a:ea typeface="Source Sans Pro" panose="020B0703030403020204" pitchFamily="34" charset="0"/>
              </a:rPr>
              <a:t>Makro 2 Makro 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none" baseline="0" dirty="0">
                <a:solidFill>
                  <a:srgbClr val="000000"/>
                </a:solidFill>
                <a:latin typeface="Source Sans Pro" panose="020B0703030403020204" pitchFamily="34" charset="0"/>
                <a:ea typeface="Source Sans Pro" panose="020B0703030403020204" pitchFamily="34" charset="0"/>
              </a:rPr>
              <a:t>Makro 2 Makro 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b="0" i="0" cap="none" baseline="0" dirty="0">
              <a:solidFill>
                <a:srgbClr val="000000"/>
              </a:solidFill>
              <a:latin typeface="Source Sans Pro" panose="020B0703030403020204" pitchFamily="34" charset="0"/>
              <a:ea typeface="Source Sans Pro" panose="020B0703030403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b="0" i="0" cap="none" baseline="0" dirty="0">
              <a:solidFill>
                <a:srgbClr val="000000"/>
              </a:solidFill>
              <a:latin typeface="Source Sans Pro" panose="020B0703030403020204" pitchFamily="34" charset="0"/>
              <a:ea typeface="Source Sans Pro" panose="020B0703030403020204" pitchFamily="34" charset="0"/>
            </a:endParaRPr>
          </a:p>
        </p:txBody>
      </p:sp>
      <p:sp>
        <p:nvSpPr>
          <p:cNvPr id="10" name="Titel 16">
            <a:extLst>
              <a:ext uri="{FF2B5EF4-FFF2-40B4-BE49-F238E27FC236}">
                <a16:creationId xmlns:a16="http://schemas.microsoft.com/office/drawing/2014/main" id="{C9F84DC6-0EAA-93CD-0AC9-3CE679F6ADE9}"/>
              </a:ext>
            </a:extLst>
          </p:cNvPr>
          <p:cNvSpPr txBox="1">
            <a:spLocks/>
          </p:cNvSpPr>
          <p:nvPr userDrawn="1"/>
        </p:nvSpPr>
        <p:spPr>
          <a:xfrm>
            <a:off x="7867975" y="4675125"/>
            <a:ext cx="3302242" cy="7878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rgbClr val="B42329"/>
                </a:solidFill>
                <a:latin typeface="Source Sans Pro" panose="020B0703030403020204" pitchFamily="34" charset="0"/>
                <a:ea typeface="Source Sans Pro" panose="020B0703030403020204" pitchFamily="34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none" baseline="0" dirty="0">
                <a:solidFill>
                  <a:srgbClr val="000000"/>
                </a:solidFill>
                <a:latin typeface="Source Sans Pro" panose="020B0703030403020204" pitchFamily="34" charset="0"/>
                <a:ea typeface="Source Sans Pro" panose="020B0703030403020204" pitchFamily="34" charset="0"/>
              </a:rPr>
              <a:t>Makro 3Makro 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none" baseline="0" dirty="0">
                <a:solidFill>
                  <a:srgbClr val="000000"/>
                </a:solidFill>
                <a:latin typeface="Source Sans Pro" panose="020B0703030403020204" pitchFamily="34" charset="0"/>
                <a:ea typeface="Source Sans Pro" panose="020B0703030403020204" pitchFamily="34" charset="0"/>
              </a:rPr>
              <a:t>Makro 3 Makro 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none" baseline="0" dirty="0">
                <a:solidFill>
                  <a:srgbClr val="000000"/>
                </a:solidFill>
                <a:latin typeface="Source Sans Pro" panose="020B0703030403020204" pitchFamily="34" charset="0"/>
                <a:ea typeface="Source Sans Pro" panose="020B0703030403020204" pitchFamily="34" charset="0"/>
              </a:rPr>
              <a:t>Makro 3 Makro 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b="0" i="0" cap="none" baseline="0" dirty="0">
              <a:solidFill>
                <a:srgbClr val="000000"/>
              </a:solidFill>
              <a:latin typeface="Source Sans Pro" panose="020B0703030403020204" pitchFamily="34" charset="0"/>
              <a:ea typeface="Source Sans Pro" panose="020B0703030403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b="0" i="0" cap="none" baseline="0" dirty="0">
              <a:solidFill>
                <a:srgbClr val="000000"/>
              </a:solidFill>
              <a:latin typeface="Source Sans Pro" panose="020B0703030403020204" pitchFamily="34" charset="0"/>
              <a:ea typeface="Source Sans Pro" panose="020B0703030403020204" pitchFamily="34" charset="0"/>
            </a:endParaRPr>
          </a:p>
        </p:txBody>
      </p:sp>
      <p:sp>
        <p:nvSpPr>
          <p:cNvPr id="14" name="Titel 16">
            <a:extLst>
              <a:ext uri="{FF2B5EF4-FFF2-40B4-BE49-F238E27FC236}">
                <a16:creationId xmlns:a16="http://schemas.microsoft.com/office/drawing/2014/main" id="{75E01A6C-046B-F2B7-56FC-23ADE57637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1469" y="1162250"/>
            <a:ext cx="9009061" cy="874492"/>
          </a:xfrm>
          <a:prstGeom prst="rect">
            <a:avLst/>
          </a:prstGeom>
        </p:spPr>
        <p:txBody>
          <a:bodyPr/>
          <a:lstStyle>
            <a:lvl1pPr algn="ctr">
              <a:lnSpc>
                <a:spcPts val="4080"/>
              </a:lnSpc>
              <a:defRPr sz="4000" b="1" i="0" cap="all" baseline="0">
                <a:solidFill>
                  <a:srgbClr val="B42329"/>
                </a:solidFill>
                <a:latin typeface="Source Sans Pro" panose="020B0703030403020204" pitchFamily="34" charset="0"/>
                <a:ea typeface="Source Sans Pro" panose="020B0703030403020204" pitchFamily="34" charset="0"/>
              </a:defRPr>
            </a:lvl1pPr>
          </a:lstStyle>
          <a:p>
            <a:r>
              <a:rPr lang="de-DE" dirty="0"/>
              <a:t>Titel </a:t>
            </a:r>
            <a:r>
              <a:rPr lang="de-DE" dirty="0" err="1"/>
              <a:t>titel</a:t>
            </a:r>
            <a:r>
              <a:rPr lang="de-DE" dirty="0"/>
              <a:t> </a:t>
            </a:r>
            <a:r>
              <a:rPr lang="de-DE" dirty="0" err="1"/>
              <a:t>titel</a:t>
            </a:r>
            <a:r>
              <a:rPr lang="de-DE" dirty="0"/>
              <a:t> </a:t>
            </a:r>
            <a:r>
              <a:rPr lang="de-DE" dirty="0" err="1"/>
              <a:t>titel</a:t>
            </a:r>
            <a:r>
              <a:rPr lang="de-DE" dirty="0"/>
              <a:t> </a:t>
            </a:r>
            <a:r>
              <a:rPr lang="de-DE" dirty="0" err="1"/>
              <a:t>titel</a:t>
            </a:r>
            <a:r>
              <a:rPr lang="de-DE" dirty="0"/>
              <a:t> </a:t>
            </a:r>
            <a:r>
              <a:rPr lang="de-DE" dirty="0" err="1"/>
              <a:t>titel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705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weiß, Diagramm, Kreis, Screenshot enthält.&#10;&#10;KI-generierte Inhalte können fehlerhaft sein.">
            <a:extLst>
              <a:ext uri="{FF2B5EF4-FFF2-40B4-BE49-F238E27FC236}">
                <a16:creationId xmlns:a16="http://schemas.microsoft.com/office/drawing/2014/main" id="{40E90886-5A46-7025-A137-534DDD191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Line 39">
            <a:extLst>
              <a:ext uri="{FF2B5EF4-FFF2-40B4-BE49-F238E27FC236}">
                <a16:creationId xmlns:a16="http://schemas.microsoft.com/office/drawing/2014/main" id="{A8C390BD-6F89-F343-A74F-786F488EF96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8538" y="6346940"/>
            <a:ext cx="9009062" cy="1778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175DC84B-28EA-7B4D-9B7A-48AE837F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5695" y="2490316"/>
            <a:ext cx="6199321" cy="1119064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i="0" cap="all" baseline="0">
                <a:solidFill>
                  <a:srgbClr val="B42329"/>
                </a:solidFill>
                <a:latin typeface="Source Sans Pro" panose="020B0703030403020204" pitchFamily="34" charset="0"/>
                <a:ea typeface="Source Sans Pro" panose="020B0703030403020204" pitchFamily="34" charset="0"/>
              </a:defRPr>
            </a:lvl1pPr>
          </a:lstStyle>
          <a:p>
            <a:r>
              <a:rPr lang="de-DE" dirty="0"/>
              <a:t>Makrothema eins Makro-thema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A4ADC9-6FE6-1BCE-4E54-CBA3D95EBC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8020" y="5862159"/>
            <a:ext cx="1581939" cy="791527"/>
          </a:xfrm>
          <a:prstGeom prst="rect">
            <a:avLst/>
          </a:prstGeom>
        </p:spPr>
      </p:pic>
      <p:sp>
        <p:nvSpPr>
          <p:cNvPr id="13" name="Titel 16">
            <a:extLst>
              <a:ext uri="{FF2B5EF4-FFF2-40B4-BE49-F238E27FC236}">
                <a16:creationId xmlns:a16="http://schemas.microsoft.com/office/drawing/2014/main" id="{3469B09C-A94F-C010-601C-FA9B6D3B3637}"/>
              </a:ext>
            </a:extLst>
          </p:cNvPr>
          <p:cNvSpPr txBox="1">
            <a:spLocks/>
          </p:cNvSpPr>
          <p:nvPr userDrawn="1"/>
        </p:nvSpPr>
        <p:spPr>
          <a:xfrm>
            <a:off x="5075695" y="3593587"/>
            <a:ext cx="6364465" cy="9085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rgbClr val="B42329"/>
                </a:solidFill>
                <a:latin typeface="Source Sans Pro" panose="020B0703030403020204" pitchFamily="34" charset="0"/>
                <a:ea typeface="Source Sans Pro" panose="020B07030304030202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cap="none" baseline="0" dirty="0">
                <a:solidFill>
                  <a:srgbClr val="253741"/>
                </a:solidFill>
                <a:latin typeface="Source Sans Pro" panose="020B0703030403020204" pitchFamily="34" charset="0"/>
                <a:ea typeface="Source Sans Pro" panose="020B0703030403020204" pitchFamily="34" charset="0"/>
              </a:rPr>
              <a:t>Gemeinnütziger Mietwohnungsbau: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cap="none" baseline="0" dirty="0">
                <a:solidFill>
                  <a:srgbClr val="253741"/>
                </a:solidFill>
                <a:latin typeface="Source Sans Pro" panose="020B0703030403020204" pitchFamily="34" charset="0"/>
                <a:ea typeface="Source Sans Pro" panose="020B0703030403020204" pitchFamily="34" charset="0"/>
              </a:rPr>
              <a:t>Gemeinschaftlich leistbar wohnen</a:t>
            </a:r>
          </a:p>
        </p:txBody>
      </p:sp>
    </p:spTree>
    <p:extLst>
      <p:ext uri="{BB962C8B-B14F-4D97-AF65-F5344CB8AC3E}">
        <p14:creationId xmlns:p14="http://schemas.microsoft.com/office/powerpoint/2010/main" val="386744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Screenshot, Kreis, Entwurf enthält.&#10;&#10;KI-generierte Inhalte können fehlerhaft sein.">
            <a:extLst>
              <a:ext uri="{FF2B5EF4-FFF2-40B4-BE49-F238E27FC236}">
                <a16:creationId xmlns:a16="http://schemas.microsoft.com/office/drawing/2014/main" id="{0A1A7EB6-C790-8B9F-CFF0-69F628CD6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8" name="Line 39">
            <a:extLst>
              <a:ext uri="{FF2B5EF4-FFF2-40B4-BE49-F238E27FC236}">
                <a16:creationId xmlns:a16="http://schemas.microsoft.com/office/drawing/2014/main" id="{A8C390BD-6F89-F343-A74F-786F488EF96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8538" y="6346940"/>
            <a:ext cx="9009062" cy="1778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A4ADC9-6FE6-1BCE-4E54-CBA3D95EBC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8020" y="5862159"/>
            <a:ext cx="1581939" cy="791527"/>
          </a:xfrm>
          <a:prstGeom prst="rect">
            <a:avLst/>
          </a:prstGeom>
        </p:spPr>
      </p:pic>
      <p:sp>
        <p:nvSpPr>
          <p:cNvPr id="4" name="Titel 16">
            <a:extLst>
              <a:ext uri="{FF2B5EF4-FFF2-40B4-BE49-F238E27FC236}">
                <a16:creationId xmlns:a16="http://schemas.microsoft.com/office/drawing/2014/main" id="{FC16A042-51DE-F201-B789-936B20C1F3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5695" y="2616026"/>
            <a:ext cx="6199321" cy="1119064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i="0" cap="all" baseline="0">
                <a:solidFill>
                  <a:srgbClr val="B42329"/>
                </a:solidFill>
                <a:latin typeface="Source Sans Pro" panose="020B0703030403020204" pitchFamily="34" charset="0"/>
                <a:ea typeface="Source Sans Pro" panose="020B0703030403020204" pitchFamily="34" charset="0"/>
              </a:defRPr>
            </a:lvl1pPr>
          </a:lstStyle>
          <a:p>
            <a:r>
              <a:rPr lang="de-DE" dirty="0"/>
              <a:t>Makrothema zwei Makro-thema</a:t>
            </a:r>
          </a:p>
        </p:txBody>
      </p:sp>
      <p:sp>
        <p:nvSpPr>
          <p:cNvPr id="5" name="Titel 16">
            <a:extLst>
              <a:ext uri="{FF2B5EF4-FFF2-40B4-BE49-F238E27FC236}">
                <a16:creationId xmlns:a16="http://schemas.microsoft.com/office/drawing/2014/main" id="{F31F4CA9-546F-AD91-A09E-D848B49BFEEF}"/>
              </a:ext>
            </a:extLst>
          </p:cNvPr>
          <p:cNvSpPr txBox="1">
            <a:spLocks/>
          </p:cNvSpPr>
          <p:nvPr userDrawn="1"/>
        </p:nvSpPr>
        <p:spPr>
          <a:xfrm>
            <a:off x="5075695" y="3719297"/>
            <a:ext cx="6199321" cy="1535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rgbClr val="B42329"/>
                </a:solidFill>
                <a:latin typeface="Source Sans Pro" panose="020B0703030403020204" pitchFamily="34" charset="0"/>
                <a:ea typeface="Source Sans Pro" panose="020B07030304030202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0" i="0" cap="none" baseline="0" dirty="0">
                <a:solidFill>
                  <a:srgbClr val="000000"/>
                </a:solidFill>
                <a:latin typeface="Source Sans Pro" panose="020B0703030403020204" pitchFamily="34" charset="0"/>
                <a:ea typeface="Source Sans Pro" panose="020B0703030403020204" pitchFamily="34" charset="0"/>
              </a:rPr>
              <a:t>Untertitel Text blinder Text und blinder mit blindem Text blinder Text und blinder Text</a:t>
            </a:r>
          </a:p>
          <a:p>
            <a:r>
              <a:rPr lang="de-DE" sz="2400" b="0" i="0" cap="none" baseline="0" dirty="0">
                <a:solidFill>
                  <a:srgbClr val="000000"/>
                </a:solidFill>
                <a:latin typeface="Source Sans Pro" panose="020B0703030403020204" pitchFamily="34" charset="0"/>
                <a:ea typeface="Source Sans Pro" panose="020B0703030403020204" pitchFamily="34" charset="0"/>
              </a:rPr>
              <a:t>Text Untertitel</a:t>
            </a:r>
          </a:p>
        </p:txBody>
      </p:sp>
    </p:spTree>
    <p:extLst>
      <p:ext uri="{BB962C8B-B14F-4D97-AF65-F5344CB8AC3E}">
        <p14:creationId xmlns:p14="http://schemas.microsoft.com/office/powerpoint/2010/main" val="389386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reis, Screenshot, Entwurf, Design enthält.&#10;&#10;KI-generierte Inhalte können fehlerhaft sein.">
            <a:extLst>
              <a:ext uri="{FF2B5EF4-FFF2-40B4-BE49-F238E27FC236}">
                <a16:creationId xmlns:a16="http://schemas.microsoft.com/office/drawing/2014/main" id="{425A3DB2-78E8-05F7-4C18-F5FA2617D0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Line 39">
            <a:extLst>
              <a:ext uri="{FF2B5EF4-FFF2-40B4-BE49-F238E27FC236}">
                <a16:creationId xmlns:a16="http://schemas.microsoft.com/office/drawing/2014/main" id="{A8C390BD-6F89-F343-A74F-786F488EF96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8538" y="6346940"/>
            <a:ext cx="9009062" cy="1778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A4ADC9-6FE6-1BCE-4E54-CBA3D95EBC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8020" y="5862159"/>
            <a:ext cx="1581939" cy="791527"/>
          </a:xfrm>
          <a:prstGeom prst="rect">
            <a:avLst/>
          </a:prstGeom>
        </p:spPr>
      </p:pic>
      <p:sp>
        <p:nvSpPr>
          <p:cNvPr id="5" name="Titel 16">
            <a:extLst>
              <a:ext uri="{FF2B5EF4-FFF2-40B4-BE49-F238E27FC236}">
                <a16:creationId xmlns:a16="http://schemas.microsoft.com/office/drawing/2014/main" id="{74D3BEC0-9703-D2B6-DA65-950DC8267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5695" y="2616026"/>
            <a:ext cx="6199321" cy="1119064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i="0" cap="all" baseline="0">
                <a:solidFill>
                  <a:srgbClr val="B42329"/>
                </a:solidFill>
                <a:latin typeface="Source Sans Pro" panose="020B0703030403020204" pitchFamily="34" charset="0"/>
                <a:ea typeface="Source Sans Pro" panose="020B0703030403020204" pitchFamily="34" charset="0"/>
              </a:defRPr>
            </a:lvl1pPr>
          </a:lstStyle>
          <a:p>
            <a:r>
              <a:rPr lang="de-DE" dirty="0"/>
              <a:t>Makrothema drei Makro-thema</a:t>
            </a:r>
          </a:p>
        </p:txBody>
      </p:sp>
      <p:sp>
        <p:nvSpPr>
          <p:cNvPr id="6" name="Titel 16">
            <a:extLst>
              <a:ext uri="{FF2B5EF4-FFF2-40B4-BE49-F238E27FC236}">
                <a16:creationId xmlns:a16="http://schemas.microsoft.com/office/drawing/2014/main" id="{8B61061A-0D0B-248B-0C9A-1D7484191EC6}"/>
              </a:ext>
            </a:extLst>
          </p:cNvPr>
          <p:cNvSpPr txBox="1">
            <a:spLocks/>
          </p:cNvSpPr>
          <p:nvPr userDrawn="1"/>
        </p:nvSpPr>
        <p:spPr>
          <a:xfrm>
            <a:off x="5075695" y="3719297"/>
            <a:ext cx="6199321" cy="1535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rgbClr val="B42329"/>
                </a:solidFill>
                <a:latin typeface="Source Sans Pro" panose="020B0703030403020204" pitchFamily="34" charset="0"/>
                <a:ea typeface="Source Sans Pro" panose="020B07030304030202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0" i="0" cap="none" baseline="0" dirty="0">
                <a:solidFill>
                  <a:srgbClr val="000000"/>
                </a:solidFill>
                <a:latin typeface="Source Sans Pro" panose="020B0703030403020204" pitchFamily="34" charset="0"/>
                <a:ea typeface="Source Sans Pro" panose="020B0703030403020204" pitchFamily="34" charset="0"/>
              </a:rPr>
              <a:t>Untertitel Text blinder Text und blinder mit blindem Text blinder Text und blinder Text</a:t>
            </a:r>
          </a:p>
          <a:p>
            <a:r>
              <a:rPr lang="de-DE" sz="2400" b="0" i="0" cap="none" baseline="0" dirty="0">
                <a:solidFill>
                  <a:srgbClr val="000000"/>
                </a:solidFill>
                <a:latin typeface="Source Sans Pro" panose="020B0703030403020204" pitchFamily="34" charset="0"/>
                <a:ea typeface="Source Sans Pro" panose="020B0703030403020204" pitchFamily="34" charset="0"/>
              </a:rPr>
              <a:t>Text Untertitel</a:t>
            </a:r>
          </a:p>
        </p:txBody>
      </p:sp>
    </p:spTree>
    <p:extLst>
      <p:ext uri="{BB962C8B-B14F-4D97-AF65-F5344CB8AC3E}">
        <p14:creationId xmlns:p14="http://schemas.microsoft.com/office/powerpoint/2010/main" val="153989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Su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, Text, weiß, Design enthält.&#10;&#10;KI-generierte Inhalte können fehlerhaft sein.">
            <a:extLst>
              <a:ext uri="{FF2B5EF4-FFF2-40B4-BE49-F238E27FC236}">
                <a16:creationId xmlns:a16="http://schemas.microsoft.com/office/drawing/2014/main" id="{2DFA687C-7401-FEE1-8244-33D80D453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B9D3328F-3D7F-0749-A9FB-F23B6A6481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748" y="2596607"/>
            <a:ext cx="10325100" cy="2907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b="0" i="0">
                <a:solidFill>
                  <a:srgbClr val="1D2E33"/>
                </a:solidFill>
                <a:latin typeface="Source Sans Pro" panose="020B0703030403020204" pitchFamily="34" charset="0"/>
                <a:ea typeface="Source Sans Pro" panose="020B0703030403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Text 1</a:t>
            </a:r>
          </a:p>
          <a:p>
            <a:pPr lvl="0"/>
            <a:r>
              <a:rPr lang="de-DE" dirty="0"/>
              <a:t>Text 2</a:t>
            </a:r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175DC84B-28EA-7B4D-9B7A-48AE837F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7410" y="1080000"/>
            <a:ext cx="10325100" cy="1325563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1D2E33"/>
                </a:solidFill>
                <a:latin typeface="Source Sans Pro" panose="020F0502020204030204" pitchFamily="34" charset="0"/>
                <a:cs typeface="Source Sans Pro" panose="020F0502020204030204" pitchFamily="34" charset="0"/>
              </a:defRPr>
            </a:lvl1pPr>
          </a:lstStyle>
          <a:p>
            <a:r>
              <a:rPr lang="de-DE" dirty="0"/>
              <a:t>Untertitel Makrothema 1</a:t>
            </a:r>
          </a:p>
        </p:txBody>
      </p:sp>
      <p:sp>
        <p:nvSpPr>
          <p:cNvPr id="11" name="Line 39">
            <a:extLst>
              <a:ext uri="{FF2B5EF4-FFF2-40B4-BE49-F238E27FC236}">
                <a16:creationId xmlns:a16="http://schemas.microsoft.com/office/drawing/2014/main" id="{B476F77B-526B-3D48-AEDD-3552BCCA791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8538" y="6346940"/>
            <a:ext cx="9009062" cy="1778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D1445F-ECB4-077D-70FF-7B6560A7A8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8020" y="5862159"/>
            <a:ext cx="1581939" cy="7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6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weiß, Design enthält.&#10;&#10;KI-generierte Inhalte können fehlerhaft sein.">
            <a:extLst>
              <a:ext uri="{FF2B5EF4-FFF2-40B4-BE49-F238E27FC236}">
                <a16:creationId xmlns:a16="http://schemas.microsoft.com/office/drawing/2014/main" id="{D3A91FCB-BA2B-10AB-655B-26016E3C8F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B9D3328F-3D7F-0749-A9FB-F23B6A6481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748" y="2596607"/>
            <a:ext cx="10325100" cy="2907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b="0" i="0">
                <a:solidFill>
                  <a:srgbClr val="1D2E33"/>
                </a:solidFill>
                <a:latin typeface="Source Sans Pro" panose="020B0703030403020204" pitchFamily="34" charset="0"/>
                <a:ea typeface="Source Sans Pro" panose="020B0703030403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Text 1</a:t>
            </a:r>
          </a:p>
          <a:p>
            <a:pPr lvl="0"/>
            <a:r>
              <a:rPr lang="de-DE" dirty="0"/>
              <a:t>Text 2</a:t>
            </a:r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175DC84B-28EA-7B4D-9B7A-48AE837F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7410" y="1080000"/>
            <a:ext cx="10325100" cy="1325563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1D2E33"/>
                </a:solidFill>
                <a:latin typeface="Source Sans Pro" panose="020F0502020204030204" pitchFamily="34" charset="0"/>
                <a:cs typeface="Source Sans Pro" panose="020F0502020204030204" pitchFamily="34" charset="0"/>
              </a:defRPr>
            </a:lvl1pPr>
          </a:lstStyle>
          <a:p>
            <a:r>
              <a:rPr lang="de-DE" dirty="0"/>
              <a:t>Untertitel Makrothema 2</a:t>
            </a:r>
          </a:p>
        </p:txBody>
      </p:sp>
      <p:sp>
        <p:nvSpPr>
          <p:cNvPr id="11" name="Line 39">
            <a:extLst>
              <a:ext uri="{FF2B5EF4-FFF2-40B4-BE49-F238E27FC236}">
                <a16:creationId xmlns:a16="http://schemas.microsoft.com/office/drawing/2014/main" id="{B476F77B-526B-3D48-AEDD-3552BCCA791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8538" y="6346940"/>
            <a:ext cx="9009062" cy="1778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D1445F-ECB4-077D-70FF-7B6560A7A8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8020" y="5862159"/>
            <a:ext cx="1581939" cy="7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5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Sub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Text, weiß, Design enthält.&#10;&#10;KI-generierte Inhalte können fehlerhaft sein.">
            <a:extLst>
              <a:ext uri="{FF2B5EF4-FFF2-40B4-BE49-F238E27FC236}">
                <a16:creationId xmlns:a16="http://schemas.microsoft.com/office/drawing/2014/main" id="{254478E7-178D-F9AA-A6FB-79A91ED7D2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B9D3328F-3D7F-0749-A9FB-F23B6A6481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748" y="2596607"/>
            <a:ext cx="10325100" cy="2907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b="0" i="0">
                <a:solidFill>
                  <a:srgbClr val="1D2E33"/>
                </a:solidFill>
                <a:latin typeface="Source Sans Pro" panose="020B0703030403020204" pitchFamily="34" charset="0"/>
                <a:ea typeface="Source Sans Pro" panose="020B0703030403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Text 1</a:t>
            </a:r>
          </a:p>
          <a:p>
            <a:pPr lvl="0"/>
            <a:r>
              <a:rPr lang="de-DE" dirty="0"/>
              <a:t>Text 2</a:t>
            </a:r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175DC84B-28EA-7B4D-9B7A-48AE837F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7410" y="1080000"/>
            <a:ext cx="10325100" cy="1325563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1D2E33"/>
                </a:solidFill>
                <a:latin typeface="Source Sans Pro" panose="020F0502020204030204" pitchFamily="34" charset="0"/>
                <a:cs typeface="Source Sans Pro" panose="020F0502020204030204" pitchFamily="34" charset="0"/>
              </a:defRPr>
            </a:lvl1pPr>
          </a:lstStyle>
          <a:p>
            <a:r>
              <a:rPr lang="de-DE" dirty="0"/>
              <a:t>Untertitel Makrothema 3</a:t>
            </a:r>
          </a:p>
        </p:txBody>
      </p:sp>
      <p:sp>
        <p:nvSpPr>
          <p:cNvPr id="11" name="Line 39">
            <a:extLst>
              <a:ext uri="{FF2B5EF4-FFF2-40B4-BE49-F238E27FC236}">
                <a16:creationId xmlns:a16="http://schemas.microsoft.com/office/drawing/2014/main" id="{B476F77B-526B-3D48-AEDD-3552BCCA791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8538" y="6346940"/>
            <a:ext cx="9009062" cy="1778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D1445F-ECB4-077D-70FF-7B6560A7A8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8020" y="5862159"/>
            <a:ext cx="1581939" cy="7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5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Screenshot, Muster, weiß enthält.&#10;&#10;KI-generierte Inhalte können fehlerhaft sein.">
            <a:extLst>
              <a:ext uri="{FF2B5EF4-FFF2-40B4-BE49-F238E27FC236}">
                <a16:creationId xmlns:a16="http://schemas.microsoft.com/office/drawing/2014/main" id="{05A99765-552A-0AAD-6D7C-07E25511DC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6">
            <a:extLst>
              <a:ext uri="{FF2B5EF4-FFF2-40B4-BE49-F238E27FC236}">
                <a16:creationId xmlns:a16="http://schemas.microsoft.com/office/drawing/2014/main" id="{431B525A-A4CE-5CE8-76D0-BB8DC7A51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450" y="2766218"/>
            <a:ext cx="10325100" cy="1325563"/>
          </a:xfrm>
          <a:prstGeom prst="rect">
            <a:avLst/>
          </a:prstGeom>
        </p:spPr>
        <p:txBody>
          <a:bodyPr/>
          <a:lstStyle>
            <a:lvl1pPr algn="ctr">
              <a:defRPr sz="4000" b="1" i="0">
                <a:solidFill>
                  <a:srgbClr val="1D2E33"/>
                </a:solidFill>
                <a:latin typeface="Source Sans Pro" panose="020F0502020204030204" pitchFamily="34" charset="0"/>
                <a:cs typeface="Source Sans Pro" panose="020F0502020204030204" pitchFamily="34" charset="0"/>
              </a:defRPr>
            </a:lvl1pPr>
          </a:lstStyle>
          <a:p>
            <a:r>
              <a:rPr lang="de-DE" dirty="0"/>
              <a:t>Mehr Infos</a:t>
            </a:r>
            <a:br>
              <a:rPr lang="de-DE" dirty="0"/>
            </a:br>
            <a:r>
              <a:rPr lang="de-DE" dirty="0" err="1"/>
              <a:t>www.xxxxxx.it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06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7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7" r:id="rId2"/>
    <p:sldLayoutId id="2147483665" r:id="rId3"/>
    <p:sldLayoutId id="2147483661" r:id="rId4"/>
    <p:sldLayoutId id="2147483666" r:id="rId5"/>
    <p:sldLayoutId id="2147483671" r:id="rId6"/>
    <p:sldLayoutId id="2147483672" r:id="rId7"/>
    <p:sldLayoutId id="2147483673" r:id="rId8"/>
    <p:sldLayoutId id="21474836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Gebäude, Baum, Himmel enthält.&#10;&#10;Automatisch generierte Beschreibung">
            <a:extLst>
              <a:ext uri="{FF2B5EF4-FFF2-40B4-BE49-F238E27FC236}">
                <a16:creationId xmlns:a16="http://schemas.microsoft.com/office/drawing/2014/main" id="{0FB84953-B6BF-D1B3-A018-56077863C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" t="9655" r="536" b="478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Grafik 4" descr="Ein Bild, das Muster, Design, Screenshot, weiß enthält.&#10;&#10;Automatisch generierte Beschreibung">
            <a:extLst>
              <a:ext uri="{FF2B5EF4-FFF2-40B4-BE49-F238E27FC236}">
                <a16:creationId xmlns:a16="http://schemas.microsoft.com/office/drawing/2014/main" id="{095D703A-7D43-EC62-CACB-CD46F5E735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t="63481" b="-1"/>
          <a:stretch/>
        </p:blipFill>
        <p:spPr>
          <a:xfrm>
            <a:off x="533631" y="2522220"/>
            <a:ext cx="11384047" cy="2338578"/>
          </a:xfrm>
          <a:prstGeom prst="rect">
            <a:avLst/>
          </a:prstGeom>
        </p:spPr>
      </p:pic>
      <p:sp>
        <p:nvSpPr>
          <p:cNvPr id="2" name="Titel 2">
            <a:extLst>
              <a:ext uri="{FF2B5EF4-FFF2-40B4-BE49-F238E27FC236}">
                <a16:creationId xmlns:a16="http://schemas.microsoft.com/office/drawing/2014/main" id="{83451395-0E17-0CFA-9668-0C47FB1D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11" y="3477809"/>
            <a:ext cx="11264285" cy="1095982"/>
          </a:xfrm>
        </p:spPr>
        <p:txBody>
          <a:bodyPr/>
          <a:lstStyle/>
          <a:p>
            <a:r>
              <a:rPr lang="it-IT" sz="3800" b="1" dirty="0" err="1">
                <a:solidFill>
                  <a:srgbClr val="2537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Pilotprojekt</a:t>
            </a:r>
            <a:r>
              <a:rPr lang="it-IT" sz="3800" b="1" dirty="0">
                <a:solidFill>
                  <a:srgbClr val="2537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it-IT" sz="3800" b="1" dirty="0" err="1">
                <a:solidFill>
                  <a:srgbClr val="2537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gemeinnütziger</a:t>
            </a:r>
            <a:r>
              <a:rPr lang="it-IT" sz="3800" b="1" dirty="0">
                <a:solidFill>
                  <a:srgbClr val="2537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it-IT" sz="3800" b="1" dirty="0" err="1">
                <a:solidFill>
                  <a:srgbClr val="2537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Wohnbau</a:t>
            </a:r>
            <a:r>
              <a:rPr lang="it-IT" sz="3800" b="1" dirty="0">
                <a:solidFill>
                  <a:srgbClr val="2537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br>
              <a:rPr lang="de-DE" sz="3800" dirty="0">
                <a:solidFill>
                  <a:srgbClr val="2537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it-IT" sz="3800" b="1" dirty="0">
                <a:solidFill>
                  <a:srgbClr val="2537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Progetto pilota di edilizia abitativa di utilità sociale</a:t>
            </a:r>
            <a:endParaRPr lang="de-DE" sz="5400" b="0" dirty="0">
              <a:solidFill>
                <a:srgbClr val="25374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B77D0C5-BB03-4844-141D-20015B785FEE}"/>
              </a:ext>
            </a:extLst>
          </p:cNvPr>
          <p:cNvSpPr txBox="1"/>
          <p:nvPr/>
        </p:nvSpPr>
        <p:spPr>
          <a:xfrm>
            <a:off x="3177655" y="27338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b="0" dirty="0">
                <a:solidFill>
                  <a:srgbClr val="2537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25.03.2025</a:t>
            </a:r>
            <a:br>
              <a:rPr lang="de-DE" sz="1800" b="0" dirty="0">
                <a:solidFill>
                  <a:srgbClr val="2537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de-DE" sz="1800" b="0" dirty="0">
                <a:solidFill>
                  <a:srgbClr val="2537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Pressekonferenz / </a:t>
            </a:r>
            <a:r>
              <a:rPr lang="de-DE" sz="1800" b="0" dirty="0" err="1">
                <a:solidFill>
                  <a:srgbClr val="2537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Conferenza</a:t>
            </a:r>
            <a:r>
              <a:rPr lang="de-DE" sz="1800" b="0" dirty="0">
                <a:solidFill>
                  <a:srgbClr val="2537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2537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stampa</a:t>
            </a:r>
            <a:endParaRPr lang="de-DE" dirty="0">
              <a:solidFill>
                <a:srgbClr val="2537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A9FC1E89-9118-B805-A409-F8968DF15B6A}"/>
              </a:ext>
            </a:extLst>
          </p:cNvPr>
          <p:cNvSpPr/>
          <p:nvPr/>
        </p:nvSpPr>
        <p:spPr>
          <a:xfrm>
            <a:off x="782320" y="6045200"/>
            <a:ext cx="90424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Text, Diagramm, Plan, Entwurf enthält.&#10;&#10;KI-generierte Inhalte können fehlerhaft sein.">
            <a:extLst>
              <a:ext uri="{FF2B5EF4-FFF2-40B4-BE49-F238E27FC236}">
                <a16:creationId xmlns:a16="http://schemas.microsoft.com/office/drawing/2014/main" id="{8FE52D07-B68A-52C2-E200-2460CA7FF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3692" r="-464" b="3720"/>
          <a:stretch/>
        </p:blipFill>
        <p:spPr>
          <a:xfrm>
            <a:off x="1047981" y="643845"/>
            <a:ext cx="9182225" cy="60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10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AB2F7-12A3-7BA7-EFBC-E48B47C2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Wohnraum für Ansässige schaffen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150563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F0F0409-98E5-305E-1F66-C10EAE9D1D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748" y="1393131"/>
            <a:ext cx="10325100" cy="407173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600" dirty="0"/>
              <a:t>Ende 2023: Treffen einer Arbeitsgruppe unter der Leitung von Prof. Tappeiner, zum Thema leistbares Wohnen. </a:t>
            </a:r>
            <a:r>
              <a:rPr lang="de-DE" sz="2600" dirty="0">
                <a:sym typeface="Wingdings" panose="05000000000000000000" pitchFamily="2" charset="2"/>
              </a:rPr>
              <a:t>Ergebnis: Mietwohnungen sind der größte Bedarf für die nächsten Jahre</a:t>
            </a:r>
            <a:br>
              <a:rPr lang="de-DE" sz="2600" dirty="0">
                <a:sym typeface="Wingdings" panose="05000000000000000000" pitchFamily="2" charset="2"/>
              </a:rPr>
            </a:br>
            <a:endParaRPr lang="de-DE" sz="26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600" dirty="0">
                <a:sym typeface="Wingdings" panose="05000000000000000000" pitchFamily="2" charset="2"/>
              </a:rPr>
              <a:t>April 2024: Vorstellung des Berichts an den Landeshauptmann und die Landesräte Mair und Brunner. Landeshauptmann fordert dazu auf, Lösungsvorschläge für leistbare Mietwohnungen zu erarbeiten</a:t>
            </a:r>
            <a:br>
              <a:rPr lang="de-DE" sz="2600" dirty="0">
                <a:sym typeface="Wingdings" panose="05000000000000000000" pitchFamily="2" charset="2"/>
              </a:rPr>
            </a:br>
            <a:endParaRPr lang="de-DE" sz="26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600" dirty="0">
                <a:sym typeface="Wingdings" panose="05000000000000000000" pitchFamily="2" charset="2"/>
              </a:rPr>
              <a:t>Klausur der Landesregierung im Juli 2024: Initiative des Ressorts Wohnbau, gemeinnützigen Wohnbau auf Neubau zu erweitern</a:t>
            </a:r>
          </a:p>
        </p:txBody>
      </p:sp>
    </p:spTree>
    <p:extLst>
      <p:ext uri="{BB962C8B-B14F-4D97-AF65-F5344CB8AC3E}">
        <p14:creationId xmlns:p14="http://schemas.microsoft.com/office/powerpoint/2010/main" val="397055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F0F0409-98E5-305E-1F66-C10EAE9D1D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748" y="1441927"/>
            <a:ext cx="10325100" cy="397414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600" dirty="0">
                <a:sym typeface="Wingdings" panose="05000000000000000000" pitchFamily="2" charset="2"/>
              </a:rPr>
              <a:t>Projektvorschlag wird in Zusammenarbeit mit Partnern und der Gemeinde Brixen ausgearbeitet</a:t>
            </a:r>
            <a:br>
              <a:rPr lang="de-DE" sz="2600" dirty="0">
                <a:sym typeface="Wingdings" panose="05000000000000000000" pitchFamily="2" charset="2"/>
              </a:rPr>
            </a:br>
            <a:endParaRPr lang="de-DE" sz="26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600" dirty="0">
                <a:sym typeface="Wingdings" panose="05000000000000000000" pitchFamily="2" charset="2"/>
              </a:rPr>
              <a:t>Konzept wird Mitgliedern der Landesregierung vorgestellt</a:t>
            </a:r>
            <a:br>
              <a:rPr lang="de-DE" sz="2600" dirty="0">
                <a:sym typeface="Wingdings" panose="05000000000000000000" pitchFamily="2" charset="2"/>
              </a:rPr>
            </a:br>
            <a:endParaRPr lang="de-DE" sz="26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600" dirty="0">
                <a:sym typeface="Wingdings" panose="05000000000000000000" pitchFamily="2" charset="2"/>
              </a:rPr>
              <a:t>Notwendige Gesetzesänderungen und Förderungen werden im Entwurf zum LGE „Wohnreform 2025“ von der Landesregierung  genehmigt</a:t>
            </a:r>
            <a:br>
              <a:rPr lang="de-DE" sz="2600" dirty="0">
                <a:sym typeface="Wingdings" panose="05000000000000000000" pitchFamily="2" charset="2"/>
              </a:rPr>
            </a:br>
            <a:endParaRPr lang="de-DE" sz="26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600" dirty="0">
                <a:sym typeface="Wingdings" panose="05000000000000000000" pitchFamily="2" charset="2"/>
              </a:rPr>
              <a:t>Pressekonferenz zur Vorstellung des Konzeptes in Brixen </a:t>
            </a:r>
            <a:br>
              <a:rPr lang="de-DE" sz="2600" dirty="0">
                <a:sym typeface="Wingdings" panose="05000000000000000000" pitchFamily="2" charset="2"/>
              </a:rPr>
            </a:br>
            <a:r>
              <a:rPr lang="de-DE" sz="2600" dirty="0">
                <a:sym typeface="Wingdings" panose="05000000000000000000" pitchFamily="2" charset="2"/>
              </a:rPr>
              <a:t>am 25. März 2025</a:t>
            </a:r>
          </a:p>
        </p:txBody>
      </p:sp>
    </p:spTree>
    <p:extLst>
      <p:ext uri="{BB962C8B-B14F-4D97-AF65-F5344CB8AC3E}">
        <p14:creationId xmlns:p14="http://schemas.microsoft.com/office/powerpoint/2010/main" val="246051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98A08CD-64B1-B2E7-645D-B154FF382BAE}"/>
              </a:ext>
            </a:extLst>
          </p:cNvPr>
          <p:cNvSpPr/>
          <p:nvPr/>
        </p:nvSpPr>
        <p:spPr>
          <a:xfrm>
            <a:off x="782320" y="6045200"/>
            <a:ext cx="90424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F85F399-E64A-62A2-95E5-1560D67FFC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42" t="369" b="1"/>
          <a:stretch/>
        </p:blipFill>
        <p:spPr>
          <a:xfrm rot="5400000">
            <a:off x="2825654" y="-527372"/>
            <a:ext cx="5937570" cy="84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1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9B852C9-253F-34B2-07B8-10D2CE036177}"/>
              </a:ext>
            </a:extLst>
          </p:cNvPr>
          <p:cNvSpPr/>
          <p:nvPr/>
        </p:nvSpPr>
        <p:spPr>
          <a:xfrm>
            <a:off x="782320" y="5852160"/>
            <a:ext cx="11104880" cy="80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draußen, Gebäude, Baum, Himmel enthält.&#10;&#10;Automatisch generierte Beschreibung">
            <a:extLst>
              <a:ext uri="{FF2B5EF4-FFF2-40B4-BE49-F238E27FC236}">
                <a16:creationId xmlns:a16="http://schemas.microsoft.com/office/drawing/2014/main" id="{3A0321D3-D872-12D1-7C42-F40462685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59" y="684558"/>
            <a:ext cx="9185593" cy="59740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828FDF0-9F91-C115-0000-4C9E6A62B302}"/>
              </a:ext>
            </a:extLst>
          </p:cNvPr>
          <p:cNvSpPr txBox="1"/>
          <p:nvPr/>
        </p:nvSpPr>
        <p:spPr>
          <a:xfrm>
            <a:off x="8275319" y="6255385"/>
            <a:ext cx="348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Foto: Wolfgang Meraner Architekt</a:t>
            </a:r>
          </a:p>
        </p:txBody>
      </p:sp>
    </p:spTree>
    <p:extLst>
      <p:ext uri="{BB962C8B-B14F-4D97-AF65-F5344CB8AC3E}">
        <p14:creationId xmlns:p14="http://schemas.microsoft.com/office/powerpoint/2010/main" val="236725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A68F7-05E2-F5B7-1B1E-B575AF999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E573B7E-07BD-F219-B961-E80AB59F7228}"/>
              </a:ext>
            </a:extLst>
          </p:cNvPr>
          <p:cNvSpPr/>
          <p:nvPr/>
        </p:nvSpPr>
        <p:spPr>
          <a:xfrm>
            <a:off x="782320" y="5852160"/>
            <a:ext cx="11104880" cy="80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F69652B-73DD-4359-4A8F-6FEFDC8F5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165" y="712964"/>
            <a:ext cx="9000000" cy="599530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8A496AA-1A86-5122-50AA-14AA9F6B53E9}"/>
              </a:ext>
            </a:extLst>
          </p:cNvPr>
          <p:cNvSpPr txBox="1"/>
          <p:nvPr/>
        </p:nvSpPr>
        <p:spPr>
          <a:xfrm>
            <a:off x="8275319" y="6255385"/>
            <a:ext cx="348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Foto: Wolfgang Meraner Architekt</a:t>
            </a:r>
          </a:p>
        </p:txBody>
      </p:sp>
    </p:spTree>
    <p:extLst>
      <p:ext uri="{BB962C8B-B14F-4D97-AF65-F5344CB8AC3E}">
        <p14:creationId xmlns:p14="http://schemas.microsoft.com/office/powerpoint/2010/main" val="332781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F0F0409-98E5-305E-1F66-C10EAE9D1D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748" y="1294701"/>
            <a:ext cx="10325100" cy="4268598"/>
          </a:xfrm>
        </p:spPr>
        <p:txBody>
          <a:bodyPr/>
          <a:lstStyle/>
          <a:p>
            <a:pPr marL="285750" indent="-285750" defTabSz="687388">
              <a:lnSpc>
                <a:spcPts val="2800"/>
              </a:lnSpc>
              <a:spcBef>
                <a:spcPts val="0"/>
              </a:spcBef>
              <a:buFont typeface="Symbol" panose="05050102010706020507" pitchFamily="18" charset="2"/>
              <a:buChar char="-"/>
              <a:tabLst>
                <a:tab pos="1973263" algn="l"/>
                <a:tab pos="2692400" algn="l"/>
              </a:tabLst>
            </a:pPr>
            <a:r>
              <a:rPr lang="de-DE" sz="2600" dirty="0"/>
              <a:t>Zielgruppe:	junge Personen/Familien, die in Brixen wohnen/arbeiten</a:t>
            </a:r>
            <a:br>
              <a:rPr lang="de-DE" sz="2600" dirty="0"/>
            </a:br>
            <a:endParaRPr lang="de-DE" sz="2600" dirty="0"/>
          </a:p>
          <a:p>
            <a:pPr marL="285750" indent="-285750" defTabSz="687388">
              <a:lnSpc>
                <a:spcPts val="2800"/>
              </a:lnSpc>
              <a:spcBef>
                <a:spcPts val="0"/>
              </a:spcBef>
              <a:buFont typeface="Symbol" panose="05050102010706020507" pitchFamily="18" charset="2"/>
              <a:buChar char="-"/>
              <a:tabLst>
                <a:tab pos="1973263" algn="l"/>
                <a:tab pos="2692400" algn="l"/>
              </a:tabLst>
            </a:pPr>
            <a:r>
              <a:rPr lang="de-DE" sz="2600" dirty="0"/>
              <a:t>30 Mietwohnungen (Ein-, Zwei, Dreizimmerwohnungen) maximal zum Landesmietzins bei 30-jähriger Zweckbindung </a:t>
            </a:r>
          </a:p>
          <a:p>
            <a:pPr defTabSz="687388">
              <a:lnSpc>
                <a:spcPts val="2800"/>
              </a:lnSpc>
              <a:spcBef>
                <a:spcPts val="0"/>
              </a:spcBef>
              <a:tabLst>
                <a:tab pos="1973263" algn="l"/>
                <a:tab pos="2692400" algn="l"/>
              </a:tabLst>
            </a:pPr>
            <a:endParaRPr lang="de-DE" sz="2600" dirty="0"/>
          </a:p>
          <a:p>
            <a:pPr marL="285750" indent="-285750">
              <a:lnSpc>
                <a:spcPts val="28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600" dirty="0"/>
              <a:t>Gesamtkosten von 7 Mio. €</a:t>
            </a:r>
            <a:br>
              <a:rPr lang="de-DE" sz="2600" dirty="0"/>
            </a:br>
            <a:endParaRPr lang="de-DE" sz="2600" dirty="0"/>
          </a:p>
          <a:p>
            <a:pPr marL="285750" indent="-285750">
              <a:lnSpc>
                <a:spcPts val="28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600" dirty="0"/>
              <a:t>Förderungen des Landes: geförderter Baugrund (1/4 des Marktwertes)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de-DE" sz="2600" dirty="0">
                <a:solidFill>
                  <a:srgbClr val="1D2E33"/>
                </a:solidFill>
                <a:latin typeface="Source Sans Pro" panose="020B0703030403020204" pitchFamily="34" charset="0"/>
                <a:ea typeface="Source Sans Pro" panose="020B0703030403020204" pitchFamily="34" charset="0"/>
              </a:rPr>
              <a:t>+ Beitrag Abteilung Wohnbau (55% der Bau- und Planungskosten)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de-DE" sz="2600" dirty="0">
                <a:solidFill>
                  <a:srgbClr val="1D2E33"/>
                </a:solidFill>
                <a:latin typeface="Source Sans Pro" panose="020B0703030403020204" pitchFamily="34" charset="0"/>
                <a:ea typeface="Source Sans Pro" panose="020B0703030403020204" pitchFamily="34" charset="0"/>
              </a:rPr>
              <a:t>+ Beitrag Holzbaufonds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endParaRPr lang="de-DE" sz="2600" dirty="0">
              <a:latin typeface="Source Sans Pro" panose="020B0503030403020204" pitchFamily="34" charset="0"/>
            </a:endParaRPr>
          </a:p>
          <a:p>
            <a:pPr marL="285750" lvl="1" indent="-285750">
              <a:lnSpc>
                <a:spcPts val="28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600" dirty="0">
                <a:solidFill>
                  <a:srgbClr val="1D2E33"/>
                </a:solidFill>
                <a:latin typeface="Source Sans Pro" panose="020B0703030403020204" pitchFamily="34" charset="0"/>
              </a:rPr>
              <a:t>Sonderfinanzierung durch Raiffeisen</a:t>
            </a:r>
          </a:p>
          <a:p>
            <a:pPr marL="0" lvl="1">
              <a:lnSpc>
                <a:spcPts val="2800"/>
              </a:lnSpc>
              <a:spcBef>
                <a:spcPts val="0"/>
              </a:spcBef>
            </a:pPr>
            <a:endParaRPr lang="de-DE" sz="2600" dirty="0">
              <a:solidFill>
                <a:srgbClr val="1D2E33"/>
              </a:solidFill>
              <a:latin typeface="Source Sans Pro" panose="020B07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83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F0F0409-98E5-305E-1F66-C10EAE9D1D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748" y="1455629"/>
            <a:ext cx="10325100" cy="394674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600" dirty="0"/>
              <a:t>Start Umsetzung: nach Genehmigung der Wohnreform 2025 im Landtag</a:t>
            </a:r>
            <a:br>
              <a:rPr lang="de-DE" sz="2600" dirty="0"/>
            </a:br>
            <a:endParaRPr lang="de-DE" sz="2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600" dirty="0"/>
              <a:t>Gründung „Stiftung Wohnen Südtirol“ im Juli 2025</a:t>
            </a:r>
            <a:br>
              <a:rPr lang="de-DE" sz="2600" dirty="0"/>
            </a:br>
            <a:endParaRPr lang="de-DE" sz="2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600" dirty="0"/>
              <a:t>Ansuchen um Grundzuweisung und Planung im Herbst 2025</a:t>
            </a:r>
            <a:br>
              <a:rPr lang="de-DE" sz="2600" dirty="0"/>
            </a:br>
            <a:endParaRPr lang="de-DE" sz="2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600" dirty="0"/>
              <a:t>Baubeginn Frühjahr 2026 - Einzug der Mieter Winter 2026/2027</a:t>
            </a:r>
            <a:br>
              <a:rPr lang="de-DE" sz="2600" dirty="0"/>
            </a:br>
            <a:endParaRPr lang="de-DE" sz="2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600" dirty="0"/>
              <a:t>Projekt soll als Modell dienen und in möglichst vielen Gemeinden in Südtirol umgesetzt werden</a:t>
            </a:r>
            <a:endParaRPr lang="de-IT" sz="2600" dirty="0"/>
          </a:p>
        </p:txBody>
      </p:sp>
    </p:spTree>
    <p:extLst>
      <p:ext uri="{BB962C8B-B14F-4D97-AF65-F5344CB8AC3E}">
        <p14:creationId xmlns:p14="http://schemas.microsoft.com/office/powerpoint/2010/main" val="3583097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Provinz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80019"/>
      </a:accent1>
      <a:accent2>
        <a:srgbClr val="C40218"/>
      </a:accent2>
      <a:accent3>
        <a:srgbClr val="A5A5A5"/>
      </a:accent3>
      <a:accent4>
        <a:srgbClr val="D5D5D5"/>
      </a:accent4>
      <a:accent5>
        <a:srgbClr val="797979"/>
      </a:accent5>
      <a:accent6>
        <a:srgbClr val="42424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7f63a3-7689-44fd-ac66-1467c9d7a887" xsi:nil="true"/>
    <lcf76f155ced4ddcb4097134ff3c332f xmlns="21261840-c7ef-4558-9481-7514f9aefab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A7511E63D1F746851438ED0A7081AA" ma:contentTypeVersion="22" ma:contentTypeDescription="Ein neues Dokument erstellen." ma:contentTypeScope="" ma:versionID="380085655697ec8fcfc0de6e41c98443">
  <xsd:schema xmlns:xsd="http://www.w3.org/2001/XMLSchema" xmlns:xs="http://www.w3.org/2001/XMLSchema" xmlns:p="http://schemas.microsoft.com/office/2006/metadata/properties" xmlns:ns2="c3df12c0-a95d-47dc-8c4c-201b943048f9" xmlns:ns3="21261840-c7ef-4558-9481-7514f9aefabb" xmlns:ns4="0f7f63a3-7689-44fd-ac66-1467c9d7a887" targetNamespace="http://schemas.microsoft.com/office/2006/metadata/properties" ma:root="true" ma:fieldsID="abb347a70fd3ebde6049c3027d08f169" ns2:_="" ns3:_="" ns4:_="">
    <xsd:import namespace="c3df12c0-a95d-47dc-8c4c-201b943048f9"/>
    <xsd:import namespace="21261840-c7ef-4558-9481-7514f9aefabb"/>
    <xsd:import namespace="0f7f63a3-7689-44fd-ac66-1467c9d7a88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df12c0-a95d-47dc-8c4c-201b943048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61840-c7ef-4558-9481-7514f9aefa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e5e32e91-e282-4ae8-add1-730c2c7066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f63a3-7689-44fd-ac66-1467c9d7a88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a0df60c-fdec-4eec-bd0b-a4cc759dd3b3}" ma:internalName="TaxCatchAll" ma:showField="CatchAllData" ma:web="0f7f63a3-7689-44fd-ac66-1467c9d7a8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AFA721-2CDE-450B-A0E8-497224637D65}">
  <ds:schemaRefs>
    <ds:schemaRef ds:uri="http://schemas.microsoft.com/office/2006/metadata/properties"/>
    <ds:schemaRef ds:uri="http://purl.org/dc/elements/1.1/"/>
    <ds:schemaRef ds:uri="0f7f63a3-7689-44fd-ac66-1467c9d7a887"/>
    <ds:schemaRef ds:uri="21261840-c7ef-4558-9481-7514f9aefabb"/>
    <ds:schemaRef ds:uri="http://purl.org/dc/terms/"/>
    <ds:schemaRef ds:uri="http://schemas.microsoft.com/office/infopath/2007/PartnerControls"/>
    <ds:schemaRef ds:uri="http://schemas.microsoft.com/office/2006/documentManagement/types"/>
    <ds:schemaRef ds:uri="c3df12c0-a95d-47dc-8c4c-201b943048f9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5875EE7-9979-4BE2-AD82-E70D6F264E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df12c0-a95d-47dc-8c4c-201b943048f9"/>
    <ds:schemaRef ds:uri="21261840-c7ef-4558-9481-7514f9aefabb"/>
    <ds:schemaRef ds:uri="0f7f63a3-7689-44fd-ac66-1467c9d7a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DD21A3-3672-4D63-8813-DC8CF9F819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Breitbild</PresentationFormat>
  <Paragraphs>26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Aptos</vt:lpstr>
      <vt:lpstr>Arial</vt:lpstr>
      <vt:lpstr>Source Sans Pro</vt:lpstr>
      <vt:lpstr>Symbol</vt:lpstr>
      <vt:lpstr>Wingdings</vt:lpstr>
      <vt:lpstr>Office</vt:lpstr>
      <vt:lpstr>Pilotprojekt gemeinnütziger Wohnbau  Progetto pilota di edilizia abitativa di utilità sociale</vt:lpstr>
      <vt:lpstr>Mehr Wohnraum für Ansässige schaffen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Stuefer, Greta</dc:creator>
  <cp:keywords/>
  <dc:description/>
  <cp:lastModifiedBy>Forer, Lukas</cp:lastModifiedBy>
  <cp:revision>54</cp:revision>
  <cp:lastPrinted>2025-03-25T08:56:40Z</cp:lastPrinted>
  <dcterms:created xsi:type="dcterms:W3CDTF">2021-07-06T06:47:48Z</dcterms:created>
  <dcterms:modified xsi:type="dcterms:W3CDTF">2025-03-25T16:00:31Z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0x0101005BA7511E63D1F746851438ED0A7081AA</vt:lpwstr>
  </property>
</Properties>
</file>