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4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3.xml" ContentType="application/vnd.openxmlformats-officedocument.themeOverride+xml"/>
  <Override PartName="/ppt/drawings/drawing5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6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4"/>
  </p:sldMasterIdLst>
  <p:notesMasterIdLst>
    <p:notesMasterId r:id="rId15"/>
  </p:notesMasterIdLst>
  <p:sldIdLst>
    <p:sldId id="279" r:id="rId5"/>
    <p:sldId id="293" r:id="rId6"/>
    <p:sldId id="298" r:id="rId7"/>
    <p:sldId id="315" r:id="rId8"/>
    <p:sldId id="300" r:id="rId9"/>
    <p:sldId id="303" r:id="rId10"/>
    <p:sldId id="309" r:id="rId11"/>
    <p:sldId id="307" r:id="rId12"/>
    <p:sldId id="304" r:id="rId13"/>
    <p:sldId id="308" r:id="rId14"/>
  </p:sldIdLst>
  <p:sldSz cx="12192000" cy="6858000"/>
  <p:notesSz cx="6858000" cy="9144000"/>
  <p:defaultTextStyle>
    <a:defPPr>
      <a:defRPr lang="de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4775CA"/>
    <a:srgbClr val="74ABB8"/>
    <a:srgbClr val="DBD600"/>
    <a:srgbClr val="A58992"/>
    <a:srgbClr val="D11525"/>
    <a:srgbClr val="508F9E"/>
    <a:srgbClr val="16D3D8"/>
    <a:srgbClr val="75EEF1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ABAD60-D1A8-4F42-B79D-A897C2C366D5}" v="187" dt="2025-10-31T10:27:37.931"/>
    <p1510:client id="{31BC30DD-89E2-1912-D2D4-C3EAD76CAE23}" v="24" dt="2025-10-31T07:45:48.111"/>
    <p1510:client id="{643A442A-CC5F-F1BE-2127-26241D18A6BF}" v="9" dt="2025-10-31T12:09:41.626"/>
    <p1510:client id="{6664AEEF-FC3C-EC1D-EC6E-1CA505208C44}" v="10" dt="2025-10-30T13:19:22.276"/>
    <p1510:client id="{7EAC12EE-E43A-4BE2-B071-630ECE027AA7}" v="1494" dt="2025-10-31T11:17:25.324"/>
    <p1510:client id="{9DA77305-11EA-CF84-1214-D6637823C338}" v="2" dt="2025-10-31T12:04:47.843"/>
    <p1510:client id="{B59869C6-ED56-685E-C52E-FF05CEB6A80B}" v="3" dt="2025-10-30T15:33:01.444"/>
    <p1510:client id="{E640CEF8-C269-8043-EF7A-217317806422}" v="1" dt="2025-10-31T11:01:51.396"/>
  </p1510:revLst>
</p1510:revInfo>
</file>

<file path=ppt/tableStyles.xml><?xml version="1.0" encoding="utf-8"?>
<a:tblStyleLst xmlns:a="http://schemas.openxmlformats.org/drawingml/2006/main" def="{85BE263C-DBD7-4A20-BB59-AAB30ACAA65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ittlere Formatvorlage 3 - 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ittlere Formatvorlage 3 - 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unkle Formatvorlage 2 - Akzent 5/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provbz.sharepoint.com/sites/lv-pab/210/Shared%20Documents/Kommunikation/Grafiken/_Presseamt/Haushalt%202026/Daten%20Grafik%20Haushalt%202026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_133_6B8A6BF1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provbz.sharepoint.com/sites/lv-pab/210/Shared%20Documents/Kommunikation/Grafiken/Presseamt/Haushalt%202026/Daten%20Grafik%20Haushalt%202026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provbz.sharepoint.com/sites/lv-pab/210/Shared%20Documents/Kommunikation/Grafiken/Presseamt/Haushalt%202026/Daten%20Grafik%20Haushalt%202026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provbz.sharepoint.com/sites/lv-pab/210/Shared%20Documents/Kommunikation/Grafiken/_Presseamt/Haushalt%202026/Daten%20Grafik%20Haushalt%20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3-BILANCIO\BILANCIO%202026-2028\Richieste%20dati_grafici\BIP%20international_dg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provbz.sharepoint.com/sites/lv-pab/210/Shared%20Documents/Kommunikation/Grafiken/_Presseamt/Haushalt%202026/Daten%20Grafik%20Haushalt%2020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pb35386\Downloads\Grafiken\Haushalt%202026\Daten%20Grafik%20Haushalt%202026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_135_41D81654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provbz.sharepoint.com/sites/lv-pab/210/Shared%20Documents/Kommunikation/Grafiken/_Presseamt/Haushalt%202026/Daten%20Grafik%20Haushalt%202026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3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provbz.sharepoint.com/sites/lv-pab/210/Shared%20Documents/Kommunikation/Grafiken/_Presseamt/Haushalt%202026/Daten%20Grafik%20Haushalt%202026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522782961738325"/>
          <c:y val="8.6824258039677346E-2"/>
          <c:w val="0.48581701605211569"/>
          <c:h val="0.8664536203073346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B2E-4230-AE2F-5A6629589D1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B2E-4230-AE2F-5A6629589D1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B2E-4230-AE2F-5A6629589D1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B2E-4230-AE2F-5A6629589D1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B2E-4230-AE2F-5A6629589D1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B2E-4230-AE2F-5A6629589D1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B2E-4230-AE2F-5A6629589D1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B2E-4230-AE2F-5A6629589D1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B2E-4230-AE2F-5A6629589D1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3B2E-4230-AE2F-5A6629589D12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3B2E-4230-AE2F-5A6629589D12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3B2E-4230-AE2F-5A6629589D12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3B2E-4230-AE2F-5A6629589D12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3B2E-4230-AE2F-5A6629589D12}"/>
              </c:ext>
            </c:extLst>
          </c:dPt>
          <c:dLbls>
            <c:delete val="1"/>
          </c:dLbls>
          <c:cat>
            <c:strRef>
              <c:f>'1 Haushaltsvoranschlag 2026'!$C$32:$C$45</c:f>
              <c:strCache>
                <c:ptCount val="14"/>
                <c:pt idx="0">
                  <c:v>Salute (22,3%)</c:v>
                </c:pt>
                <c:pt idx="1">
                  <c:v>Istruzione e formazione (14,8%)</c:v>
                </c:pt>
                <c:pt idx="2">
                  <c:v>Comuni (12%)</c:v>
                </c:pt>
                <c:pt idx="3">
                  <c:v>Sociale (10,2%)</c:v>
                </c:pt>
                <c:pt idx="4">
                  <c:v>Servizi istituzionali,  generali e di gestione (10,1%)</c:v>
                </c:pt>
                <c:pt idx="5">
                  <c:v>Mobilità(10,1%)</c:v>
                </c:pt>
                <c:pt idx="6">
                  <c:v>Servizi per conto terzi (6,5%)</c:v>
                </c:pt>
                <c:pt idx="7">
                  <c:v>Fondi e accantonamenti (2,8%)</c:v>
                </c:pt>
                <c:pt idx="8">
                  <c:v>Lavoro e la formazione professionale (1,9%)</c:v>
                </c:pt>
                <c:pt idx="9">
                  <c:v>Sviluppo economico e competitività (1,7%)</c:v>
                </c:pt>
                <c:pt idx="10">
                  <c:v>Sviluppo sostenibile e tutela del territorio e dell'ambiente (1,6%)</c:v>
                </c:pt>
                <c:pt idx="11">
                  <c:v>Assetto del territorio ed edilizia abitativa (1,5%)</c:v>
                </c:pt>
                <c:pt idx="12">
                  <c:v>Tutela e valorizzazione dei beni e attività culturali (1,1%)</c:v>
                </c:pt>
                <c:pt idx="13">
                  <c:v>Varie (3,5%)</c:v>
                </c:pt>
              </c:strCache>
            </c:strRef>
          </c:cat>
          <c:val>
            <c:numRef>
              <c:f>'1 Haushaltsvoranschlag 2026'!$D$32:$D$45</c:f>
              <c:numCache>
                <c:formatCode>_(* #,##0.00_);_(* \(#,##0.00\);_(* "-"??_);_(@_)</c:formatCode>
                <c:ptCount val="14"/>
                <c:pt idx="0">
                  <c:v>1950307071.52</c:v>
                </c:pt>
                <c:pt idx="1">
                  <c:v>1294218165.5399995</c:v>
                </c:pt>
                <c:pt idx="2">
                  <c:v>1052713261.14</c:v>
                </c:pt>
                <c:pt idx="3">
                  <c:v>893433118.38000011</c:v>
                </c:pt>
                <c:pt idx="4">
                  <c:v>884680022.07999992</c:v>
                </c:pt>
                <c:pt idx="5">
                  <c:v>880572449.66000021</c:v>
                </c:pt>
                <c:pt idx="6">
                  <c:v>566400000</c:v>
                </c:pt>
                <c:pt idx="7">
                  <c:v>241693746.43999994</c:v>
                </c:pt>
                <c:pt idx="8">
                  <c:v>168841747.00999999</c:v>
                </c:pt>
                <c:pt idx="9">
                  <c:v>151663994.59</c:v>
                </c:pt>
                <c:pt idx="10">
                  <c:v>141879468.66999999</c:v>
                </c:pt>
                <c:pt idx="11">
                  <c:v>130554783.92</c:v>
                </c:pt>
                <c:pt idx="12">
                  <c:v>99815513.410000026</c:v>
                </c:pt>
                <c:pt idx="13">
                  <c:v>304138877.61000001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3B2E-4230-AE2F-5A6629589D1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9248903377029962E-3"/>
          <c:y val="3.4142946518145041E-2"/>
          <c:w val="0.43289584000614839"/>
          <c:h val="0.935297580045089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400" b="1" i="0" u="none" strike="noStrike" kern="1200" spc="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r>
              <a:rPr lang="de-DE" err="1"/>
              <a:t>Istruzione</a:t>
            </a:r>
            <a:endParaRPr lang="de-D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1" i="0" u="none" strike="noStrike" kern="1200" spc="0" baseline="0">
              <a:solidFill>
                <a:srgbClr val="595959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 Entwicklung Bereiche'!$A$157</c:f>
              <c:strCache>
                <c:ptCount val="1"/>
                <c:pt idx="0">
                  <c:v>Bildung</c:v>
                </c:pt>
              </c:strCache>
            </c:strRef>
          </c:tx>
          <c:spPr>
            <a:solidFill>
              <a:srgbClr val="D11525"/>
            </a:solidFill>
            <a:ln>
              <a:noFill/>
            </a:ln>
            <a:effectLst/>
          </c:spPr>
          <c:invertIfNegative val="0"/>
          <c:cat>
            <c:numRef>
              <c:f>'5 Entwicklung Bereiche'!$B$156:$L$156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'5 Entwicklung Bereiche'!$B$157:$L$157</c:f>
              <c:numCache>
                <c:formatCode>#,##0.00</c:formatCode>
                <c:ptCount val="11"/>
                <c:pt idx="0">
                  <c:v>916483019.36000001</c:v>
                </c:pt>
                <c:pt idx="1">
                  <c:v>1040973572.12</c:v>
                </c:pt>
                <c:pt idx="2">
                  <c:v>917009837.61000001</c:v>
                </c:pt>
                <c:pt idx="3">
                  <c:v>908457851.75</c:v>
                </c:pt>
                <c:pt idx="4">
                  <c:v>965135106.15999997</c:v>
                </c:pt>
                <c:pt idx="5">
                  <c:v>1028002477.33</c:v>
                </c:pt>
                <c:pt idx="6">
                  <c:v>1057698749.8</c:v>
                </c:pt>
                <c:pt idx="7">
                  <c:v>1152597469.7</c:v>
                </c:pt>
                <c:pt idx="8">
                  <c:v>1191992281.8499999</c:v>
                </c:pt>
                <c:pt idx="9">
                  <c:v>1338599373.52</c:v>
                </c:pt>
                <c:pt idx="10">
                  <c:v>1403798607.95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C3-4B1F-96BD-AAF1794FB7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1266742552"/>
        <c:axId val="1266734632"/>
      </c:barChart>
      <c:catAx>
        <c:axId val="1266742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266734632"/>
        <c:crosses val="autoZero"/>
        <c:auto val="1"/>
        <c:lblAlgn val="ctr"/>
        <c:lblOffset val="100"/>
        <c:noMultiLvlLbl val="0"/>
      </c:catAx>
      <c:valAx>
        <c:axId val="1266734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,,\ &quot;mln 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266742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r>
              <a:rPr lang="it-IT" b="1">
                <a:solidFill>
                  <a:srgbClr val="595959"/>
                </a:solidFill>
              </a:rPr>
              <a:t>Quota degli investimenti sul bilancio complessivo</a:t>
            </a:r>
            <a:endParaRPr lang="de-DE" b="1">
              <a:solidFill>
                <a:srgbClr val="595959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595959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'6 Investitionen'!$L$25</c:f>
              <c:strCache>
                <c:ptCount val="1"/>
              </c:strCache>
            </c:strRef>
          </c:tx>
          <c:spPr>
            <a:solidFill>
              <a:srgbClr val="D11525"/>
            </a:solidFill>
            <a:ln>
              <a:noFill/>
            </a:ln>
            <a:effectLst/>
          </c:spPr>
          <c:invertIfNegative val="0"/>
          <c:cat>
            <c:numRef>
              <c:f>'6 Investitionen'!$M$24:$N$24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'6 Investitionen'!$M$25:$N$25</c:f>
              <c:numCache>
                <c:formatCode>#,##0.00</c:formatCode>
                <c:ptCount val="2"/>
                <c:pt idx="0">
                  <c:v>6627571533.460001</c:v>
                </c:pt>
                <c:pt idx="1">
                  <c:v>7121263900.5899992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6C-4729-AD2F-2C10D8E0D2BB}"/>
            </c:ext>
          </c:extLst>
        </c:ser>
        <c:ser>
          <c:idx val="1"/>
          <c:order val="1"/>
          <c:tx>
            <c:strRef>
              <c:f>'6 Investitionen'!$L$26</c:f>
              <c:strCache>
                <c:ptCount val="1"/>
                <c:pt idx="0">
                  <c:v>Investitionen</c:v>
                </c:pt>
              </c:strCache>
            </c:strRef>
          </c:tx>
          <c:spPr>
            <a:solidFill>
              <a:srgbClr val="595959"/>
            </a:solidFill>
            <a:ln>
              <a:noFill/>
            </a:ln>
            <a:effectLst/>
          </c:spPr>
          <c:invertIfNegative val="0"/>
          <c:cat>
            <c:numRef>
              <c:f>'6 Investitionen'!$M$24:$N$24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'6 Investitionen'!$M$26:$N$26</c:f>
              <c:numCache>
                <c:formatCode>#,##0.00</c:formatCode>
                <c:ptCount val="2"/>
                <c:pt idx="0">
                  <c:v>1442793024.5599999</c:v>
                </c:pt>
                <c:pt idx="1">
                  <c:v>1603122730.47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6C-4729-AD2F-2C10D8E0D2BB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'6 Investitionen'!$M$24:$N$24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'6 Investitionen'!$N$9</c:f>
              <c:numCache>
                <c:formatCode>0.00%</c:formatCode>
                <c:ptCount val="1"/>
                <c:pt idx="0">
                  <c:v>0.1842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6C-4729-AD2F-2C10D8E0D2BB}"/>
            </c:ext>
          </c:extLst>
        </c:ser>
        <c:ser>
          <c:idx val="3"/>
          <c:order val="3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'6 Investitionen'!$M$24:$N$24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'6 Investitionen'!$N$9</c:f>
              <c:numCache>
                <c:formatCode>0.00%</c:formatCode>
                <c:ptCount val="1"/>
                <c:pt idx="0">
                  <c:v>0.1842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6C-4729-AD2F-2C10D8E0D2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07899608"/>
        <c:axId val="1107893488"/>
      </c:barChart>
      <c:catAx>
        <c:axId val="1107899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07893488"/>
        <c:crosses val="autoZero"/>
        <c:auto val="1"/>
        <c:lblAlgn val="ctr"/>
        <c:lblOffset val="100"/>
        <c:noMultiLvlLbl val="0"/>
      </c:catAx>
      <c:valAx>
        <c:axId val="1107893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,,,\ &quot;mld 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07899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'1 Haushaltsvoranschlag 2026'!$I$96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595959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'1 Haushaltsvoranschlag 2026'!$J$95:$M$95</c:f>
              <c:numCache>
                <c:formatCode>General</c:formatCode>
                <c:ptCount val="1"/>
              </c:numCache>
            </c:numRef>
          </c:cat>
          <c:val>
            <c:numRef>
              <c:f>'1 Haushaltsvoranschlag 2026'!$J$96:$M$96</c:f>
              <c:numCache>
                <c:formatCode>_(* #,##0.00_);_(* \(#,##0.00\);_(* "-"??_);_(@_)</c:formatCode>
                <c:ptCount val="1"/>
                <c:pt idx="0">
                  <c:v>8134436698.4800005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E2-4E7C-A4F8-5683839A59C1}"/>
            </c:ext>
          </c:extLst>
        </c:ser>
        <c:ser>
          <c:idx val="1"/>
          <c:order val="1"/>
          <c:tx>
            <c:strRef>
              <c:f>'1 Haushaltsvoranschlag 2026'!$I$97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'1 Haushaltsvoranschlag 2026'!$J$95:$M$95</c:f>
              <c:numCache>
                <c:formatCode>General</c:formatCode>
                <c:ptCount val="1"/>
              </c:numCache>
            </c:numRef>
          </c:cat>
          <c:val>
            <c:numRef>
              <c:f>'1 Haushaltsvoranschlag 2026'!$J$97:$M$97</c:f>
              <c:numCache>
                <c:formatCode>_(* #,##0.00_);_(* \(#,##0.00\);_(* "-"??_);_(@_)</c:formatCode>
                <c:ptCount val="1"/>
                <c:pt idx="0">
                  <c:v>8760912219.9699993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E2-4E7C-A4F8-5683839A59C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overlap val="-26"/>
        <c:axId val="1107892768"/>
        <c:axId val="1107893128"/>
      </c:barChart>
      <c:catAx>
        <c:axId val="11078927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07893128"/>
        <c:crosses val="autoZero"/>
        <c:auto val="1"/>
        <c:lblAlgn val="ctr"/>
        <c:lblOffset val="100"/>
        <c:noMultiLvlLbl val="0"/>
      </c:catAx>
      <c:valAx>
        <c:axId val="1107893128"/>
        <c:scaling>
          <c:orientation val="minMax"/>
          <c:min val="0"/>
        </c:scaling>
        <c:delete val="1"/>
        <c:axPos val="b"/>
        <c:numFmt formatCode="#,##0,,,\ &quot;Mrd. €&quot;" sourceLinked="0"/>
        <c:majorTickMark val="none"/>
        <c:minorTickMark val="none"/>
        <c:tickLblPos val="nextTo"/>
        <c:crossAx val="110789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 Entwicklung Haushalt'!$A$53</c:f>
              <c:strCache>
                <c:ptCount val="1"/>
                <c:pt idx="0">
                  <c:v>Bilancio iniziale</c:v>
                </c:pt>
              </c:strCache>
            </c:strRef>
          </c:tx>
          <c:spPr>
            <a:solidFill>
              <a:srgbClr val="A58992"/>
            </a:solidFill>
            <a:ln>
              <a:noFill/>
            </a:ln>
            <a:effectLst/>
          </c:spPr>
          <c:invertIfNegative val="0"/>
          <c:cat>
            <c:numRef>
              <c:f>'2 Entwicklung Haushalt'!$B$52:$L$52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'2 Entwicklung Haushalt'!$B$53:$L$53</c:f>
              <c:numCache>
                <c:formatCode>#,##0.00</c:formatCode>
                <c:ptCount val="11"/>
                <c:pt idx="0">
                  <c:v>5518138426.5299997</c:v>
                </c:pt>
                <c:pt idx="1">
                  <c:v>5792659111.9799995</c:v>
                </c:pt>
                <c:pt idx="2">
                  <c:v>5818356718.6599998</c:v>
                </c:pt>
                <c:pt idx="3">
                  <c:v>5895263970.6499996</c:v>
                </c:pt>
                <c:pt idx="4">
                  <c:v>6216317316.6599998</c:v>
                </c:pt>
                <c:pt idx="5">
                  <c:v>6421130268.2600002</c:v>
                </c:pt>
                <c:pt idx="6">
                  <c:v>6532767241.4799995</c:v>
                </c:pt>
                <c:pt idx="7">
                  <c:v>6752943287.7200003</c:v>
                </c:pt>
                <c:pt idx="8">
                  <c:v>6753088356.2700005</c:v>
                </c:pt>
                <c:pt idx="9">
                  <c:v>8070364558.0200005</c:v>
                </c:pt>
                <c:pt idx="10">
                  <c:v>8724386631.0599995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39-4A72-9D86-5D9E8417E9D4}"/>
            </c:ext>
          </c:extLst>
        </c:ser>
        <c:ser>
          <c:idx val="1"/>
          <c:order val="1"/>
          <c:tx>
            <c:strRef>
              <c:f>'2 Entwicklung Haushalt'!$A$54</c:f>
              <c:strCache>
                <c:ptCount val="1"/>
                <c:pt idx="0">
                  <c:v>Volumi definitivi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'2 Entwicklung Haushalt'!$B$52:$L$52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'2 Entwicklung Haushalt'!$B$54:$L$54</c:f>
              <c:numCache>
                <c:formatCode>_(* #,##0.00_);_(* \(#,##0.00\);_(* "-"??_);_(@_)</c:formatCode>
                <c:ptCount val="11"/>
                <c:pt idx="0">
                  <c:v>6987423297.720006</c:v>
                </c:pt>
                <c:pt idx="1">
                  <c:v>7828193019.7900047</c:v>
                </c:pt>
                <c:pt idx="2">
                  <c:v>7830734421.6100006</c:v>
                </c:pt>
                <c:pt idx="3">
                  <c:v>8196871385.0599899</c:v>
                </c:pt>
                <c:pt idx="4">
                  <c:v>8307462386.4400024</c:v>
                </c:pt>
                <c:pt idx="5">
                  <c:v>8865759681.9100037</c:v>
                </c:pt>
                <c:pt idx="6">
                  <c:v>9147636149.4300041</c:v>
                </c:pt>
                <c:pt idx="7">
                  <c:v>9643134879.430006</c:v>
                </c:pt>
                <c:pt idx="8" formatCode="#,##0.00">
                  <c:v>10249141969.860001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39-4A72-9D86-5D9E8417E9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846811304"/>
        <c:axId val="846808064"/>
      </c:barChart>
      <c:catAx>
        <c:axId val="84681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46808064"/>
        <c:crosses val="autoZero"/>
        <c:auto val="1"/>
        <c:lblAlgn val="ctr"/>
        <c:lblOffset val="100"/>
        <c:noMultiLvlLbl val="0"/>
      </c:catAx>
      <c:valAx>
        <c:axId val="846808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,,,\ &quot;mld 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46811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595959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093332134461984E-2"/>
          <c:y val="0.16904836193447739"/>
          <c:w val="0.91308448189490177"/>
          <c:h val="0.63415480241256905"/>
        </c:manualLayout>
      </c:layout>
      <c:lineChart>
        <c:grouping val="standard"/>
        <c:varyColors val="0"/>
        <c:ser>
          <c:idx val="0"/>
          <c:order val="0"/>
          <c:tx>
            <c:strRef>
              <c:f>Tabelle1!$B$9</c:f>
              <c:strCache>
                <c:ptCount val="1"/>
                <c:pt idx="0">
                  <c:v> DE </c:v>
                </c:pt>
              </c:strCache>
            </c:strRef>
          </c:tx>
          <c:spPr>
            <a:ln w="28575" cap="rnd">
              <a:solidFill>
                <a:srgbClr val="59595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95959"/>
              </a:solidFill>
              <a:ln w="9525">
                <a:solidFill>
                  <a:srgbClr val="595959"/>
                </a:solidFill>
              </a:ln>
              <a:effectLst/>
            </c:spPr>
          </c:marker>
          <c:dLbls>
            <c:delete val="1"/>
          </c:dLbls>
          <c:cat>
            <c:numRef>
              <c:f>Tabelle1!$B$10:$I$10</c:f>
              <c:numCache>
                <c:formatCode>General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Tabelle1!$B$13:$I$13</c:f>
              <c:numCache>
                <c:formatCode>0.00%</c:formatCode>
                <c:ptCount val="8"/>
                <c:pt idx="0" formatCode="_(* #,##0.00_);_(* \(#,##0.00\);_(* &quot;-&quot;??_);_(@_)">
                  <c:v>0</c:v>
                </c:pt>
                <c:pt idx="1">
                  <c:v>4.2242737834716756E-2</c:v>
                </c:pt>
                <c:pt idx="2">
                  <c:v>7.3597810344717587E-2</c:v>
                </c:pt>
                <c:pt idx="3">
                  <c:v>0.12764694998628276</c:v>
                </c:pt>
                <c:pt idx="4">
                  <c:v>0.10044852204648551</c:v>
                </c:pt>
                <c:pt idx="5">
                  <c:v>0.17281178024333757</c:v>
                </c:pt>
                <c:pt idx="6">
                  <c:v>0.26130077773595256</c:v>
                </c:pt>
                <c:pt idx="7">
                  <c:v>0.33521440374640321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73-4C37-B0AD-4F0223922F30}"/>
            </c:ext>
          </c:extLst>
        </c:ser>
        <c:ser>
          <c:idx val="1"/>
          <c:order val="1"/>
          <c:tx>
            <c:strRef>
              <c:f>Tabelle1!$B$16</c:f>
              <c:strCache>
                <c:ptCount val="1"/>
                <c:pt idx="0">
                  <c:v> IT 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rgbClr val="FFC000"/>
                </a:solidFill>
              </a:ln>
              <a:effectLst/>
            </c:spPr>
          </c:marker>
          <c:dLbls>
            <c:delete val="1"/>
          </c:dLbls>
          <c:cat>
            <c:numRef>
              <c:f>Tabelle1!$B$10:$I$10</c:f>
              <c:numCache>
                <c:formatCode>General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Tabelle1!$B$19:$I$19</c:f>
              <c:numCache>
                <c:formatCode>0.00%</c:formatCode>
                <c:ptCount val="8"/>
                <c:pt idx="0" formatCode="_(* #,##0.00_);_(* \(#,##0.00\);_(* &quot;-&quot;??_);_(@_)">
                  <c:v>0</c:v>
                </c:pt>
                <c:pt idx="1">
                  <c:v>2.4063166431063151E-2</c:v>
                </c:pt>
                <c:pt idx="2">
                  <c:v>4.4583670541603407E-2</c:v>
                </c:pt>
                <c:pt idx="3">
                  <c:v>5.9477818791843377E-2</c:v>
                </c:pt>
                <c:pt idx="4">
                  <c:v>-2.0372254342350109E-2</c:v>
                </c:pt>
                <c:pt idx="5">
                  <c:v>8.6520664036304484E-2</c:v>
                </c:pt>
                <c:pt idx="6">
                  <c:v>0.1776568257283285</c:v>
                </c:pt>
                <c:pt idx="7">
                  <c:v>0.25487555393166161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9573-4C37-B0AD-4F0223922F30}"/>
            </c:ext>
          </c:extLst>
        </c:ser>
        <c:ser>
          <c:idx val="2"/>
          <c:order val="2"/>
          <c:tx>
            <c:strRef>
              <c:f>Tabelle1!$B$22</c:f>
              <c:strCache>
                <c:ptCount val="1"/>
                <c:pt idx="0">
                  <c:v> AT </c:v>
                </c:pt>
              </c:strCache>
            </c:strRef>
          </c:tx>
          <c:spPr>
            <a:ln w="28575" cap="rnd">
              <a:solidFill>
                <a:srgbClr val="4775C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775CA"/>
              </a:solidFill>
              <a:ln w="9525">
                <a:solidFill>
                  <a:srgbClr val="4775CA"/>
                </a:solidFill>
              </a:ln>
              <a:effectLst/>
            </c:spPr>
          </c:marker>
          <c:dLbls>
            <c:delete val="1"/>
          </c:dLbls>
          <c:cat>
            <c:numRef>
              <c:f>Tabelle1!$B$10:$I$10</c:f>
              <c:numCache>
                <c:formatCode>General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Tabelle1!$B$25:$I$25</c:f>
              <c:numCache>
                <c:formatCode>0.00%</c:formatCode>
                <c:ptCount val="8"/>
                <c:pt idx="0" formatCode="_(* #,##0.00_);_(* \(#,##0.00\);_(* &quot;-&quot;??_);_(@_)">
                  <c:v>0</c:v>
                </c:pt>
                <c:pt idx="1">
                  <c:v>3.2697286439846998E-2</c:v>
                </c:pt>
                <c:pt idx="2">
                  <c:v>7.751303471575556E-2</c:v>
                </c:pt>
                <c:pt idx="3">
                  <c:v>0.11258094682195872</c:v>
                </c:pt>
                <c:pt idx="4">
                  <c:v>6.9313085100161584E-2</c:v>
                </c:pt>
                <c:pt idx="5">
                  <c:v>0.14217416584567083</c:v>
                </c:pt>
                <c:pt idx="6">
                  <c:v>0.25963109730038564</c:v>
                </c:pt>
                <c:pt idx="7">
                  <c:v>0.33053834838117602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2-9573-4C37-B0AD-4F0223922F30}"/>
            </c:ext>
          </c:extLst>
        </c:ser>
        <c:ser>
          <c:idx val="3"/>
          <c:order val="3"/>
          <c:tx>
            <c:strRef>
              <c:f>Tabelle1!$B$27</c:f>
              <c:strCache>
                <c:ptCount val="1"/>
                <c:pt idx="0">
                  <c:v> BZ </c:v>
                </c:pt>
              </c:strCache>
            </c:strRef>
          </c:tx>
          <c:spPr>
            <a:ln w="3810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elete val="1"/>
          </c:dLbls>
          <c:cat>
            <c:numRef>
              <c:f>Tabelle1!$B$10:$I$10</c:f>
              <c:numCache>
                <c:formatCode>General</c:formatCod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</c:numCache>
            </c:numRef>
          </c:cat>
          <c:val>
            <c:numRef>
              <c:f>Tabelle1!$B$30:$I$30</c:f>
              <c:numCache>
                <c:formatCode>0.00%</c:formatCode>
                <c:ptCount val="8"/>
                <c:pt idx="0" formatCode="_(* #,##0.00_);_(* \(#,##0.00\);_(* &quot;-&quot;??_);_(@_)">
                  <c:v>0</c:v>
                </c:pt>
                <c:pt idx="1">
                  <c:v>3.7085045623550639E-2</c:v>
                </c:pt>
                <c:pt idx="2">
                  <c:v>8.1927999819895569E-2</c:v>
                </c:pt>
                <c:pt idx="3">
                  <c:v>0.11453294957251178</c:v>
                </c:pt>
                <c:pt idx="4">
                  <c:v>3.6733495773608786E-2</c:v>
                </c:pt>
                <c:pt idx="5">
                  <c:v>0.1519872957157675</c:v>
                </c:pt>
                <c:pt idx="6">
                  <c:v>0.29239942297334964</c:v>
                </c:pt>
                <c:pt idx="7">
                  <c:v>0.38657408610027305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3-9573-4C37-B0AD-4F0223922F3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61131632"/>
        <c:axId val="761127368"/>
        <c:extLst/>
      </c:lineChart>
      <c:catAx>
        <c:axId val="761131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61127368"/>
        <c:crosses val="autoZero"/>
        <c:auto val="1"/>
        <c:lblAlgn val="ctr"/>
        <c:lblOffset val="100"/>
        <c:tickLblSkip val="1"/>
        <c:noMultiLvlLbl val="0"/>
      </c:catAx>
      <c:valAx>
        <c:axId val="761127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6113163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661893044619424"/>
          <c:y val="0.86546193816256589"/>
          <c:w val="0.62499384842519679"/>
          <c:h val="3.12502187226596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595959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anchor="t" anchorCtr="0"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'3 Vergleich des BIP'!$A$4</c:f>
              <c:strCache>
                <c:ptCount val="1"/>
                <c:pt idx="0">
                  <c:v>Südtirol</c:v>
                </c:pt>
              </c:strCache>
            </c:strRef>
          </c:tx>
          <c:spPr>
            <a:solidFill>
              <a:srgbClr val="D11525"/>
            </a:solidFill>
            <a:ln>
              <a:noFill/>
            </a:ln>
            <a:effectLst/>
          </c:spPr>
          <c:invertIfNegative val="0"/>
          <c:cat>
            <c:numRef>
              <c:f>'3 Vergleich des BIP'!$B$3:$L$3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'3 Vergleich des BIP'!$B$4:$L$4</c:f>
              <c:numCache>
                <c:formatCode>#,##0.00</c:formatCode>
                <c:ptCount val="11"/>
                <c:pt idx="0">
                  <c:v>22824.2</c:v>
                </c:pt>
                <c:pt idx="1">
                  <c:v>23256.5</c:v>
                </c:pt>
                <c:pt idx="2">
                  <c:v>24057.9</c:v>
                </c:pt>
                <c:pt idx="3">
                  <c:v>24423.7</c:v>
                </c:pt>
                <c:pt idx="4">
                  <c:v>22232.5</c:v>
                </c:pt>
                <c:pt idx="5">
                  <c:v>23516</c:v>
                </c:pt>
                <c:pt idx="6">
                  <c:v>25215</c:v>
                </c:pt>
                <c:pt idx="7">
                  <c:v>27959</c:v>
                </c:pt>
                <c:pt idx="8">
                  <c:v>28200</c:v>
                </c:pt>
                <c:pt idx="9">
                  <c:v>28397.4</c:v>
                </c:pt>
                <c:pt idx="10">
                  <c:v>28681.37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5F-4C5F-8792-5279F042AC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overlap val="-27"/>
        <c:axId val="1113622072"/>
        <c:axId val="1113624232"/>
      </c:barChart>
      <c:catAx>
        <c:axId val="1113622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13624232"/>
        <c:crosses val="autoZero"/>
        <c:auto val="1"/>
        <c:lblAlgn val="ctr"/>
        <c:lblOffset val="100"/>
        <c:noMultiLvlLbl val="0"/>
      </c:catAx>
      <c:valAx>
        <c:axId val="1113624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,\ &quot;mld 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13622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4925" cap="rnd">
              <a:solidFill>
                <a:srgbClr val="D11525"/>
              </a:solidFill>
              <a:round/>
            </a:ln>
            <a:effectLst/>
          </c:spPr>
          <c:marker>
            <c:symbol val="none"/>
          </c:marker>
          <c:cat>
            <c:numRef>
              <c:f>'4 Entwicklung Steuereinnahmen'!$B$6:$L$6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'4 Entwicklung Steuereinnahmen'!$B$7:$L$7</c:f>
              <c:numCache>
                <c:formatCode>#,##0.00</c:formatCode>
                <c:ptCount val="11"/>
                <c:pt idx="0">
                  <c:v>4592880456.1199999</c:v>
                </c:pt>
                <c:pt idx="1">
                  <c:v>4896472492.3000002</c:v>
                </c:pt>
                <c:pt idx="2">
                  <c:v>4650212637.5500002</c:v>
                </c:pt>
                <c:pt idx="3">
                  <c:v>4725096177.8900003</c:v>
                </c:pt>
                <c:pt idx="4">
                  <c:v>4557485222.2700005</c:v>
                </c:pt>
                <c:pt idx="5">
                  <c:v>5060731346.2299995</c:v>
                </c:pt>
                <c:pt idx="6">
                  <c:v>4891187780.6800003</c:v>
                </c:pt>
                <c:pt idx="7">
                  <c:v>5261579250.9899998</c:v>
                </c:pt>
                <c:pt idx="8">
                  <c:v>6034209613.0299997</c:v>
                </c:pt>
                <c:pt idx="9">
                  <c:v>6500367736.5900002</c:v>
                </c:pt>
                <c:pt idx="10">
                  <c:v>6628175000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33-4E5D-AE71-9BE7DC5906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2186344"/>
        <c:axId val="432187064"/>
      </c:lineChart>
      <c:catAx>
        <c:axId val="432186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32187064"/>
        <c:crosses val="autoZero"/>
        <c:auto val="1"/>
        <c:lblAlgn val="ctr"/>
        <c:lblOffset val="100"/>
        <c:noMultiLvlLbl val="0"/>
      </c:catAx>
      <c:valAx>
        <c:axId val="43218706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,,\ &quot;mln 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32186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'Daten für Grafiken'!$A$101</c:f>
              <c:strCache>
                <c:ptCount val="1"/>
                <c:pt idx="0">
                  <c:v>Sociale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numRef>
              <c:f>'Daten für Grafiken'!$B$100:$L$100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'Daten für Grafiken'!$B$101:$L$101</c:f>
              <c:numCache>
                <c:formatCode>0.0%</c:formatCode>
                <c:ptCount val="11"/>
                <c:pt idx="0">
                  <c:v>0</c:v>
                </c:pt>
                <c:pt idx="1">
                  <c:v>7.3765094800390243E-2</c:v>
                </c:pt>
                <c:pt idx="2">
                  <c:v>0.15706683345328587</c:v>
                </c:pt>
                <c:pt idx="3">
                  <c:v>0.22874479108859394</c:v>
                </c:pt>
                <c:pt idx="4">
                  <c:v>0.34970596424741529</c:v>
                </c:pt>
                <c:pt idx="5">
                  <c:v>0.42348882733951942</c:v>
                </c:pt>
                <c:pt idx="6">
                  <c:v>0.57695222529817591</c:v>
                </c:pt>
                <c:pt idx="7">
                  <c:v>0.47445759554263328</c:v>
                </c:pt>
                <c:pt idx="8">
                  <c:v>0.48412587248357258</c:v>
                </c:pt>
                <c:pt idx="9">
                  <c:v>0.66226080228976425</c:v>
                </c:pt>
                <c:pt idx="10">
                  <c:v>0.71535981723393194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ED-4212-A51F-9F0DB92038E0}"/>
            </c:ext>
          </c:extLst>
        </c:ser>
        <c:ser>
          <c:idx val="1"/>
          <c:order val="1"/>
          <c:tx>
            <c:strRef>
              <c:f>'Daten für Grafiken'!$A$102</c:f>
              <c:strCache>
                <c:ptCount val="1"/>
                <c:pt idx="0">
                  <c:v>Salute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cat>
            <c:numRef>
              <c:f>'Daten für Grafiken'!$B$100:$L$100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'Daten für Grafiken'!$B$102:$L$102</c:f>
              <c:numCache>
                <c:formatCode>0.0%</c:formatCode>
                <c:ptCount val="11"/>
                <c:pt idx="0">
                  <c:v>0</c:v>
                </c:pt>
                <c:pt idx="1">
                  <c:v>0.10111103287932782</c:v>
                </c:pt>
                <c:pt idx="2">
                  <c:v>0.11776261565048174</c:v>
                </c:pt>
                <c:pt idx="3">
                  <c:v>0.13924697988344129</c:v>
                </c:pt>
                <c:pt idx="4">
                  <c:v>0.2503306244076981</c:v>
                </c:pt>
                <c:pt idx="5">
                  <c:v>0.28453833451502453</c:v>
                </c:pt>
                <c:pt idx="6">
                  <c:v>0.33575139563599732</c:v>
                </c:pt>
                <c:pt idx="7">
                  <c:v>0.4256755494870671</c:v>
                </c:pt>
                <c:pt idx="8">
                  <c:v>0.50958180120423058</c:v>
                </c:pt>
                <c:pt idx="9">
                  <c:v>0.65923617181400895</c:v>
                </c:pt>
                <c:pt idx="10">
                  <c:v>0.64733891753805006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CED-4212-A51F-9F0DB92038E0}"/>
            </c:ext>
          </c:extLst>
        </c:ser>
        <c:ser>
          <c:idx val="3"/>
          <c:order val="3"/>
          <c:tx>
            <c:strRef>
              <c:f>'Daten für Grafiken'!$A$104</c:f>
              <c:strCache>
                <c:ptCount val="1"/>
                <c:pt idx="0">
                  <c:v>Istruzione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'Daten für Grafiken'!$B$100:$L$100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'Daten für Grafiken'!$B$104:$L$104</c:f>
              <c:numCache>
                <c:formatCode>0.0%</c:formatCode>
                <c:ptCount val="11"/>
                <c:pt idx="0">
                  <c:v>0</c:v>
                </c:pt>
                <c:pt idx="1">
                  <c:v>0.13583508928177901</c:v>
                </c:pt>
                <c:pt idx="2">
                  <c:v>5.7482598026517573E-4</c:v>
                </c:pt>
                <c:pt idx="3">
                  <c:v>-8.7564825975766803E-3</c:v>
                </c:pt>
                <c:pt idx="4">
                  <c:v>5.308563909233744E-2</c:v>
                </c:pt>
                <c:pt idx="5">
                  <c:v>0.12168196858450935</c:v>
                </c:pt>
                <c:pt idx="6">
                  <c:v>0.15408439377154451</c:v>
                </c:pt>
                <c:pt idx="7">
                  <c:v>0.2576310148167108</c:v>
                </c:pt>
                <c:pt idx="8">
                  <c:v>0.30061578520286525</c:v>
                </c:pt>
                <c:pt idx="9">
                  <c:v>0.46058284250020609</c:v>
                </c:pt>
                <c:pt idx="10">
                  <c:v>0.53172353256506932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CED-4212-A51F-9F0DB92038E0}"/>
            </c:ext>
          </c:extLst>
        </c:ser>
        <c:ser>
          <c:idx val="5"/>
          <c:order val="5"/>
          <c:tx>
            <c:strRef>
              <c:f>'Daten für Grafiken'!$A$106</c:f>
              <c:strCache>
                <c:ptCount val="1"/>
                <c:pt idx="0">
                  <c:v>Totale</c:v>
                </c:pt>
              </c:strCache>
            </c:strRef>
          </c:tx>
          <c:spPr>
            <a:ln w="38100" cap="rnd">
              <a:solidFill>
                <a:srgbClr val="D11525"/>
              </a:solidFill>
              <a:round/>
            </a:ln>
            <a:effectLst/>
          </c:spPr>
          <c:marker>
            <c:symbol val="none"/>
          </c:marker>
          <c:cat>
            <c:numRef>
              <c:f>'Daten für Grafiken'!$B$100:$L$100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'Daten für Grafiken'!$B$106:$L$106</c:f>
              <c:numCache>
                <c:formatCode>0.00%</c:formatCode>
                <c:ptCount val="11"/>
                <c:pt idx="0" formatCode="0.0%">
                  <c:v>0</c:v>
                </c:pt>
                <c:pt idx="1">
                  <c:v>4.9748785592288014E-2</c:v>
                </c:pt>
                <c:pt idx="2">
                  <c:v>5.4405719633022688E-2</c:v>
                </c:pt>
                <c:pt idx="3">
                  <c:v>6.834289301385843E-2</c:v>
                </c:pt>
                <c:pt idx="4">
                  <c:v>0.12652435226584896</c:v>
                </c:pt>
                <c:pt idx="5">
                  <c:v>0.16364066500916571</c:v>
                </c:pt>
                <c:pt idx="6">
                  <c:v>0.18387157706517238</c:v>
                </c:pt>
                <c:pt idx="7">
                  <c:v>0.2237719980443641</c:v>
                </c:pt>
                <c:pt idx="8">
                  <c:v>0.2237982874446629</c:v>
                </c:pt>
                <c:pt idx="9">
                  <c:v>0.46251578597946297</c:v>
                </c:pt>
                <c:pt idx="10">
                  <c:v>0.58103801621123918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CED-4212-A51F-9F0DB92038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28890224"/>
        <c:axId val="1128890584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'Daten für Grafiken'!$A$103</c15:sqref>
                        </c15:formulaRef>
                      </c:ext>
                    </c:extLst>
                    <c:strCache>
                      <c:ptCount val="1"/>
                      <c:pt idx="0">
                        <c:v>Personale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'Daten für Grafiken'!$B$100:$L$100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2016</c:v>
                      </c:pt>
                      <c:pt idx="1">
                        <c:v>2017</c:v>
                      </c:pt>
                      <c:pt idx="2">
                        <c:v>2018</c:v>
                      </c:pt>
                      <c:pt idx="3">
                        <c:v>2019</c:v>
                      </c:pt>
                      <c:pt idx="4">
                        <c:v>2020</c:v>
                      </c:pt>
                      <c:pt idx="5">
                        <c:v>2021</c:v>
                      </c:pt>
                      <c:pt idx="6">
                        <c:v>2022</c:v>
                      </c:pt>
                      <c:pt idx="7">
                        <c:v>2023</c:v>
                      </c:pt>
                      <c:pt idx="8">
                        <c:v>2024</c:v>
                      </c:pt>
                      <c:pt idx="9">
                        <c:v>2025</c:v>
                      </c:pt>
                      <c:pt idx="10">
                        <c:v>2026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'Daten für Grafiken'!$B$103:$L$103</c15:sqref>
                        </c15:formulaRef>
                      </c:ext>
                    </c:extLst>
                    <c:numCache>
                      <c:formatCode>0.0%</c:formatCode>
                      <c:ptCount val="11"/>
                      <c:pt idx="0">
                        <c:v>0</c:v>
                      </c:pt>
                      <c:pt idx="1">
                        <c:v>6.1645211711543683E-2</c:v>
                      </c:pt>
                      <c:pt idx="2">
                        <c:v>8.4901575173690486E-2</c:v>
                      </c:pt>
                      <c:pt idx="3">
                        <c:v>7.4188289627758044E-2</c:v>
                      </c:pt>
                      <c:pt idx="4">
                        <c:v>9.4698142366909599E-2</c:v>
                      </c:pt>
                      <c:pt idx="5">
                        <c:v>0.1505876497896009</c:v>
                      </c:pt>
                      <c:pt idx="6">
                        <c:v>0.18436579513771589</c:v>
                      </c:pt>
                      <c:pt idx="7">
                        <c:v>0.29910013373254984</c:v>
                      </c:pt>
                      <c:pt idx="8">
                        <c:v>0.32777652273785779</c:v>
                      </c:pt>
                      <c:pt idx="9">
                        <c:v>0.503872805682685</c:v>
                      </c:pt>
                      <c:pt idx="10">
                        <c:v>0.42431749364932198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0CED-4212-A51F-9F0DB92038E0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'Daten für Grafiken'!$A$105</c15:sqref>
                        </c15:formulaRef>
                      </c:ext>
                    </c:extLst>
                    <c:strCache>
                      <c:ptCount val="1"/>
                      <c:pt idx="0">
                        <c:v>Mobilità</c:v>
                      </c:pt>
                    </c:strCache>
                  </c:strRef>
                </c:tx>
                <c:spPr>
                  <a:ln w="28575" cap="rnd">
                    <a:solidFill>
                      <a:srgbClr val="002060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'Daten für Grafiken'!$B$100:$L$100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2016</c:v>
                      </c:pt>
                      <c:pt idx="1">
                        <c:v>2017</c:v>
                      </c:pt>
                      <c:pt idx="2">
                        <c:v>2018</c:v>
                      </c:pt>
                      <c:pt idx="3">
                        <c:v>2019</c:v>
                      </c:pt>
                      <c:pt idx="4">
                        <c:v>2020</c:v>
                      </c:pt>
                      <c:pt idx="5">
                        <c:v>2021</c:v>
                      </c:pt>
                      <c:pt idx="6">
                        <c:v>2022</c:v>
                      </c:pt>
                      <c:pt idx="7">
                        <c:v>2023</c:v>
                      </c:pt>
                      <c:pt idx="8">
                        <c:v>2024</c:v>
                      </c:pt>
                      <c:pt idx="9">
                        <c:v>2025</c:v>
                      </c:pt>
                      <c:pt idx="10">
                        <c:v>2026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'Daten für Grafiken'!$B$105:$L$105</c15:sqref>
                        </c15:formulaRef>
                      </c:ext>
                    </c:extLst>
                    <c:numCache>
                      <c:formatCode>0.0%</c:formatCode>
                      <c:ptCount val="11"/>
                      <c:pt idx="0">
                        <c:v>0</c:v>
                      </c:pt>
                      <c:pt idx="1">
                        <c:v>0.16954699993430716</c:v>
                      </c:pt>
                      <c:pt idx="2">
                        <c:v>0.86902332705112428</c:v>
                      </c:pt>
                      <c:pt idx="3">
                        <c:v>0.72311781383496532</c:v>
                      </c:pt>
                      <c:pt idx="4">
                        <c:v>0.9390462716652207</c:v>
                      </c:pt>
                      <c:pt idx="5">
                        <c:v>1.0418016753803465</c:v>
                      </c:pt>
                      <c:pt idx="6">
                        <c:v>1.4569051428461879</c:v>
                      </c:pt>
                      <c:pt idx="7">
                        <c:v>1.1828762212497865</c:v>
                      </c:pt>
                      <c:pt idx="8">
                        <c:v>1.8791354209405189</c:v>
                      </c:pt>
                      <c:pt idx="9">
                        <c:v>2.4545274759314806</c:v>
                      </c:pt>
                      <c:pt idx="10">
                        <c:v>2.3325674961952187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0CED-4212-A51F-9F0DB92038E0}"/>
                  </c:ext>
                </c:extLst>
              </c15:ser>
            </c15:filteredLineSeries>
          </c:ext>
        </c:extLst>
      </c:lineChart>
      <c:catAx>
        <c:axId val="112889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28890584"/>
        <c:crosses val="autoZero"/>
        <c:auto val="1"/>
        <c:lblAlgn val="ctr"/>
        <c:lblOffset val="100"/>
        <c:noMultiLvlLbl val="0"/>
      </c:catAx>
      <c:valAx>
        <c:axId val="1128890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128890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r>
              <a:rPr lang="de-DE"/>
              <a:t>Sociale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595959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 Entwicklung Bereiche'!$A$142</c:f>
              <c:strCache>
                <c:ptCount val="1"/>
                <c:pt idx="0">
                  <c:v>Soziales</c:v>
                </c:pt>
              </c:strCache>
            </c:strRef>
          </c:tx>
          <c:spPr>
            <a:solidFill>
              <a:srgbClr val="D11525"/>
            </a:solidFill>
            <a:ln>
              <a:noFill/>
            </a:ln>
            <a:effectLst/>
          </c:spPr>
          <c:invertIfNegative val="0"/>
          <c:cat>
            <c:numRef>
              <c:f>'5 Entwicklung Bereiche'!$B$141:$L$141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'5 Entwicklung Bereiche'!$B$142:$L$142</c:f>
              <c:numCache>
                <c:formatCode>#,##0.00</c:formatCode>
                <c:ptCount val="11"/>
                <c:pt idx="0">
                  <c:v>520842979.64999998</c:v>
                </c:pt>
                <c:pt idx="1">
                  <c:v>559263011.41999996</c:v>
                </c:pt>
                <c:pt idx="2">
                  <c:v>602650137.19000006</c:v>
                </c:pt>
                <c:pt idx="3">
                  <c:v>639983098.22000003</c:v>
                </c:pt>
                <c:pt idx="4">
                  <c:v>702984876.07000005</c:v>
                </c:pt>
                <c:pt idx="5">
                  <c:v>741414162.33000004</c:v>
                </c:pt>
                <c:pt idx="6">
                  <c:v>821344495.78999996</c:v>
                </c:pt>
                <c:pt idx="7">
                  <c:v>767960887.42999995</c:v>
                </c:pt>
                <c:pt idx="8">
                  <c:v>772996541.60000002</c:v>
                </c:pt>
                <c:pt idx="9">
                  <c:v>865776869.22000003</c:v>
                </c:pt>
                <c:pt idx="10">
                  <c:v>893433118.38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4A-4E67-9C18-4090374AA6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1094891328"/>
        <c:axId val="1094895648"/>
      </c:barChart>
      <c:catAx>
        <c:axId val="1094891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094895648"/>
        <c:crosses val="autoZero"/>
        <c:auto val="1"/>
        <c:lblAlgn val="ctr"/>
        <c:lblOffset val="100"/>
        <c:noMultiLvlLbl val="0"/>
      </c:catAx>
      <c:valAx>
        <c:axId val="1094895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,,\ &quot;mln 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094891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r>
              <a:rPr lang="de-DE"/>
              <a:t>Salute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595959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'5 Entwicklung Bereiche'!$A$147</c:f>
              <c:strCache>
                <c:ptCount val="1"/>
                <c:pt idx="0">
                  <c:v>Gesundheit</c:v>
                </c:pt>
              </c:strCache>
            </c:strRef>
          </c:tx>
          <c:spPr>
            <a:solidFill>
              <a:srgbClr val="D11525"/>
            </a:solidFill>
            <a:ln>
              <a:noFill/>
            </a:ln>
            <a:effectLst/>
          </c:spPr>
          <c:invertIfNegative val="0"/>
          <c:cat>
            <c:numRef>
              <c:f>'5 Entwicklung Bereiche'!$B$146:$L$146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'5 Entwicklung Bereiche'!$B$147:$L$147</c:f>
              <c:numCache>
                <c:formatCode>#,##0.00</c:formatCode>
                <c:ptCount val="11"/>
                <c:pt idx="0">
                  <c:v>1183913674.8099999</c:v>
                </c:pt>
                <c:pt idx="1">
                  <c:v>1303620409.3099999</c:v>
                </c:pt>
                <c:pt idx="2">
                  <c:v>1323334445.8599999</c:v>
                </c:pt>
                <c:pt idx="3">
                  <c:v>1348770078.47</c:v>
                </c:pt>
                <c:pt idx="4">
                  <c:v>1480283524.27</c:v>
                </c:pt>
                <c:pt idx="5">
                  <c:v>1520782500.05</c:v>
                </c:pt>
                <c:pt idx="6">
                  <c:v>1581414343.4400001</c:v>
                </c:pt>
                <c:pt idx="7">
                  <c:v>1687876778.8800001</c:v>
                </c:pt>
                <c:pt idx="8">
                  <c:v>1787214537.6900001</c:v>
                </c:pt>
                <c:pt idx="9">
                  <c:v>1964392393.55</c:v>
                </c:pt>
                <c:pt idx="10">
                  <c:v>1950307071.52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8E-4C98-A8C4-DC2FEB4A72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485612168"/>
        <c:axId val="485604608"/>
      </c:barChart>
      <c:catAx>
        <c:axId val="485612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85604608"/>
        <c:crosses val="autoZero"/>
        <c:auto val="1"/>
        <c:lblAlgn val="ctr"/>
        <c:lblOffset val="100"/>
        <c:noMultiLvlLbl val="0"/>
      </c:catAx>
      <c:valAx>
        <c:axId val="485604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,,\ &quot;mln 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85612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</cdr:x>
      <cdr:y>0.29615</cdr:y>
    </cdr:from>
    <cdr:to>
      <cdr:x>0.81246</cdr:x>
      <cdr:y>0.46579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B8937D63-6A94-90DD-D4A4-37441AC5C49D}"/>
            </a:ext>
          </a:extLst>
        </cdr:cNvPr>
        <cdr:cNvSpPr txBox="1"/>
      </cdr:nvSpPr>
      <cdr:spPr>
        <a:xfrm xmlns:a="http://schemas.openxmlformats.org/drawingml/2006/main">
          <a:off x="2319970" y="519898"/>
          <a:ext cx="1449816" cy="2978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100" kern="1200" dirty="0">
              <a:solidFill>
                <a:schemeClr val="bg1"/>
              </a:solidFill>
            </a:rPr>
            <a:t>8,760 </a:t>
          </a:r>
          <a:r>
            <a:rPr lang="de-DE" dirty="0" err="1">
              <a:solidFill>
                <a:schemeClr val="bg1"/>
              </a:solidFill>
            </a:rPr>
            <a:t>mld</a:t>
          </a:r>
          <a:r>
            <a:rPr lang="de-DE" dirty="0">
              <a:solidFill>
                <a:schemeClr val="bg1"/>
              </a:solidFill>
            </a:rPr>
            <a:t> </a:t>
          </a:r>
          <a:r>
            <a:rPr lang="de-DE" dirty="0" err="1">
              <a:solidFill>
                <a:schemeClr val="bg1"/>
              </a:solidFill>
            </a:rPr>
            <a:t>euro</a:t>
          </a:r>
          <a:endParaRPr lang="de-DE" sz="1100" kern="12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</cdr:x>
      <cdr:y>0.55839</cdr:y>
    </cdr:from>
    <cdr:to>
      <cdr:x>0.79339</cdr:x>
      <cdr:y>0.72803</cdr:y>
    </cdr:to>
    <cdr:sp macro="" textlink="">
      <cdr:nvSpPr>
        <cdr:cNvPr id="3" name="Textfeld 2">
          <a:extLst xmlns:a="http://schemas.openxmlformats.org/drawingml/2006/main">
            <a:ext uri="{FF2B5EF4-FFF2-40B4-BE49-F238E27FC236}">
              <a16:creationId xmlns:a16="http://schemas.microsoft.com/office/drawing/2014/main" id="{63400422-0C93-B859-018C-5422CCF95213}"/>
            </a:ext>
          </a:extLst>
        </cdr:cNvPr>
        <cdr:cNvSpPr txBox="1"/>
      </cdr:nvSpPr>
      <cdr:spPr>
        <a:xfrm xmlns:a="http://schemas.openxmlformats.org/drawingml/2006/main">
          <a:off x="2319970" y="980265"/>
          <a:ext cx="1361325" cy="2978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dirty="0">
              <a:solidFill>
                <a:schemeClr val="bg1"/>
              </a:solidFill>
            </a:rPr>
            <a:t>8,134 </a:t>
          </a:r>
          <a:r>
            <a:rPr lang="de-DE" dirty="0" err="1">
              <a:solidFill>
                <a:schemeClr val="bg1"/>
              </a:solidFill>
            </a:rPr>
            <a:t>mld</a:t>
          </a:r>
          <a:r>
            <a:rPr lang="de-DE" dirty="0">
              <a:solidFill>
                <a:schemeClr val="bg1"/>
              </a:solidFill>
            </a:rPr>
            <a:t> </a:t>
          </a:r>
          <a:r>
            <a:rPr lang="de-DE" dirty="0" err="1">
              <a:solidFill>
                <a:schemeClr val="bg1"/>
              </a:solidFill>
            </a:rPr>
            <a:t>euro</a:t>
          </a:r>
          <a:endParaRPr lang="de-DE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0.78385</cdr:x>
      <cdr:y>0.91288</cdr:y>
    </cdr:from>
    <cdr:to>
      <cdr:x>0.97635</cdr:x>
      <cdr:y>0.98517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4D4467BB-BCC1-4EB2-8695-C940A7DFFD7E}"/>
            </a:ext>
          </a:extLst>
        </cdr:cNvPr>
        <cdr:cNvSpPr txBox="1"/>
      </cdr:nvSpPr>
      <cdr:spPr>
        <a:xfrm xmlns:a="http://schemas.openxmlformats.org/drawingml/2006/main">
          <a:off x="6102350" y="3127376"/>
          <a:ext cx="1498600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de-DE" sz="1100"/>
        </a:p>
      </cdr:txBody>
    </cdr:sp>
  </cdr:relSizeAnchor>
  <cdr:relSizeAnchor xmlns:cdr="http://schemas.openxmlformats.org/drawingml/2006/chartDrawing">
    <cdr:from>
      <cdr:x>0</cdr:x>
      <cdr:y>0.90732</cdr:y>
    </cdr:from>
    <cdr:to>
      <cdr:x>0.282</cdr:x>
      <cdr:y>1</cdr:y>
    </cdr:to>
    <cdr:sp macro="" textlink="">
      <cdr:nvSpPr>
        <cdr:cNvPr id="3" name="Textfeld 2">
          <a:extLst xmlns:a="http://schemas.openxmlformats.org/drawingml/2006/main">
            <a:ext uri="{FF2B5EF4-FFF2-40B4-BE49-F238E27FC236}">
              <a16:creationId xmlns:a16="http://schemas.microsoft.com/office/drawing/2014/main" id="{51FAE7BF-1B36-4DF2-8E56-999A3A2B7DC9}"/>
            </a:ext>
          </a:extLst>
        </cdr:cNvPr>
        <cdr:cNvSpPr txBox="1"/>
      </cdr:nvSpPr>
      <cdr:spPr>
        <a:xfrm xmlns:a="http://schemas.openxmlformats.org/drawingml/2006/main">
          <a:off x="0" y="6222401"/>
          <a:ext cx="3438144" cy="6355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b"/>
        <a:lstStyle xmlns:a="http://schemas.openxmlformats.org/drawingml/2006/main"/>
        <a:p xmlns:a="http://schemas.openxmlformats.org/drawingml/2006/main">
          <a:r>
            <a:rPr lang="it-IT" sz="1100" dirty="0">
              <a:solidFill>
                <a:srgbClr val="595959"/>
              </a:solidFill>
            </a:rPr>
            <a:t>Sviluppo PIL (nominale) Fonte: IRE (Eurostat)</a:t>
          </a:r>
        </a:p>
      </cdr:txBody>
    </cdr:sp>
  </cdr:relSizeAnchor>
  <cdr:relSizeAnchor xmlns:cdr="http://schemas.openxmlformats.org/drawingml/2006/chartDrawing">
    <cdr:from>
      <cdr:x>0.08891</cdr:x>
      <cdr:y>0.03244</cdr:y>
    </cdr:from>
    <cdr:to>
      <cdr:x>0.21452</cdr:x>
      <cdr:y>0.12141</cdr:y>
    </cdr:to>
    <cdr:sp macro="" textlink="">
      <cdr:nvSpPr>
        <cdr:cNvPr id="4" name="Textfeld 3">
          <a:extLst xmlns:a="http://schemas.openxmlformats.org/drawingml/2006/main">
            <a:ext uri="{FF2B5EF4-FFF2-40B4-BE49-F238E27FC236}">
              <a16:creationId xmlns:a16="http://schemas.microsoft.com/office/drawing/2014/main" id="{7F4D987A-1306-41BA-8115-D967A827F2E1}"/>
            </a:ext>
          </a:extLst>
        </cdr:cNvPr>
        <cdr:cNvSpPr txBox="1"/>
      </cdr:nvSpPr>
      <cdr:spPr>
        <a:xfrm xmlns:a="http://schemas.openxmlformats.org/drawingml/2006/main">
          <a:off x="692150" y="111126"/>
          <a:ext cx="9779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de-DE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0.77871</cdr:x>
      <cdr:y>0.08153</cdr:y>
    </cdr:from>
    <cdr:to>
      <cdr:x>1</cdr:x>
      <cdr:y>0.18034</cdr:y>
    </cdr:to>
    <cdr:sp macro="" textlink="">
      <cdr:nvSpPr>
        <cdr:cNvPr id="2" name="Textfeld 12">
          <a:extLst xmlns:a="http://schemas.openxmlformats.org/drawingml/2006/main">
            <a:ext uri="{FF2B5EF4-FFF2-40B4-BE49-F238E27FC236}">
              <a16:creationId xmlns:a16="http://schemas.microsoft.com/office/drawing/2014/main" id="{482836E4-30CA-85BA-18ED-24AE47EAF7B3}"/>
            </a:ext>
          </a:extLst>
        </cdr:cNvPr>
        <cdr:cNvSpPr txBox="1"/>
      </cdr:nvSpPr>
      <cdr:spPr>
        <a:xfrm xmlns:a="http://schemas.openxmlformats.org/drawingml/2006/main">
          <a:off x="3926732" y="215848"/>
          <a:ext cx="1115911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I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 b="1" dirty="0"/>
            <a:t>893 </a:t>
          </a:r>
          <a:r>
            <a:rPr lang="de-DE" sz="1100" b="1" dirty="0" err="1"/>
            <a:t>mln</a:t>
          </a:r>
          <a:r>
            <a:rPr lang="de-DE" sz="1100" b="1" dirty="0"/>
            <a:t> </a:t>
          </a:r>
          <a:r>
            <a:rPr lang="de-DE" sz="1100" b="1" dirty="0" err="1"/>
            <a:t>euro</a:t>
          </a:r>
          <a:endParaRPr lang="de-DE" sz="11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0.77783</cdr:x>
      <cdr:y>0.18777</cdr:y>
    </cdr:from>
    <cdr:to>
      <cdr:x>1</cdr:x>
      <cdr:y>0.28659</cdr:y>
    </cdr:to>
    <cdr:sp macro="" textlink="">
      <cdr:nvSpPr>
        <cdr:cNvPr id="2" name="Textfeld 12">
          <a:extLst xmlns:a="http://schemas.openxmlformats.org/drawingml/2006/main">
            <a:ext uri="{FF2B5EF4-FFF2-40B4-BE49-F238E27FC236}">
              <a16:creationId xmlns:a16="http://schemas.microsoft.com/office/drawing/2014/main" id="{6C8DBEAA-BF3A-0B30-3D5F-280A69AF5596}"/>
            </a:ext>
          </a:extLst>
        </cdr:cNvPr>
        <cdr:cNvSpPr txBox="1"/>
      </cdr:nvSpPr>
      <cdr:spPr>
        <a:xfrm xmlns:a="http://schemas.openxmlformats.org/drawingml/2006/main">
          <a:off x="4017044" y="497116"/>
          <a:ext cx="1147413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IT"/>
          </a:defPPr>
          <a:lvl1pPr marL="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 b="1" dirty="0"/>
            <a:t>1,95 </a:t>
          </a:r>
          <a:r>
            <a:rPr lang="de-DE" sz="1100" b="1" dirty="0" err="1"/>
            <a:t>mld</a:t>
          </a:r>
          <a:r>
            <a:rPr lang="de-DE" sz="1100" b="1" dirty="0"/>
            <a:t> </a:t>
          </a:r>
          <a:r>
            <a:rPr lang="de-DE" sz="1100" b="1" dirty="0" err="1"/>
            <a:t>euro</a:t>
          </a:r>
          <a:endParaRPr lang="de-DE" sz="11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0.79151</cdr:x>
      <cdr:y>0.05032</cdr:y>
    </cdr:from>
    <cdr:to>
      <cdr:x>1</cdr:x>
      <cdr:y>0.15038</cdr:y>
    </cdr:to>
    <cdr:sp macro="" textlink="">
      <cdr:nvSpPr>
        <cdr:cNvPr id="2" name="Textfeld 12">
          <a:extLst xmlns:a="http://schemas.openxmlformats.org/drawingml/2006/main">
            <a:ext uri="{FF2B5EF4-FFF2-40B4-BE49-F238E27FC236}">
              <a16:creationId xmlns:a16="http://schemas.microsoft.com/office/drawing/2014/main" id="{CC5279E7-8750-7C12-F10C-7C49D8D82188}"/>
            </a:ext>
          </a:extLst>
        </cdr:cNvPr>
        <cdr:cNvSpPr txBox="1"/>
      </cdr:nvSpPr>
      <cdr:spPr>
        <a:xfrm xmlns:a="http://schemas.openxmlformats.org/drawingml/2006/main">
          <a:off x="3901223" y="131559"/>
          <a:ext cx="1027603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IT"/>
          </a:defPPr>
          <a:lvl1pPr marL="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100" b="1" dirty="0">
              <a:solidFill>
                <a:srgbClr val="595959"/>
              </a:solidFill>
              <a:latin typeface="Aptos" panose="020B0004020202020204" pitchFamily="34" charset="0"/>
            </a:rPr>
            <a:t>1,4 </a:t>
          </a:r>
          <a:r>
            <a:rPr lang="de-DE" sz="1100" b="1" dirty="0" err="1">
              <a:solidFill>
                <a:srgbClr val="595959"/>
              </a:solidFill>
              <a:latin typeface="Aptos" panose="020B0004020202020204" pitchFamily="34" charset="0"/>
            </a:rPr>
            <a:t>mld</a:t>
          </a:r>
          <a:r>
            <a:rPr lang="de-DE" sz="1100" b="1" dirty="0">
              <a:solidFill>
                <a:srgbClr val="595959"/>
              </a:solidFill>
              <a:latin typeface="Aptos" panose="020B0004020202020204" pitchFamily="34" charset="0"/>
            </a:rPr>
            <a:t> </a:t>
          </a:r>
          <a:r>
            <a:rPr lang="de-DE" sz="1100" b="1" dirty="0" err="1">
              <a:solidFill>
                <a:srgbClr val="595959"/>
              </a:solidFill>
              <a:latin typeface="Aptos" panose="020B0004020202020204" pitchFamily="34" charset="0"/>
            </a:rPr>
            <a:t>euro</a:t>
          </a:r>
          <a:endParaRPr lang="de-DE" sz="1100" b="1" dirty="0">
            <a:solidFill>
              <a:srgbClr val="595959"/>
            </a:solidFill>
            <a:latin typeface="Aptos" panose="020B0004020202020204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0.29703</cdr:x>
      <cdr:y>0.30659</cdr:y>
    </cdr:from>
    <cdr:to>
      <cdr:x>0.40924</cdr:x>
      <cdr:y>0.37727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5ECD576E-CE45-0717-FAE7-B11DCC51D3EC}"/>
            </a:ext>
          </a:extLst>
        </cdr:cNvPr>
        <cdr:cNvSpPr txBox="1"/>
      </cdr:nvSpPr>
      <cdr:spPr>
        <a:xfrm xmlns:a="http://schemas.openxmlformats.org/drawingml/2006/main">
          <a:off x="2057400" y="1223010"/>
          <a:ext cx="777240" cy="2819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de-DE" sz="1100" kern="12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I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E89A2-E008-1E40-94D3-FB16E4D6846D}" type="datetimeFigureOut">
              <a:rPr lang="de-IT" smtClean="0"/>
              <a:t>10/31/2025</a:t>
            </a:fld>
            <a:endParaRPr lang="de-I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I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I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27C46-E2B7-084E-B5BB-1F0CF9CE30D6}" type="slidenum">
              <a:rPr lang="de-IT" smtClean="0"/>
              <a:t>‹#›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350645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/Titolo presen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405C598E-3D8F-0FA7-49EE-C6899ADDC5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3515" y="2306740"/>
            <a:ext cx="3048485" cy="45512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BBEAA78-B4AD-6F4E-1EC8-307CEC758F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6" y="3788485"/>
            <a:ext cx="7034104" cy="1523642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4800" baseline="0"/>
            </a:lvl1pPr>
          </a:lstStyle>
          <a:p>
            <a:r>
              <a:rPr lang="de-DE" err="1"/>
              <a:t>Titolo</a:t>
            </a:r>
            <a:r>
              <a:rPr lang="de-DE"/>
              <a:t> della </a:t>
            </a:r>
            <a:br>
              <a:rPr lang="de-DE"/>
            </a:br>
            <a:r>
              <a:rPr lang="de-DE" err="1"/>
              <a:t>presentazione</a:t>
            </a:r>
            <a:endParaRPr lang="de-I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1C563B-BBC8-CE54-92C1-466F6471DC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3176" y="5589802"/>
            <a:ext cx="7034104" cy="817338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Datum/</a:t>
            </a:r>
            <a:r>
              <a:rPr lang="de-DE" err="1"/>
              <a:t>data</a:t>
            </a:r>
            <a:r>
              <a:rPr lang="de-DE"/>
              <a:t>, Referent-Referentin/</a:t>
            </a:r>
            <a:r>
              <a:rPr lang="de-DE" err="1"/>
              <a:t>relatore-relatrice</a:t>
            </a:r>
            <a:endParaRPr lang="de-IT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D69FC11E-A25A-B1F7-1241-8287F4836E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99316" y="541650"/>
            <a:ext cx="2510362" cy="629718"/>
          </a:xfrm>
          <a:prstGeom prst="rect">
            <a:avLst/>
          </a:prstGeom>
        </p:spPr>
      </p:pic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7125585C-0C8A-0813-A843-68D56D4C0D0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71588" y="2166026"/>
            <a:ext cx="7045325" cy="162245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/>
              <a:t>Titel der </a:t>
            </a:r>
            <a:br>
              <a:rPr lang="de-DE"/>
            </a:br>
            <a:r>
              <a:rPr lang="de-DE"/>
              <a:t>Präsentation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723371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  <p15:guide id="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enderseite/mitt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20A8821A-4FA7-B238-BA07-6A66C7F0F4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71588" y="3429000"/>
            <a:ext cx="4608512" cy="2631266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400" baseline="0"/>
            </a:lvl2pPr>
            <a:lvl3pPr>
              <a:defRPr sz="2400" baseline="0"/>
            </a:lvl3pPr>
          </a:lstStyle>
          <a:p>
            <a:pPr lvl="0"/>
            <a:r>
              <a:rPr lang="de-DE"/>
              <a:t>Absender mit Kontaktdaten</a:t>
            </a:r>
            <a:endParaRPr lang="de-IT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A13D7B5-9A31-1998-1481-42E3ED4EF4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5062" y="541650"/>
            <a:ext cx="2518870" cy="629718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8E8B663F-7D28-2609-0963-4679853FB9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45659" y="2306740"/>
            <a:ext cx="3048485" cy="4551259"/>
          </a:xfrm>
          <a:prstGeom prst="rect">
            <a:avLst/>
          </a:prstGeom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3DF9C5-3B34-D6DF-D2A5-05C59D55CB3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311902" y="3429000"/>
            <a:ext cx="4608512" cy="2631266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400" baseline="0"/>
            </a:lvl2pPr>
            <a:lvl3pPr>
              <a:defRPr sz="2400" baseline="0"/>
            </a:lvl3pPr>
          </a:lstStyle>
          <a:p>
            <a:pPr lvl="0"/>
            <a:r>
              <a:rPr lang="de-DE" err="1"/>
              <a:t>Mittente</a:t>
            </a:r>
            <a:r>
              <a:rPr lang="de-DE"/>
              <a:t> </a:t>
            </a:r>
            <a:r>
              <a:rPr lang="de-DE" err="1"/>
              <a:t>con</a:t>
            </a:r>
            <a:r>
              <a:rPr lang="de-DE"/>
              <a:t> </a:t>
            </a:r>
            <a:r>
              <a:rPr lang="de-DE" err="1"/>
              <a:t>dati</a:t>
            </a:r>
            <a:r>
              <a:rPr lang="de-DE"/>
              <a:t> </a:t>
            </a:r>
            <a:r>
              <a:rPr lang="de-DE" err="1"/>
              <a:t>contatto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81328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/titolo presentazione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D69FC11E-A25A-B1F7-1241-8287F4836E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9316" y="541650"/>
            <a:ext cx="2510362" cy="629718"/>
          </a:xfrm>
          <a:prstGeom prst="rect">
            <a:avLst/>
          </a:prstGeo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42D096CE-8DA5-5CD8-A9AB-2EEDA685D57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1" y="0"/>
            <a:ext cx="5880100" cy="6857999"/>
          </a:xfrm>
        </p:spPr>
        <p:txBody>
          <a:bodyPr/>
          <a:lstStyle/>
          <a:p>
            <a:r>
              <a:rPr lang="de-IT"/>
              <a:t>Bild/immagine</a:t>
            </a:r>
          </a:p>
          <a:p>
            <a:endParaRPr lang="de-I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711C62-B0EF-CF24-BAAF-4C238EA9665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6" y="3788485"/>
            <a:ext cx="4596924" cy="1523642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4800" baseline="0"/>
            </a:lvl1pPr>
          </a:lstStyle>
          <a:p>
            <a:r>
              <a:rPr lang="de-DE" err="1"/>
              <a:t>Titolo</a:t>
            </a:r>
            <a:r>
              <a:rPr lang="de-DE"/>
              <a:t> della </a:t>
            </a:r>
            <a:r>
              <a:rPr lang="de-DE" err="1"/>
              <a:t>presentazione</a:t>
            </a:r>
            <a:endParaRPr lang="de-I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32DA45C-33C4-B516-80F3-965C08A2A9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3176" y="5589802"/>
            <a:ext cx="4596924" cy="817338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Datum/</a:t>
            </a:r>
            <a:r>
              <a:rPr lang="de-DE" err="1"/>
              <a:t>data</a:t>
            </a:r>
            <a:r>
              <a:rPr lang="de-DE"/>
              <a:t>, Referent-Referentin/</a:t>
            </a:r>
            <a:r>
              <a:rPr lang="de-DE" err="1"/>
              <a:t>relatore-relatrice</a:t>
            </a:r>
            <a:endParaRPr lang="de-IT"/>
          </a:p>
        </p:txBody>
      </p:sp>
      <p:sp>
        <p:nvSpPr>
          <p:cNvPr id="4" name="Textplatzhalter 10">
            <a:extLst>
              <a:ext uri="{FF2B5EF4-FFF2-40B4-BE49-F238E27FC236}">
                <a16:creationId xmlns:a16="http://schemas.microsoft.com/office/drawing/2014/main" id="{F02D0D12-F54A-2805-28F9-994C66A040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71588" y="2166026"/>
            <a:ext cx="4604257" cy="162245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/>
              <a:t>Titel der </a:t>
            </a:r>
            <a:br>
              <a:rPr lang="de-DE"/>
            </a:br>
            <a:r>
              <a:rPr lang="de-DE"/>
              <a:t>Präsentation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332264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/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6F362-C883-3C77-2469-2C45CA755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34600"/>
            <a:ext cx="10514013" cy="960315"/>
          </a:xfrm>
        </p:spPr>
        <p:txBody>
          <a:bodyPr/>
          <a:lstStyle/>
          <a:p>
            <a:r>
              <a:rPr lang="de-DE"/>
              <a:t>Titel/</a:t>
            </a:r>
            <a:r>
              <a:rPr lang="de-DE" err="1"/>
              <a:t>titolo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4EF458-1AC0-0D3E-C042-2848D9CE8B7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6"/>
            <a:ext cx="5041900" cy="435249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r>
              <a:rPr lang="de-DE"/>
              <a:t>Text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  <a:endParaRPr lang="de-IT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39B041C6-61F4-DC32-DEF2-9F13C9BE4A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503636"/>
            <a:ext cx="4928826" cy="8919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r>
              <a:rPr lang="de-DE"/>
              <a:t>Datum/data, Referent-Referentin/relatore-relatricie</a:t>
            </a:r>
            <a:endParaRPr lang="de-IT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060CEBB0-356E-2D0E-30ED-379B0DB5B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651" y="6473531"/>
            <a:ext cx="532313" cy="132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fld id="{F1CA634B-EE3A-F043-9605-67067B4CCBC4}" type="slidenum">
              <a:rPr lang="de-IT" smtClean="0"/>
              <a:pPr/>
              <a:t>‹#›</a:t>
            </a:fld>
            <a:endParaRPr lang="de-IT"/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6764B2C6-8902-8E4A-ED68-305FC5046F3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311899" y="1825626"/>
            <a:ext cx="5041900" cy="43524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2pPr>
              <a:defRPr/>
            </a:lvl2pPr>
            <a:lvl3pPr>
              <a:defRPr/>
            </a:lvl3pPr>
          </a:lstStyle>
          <a:p>
            <a:pPr lvl="0"/>
            <a:r>
              <a:rPr lang="de-DE"/>
              <a:t>Testo</a:t>
            </a:r>
          </a:p>
          <a:p>
            <a:pPr lvl="1"/>
            <a:r>
              <a:rPr lang="de-DE"/>
              <a:t>Secondo </a:t>
            </a:r>
            <a:r>
              <a:rPr lang="de-DE" err="1"/>
              <a:t>livello</a:t>
            </a:r>
            <a:endParaRPr lang="de-DE"/>
          </a:p>
          <a:p>
            <a:pPr lvl="2"/>
            <a:r>
              <a:rPr lang="de-DE" err="1"/>
              <a:t>Terzo</a:t>
            </a:r>
            <a:r>
              <a:rPr lang="de-DE"/>
              <a:t> </a:t>
            </a:r>
            <a:r>
              <a:rPr lang="de-DE" err="1"/>
              <a:t>livello</a:t>
            </a:r>
            <a:endParaRPr lang="de-IT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71050BB-C476-54C4-FD88-DDAF62C86C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565327" y="6178124"/>
            <a:ext cx="412229" cy="50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04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eite/cap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CB3B9370-BB5E-7642-0A1E-DB1B15D207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5659" y="2306740"/>
            <a:ext cx="3048485" cy="455125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BBEAA78-B4AD-6F4E-1EC8-307CEC758F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5" y="4345021"/>
            <a:ext cx="10069037" cy="791183"/>
          </a:xfrm>
        </p:spPr>
        <p:txBody>
          <a:bodyPr anchor="b">
            <a:normAutofit/>
          </a:bodyPr>
          <a:lstStyle>
            <a:lvl1pPr algn="l">
              <a:defRPr sz="4800" baseline="0"/>
            </a:lvl1pPr>
          </a:lstStyle>
          <a:p>
            <a:r>
              <a:rPr lang="de-DE"/>
              <a:t>Namen vom Kapitel</a:t>
            </a:r>
            <a:endParaRPr lang="de-IT"/>
          </a:p>
        </p:txBody>
      </p:sp>
      <p:sp>
        <p:nvSpPr>
          <p:cNvPr id="3" name="Textplatzhalter 10">
            <a:extLst>
              <a:ext uri="{FF2B5EF4-FFF2-40B4-BE49-F238E27FC236}">
                <a16:creationId xmlns:a16="http://schemas.microsoft.com/office/drawing/2014/main" id="{0F28C588-3BD7-A856-36CD-2AAF3233F0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71588" y="5136205"/>
            <a:ext cx="10085099" cy="68262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/>
              <a:t>Nome del </a:t>
            </a:r>
            <a:r>
              <a:rPr lang="de-DE" err="1"/>
              <a:t>capitolo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24098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58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enderseite/mitt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20A8821A-4FA7-B238-BA07-6A66C7F0F4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71588" y="3429000"/>
            <a:ext cx="4608512" cy="2631266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400" baseline="0"/>
            </a:lvl2pPr>
            <a:lvl3pPr>
              <a:defRPr sz="2400" baseline="0"/>
            </a:lvl3pPr>
          </a:lstStyle>
          <a:p>
            <a:pPr lvl="0"/>
            <a:r>
              <a:rPr lang="de-DE"/>
              <a:t>Absender mit Kontaktdaten</a:t>
            </a:r>
            <a:endParaRPr lang="de-IT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A13D7B5-9A31-1998-1481-42E3ED4EF4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9316" y="541650"/>
            <a:ext cx="2510362" cy="629718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8E8B663F-7D28-2609-0963-4679853FB9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45659" y="2306740"/>
            <a:ext cx="3048485" cy="4551259"/>
          </a:xfrm>
          <a:prstGeom prst="rect">
            <a:avLst/>
          </a:prstGeom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3DF9C5-3B34-D6DF-D2A5-05C59D55CB3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311902" y="3429000"/>
            <a:ext cx="4608512" cy="2631266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400" baseline="0"/>
            </a:lvl2pPr>
            <a:lvl3pPr>
              <a:defRPr sz="2400" baseline="0"/>
            </a:lvl3pPr>
          </a:lstStyle>
          <a:p>
            <a:pPr lvl="0"/>
            <a:r>
              <a:rPr lang="de-DE" err="1"/>
              <a:t>Mittente</a:t>
            </a:r>
            <a:r>
              <a:rPr lang="de-DE"/>
              <a:t> </a:t>
            </a:r>
            <a:r>
              <a:rPr lang="de-DE" err="1"/>
              <a:t>con</a:t>
            </a:r>
            <a:r>
              <a:rPr lang="de-DE"/>
              <a:t> </a:t>
            </a:r>
            <a:r>
              <a:rPr lang="de-DE" err="1"/>
              <a:t>dati</a:t>
            </a:r>
            <a:r>
              <a:rPr lang="de-DE"/>
              <a:t> </a:t>
            </a:r>
            <a:r>
              <a:rPr lang="de-DE" err="1"/>
              <a:t>contatto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663306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/Titolo presen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405C598E-3D8F-0FA7-49EE-C6899ADDC5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3515" y="2306740"/>
            <a:ext cx="3048485" cy="455126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BBEAA78-B4AD-6F4E-1EC8-307CEC758F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6" y="3788485"/>
            <a:ext cx="7034104" cy="1523642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4800" baseline="0"/>
            </a:lvl1pPr>
          </a:lstStyle>
          <a:p>
            <a:r>
              <a:rPr lang="de-DE" err="1"/>
              <a:t>Titolo</a:t>
            </a:r>
            <a:r>
              <a:rPr lang="de-DE"/>
              <a:t> della </a:t>
            </a:r>
            <a:br>
              <a:rPr lang="de-DE"/>
            </a:br>
            <a:r>
              <a:rPr lang="de-DE" err="1"/>
              <a:t>presentazione</a:t>
            </a:r>
            <a:endParaRPr lang="de-I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1C563B-BBC8-CE54-92C1-466F6471DC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3176" y="5589802"/>
            <a:ext cx="7034104" cy="817338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Datum/</a:t>
            </a:r>
            <a:r>
              <a:rPr lang="de-DE" err="1"/>
              <a:t>data</a:t>
            </a:r>
            <a:r>
              <a:rPr lang="de-DE"/>
              <a:t>, Referent-Referentin/</a:t>
            </a:r>
            <a:r>
              <a:rPr lang="de-DE" err="1"/>
              <a:t>relatore-relatrice</a:t>
            </a:r>
            <a:endParaRPr lang="de-IT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D69FC11E-A25A-B1F7-1241-8287F4836E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5062" y="541650"/>
            <a:ext cx="2518870" cy="629718"/>
          </a:xfrm>
          <a:prstGeom prst="rect">
            <a:avLst/>
          </a:prstGeom>
        </p:spPr>
      </p:pic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7125585C-0C8A-0813-A843-68D56D4C0D0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71588" y="2166026"/>
            <a:ext cx="7045325" cy="162245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/>
              <a:t>Titel der </a:t>
            </a:r>
            <a:br>
              <a:rPr lang="de-DE"/>
            </a:br>
            <a:r>
              <a:rPr lang="de-DE"/>
              <a:t>Präsentation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805588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 userDrawn="1">
          <p15:clr>
            <a:srgbClr val="FBAE40"/>
          </p15:clr>
        </p15:guide>
        <p15:guide id="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mit Bild/titolo presentazione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D69FC11E-A25A-B1F7-1241-8287F4836E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5062" y="541650"/>
            <a:ext cx="2518870" cy="629718"/>
          </a:xfrm>
          <a:prstGeom prst="rect">
            <a:avLst/>
          </a:prstGeo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42D096CE-8DA5-5CD8-A9AB-2EEDA685D57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1" y="0"/>
            <a:ext cx="5880100" cy="6857999"/>
          </a:xfrm>
        </p:spPr>
        <p:txBody>
          <a:bodyPr/>
          <a:lstStyle/>
          <a:p>
            <a:r>
              <a:rPr lang="de-IT"/>
              <a:t>Bild/immagine</a:t>
            </a:r>
          </a:p>
          <a:p>
            <a:endParaRPr lang="de-I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711C62-B0EF-CF24-BAAF-4C238EA9665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6" y="3788485"/>
            <a:ext cx="4596924" cy="1523642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4800" baseline="0"/>
            </a:lvl1pPr>
          </a:lstStyle>
          <a:p>
            <a:r>
              <a:rPr lang="de-DE" err="1"/>
              <a:t>Titolo</a:t>
            </a:r>
            <a:r>
              <a:rPr lang="de-DE"/>
              <a:t> della </a:t>
            </a:r>
            <a:r>
              <a:rPr lang="de-DE" err="1"/>
              <a:t>presentazione</a:t>
            </a:r>
            <a:endParaRPr lang="de-I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32DA45C-33C4-B516-80F3-965C08A2A9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3176" y="5589802"/>
            <a:ext cx="4596924" cy="817338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Datum/</a:t>
            </a:r>
            <a:r>
              <a:rPr lang="de-DE" err="1"/>
              <a:t>data</a:t>
            </a:r>
            <a:r>
              <a:rPr lang="de-DE"/>
              <a:t>, Referent-Referentin/</a:t>
            </a:r>
            <a:r>
              <a:rPr lang="de-DE" err="1"/>
              <a:t>relatore-relatrice</a:t>
            </a:r>
            <a:endParaRPr lang="de-IT"/>
          </a:p>
        </p:txBody>
      </p:sp>
      <p:sp>
        <p:nvSpPr>
          <p:cNvPr id="4" name="Textplatzhalter 10">
            <a:extLst>
              <a:ext uri="{FF2B5EF4-FFF2-40B4-BE49-F238E27FC236}">
                <a16:creationId xmlns:a16="http://schemas.microsoft.com/office/drawing/2014/main" id="{F02D0D12-F54A-2805-28F9-994C66A040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71588" y="2166026"/>
            <a:ext cx="4604257" cy="162245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/>
              <a:t>Titel der </a:t>
            </a:r>
            <a:br>
              <a:rPr lang="de-DE"/>
            </a:br>
            <a:r>
              <a:rPr lang="de-DE"/>
              <a:t>Präsentation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0304433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/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6F362-C883-3C77-2469-2C45CA755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34600"/>
            <a:ext cx="10514013" cy="960315"/>
          </a:xfrm>
        </p:spPr>
        <p:txBody>
          <a:bodyPr/>
          <a:lstStyle/>
          <a:p>
            <a:r>
              <a:rPr lang="de-DE"/>
              <a:t>Titel/</a:t>
            </a:r>
            <a:r>
              <a:rPr lang="de-DE" err="1"/>
              <a:t>titolo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4EF458-1AC0-0D3E-C042-2848D9CE8B7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6"/>
            <a:ext cx="5041900" cy="4352498"/>
          </a:xfrm>
        </p:spPr>
        <p:txBody>
          <a:bodyPr/>
          <a:lstStyle>
            <a:lvl1pPr>
              <a:defRPr sz="2400" baseline="0"/>
            </a:lvl1pPr>
          </a:lstStyle>
          <a:p>
            <a:pPr lvl="0"/>
            <a:r>
              <a:rPr lang="de-DE"/>
              <a:t>Text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  <a:endParaRPr lang="de-IT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39B041C6-61F4-DC32-DEF2-9F13C9BE4A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503636"/>
            <a:ext cx="4928826" cy="8919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r>
              <a:rPr lang="de-DE"/>
              <a:t>Datum/</a:t>
            </a:r>
            <a:r>
              <a:rPr lang="de-DE" err="1"/>
              <a:t>data</a:t>
            </a:r>
            <a:r>
              <a:rPr lang="de-DE"/>
              <a:t>, Referent-Referentin/</a:t>
            </a:r>
            <a:r>
              <a:rPr lang="de-DE" err="1"/>
              <a:t>relatore-relatrice</a:t>
            </a:r>
            <a:endParaRPr lang="de-IT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060CEBB0-356E-2D0E-30ED-379B0DB5B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651" y="6473531"/>
            <a:ext cx="532313" cy="132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fld id="{F1CA634B-EE3A-F043-9605-67067B4CCBC4}" type="slidenum">
              <a:rPr lang="de-IT" smtClean="0"/>
              <a:pPr/>
              <a:t>‹#›</a:t>
            </a:fld>
            <a:endParaRPr lang="de-IT"/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6764B2C6-8902-8E4A-ED68-305FC5046F3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311899" y="1825626"/>
            <a:ext cx="5041900" cy="43524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2pPr>
              <a:defRPr/>
            </a:lvl2pPr>
            <a:lvl3pPr>
              <a:defRPr/>
            </a:lvl3pPr>
          </a:lstStyle>
          <a:p>
            <a:pPr lvl="0"/>
            <a:r>
              <a:rPr lang="de-DE"/>
              <a:t>Testo</a:t>
            </a:r>
          </a:p>
          <a:p>
            <a:pPr lvl="1"/>
            <a:r>
              <a:rPr lang="de-DE"/>
              <a:t>Secondo </a:t>
            </a:r>
            <a:r>
              <a:rPr lang="de-DE" err="1"/>
              <a:t>livello</a:t>
            </a:r>
            <a:endParaRPr lang="de-DE"/>
          </a:p>
          <a:p>
            <a:pPr lvl="2"/>
            <a:r>
              <a:rPr lang="de-DE" err="1"/>
              <a:t>Terzo</a:t>
            </a:r>
            <a:r>
              <a:rPr lang="de-DE"/>
              <a:t> </a:t>
            </a:r>
            <a:r>
              <a:rPr lang="de-DE" err="1"/>
              <a:t>livello</a:t>
            </a:r>
            <a:endParaRPr lang="de-IT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71050BB-C476-54C4-FD88-DDAF62C86C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61892" y="6178124"/>
            <a:ext cx="419099" cy="50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21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seite/cap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CB3B9370-BB5E-7642-0A1E-DB1B15D207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45659" y="2306740"/>
            <a:ext cx="3048485" cy="455125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BBEAA78-B4AD-6F4E-1EC8-307CEC758F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3175" y="4345021"/>
            <a:ext cx="10069037" cy="791183"/>
          </a:xfrm>
        </p:spPr>
        <p:txBody>
          <a:bodyPr anchor="b">
            <a:normAutofit/>
          </a:bodyPr>
          <a:lstStyle>
            <a:lvl1pPr algn="l">
              <a:defRPr sz="4800" baseline="0"/>
            </a:lvl1pPr>
          </a:lstStyle>
          <a:p>
            <a:r>
              <a:rPr lang="de-DE"/>
              <a:t>Namen vom Kapitel</a:t>
            </a:r>
            <a:endParaRPr lang="de-IT"/>
          </a:p>
        </p:txBody>
      </p:sp>
      <p:sp>
        <p:nvSpPr>
          <p:cNvPr id="3" name="Textplatzhalter 10">
            <a:extLst>
              <a:ext uri="{FF2B5EF4-FFF2-40B4-BE49-F238E27FC236}">
                <a16:creationId xmlns:a16="http://schemas.microsoft.com/office/drawing/2014/main" id="{0F28C588-3BD7-A856-36CD-2AAF3233F0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71588" y="5136205"/>
            <a:ext cx="10085099" cy="682628"/>
          </a:xfrm>
        </p:spPr>
        <p:txBody>
          <a:bodyPr anchor="b" anchorCtr="0"/>
          <a:lstStyle>
            <a:lvl1pPr>
              <a:spcBef>
                <a:spcPts val="0"/>
              </a:spcBef>
              <a:defRPr sz="4800" b="1" i="0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/>
              <a:t>Nome del </a:t>
            </a:r>
            <a:r>
              <a:rPr lang="de-DE" err="1"/>
              <a:t>capitolo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495222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58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3517AC2-7D52-B84F-5630-D8E1FC529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8197"/>
            <a:ext cx="10515600" cy="96032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Titel/</a:t>
            </a:r>
            <a:r>
              <a:rPr lang="de-DE" err="1"/>
              <a:t>titolo</a:t>
            </a:r>
            <a:endParaRPr lang="de-I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64B359-B51A-B13C-7B86-43E06EBFA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5041900" cy="435249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  <a:endParaRPr lang="de-I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BB3F0D-9098-FA21-3ABC-8FCE7D265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788" y="6497151"/>
            <a:ext cx="4928826" cy="8919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r>
              <a:rPr lang="de-DE"/>
              <a:t>Datum/data, Referent-Referentin/relatore-relatricie</a:t>
            </a:r>
            <a:endParaRPr lang="de-I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476A7B-337F-D8AE-C65E-9C3FAB0F1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675" y="6467046"/>
            <a:ext cx="532313" cy="1327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baseline="0">
                <a:solidFill>
                  <a:schemeClr val="tx1">
                    <a:tint val="82000"/>
                  </a:schemeClr>
                </a:solidFill>
                <a:latin typeface="Asap" pitchFamily="2" charset="77"/>
              </a:defRPr>
            </a:lvl1pPr>
          </a:lstStyle>
          <a:p>
            <a:fld id="{F1CA634B-EE3A-F043-9605-67067B4CCBC4}" type="slidenum">
              <a:rPr lang="de-IT" smtClean="0"/>
              <a:pPr/>
              <a:t>‹#›</a:t>
            </a:fld>
            <a:endParaRPr lang="de-IT"/>
          </a:p>
        </p:txBody>
      </p:sp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391C2A72-2129-71F4-4BB8-087C7F6FCC3C}"/>
              </a:ext>
            </a:extLst>
          </p:cNvPr>
          <p:cNvCxnSpPr>
            <a:cxnSpLocks/>
          </p:cNvCxnSpPr>
          <p:nvPr userDrawn="1"/>
        </p:nvCxnSpPr>
        <p:spPr>
          <a:xfrm>
            <a:off x="47670" y="0"/>
            <a:ext cx="0" cy="6858000"/>
          </a:xfrm>
          <a:prstGeom prst="line">
            <a:avLst/>
          </a:prstGeom>
          <a:ln w="952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980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49" r:id="rId6"/>
    <p:sldLayoutId id="2147483660" r:id="rId7"/>
    <p:sldLayoutId id="2147483650" r:id="rId8"/>
    <p:sldLayoutId id="2147483661" r:id="rId9"/>
    <p:sldLayoutId id="2147483662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baseline="0">
          <a:solidFill>
            <a:schemeClr val="accent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400" kern="1200" baseline="0">
          <a:solidFill>
            <a:schemeClr val="tx1"/>
          </a:solidFill>
          <a:latin typeface="Asap" pitchFamily="2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kern="1200" baseline="0">
          <a:solidFill>
            <a:schemeClr val="tx1"/>
          </a:solidFill>
          <a:latin typeface="Asap" pitchFamily="2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 baseline="0">
          <a:solidFill>
            <a:schemeClr val="tx1"/>
          </a:solidFill>
          <a:latin typeface="Asap" pitchFamily="2" charset="77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 baseline="0">
          <a:solidFill>
            <a:schemeClr val="tx1"/>
          </a:solidFill>
          <a:latin typeface="Asap" pitchFamily="2" charset="77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 baseline="0">
          <a:solidFill>
            <a:schemeClr val="tx1"/>
          </a:solidFill>
          <a:latin typeface="Asap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6" pos="3704">
          <p15:clr>
            <a:srgbClr val="F26B43"/>
          </p15:clr>
        </p15:guide>
        <p15:guide id="7" pos="3976">
          <p15:clr>
            <a:srgbClr val="F26B43"/>
          </p15:clr>
        </p15:guide>
        <p15:guide id="12" pos="801">
          <p15:clr>
            <a:srgbClr val="F26B43"/>
          </p15:clr>
        </p15:guide>
        <p15:guide id="13" pos="529">
          <p15:clr>
            <a:srgbClr val="F26B43"/>
          </p15:clr>
        </p15:guide>
        <p15:guide id="14" pos="715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67134A-0A57-F9B9-6773-A8E2DE5612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176" y="4483078"/>
            <a:ext cx="7034104" cy="1523642"/>
          </a:xfrm>
        </p:spPr>
        <p:txBody>
          <a:bodyPr>
            <a:normAutofit/>
          </a:bodyPr>
          <a:lstStyle/>
          <a:p>
            <a:r>
              <a:rPr lang="it-IT"/>
              <a:t>Bilancio provinciale​:</a:t>
            </a:r>
            <a:br>
              <a:rPr lang="it-IT"/>
            </a:br>
            <a:r>
              <a:rPr lang="it-IT"/>
              <a:t>trends e sviluppi</a:t>
            </a:r>
            <a:endParaRPr lang="de-I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532E5BF-FD62-799A-1681-975EE2946C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71588" y="2566504"/>
            <a:ext cx="7045325" cy="1622458"/>
          </a:xfrm>
        </p:spPr>
        <p:txBody>
          <a:bodyPr>
            <a:normAutofit/>
          </a:bodyPr>
          <a:lstStyle/>
          <a:p>
            <a:r>
              <a:rPr lang="de-DE"/>
              <a:t>Landeshaushalt:</a:t>
            </a:r>
          </a:p>
          <a:p>
            <a:r>
              <a:rPr lang="de-DE"/>
              <a:t>Trends und Entwicklungen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76382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1247B-9476-8771-32A6-6058A6BB9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5DE676-B2FC-081D-52B9-6FFB6D9B8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3176" y="4483078"/>
            <a:ext cx="7034104" cy="1523642"/>
          </a:xfrm>
        </p:spPr>
        <p:txBody>
          <a:bodyPr>
            <a:normAutofit/>
          </a:bodyPr>
          <a:lstStyle/>
          <a:p>
            <a:r>
              <a:rPr lang="it-IT"/>
              <a:t>Bilancio provinciale​:</a:t>
            </a:r>
            <a:br>
              <a:rPr lang="it-IT"/>
            </a:br>
            <a:r>
              <a:rPr lang="it-IT"/>
              <a:t>trends e sviluppi</a:t>
            </a:r>
            <a:endParaRPr lang="de-I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C19D6EC-804A-E0D5-3F1C-B12BF93568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71588" y="2566504"/>
            <a:ext cx="7045325" cy="1622458"/>
          </a:xfrm>
        </p:spPr>
        <p:txBody>
          <a:bodyPr>
            <a:normAutofit/>
          </a:bodyPr>
          <a:lstStyle/>
          <a:p>
            <a:r>
              <a:rPr lang="de-DE"/>
              <a:t>Landeshaushalt:</a:t>
            </a:r>
          </a:p>
          <a:p>
            <a:r>
              <a:rPr lang="de-DE"/>
              <a:t>Trends und Entwicklungen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2884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F8C0A-CC3C-49C3-1841-529690C8A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1C3FBF05-CB6C-A851-9499-BED9EF2EEA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2148034"/>
              </p:ext>
            </p:extLst>
          </p:nvPr>
        </p:nvGraphicFramePr>
        <p:xfrm>
          <a:off x="453656" y="1203689"/>
          <a:ext cx="9862779" cy="5402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B730C0C-4014-B65B-7666-2F9E0FE3DA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Bilancio provinciale​: trends e sviluppi </a:t>
            </a:r>
            <a:r>
              <a:rPr lang="de-DE"/>
              <a:t>| © </a:t>
            </a:r>
            <a:r>
              <a:rPr lang="it-IT"/>
              <a:t>Agenzia di stampa e comunicazione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A157D0-15E7-EC44-0B4F-EA0BB9187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2</a:t>
            </a:fld>
            <a:endParaRPr lang="de-IT"/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2A5A71C9-EEF6-7870-8C97-86193FBA6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5200"/>
            <a:ext cx="10514013" cy="960315"/>
          </a:xfrm>
        </p:spPr>
        <p:txBody>
          <a:bodyPr/>
          <a:lstStyle/>
          <a:p>
            <a:r>
              <a:rPr lang="it-IT"/>
              <a:t>Bilancio di previsione 2026</a:t>
            </a:r>
            <a:endParaRPr lang="de-DE"/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DC31570C-9AFD-B69C-3F87-6724896F0B7B}"/>
              </a:ext>
            </a:extLst>
          </p:cNvPr>
          <p:cNvGrpSpPr/>
          <p:nvPr/>
        </p:nvGrpSpPr>
        <p:grpSpPr>
          <a:xfrm>
            <a:off x="6846580" y="0"/>
            <a:ext cx="5158607" cy="1755521"/>
            <a:chOff x="6861328" y="123459"/>
            <a:chExt cx="5158607" cy="1755521"/>
          </a:xfrm>
        </p:grpSpPr>
        <p:graphicFrame>
          <p:nvGraphicFramePr>
            <p:cNvPr id="21" name="Diagramm 20">
              <a:extLst>
                <a:ext uri="{FF2B5EF4-FFF2-40B4-BE49-F238E27FC236}">
                  <a16:creationId xmlns:a16="http://schemas.microsoft.com/office/drawing/2014/main" id="{929C6F60-8CFB-4106-7C50-9C47E82E006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77662749"/>
                </p:ext>
              </p:extLst>
            </p:nvPr>
          </p:nvGraphicFramePr>
          <p:xfrm>
            <a:off x="7379995" y="123459"/>
            <a:ext cx="4639940" cy="175552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2" name="Textfeld 1">
              <a:extLst>
                <a:ext uri="{FF2B5EF4-FFF2-40B4-BE49-F238E27FC236}">
                  <a16:creationId xmlns:a16="http://schemas.microsoft.com/office/drawing/2014/main" id="{EA4BAD2F-4FE4-7EAA-054C-11C02A786EB8}"/>
                </a:ext>
              </a:extLst>
            </p:cNvPr>
            <p:cNvSpPr txBox="1"/>
            <p:nvPr/>
          </p:nvSpPr>
          <p:spPr>
            <a:xfrm>
              <a:off x="6861328" y="643361"/>
              <a:ext cx="1254803" cy="297807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de-DE" sz="1100" kern="1200">
                  <a:solidFill>
                    <a:schemeClr val="bg1"/>
                  </a:solidFill>
                </a:rPr>
                <a:t>2026</a:t>
              </a:r>
            </a:p>
          </p:txBody>
        </p:sp>
        <p:sp>
          <p:nvSpPr>
            <p:cNvPr id="23" name="Textfeld 1">
              <a:extLst>
                <a:ext uri="{FF2B5EF4-FFF2-40B4-BE49-F238E27FC236}">
                  <a16:creationId xmlns:a16="http://schemas.microsoft.com/office/drawing/2014/main" id="{F69A815A-04E8-13EF-D907-4E80C13A02EB}"/>
                </a:ext>
              </a:extLst>
            </p:cNvPr>
            <p:cNvSpPr txBox="1"/>
            <p:nvPr/>
          </p:nvSpPr>
          <p:spPr>
            <a:xfrm>
              <a:off x="6861328" y="1088697"/>
              <a:ext cx="1254803" cy="297807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de-DE" sz="1100" kern="1200">
                  <a:solidFill>
                    <a:schemeClr val="bg1"/>
                  </a:solidFill>
                </a:rPr>
                <a:t>2025</a:t>
              </a:r>
            </a:p>
          </p:txBody>
        </p:sp>
      </p:grpSp>
      <p:sp>
        <p:nvSpPr>
          <p:cNvPr id="6" name="Textfeld 1">
            <a:extLst>
              <a:ext uri="{FF2B5EF4-FFF2-40B4-BE49-F238E27FC236}">
                <a16:creationId xmlns:a16="http://schemas.microsoft.com/office/drawing/2014/main" id="{239EC77B-39C5-B573-A304-A5AF8B2FEE24}"/>
              </a:ext>
            </a:extLst>
          </p:cNvPr>
          <p:cNvSpPr txBox="1"/>
          <p:nvPr/>
        </p:nvSpPr>
        <p:spPr>
          <a:xfrm>
            <a:off x="8188099" y="2637469"/>
            <a:ext cx="727301" cy="5134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b="1">
                <a:solidFill>
                  <a:schemeClr val="bg2">
                    <a:lumMod val="10000"/>
                  </a:schemeClr>
                </a:solidFill>
              </a:rPr>
              <a:t>Salute</a:t>
            </a:r>
          </a:p>
          <a:p>
            <a:r>
              <a:rPr lang="de-DE" sz="1200" b="1">
                <a:solidFill>
                  <a:schemeClr val="bg2">
                    <a:lumMod val="10000"/>
                  </a:schemeClr>
                </a:solidFill>
              </a:rPr>
              <a:t>22,3% </a:t>
            </a:r>
          </a:p>
        </p:txBody>
      </p:sp>
      <p:sp>
        <p:nvSpPr>
          <p:cNvPr id="7" name="Textfeld 1">
            <a:extLst>
              <a:ext uri="{FF2B5EF4-FFF2-40B4-BE49-F238E27FC236}">
                <a16:creationId xmlns:a16="http://schemas.microsoft.com/office/drawing/2014/main" id="{1B31BA5F-999A-7D01-2824-14B0F7122E66}"/>
              </a:ext>
            </a:extLst>
          </p:cNvPr>
          <p:cNvSpPr txBox="1"/>
          <p:nvPr/>
        </p:nvSpPr>
        <p:spPr>
          <a:xfrm>
            <a:off x="8623830" y="4080222"/>
            <a:ext cx="1076135" cy="69563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b="1" err="1">
                <a:solidFill>
                  <a:schemeClr val="bg2">
                    <a:lumMod val="10000"/>
                  </a:schemeClr>
                </a:solidFill>
              </a:rPr>
              <a:t>Istruzione</a:t>
            </a:r>
            <a:r>
              <a:rPr lang="de-DE" sz="1200" b="1">
                <a:solidFill>
                  <a:schemeClr val="bg2">
                    <a:lumMod val="10000"/>
                  </a:schemeClr>
                </a:solidFill>
              </a:rPr>
              <a:t> e</a:t>
            </a:r>
          </a:p>
          <a:p>
            <a:r>
              <a:rPr lang="de-DE" sz="1200" b="1" err="1">
                <a:solidFill>
                  <a:schemeClr val="bg2">
                    <a:lumMod val="10000"/>
                  </a:schemeClr>
                </a:solidFill>
              </a:rPr>
              <a:t>formazione</a:t>
            </a:r>
            <a:r>
              <a:rPr lang="de-DE" sz="1200" b="1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r>
              <a:rPr lang="de-DE" sz="1200" b="1">
                <a:solidFill>
                  <a:schemeClr val="bg2">
                    <a:lumMod val="10000"/>
                  </a:schemeClr>
                </a:solidFill>
              </a:rPr>
              <a:t>14,8% </a:t>
            </a:r>
          </a:p>
        </p:txBody>
      </p:sp>
      <p:sp>
        <p:nvSpPr>
          <p:cNvPr id="8" name="Textfeld 1">
            <a:extLst>
              <a:ext uri="{FF2B5EF4-FFF2-40B4-BE49-F238E27FC236}">
                <a16:creationId xmlns:a16="http://schemas.microsoft.com/office/drawing/2014/main" id="{5AD0590D-1B05-41F4-B71D-BE49BA99867C}"/>
              </a:ext>
            </a:extLst>
          </p:cNvPr>
          <p:cNvSpPr txBox="1"/>
          <p:nvPr/>
        </p:nvSpPr>
        <p:spPr>
          <a:xfrm>
            <a:off x="7940501" y="5397566"/>
            <a:ext cx="903657" cy="5134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1200" b="1" kern="1200" err="1">
                <a:solidFill>
                  <a:schemeClr val="bg2">
                    <a:lumMod val="10000"/>
                  </a:schemeClr>
                </a:solidFill>
              </a:rPr>
              <a:t>Comuni</a:t>
            </a:r>
            <a:endParaRPr lang="de-DE" sz="1200" b="1" kern="120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r>
              <a:rPr lang="de-DE" b="1">
                <a:solidFill>
                  <a:schemeClr val="bg2">
                    <a:lumMod val="10000"/>
                  </a:schemeClr>
                </a:solidFill>
              </a:rPr>
              <a:t>12 % </a:t>
            </a:r>
            <a:endParaRPr lang="de-DE" sz="1200" b="1" kern="120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Textfeld 1">
            <a:extLst>
              <a:ext uri="{FF2B5EF4-FFF2-40B4-BE49-F238E27FC236}">
                <a16:creationId xmlns:a16="http://schemas.microsoft.com/office/drawing/2014/main" id="{560700D1-4B97-F6FE-4E7D-7F64C6486D13}"/>
              </a:ext>
            </a:extLst>
          </p:cNvPr>
          <p:cNvSpPr txBox="1"/>
          <p:nvPr/>
        </p:nvSpPr>
        <p:spPr>
          <a:xfrm>
            <a:off x="6622025" y="5583985"/>
            <a:ext cx="768407" cy="5134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200" b="1" kern="1200">
                <a:solidFill>
                  <a:schemeClr val="bg2">
                    <a:lumMod val="10000"/>
                  </a:schemeClr>
                </a:solidFill>
              </a:rPr>
              <a:t>Sociale</a:t>
            </a:r>
          </a:p>
          <a:p>
            <a:pPr algn="r"/>
            <a:r>
              <a:rPr lang="de-DE" b="1">
                <a:solidFill>
                  <a:schemeClr val="bg2">
                    <a:lumMod val="10000"/>
                  </a:schemeClr>
                </a:solidFill>
              </a:rPr>
              <a:t>10,2% </a:t>
            </a:r>
            <a:endParaRPr lang="de-DE" sz="1200" b="1" kern="120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44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FAC3A-A467-E933-FC99-B644B0077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68FB88-4D23-4B8A-2149-EAA9DA7D3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Sviluppo del bilancio</a:t>
            </a:r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7B58529-AC9E-15D7-EFCC-289255B67B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Bilancio provinciale​: trends e sviluppi </a:t>
            </a:r>
            <a:r>
              <a:rPr lang="de-DE"/>
              <a:t>| © </a:t>
            </a:r>
            <a:r>
              <a:rPr lang="it-IT"/>
              <a:t>Agenzia di stampa e comunicazione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CE1F5E1-A9A3-D5CC-DDD6-72C3FD85F8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3</a:t>
            </a:fld>
            <a:endParaRPr lang="de-IT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3B887368-99E7-1BFE-DC5E-D927116E75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0053918"/>
              </p:ext>
            </p:extLst>
          </p:nvPr>
        </p:nvGraphicFramePr>
        <p:xfrm>
          <a:off x="893669" y="1581149"/>
          <a:ext cx="10458544" cy="4765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5275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65103-E49D-205E-BBF4-0A710E659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497927-04E4-1CE9-88A0-214D649F7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Sviluppo del PIL</a:t>
            </a:r>
            <a:r>
              <a:rPr lang="de-DE">
                <a:latin typeface="Calibri"/>
                <a:ea typeface="Calibri"/>
                <a:cs typeface="Calibri"/>
              </a:rPr>
              <a:t> 					</a:t>
            </a:r>
            <a:endParaRPr lang="de-DE">
              <a:ea typeface="Calibri"/>
              <a:cs typeface="Calibri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DD0E56A-277F-6169-A0A2-4F057CE392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Bilancio provinciale​: trends e sviluppi </a:t>
            </a:r>
            <a:r>
              <a:rPr lang="de-DE"/>
              <a:t>| © </a:t>
            </a:r>
            <a:r>
              <a:rPr lang="it-IT"/>
              <a:t>Agenzia di stampa e comunicazione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C731DE0-B317-4EAB-E0B5-1B145B49A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4</a:t>
            </a:fld>
            <a:endParaRPr lang="de-IT"/>
          </a:p>
        </p:txBody>
      </p:sp>
      <p:grpSp>
        <p:nvGrpSpPr>
          <p:cNvPr id="14" name="Gruppieren 4">
            <a:extLst>
              <a:ext uri="{FF2B5EF4-FFF2-40B4-BE49-F238E27FC236}">
                <a16:creationId xmlns:a16="http://schemas.microsoft.com/office/drawing/2014/main" id="{EEA88A8E-A41D-6243-B30C-50F0CBB16ADD}"/>
              </a:ext>
            </a:extLst>
          </p:cNvPr>
          <p:cNvGrpSpPr/>
          <p:nvPr/>
        </p:nvGrpSpPr>
        <p:grpSpPr>
          <a:xfrm>
            <a:off x="748964" y="1079770"/>
            <a:ext cx="10776286" cy="5141921"/>
            <a:chOff x="42676" y="-328407"/>
            <a:chExt cx="7785100" cy="3256626"/>
          </a:xfrm>
        </p:grpSpPr>
        <p:graphicFrame>
          <p:nvGraphicFramePr>
            <p:cNvPr id="15" name="Diagramm 5">
              <a:extLst>
                <a:ext uri="{FF2B5EF4-FFF2-40B4-BE49-F238E27FC236}">
                  <a16:creationId xmlns:a16="http://schemas.microsoft.com/office/drawing/2014/main" id="{5660C197-828B-F56E-C352-797F1AD95F6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29878863"/>
                </p:ext>
              </p:extLst>
            </p:nvPr>
          </p:nvGraphicFramePr>
          <p:xfrm>
            <a:off x="42676" y="-328407"/>
            <a:ext cx="7785100" cy="325662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6" name="Textfeld 6">
              <a:extLst>
                <a:ext uri="{FF2B5EF4-FFF2-40B4-BE49-F238E27FC236}">
                  <a16:creationId xmlns:a16="http://schemas.microsoft.com/office/drawing/2014/main" id="{87F05EBC-8513-5637-516E-9713FDE09F8C}"/>
                </a:ext>
              </a:extLst>
            </p:cNvPr>
            <p:cNvSpPr txBox="1"/>
            <p:nvPr/>
          </p:nvSpPr>
          <p:spPr>
            <a:xfrm>
              <a:off x="107143" y="-50555"/>
              <a:ext cx="1816620" cy="166037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it-IT">
                  <a:solidFill>
                    <a:srgbClr val="595959"/>
                  </a:solidFill>
                </a:rPr>
                <a:t>Aumento in % rispetto all‘anno 2016</a:t>
              </a:r>
              <a:endParaRPr lang="de-DE" baseline="0">
                <a:solidFill>
                  <a:srgbClr val="595959"/>
                </a:solidFill>
              </a:endParaRPr>
            </a:p>
            <a:p>
              <a:endParaRPr lang="de-DE">
                <a:solidFill>
                  <a:srgbClr val="595959"/>
                </a:solidFill>
              </a:endParaRPr>
            </a:p>
          </p:txBody>
        </p:sp>
      </p:grpSp>
      <p:sp>
        <p:nvSpPr>
          <p:cNvPr id="18" name="Textfeld 17">
            <a:extLst>
              <a:ext uri="{FF2B5EF4-FFF2-40B4-BE49-F238E27FC236}">
                <a16:creationId xmlns:a16="http://schemas.microsoft.com/office/drawing/2014/main" id="{659153E0-8BB9-5A4D-A5A5-0DAA13A2830C}"/>
              </a:ext>
            </a:extLst>
          </p:cNvPr>
          <p:cNvSpPr txBox="1"/>
          <p:nvPr/>
        </p:nvSpPr>
        <p:spPr>
          <a:xfrm>
            <a:off x="7677149" y="5477384"/>
            <a:ext cx="131445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600">
                <a:solidFill>
                  <a:srgbClr val="595959"/>
                </a:solidFill>
              </a:rPr>
              <a:t>Alto </a:t>
            </a:r>
            <a:r>
              <a:rPr lang="de-DE" sz="1600" err="1">
                <a:solidFill>
                  <a:srgbClr val="595959"/>
                </a:solidFill>
              </a:rPr>
              <a:t>Adige</a:t>
            </a:r>
            <a:endParaRPr lang="de-DE" sz="16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663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CFC7F6-0C19-2DC9-C493-C9588DCA9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A1DBED-9F69-289D-73B6-BE3AD1AD4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Sviluppo PIL Alto Adige</a:t>
            </a:r>
            <a:endParaRPr lang="de-DE">
              <a:latin typeface="Calibri"/>
              <a:ea typeface="Calibri"/>
              <a:cs typeface="Calibri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3BD100-089B-C06F-82FD-97430297E6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Bilancio provinciale​: trends e sviluppi </a:t>
            </a:r>
            <a:r>
              <a:rPr lang="de-DE"/>
              <a:t>| © </a:t>
            </a:r>
            <a:r>
              <a:rPr lang="it-IT"/>
              <a:t>Agenzia di stampa e comunicazione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384617-2086-A7E4-14F5-C9B0AD1607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5</a:t>
            </a:fld>
            <a:endParaRPr lang="de-IT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D0CD5B4-C206-F961-17F5-09E7DE7C62D3}"/>
              </a:ext>
            </a:extLst>
          </p:cNvPr>
          <p:cNvSpPr txBox="1"/>
          <p:nvPr/>
        </p:nvSpPr>
        <p:spPr>
          <a:xfrm>
            <a:off x="9372600" y="6380525"/>
            <a:ext cx="23298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err="1"/>
              <a:t>Fonte</a:t>
            </a:r>
            <a:r>
              <a:rPr lang="de-DE" sz="1000"/>
              <a:t>: ASTAT</a:t>
            </a:r>
          </a:p>
        </p:txBody>
      </p:sp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C87415B9-D761-3AC8-762B-7EC21A3CFA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2577506"/>
              </p:ext>
            </p:extLst>
          </p:nvPr>
        </p:nvGraphicFramePr>
        <p:xfrm>
          <a:off x="838200" y="1534197"/>
          <a:ext cx="10429875" cy="4589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0253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DD831-5B25-8B94-8EA4-633A8521C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C678E6-5D3A-18EA-B8E5-FCB6F3712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Sviluppo entrate fiscali</a:t>
            </a:r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3669EDE-8786-C4E8-BF13-01FEE787F2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Bilancio provinciale​: trends e sviluppi </a:t>
            </a:r>
            <a:r>
              <a:rPr lang="de-DE"/>
              <a:t>| © </a:t>
            </a:r>
            <a:r>
              <a:rPr lang="it-IT"/>
              <a:t>Agenzia di stampa e comunicazione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D4A01C7-1B25-4216-AEDE-E7B1EF2B58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6</a:t>
            </a:fld>
            <a:endParaRPr lang="de-IT"/>
          </a:p>
        </p:txBody>
      </p:sp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7E39AA28-C0A8-F9AB-11C4-DD5B275FBDDA}"/>
              </a:ext>
            </a:extLst>
          </p:cNvPr>
          <p:cNvGraphicFramePr>
            <a:graphicFrameLocks/>
          </p:cNvGraphicFramePr>
          <p:nvPr/>
        </p:nvGraphicFramePr>
        <p:xfrm>
          <a:off x="1910408" y="1475080"/>
          <a:ext cx="8509328" cy="4737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80901590-1C9D-DC5A-FA65-5FC9103F058E}"/>
              </a:ext>
            </a:extLst>
          </p:cNvPr>
          <p:cNvSpPr txBox="1"/>
          <p:nvPr/>
        </p:nvSpPr>
        <p:spPr>
          <a:xfrm>
            <a:off x="10036387" y="1648397"/>
            <a:ext cx="168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/>
              <a:t>6,62 </a:t>
            </a:r>
            <a:r>
              <a:rPr lang="de-DE" b="1" err="1"/>
              <a:t>mld</a:t>
            </a:r>
            <a:r>
              <a:rPr lang="de-DE" b="1"/>
              <a:t> </a:t>
            </a:r>
            <a:r>
              <a:rPr lang="de-DE" b="1" err="1"/>
              <a:t>euro</a:t>
            </a:r>
            <a:endParaRPr lang="de-DE" b="1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437BA2F-819B-968F-E5FB-BF277ABBE5D9}"/>
              </a:ext>
            </a:extLst>
          </p:cNvPr>
          <p:cNvSpPr txBox="1"/>
          <p:nvPr/>
        </p:nvSpPr>
        <p:spPr>
          <a:xfrm>
            <a:off x="2674485" y="3157648"/>
            <a:ext cx="168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/>
              <a:t>4,59 </a:t>
            </a:r>
            <a:r>
              <a:rPr lang="de-DE" b="1" err="1"/>
              <a:t>mld</a:t>
            </a:r>
            <a:r>
              <a:rPr lang="de-DE" b="1"/>
              <a:t> </a:t>
            </a:r>
            <a:r>
              <a:rPr lang="de-DE" b="1" err="1"/>
              <a:t>euro</a:t>
            </a:r>
            <a:endParaRPr lang="de-DE" b="1"/>
          </a:p>
        </p:txBody>
      </p:sp>
    </p:spTree>
    <p:extLst>
      <p:ext uri="{BB962C8B-B14F-4D97-AF65-F5344CB8AC3E}">
        <p14:creationId xmlns:p14="http://schemas.microsoft.com/office/powerpoint/2010/main" val="330683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A2474-344F-6231-EDAC-629999BED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058E35-FC5E-45F4-7ED4-57FB3F858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600"/>
            <a:ext cx="11027229" cy="960315"/>
          </a:xfrm>
        </p:spPr>
        <p:txBody>
          <a:bodyPr>
            <a:normAutofit/>
          </a:bodyPr>
          <a:lstStyle/>
          <a:p>
            <a:r>
              <a:rPr lang="it-IT"/>
              <a:t>Sviluppo dei principali capitoli di spesa</a:t>
            </a:r>
            <a:r>
              <a:rPr lang="de-DE">
                <a:latin typeface="Calibri"/>
                <a:ea typeface="Calibri"/>
                <a:cs typeface="Calibri"/>
              </a:rPr>
              <a:t>* </a:t>
            </a:r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1FA3E8F-890B-B745-EF14-13C7531FA1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Bilancio provinciale​: trends e sviluppi </a:t>
            </a:r>
            <a:r>
              <a:rPr lang="de-DE"/>
              <a:t>| © </a:t>
            </a:r>
            <a:r>
              <a:rPr lang="it-IT"/>
              <a:t>Agenzia di stampa e comunicazione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43D3AFD-5969-098A-9069-D374776DDB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7</a:t>
            </a:fld>
            <a:endParaRPr lang="de-IT"/>
          </a:p>
        </p:txBody>
      </p:sp>
      <p:graphicFrame>
        <p:nvGraphicFramePr>
          <p:cNvPr id="13" name="Diagramm 12">
            <a:extLst>
              <a:ext uri="{FF2B5EF4-FFF2-40B4-BE49-F238E27FC236}">
                <a16:creationId xmlns:a16="http://schemas.microsoft.com/office/drawing/2014/main" id="{6B9597B6-48E0-4A41-8155-DC7D46A21B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5606428"/>
              </p:ext>
            </p:extLst>
          </p:nvPr>
        </p:nvGraphicFramePr>
        <p:xfrm>
          <a:off x="838200" y="2023119"/>
          <a:ext cx="10201275" cy="4381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feld 1">
            <a:extLst>
              <a:ext uri="{FF2B5EF4-FFF2-40B4-BE49-F238E27FC236}">
                <a16:creationId xmlns:a16="http://schemas.microsoft.com/office/drawing/2014/main" id="{3EBD6D5D-488F-0FBE-57A0-9F3411AD3181}"/>
              </a:ext>
            </a:extLst>
          </p:cNvPr>
          <p:cNvSpPr txBox="1"/>
          <p:nvPr/>
        </p:nvSpPr>
        <p:spPr>
          <a:xfrm>
            <a:off x="838200" y="1653942"/>
            <a:ext cx="3750714" cy="319876"/>
          </a:xfrm>
          <a:prstGeom prst="rect">
            <a:avLst/>
          </a:prstGeom>
        </p:spPr>
        <p:txBody>
          <a:bodyPr wrap="square" rtlCol="0"/>
          <a:lstStyle>
            <a:defPPr>
              <a:defRPr lang="de-IT"/>
            </a:defPPr>
            <a:lvl1pPr marL="0" indent="0" algn="l" defTabSz="91440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*in riferimento al 2016</a:t>
            </a:r>
            <a:endParaRPr lang="de-DE" sz="12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680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DB08A1-A53E-A51B-6294-72D3D363E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EEA97D-A7C7-E507-98B2-DB4C40D76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Sviluppo dei principali capitoli di spesa </a:t>
            </a:r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AC58311-D5F8-41FD-BA5F-AE71BE1E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Bilancio provinciale​: trends e sviluppi </a:t>
            </a:r>
            <a:r>
              <a:rPr lang="de-DE"/>
              <a:t>| © </a:t>
            </a:r>
            <a:r>
              <a:rPr lang="it-IT"/>
              <a:t>Agenzia di stampa e comunicazione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4F9E3C9-3587-235D-D538-1B9B3DB8D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8</a:t>
            </a:fld>
            <a:endParaRPr lang="de-IT"/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FD03DA5B-F719-BAB7-7906-3EC6A26E04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3536588"/>
              </p:ext>
            </p:extLst>
          </p:nvPr>
        </p:nvGraphicFramePr>
        <p:xfrm>
          <a:off x="748964" y="1429230"/>
          <a:ext cx="5042643" cy="2647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FB5F9BD0-F217-0A3B-3F70-0876E7DD90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6223349"/>
              </p:ext>
            </p:extLst>
          </p:nvPr>
        </p:nvGraphicFramePr>
        <p:xfrm>
          <a:off x="6559831" y="1429229"/>
          <a:ext cx="5164457" cy="2647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97442F87-114C-6306-F0F7-CD31A8005F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9850876"/>
              </p:ext>
            </p:extLst>
          </p:nvPr>
        </p:nvGraphicFramePr>
        <p:xfrm>
          <a:off x="3630793" y="4083451"/>
          <a:ext cx="4928826" cy="2614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04233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E8173-3104-CCC3-17F2-48CCB67CC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87666B-DCDA-D3C1-FFB0-BC1230158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Investimenti</a:t>
            </a:r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8BB4CB-038C-725E-4647-22E2A86B09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Bilancio provinciale​: trends e sviluppi </a:t>
            </a:r>
            <a:r>
              <a:rPr lang="de-DE"/>
              <a:t>| © </a:t>
            </a:r>
            <a:r>
              <a:rPr lang="it-IT"/>
              <a:t>Agenzia di stampa e comunicazione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927E03E-C4AB-3FE1-D175-4921D4B278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1CA634B-EE3A-F043-9605-67067B4CCBC4}" type="slidenum">
              <a:rPr lang="de-IT" smtClean="0"/>
              <a:pPr/>
              <a:t>9</a:t>
            </a:fld>
            <a:endParaRPr lang="de-IT"/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6C23BFF0-88EF-C315-00C4-B64599496FF6}"/>
              </a:ext>
            </a:extLst>
          </p:cNvPr>
          <p:cNvGrpSpPr/>
          <p:nvPr/>
        </p:nvGrpSpPr>
        <p:grpSpPr>
          <a:xfrm>
            <a:off x="1939535" y="1397593"/>
            <a:ext cx="8992776" cy="4575503"/>
            <a:chOff x="2632710" y="1434464"/>
            <a:chExt cx="8992776" cy="4575503"/>
          </a:xfrm>
        </p:grpSpPr>
        <p:graphicFrame>
          <p:nvGraphicFramePr>
            <p:cNvPr id="8" name="Diagramm 7">
              <a:extLst>
                <a:ext uri="{FF2B5EF4-FFF2-40B4-BE49-F238E27FC236}">
                  <a16:creationId xmlns:a16="http://schemas.microsoft.com/office/drawing/2014/main" id="{4E5CA2B0-13BD-833C-52CB-D4AF6AF30BB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17863084"/>
                </p:ext>
              </p:extLst>
            </p:nvPr>
          </p:nvGraphicFramePr>
          <p:xfrm>
            <a:off x="2632710" y="1434464"/>
            <a:ext cx="8992776" cy="457550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feld 1">
              <a:extLst>
                <a:ext uri="{FF2B5EF4-FFF2-40B4-BE49-F238E27FC236}">
                  <a16:creationId xmlns:a16="http://schemas.microsoft.com/office/drawing/2014/main" id="{E0097B7A-501E-5679-9692-DD5118BDED65}"/>
                </a:ext>
              </a:extLst>
            </p:cNvPr>
            <p:cNvSpPr txBox="1"/>
            <p:nvPr/>
          </p:nvSpPr>
          <p:spPr>
            <a:xfrm>
              <a:off x="8912940" y="2550101"/>
              <a:ext cx="1079092" cy="272846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de-DE" sz="1800" b="1" kern="1200">
                  <a:solidFill>
                    <a:schemeClr val="bg1"/>
                  </a:solidFill>
                </a:rPr>
                <a:t>19,07%</a:t>
              </a:r>
            </a:p>
          </p:txBody>
        </p:sp>
        <p:sp>
          <p:nvSpPr>
            <p:cNvPr id="9" name="Textfeld 1">
              <a:extLst>
                <a:ext uri="{FF2B5EF4-FFF2-40B4-BE49-F238E27FC236}">
                  <a16:creationId xmlns:a16="http://schemas.microsoft.com/office/drawing/2014/main" id="{7E691B92-9A55-40A9-B5C0-149745C32B97}"/>
                </a:ext>
              </a:extLst>
            </p:cNvPr>
            <p:cNvSpPr txBox="1"/>
            <p:nvPr/>
          </p:nvSpPr>
          <p:spPr>
            <a:xfrm>
              <a:off x="4746580" y="2763955"/>
              <a:ext cx="1138430" cy="272846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de-DE" sz="1800" b="1" kern="1200">
                  <a:solidFill>
                    <a:schemeClr val="bg1"/>
                  </a:solidFill>
                </a:rPr>
                <a:t>18,42%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29542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Benutzerdefiniert 4">
      <a:dk1>
        <a:srgbClr val="595959"/>
      </a:dk1>
      <a:lt1>
        <a:srgbClr val="FFFFFF"/>
      </a:lt1>
      <a:dk2>
        <a:srgbClr val="595941"/>
      </a:dk2>
      <a:lt2>
        <a:srgbClr val="F0F0F0"/>
      </a:lt2>
      <a:accent1>
        <a:srgbClr val="595959"/>
      </a:accent1>
      <a:accent2>
        <a:srgbClr val="D11524"/>
      </a:accent2>
      <a:accent3>
        <a:srgbClr val="8B8B8B"/>
      </a:accent3>
      <a:accent4>
        <a:srgbClr val="DF5B66"/>
      </a:accent4>
      <a:accent5>
        <a:srgbClr val="B3B3B3"/>
      </a:accent5>
      <a:accent6>
        <a:srgbClr val="E9979D"/>
      </a:accent6>
      <a:hlink>
        <a:srgbClr val="595959"/>
      </a:hlink>
      <a:folHlink>
        <a:srgbClr val="59595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Vorlage Land Südtirol_zweisprachig-bilingue" id="{7CA9A450-3A8E-4923-A9FA-52D4AA7C2DE7}" vid="{EBFB21EA-D091-4361-BD1C-19FC45F1EE7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 2013 –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–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–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13 –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–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–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2013 –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–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–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f7f63a3-7689-44fd-ac66-1467c9d7a887" xsi:nil="true"/>
    <lcf76f155ced4ddcb4097134ff3c332f xmlns="21261840-c7ef-4558-9481-7514f9aefab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A7511E63D1F746851438ED0A7081AA" ma:contentTypeVersion="22" ma:contentTypeDescription="Create a new document." ma:contentTypeScope="" ma:versionID="3f4e512fa27b551dcdd83ff33b21610c">
  <xsd:schema xmlns:xsd="http://www.w3.org/2001/XMLSchema" xmlns:xs="http://www.w3.org/2001/XMLSchema" xmlns:p="http://schemas.microsoft.com/office/2006/metadata/properties" xmlns:ns2="c3df12c0-a95d-47dc-8c4c-201b943048f9" xmlns:ns3="21261840-c7ef-4558-9481-7514f9aefabb" xmlns:ns4="0f7f63a3-7689-44fd-ac66-1467c9d7a887" targetNamespace="http://schemas.microsoft.com/office/2006/metadata/properties" ma:root="true" ma:fieldsID="bd2b7b44ed4779b5132e79d716df7f15" ns2:_="" ns3:_="" ns4:_="">
    <xsd:import namespace="c3df12c0-a95d-47dc-8c4c-201b943048f9"/>
    <xsd:import namespace="21261840-c7ef-4558-9481-7514f9aefabb"/>
    <xsd:import namespace="0f7f63a3-7689-44fd-ac66-1467c9d7a88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4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df12c0-a95d-47dc-8c4c-201b943048f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61840-c7ef-4558-9481-7514f9aefa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7f63a3-7689-44fd-ac66-1467c9d7a887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ca0df60c-fdec-4eec-bd0b-a4cc759dd3b3}" ma:internalName="TaxCatchAll" ma:showField="CatchAllData" ma:web="0f7f63a3-7689-44fd-ac66-1467c9d7a8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FB497E-90FC-4D2D-9F67-7954F47C8F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9B702C-85DE-472F-9475-F3342D378EDC}">
  <ds:schemaRefs>
    <ds:schemaRef ds:uri="0f7f63a3-7689-44fd-ac66-1467c9d7a887"/>
    <ds:schemaRef ds:uri="21261840-c7ef-4558-9481-7514f9aefabb"/>
    <ds:schemaRef ds:uri="c3df12c0-a95d-47dc-8c4c-201b943048f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C09FB40-26CD-4572-B0D7-D182A6B2E0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df12c0-a95d-47dc-8c4c-201b943048f9"/>
    <ds:schemaRef ds:uri="21261840-c7ef-4558-9481-7514f9aefabb"/>
    <ds:schemaRef ds:uri="0f7f63a3-7689-44fd-ac66-1467c9d7a8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Vorlage Land Südtirol_zweisprachig-bilingue</Template>
  <TotalTime>0</TotalTime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</vt:lpstr>
      <vt:lpstr>Bilancio provinciale​: trends e sviluppi</vt:lpstr>
      <vt:lpstr>Bilancio di previsione 2026</vt:lpstr>
      <vt:lpstr>Sviluppo del bilancio</vt:lpstr>
      <vt:lpstr>Sviluppo del PIL      </vt:lpstr>
      <vt:lpstr>Sviluppo PIL Alto Adige</vt:lpstr>
      <vt:lpstr>Sviluppo entrate fiscali</vt:lpstr>
      <vt:lpstr>Sviluppo dei principali capitoli di spesa* </vt:lpstr>
      <vt:lpstr>Sviluppo dei principali capitoli di spesa </vt:lpstr>
      <vt:lpstr>Investimenti</vt:lpstr>
      <vt:lpstr>Bilancio provinciale​: trends e sviluppi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Stuefer, Greta</dc:creator>
  <cp:revision>10</cp:revision>
  <cp:lastPrinted>2025-05-26T15:11:15Z</cp:lastPrinted>
  <dcterms:created xsi:type="dcterms:W3CDTF">2025-10-27T16:55:14Z</dcterms:created>
  <dcterms:modified xsi:type="dcterms:W3CDTF">2025-10-31T12:31:21Z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0x0101005BA7511E63D1F746851438ED0A7081AA</vt:lpwstr>
  </property>
  <property fmtid="{D5CDD505-2E9C-101B-9397-08002B2CF9AE}" pid="3" name="MediaServiceImageTags">
    <vt:lpwstr/>
  </property>
</Properties>
</file>