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1"/>
    <p:sldMasterId id="2147483670" r:id="rId2"/>
  </p:sldMasterIdLst>
  <p:sldIdLst>
    <p:sldId id="269" r:id="rId3"/>
    <p:sldId id="281" r:id="rId4"/>
    <p:sldId id="283" r:id="rId5"/>
    <p:sldId id="280" r:id="rId6"/>
    <p:sldId id="282" r:id="rId7"/>
    <p:sldId id="284" r:id="rId8"/>
  </p:sldIdLst>
  <p:sldSz cx="13679488" cy="171005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87" userDrawn="1">
          <p15:clr>
            <a:srgbClr val="A4A3A4"/>
          </p15:clr>
        </p15:guide>
        <p15:guide id="2" pos="43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75AD"/>
    <a:srgbClr val="AEAFB4"/>
    <a:srgbClr val="5EAB52"/>
    <a:srgbClr val="2F8F82"/>
    <a:srgbClr val="34927D"/>
    <a:srgbClr val="3B9675"/>
    <a:srgbClr val="0073B1"/>
    <a:srgbClr val="E52A2A"/>
    <a:srgbClr val="EF7D01"/>
    <a:srgbClr val="56A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55"/>
    <p:restoredTop sz="96327"/>
  </p:normalViewPr>
  <p:slideViewPr>
    <p:cSldViewPr snapToGrid="0" snapToObjects="1" showGuides="1">
      <p:cViewPr varScale="1">
        <p:scale>
          <a:sx n="25" d="100"/>
          <a:sy n="25" d="100"/>
        </p:scale>
        <p:origin x="2220" y="68"/>
      </p:cViewPr>
      <p:guideLst>
        <p:guide orient="horz" pos="5387"/>
        <p:guide pos="43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Incidenza</c:v>
                </c:pt>
              </c:strCache>
            </c:strRef>
          </c:tx>
          <c:spPr>
            <a:ln w="8572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Foglio1!$B$2:$B$31</c:f>
              <c:numCache>
                <c:formatCode>General</c:formatCode>
                <c:ptCount val="30"/>
                <c:pt idx="0">
                  <c:v>70</c:v>
                </c:pt>
                <c:pt idx="1">
                  <c:v>72</c:v>
                </c:pt>
                <c:pt idx="2">
                  <c:v>80</c:v>
                </c:pt>
                <c:pt idx="3">
                  <c:v>89</c:v>
                </c:pt>
                <c:pt idx="4">
                  <c:v>83</c:v>
                </c:pt>
                <c:pt idx="5">
                  <c:v>85</c:v>
                </c:pt>
                <c:pt idx="6">
                  <c:v>92</c:v>
                </c:pt>
                <c:pt idx="7">
                  <c:v>98</c:v>
                </c:pt>
                <c:pt idx="8">
                  <c:v>107</c:v>
                </c:pt>
                <c:pt idx="9">
                  <c:v>116</c:v>
                </c:pt>
                <c:pt idx="10">
                  <c:v>112</c:v>
                </c:pt>
                <c:pt idx="11">
                  <c:v>126</c:v>
                </c:pt>
                <c:pt idx="12">
                  <c:v>140</c:v>
                </c:pt>
                <c:pt idx="13">
                  <c:v>140</c:v>
                </c:pt>
                <c:pt idx="14">
                  <c:v>142</c:v>
                </c:pt>
                <c:pt idx="15">
                  <c:v>126</c:v>
                </c:pt>
                <c:pt idx="16">
                  <c:v>134</c:v>
                </c:pt>
                <c:pt idx="17">
                  <c:v>171</c:v>
                </c:pt>
                <c:pt idx="18">
                  <c:v>179</c:v>
                </c:pt>
                <c:pt idx="19">
                  <c:v>198</c:v>
                </c:pt>
                <c:pt idx="20">
                  <c:v>214</c:v>
                </c:pt>
                <c:pt idx="21">
                  <c:v>240</c:v>
                </c:pt>
                <c:pt idx="22">
                  <c:v>256</c:v>
                </c:pt>
                <c:pt idx="23">
                  <c:v>282</c:v>
                </c:pt>
                <c:pt idx="24">
                  <c:v>314</c:v>
                </c:pt>
                <c:pt idx="25">
                  <c:v>353</c:v>
                </c:pt>
                <c:pt idx="26">
                  <c:v>369</c:v>
                </c:pt>
                <c:pt idx="27">
                  <c:v>387</c:v>
                </c:pt>
                <c:pt idx="28">
                  <c:v>396</c:v>
                </c:pt>
                <c:pt idx="29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1F0-40C9-B7AE-1142D0BAA1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1009456"/>
        <c:axId val="691007488"/>
      </c:lineChart>
      <c:dateAx>
        <c:axId val="691009456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1007488"/>
        <c:crosses val="autoZero"/>
        <c:auto val="1"/>
        <c:lblOffset val="100"/>
        <c:baseTimeUnit val="days"/>
      </c:dateAx>
      <c:valAx>
        <c:axId val="691007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100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Terapia intensiva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Foglio1!$B$2:$B$31</c:f>
            </c:numRef>
          </c:val>
          <c:smooth val="0"/>
          <c:extLst>
            <c:ext xmlns:c16="http://schemas.microsoft.com/office/drawing/2014/chart" uri="{C3380CC4-5D6E-409C-BE32-E72D297353CC}">
              <c16:uniqueId val="{00000000-DEAE-4247-A312-6B5E594BBB7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Ospedali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Foglio1!$C$2:$C$31</c:f>
            </c:numRef>
          </c:val>
          <c:smooth val="0"/>
          <c:extLst>
            <c:ext xmlns:c16="http://schemas.microsoft.com/office/drawing/2014/chart" uri="{C3380CC4-5D6E-409C-BE32-E72D297353CC}">
              <c16:uniqueId val="{00000001-DEAE-4247-A312-6B5E594BBB7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Ospedali privati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Foglio1!$D$2:$D$31</c:f>
            </c:numRef>
          </c:val>
          <c:smooth val="0"/>
          <c:extLst>
            <c:ext xmlns:c16="http://schemas.microsoft.com/office/drawing/2014/chart" uri="{C3380CC4-5D6E-409C-BE32-E72D297353CC}">
              <c16:uniqueId val="{00000002-DEAE-4247-A312-6B5E594BBB70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tot</c:v>
                </c:pt>
              </c:strCache>
            </c:strRef>
          </c:tx>
          <c:spPr>
            <a:ln w="5397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Foglio1!$E$2:$E$31</c:f>
              <c:numCache>
                <c:formatCode>General</c:formatCode>
                <c:ptCount val="30"/>
                <c:pt idx="0">
                  <c:v>33</c:v>
                </c:pt>
                <c:pt idx="1">
                  <c:v>32</c:v>
                </c:pt>
                <c:pt idx="2">
                  <c:v>37</c:v>
                </c:pt>
                <c:pt idx="3">
                  <c:v>36</c:v>
                </c:pt>
                <c:pt idx="4">
                  <c:v>41</c:v>
                </c:pt>
                <c:pt idx="5">
                  <c:v>44</c:v>
                </c:pt>
                <c:pt idx="6">
                  <c:v>43</c:v>
                </c:pt>
                <c:pt idx="7">
                  <c:v>50</c:v>
                </c:pt>
                <c:pt idx="8">
                  <c:v>52</c:v>
                </c:pt>
                <c:pt idx="9">
                  <c:v>49</c:v>
                </c:pt>
                <c:pt idx="10">
                  <c:v>49</c:v>
                </c:pt>
                <c:pt idx="11">
                  <c:v>49</c:v>
                </c:pt>
                <c:pt idx="12">
                  <c:v>49</c:v>
                </c:pt>
                <c:pt idx="13">
                  <c:v>49</c:v>
                </c:pt>
                <c:pt idx="14">
                  <c:v>54</c:v>
                </c:pt>
                <c:pt idx="15">
                  <c:v>60</c:v>
                </c:pt>
                <c:pt idx="16">
                  <c:v>62</c:v>
                </c:pt>
                <c:pt idx="17">
                  <c:v>62</c:v>
                </c:pt>
                <c:pt idx="18">
                  <c:v>62</c:v>
                </c:pt>
                <c:pt idx="19">
                  <c:v>58</c:v>
                </c:pt>
                <c:pt idx="20">
                  <c:v>60</c:v>
                </c:pt>
                <c:pt idx="21">
                  <c:v>75</c:v>
                </c:pt>
                <c:pt idx="22">
                  <c:v>74</c:v>
                </c:pt>
                <c:pt idx="23">
                  <c:v>88</c:v>
                </c:pt>
                <c:pt idx="24">
                  <c:v>92</c:v>
                </c:pt>
                <c:pt idx="25">
                  <c:v>93</c:v>
                </c:pt>
                <c:pt idx="26">
                  <c:v>96</c:v>
                </c:pt>
                <c:pt idx="27">
                  <c:v>95</c:v>
                </c:pt>
                <c:pt idx="28">
                  <c:v>115</c:v>
                </c:pt>
                <c:pt idx="29">
                  <c:v>126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EAE-4247-A312-6B5E594BB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4962744"/>
        <c:axId val="614965040"/>
      </c:lineChart>
      <c:dateAx>
        <c:axId val="6149627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65040"/>
        <c:crosses val="autoZero"/>
        <c:auto val="1"/>
        <c:lblOffset val="100"/>
        <c:baseTimeUnit val="days"/>
      </c:dateAx>
      <c:valAx>
        <c:axId val="61496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6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Foglio2!$B$1</c:f>
              <c:strCache>
                <c:ptCount val="1"/>
                <c:pt idx="0">
                  <c:v>Quarantene</c:v>
                </c:pt>
              </c:strCache>
            </c:strRef>
          </c:tx>
          <c:spPr>
            <a:ln w="6032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Foglio2!$A$2:$A$31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Foglio2!$B$2:$B$31</c:f>
              <c:numCache>
                <c:formatCode>General</c:formatCode>
                <c:ptCount val="30"/>
                <c:pt idx="0">
                  <c:v>1526</c:v>
                </c:pt>
                <c:pt idx="1">
                  <c:v>1447</c:v>
                </c:pt>
                <c:pt idx="2">
                  <c:v>1537</c:v>
                </c:pt>
                <c:pt idx="3">
                  <c:v>1653</c:v>
                </c:pt>
                <c:pt idx="4">
                  <c:v>1738</c:v>
                </c:pt>
                <c:pt idx="5">
                  <c:v>1899</c:v>
                </c:pt>
                <c:pt idx="6">
                  <c:v>1950</c:v>
                </c:pt>
                <c:pt idx="7">
                  <c:v>2007</c:v>
                </c:pt>
                <c:pt idx="8">
                  <c:v>2075</c:v>
                </c:pt>
                <c:pt idx="9">
                  <c:v>2379</c:v>
                </c:pt>
                <c:pt idx="10">
                  <c:v>2721</c:v>
                </c:pt>
                <c:pt idx="11">
                  <c:v>2810</c:v>
                </c:pt>
                <c:pt idx="12">
                  <c:v>2995</c:v>
                </c:pt>
                <c:pt idx="13">
                  <c:v>3165</c:v>
                </c:pt>
                <c:pt idx="14">
                  <c:v>3239</c:v>
                </c:pt>
                <c:pt idx="15">
                  <c:v>3249</c:v>
                </c:pt>
                <c:pt idx="16">
                  <c:v>3382</c:v>
                </c:pt>
                <c:pt idx="17">
                  <c:v>3762</c:v>
                </c:pt>
                <c:pt idx="18">
                  <c:v>3835</c:v>
                </c:pt>
                <c:pt idx="19">
                  <c:v>3786</c:v>
                </c:pt>
                <c:pt idx="20">
                  <c:v>4023</c:v>
                </c:pt>
                <c:pt idx="21">
                  <c:v>4234</c:v>
                </c:pt>
                <c:pt idx="22">
                  <c:v>4560</c:v>
                </c:pt>
                <c:pt idx="23">
                  <c:v>4687</c:v>
                </c:pt>
                <c:pt idx="24">
                  <c:v>4986</c:v>
                </c:pt>
                <c:pt idx="25">
                  <c:v>5424</c:v>
                </c:pt>
                <c:pt idx="26">
                  <c:v>5939</c:v>
                </c:pt>
                <c:pt idx="27">
                  <c:v>6151</c:v>
                </c:pt>
                <c:pt idx="28">
                  <c:v>6326</c:v>
                </c:pt>
                <c:pt idx="29">
                  <c:v>6722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5D-4569-BFEF-03BC50388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4970944"/>
        <c:axId val="614971928"/>
      </c:lineChart>
      <c:dateAx>
        <c:axId val="6149709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71928"/>
        <c:crosses val="autoZero"/>
        <c:auto val="1"/>
        <c:lblOffset val="100"/>
        <c:baseTimeUnit val="days"/>
      </c:dateAx>
      <c:valAx>
        <c:axId val="614971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70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Incidenza</c:v>
                </c:pt>
              </c:strCache>
            </c:strRef>
          </c:tx>
          <c:spPr>
            <a:ln w="8572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Foglio1!$B$2:$B$31</c:f>
              <c:numCache>
                <c:formatCode>General</c:formatCode>
                <c:ptCount val="30"/>
                <c:pt idx="0">
                  <c:v>70</c:v>
                </c:pt>
                <c:pt idx="1">
                  <c:v>72</c:v>
                </c:pt>
                <c:pt idx="2">
                  <c:v>80</c:v>
                </c:pt>
                <c:pt idx="3">
                  <c:v>89</c:v>
                </c:pt>
                <c:pt idx="4">
                  <c:v>83</c:v>
                </c:pt>
                <c:pt idx="5">
                  <c:v>85</c:v>
                </c:pt>
                <c:pt idx="6">
                  <c:v>92</c:v>
                </c:pt>
                <c:pt idx="7">
                  <c:v>98</c:v>
                </c:pt>
                <c:pt idx="8">
                  <c:v>107</c:v>
                </c:pt>
                <c:pt idx="9">
                  <c:v>116</c:v>
                </c:pt>
                <c:pt idx="10">
                  <c:v>112</c:v>
                </c:pt>
                <c:pt idx="11">
                  <c:v>126</c:v>
                </c:pt>
                <c:pt idx="12">
                  <c:v>140</c:v>
                </c:pt>
                <c:pt idx="13">
                  <c:v>140</c:v>
                </c:pt>
                <c:pt idx="14">
                  <c:v>142</c:v>
                </c:pt>
                <c:pt idx="15">
                  <c:v>126</c:v>
                </c:pt>
                <c:pt idx="16">
                  <c:v>134</c:v>
                </c:pt>
                <c:pt idx="17">
                  <c:v>171</c:v>
                </c:pt>
                <c:pt idx="18">
                  <c:v>179</c:v>
                </c:pt>
                <c:pt idx="19">
                  <c:v>198</c:v>
                </c:pt>
                <c:pt idx="20">
                  <c:v>214</c:v>
                </c:pt>
                <c:pt idx="21">
                  <c:v>240</c:v>
                </c:pt>
                <c:pt idx="22">
                  <c:v>256</c:v>
                </c:pt>
                <c:pt idx="23">
                  <c:v>282</c:v>
                </c:pt>
                <c:pt idx="24">
                  <c:v>314</c:v>
                </c:pt>
                <c:pt idx="25">
                  <c:v>353</c:v>
                </c:pt>
                <c:pt idx="26">
                  <c:v>369</c:v>
                </c:pt>
                <c:pt idx="27">
                  <c:v>387</c:v>
                </c:pt>
                <c:pt idx="28">
                  <c:v>396</c:v>
                </c:pt>
                <c:pt idx="29">
                  <c:v>400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38C-4B21-8225-282EA1379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91009456"/>
        <c:axId val="691007488"/>
      </c:lineChart>
      <c:dateAx>
        <c:axId val="691009456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1007488"/>
        <c:crosses val="autoZero"/>
        <c:auto val="1"/>
        <c:lblOffset val="100"/>
        <c:baseTimeUnit val="days"/>
      </c:dateAx>
      <c:valAx>
        <c:axId val="691007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2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910094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Terapia intensiva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Foglio1!$B$2:$B$31</c:f>
            </c:numRef>
          </c:val>
          <c:smooth val="0"/>
          <c:extLst>
            <c:ext xmlns:c16="http://schemas.microsoft.com/office/drawing/2014/chart" uri="{C3380CC4-5D6E-409C-BE32-E72D297353CC}">
              <c16:uniqueId val="{00000000-DEAE-4247-A312-6B5E594BBB70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Ospedali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Foglio1!$C$2:$C$31</c:f>
            </c:numRef>
          </c:val>
          <c:smooth val="0"/>
          <c:extLst>
            <c:ext xmlns:c16="http://schemas.microsoft.com/office/drawing/2014/chart" uri="{C3380CC4-5D6E-409C-BE32-E72D297353CC}">
              <c16:uniqueId val="{00000001-DEAE-4247-A312-6B5E594BBB70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Ospedali privati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Foglio1!$D$2:$D$31</c:f>
            </c:numRef>
          </c:val>
          <c:smooth val="0"/>
          <c:extLst>
            <c:ext xmlns:c16="http://schemas.microsoft.com/office/drawing/2014/chart" uri="{C3380CC4-5D6E-409C-BE32-E72D297353CC}">
              <c16:uniqueId val="{00000002-DEAE-4247-A312-6B5E594BBB70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tot</c:v>
                </c:pt>
              </c:strCache>
            </c:strRef>
          </c:tx>
          <c:spPr>
            <a:ln w="5397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Foglio1!$A$2:$A$31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Foglio1!$E$2:$E$31</c:f>
              <c:numCache>
                <c:formatCode>General</c:formatCode>
                <c:ptCount val="30"/>
                <c:pt idx="0">
                  <c:v>33</c:v>
                </c:pt>
                <c:pt idx="1">
                  <c:v>32</c:v>
                </c:pt>
                <c:pt idx="2">
                  <c:v>37</c:v>
                </c:pt>
                <c:pt idx="3">
                  <c:v>36</c:v>
                </c:pt>
                <c:pt idx="4">
                  <c:v>41</c:v>
                </c:pt>
                <c:pt idx="5">
                  <c:v>44</c:v>
                </c:pt>
                <c:pt idx="6">
                  <c:v>43</c:v>
                </c:pt>
                <c:pt idx="7">
                  <c:v>50</c:v>
                </c:pt>
                <c:pt idx="8">
                  <c:v>52</c:v>
                </c:pt>
                <c:pt idx="9">
                  <c:v>49</c:v>
                </c:pt>
                <c:pt idx="10">
                  <c:v>49</c:v>
                </c:pt>
                <c:pt idx="11">
                  <c:v>49</c:v>
                </c:pt>
                <c:pt idx="12">
                  <c:v>49</c:v>
                </c:pt>
                <c:pt idx="13">
                  <c:v>49</c:v>
                </c:pt>
                <c:pt idx="14">
                  <c:v>54</c:v>
                </c:pt>
                <c:pt idx="15">
                  <c:v>60</c:v>
                </c:pt>
                <c:pt idx="16">
                  <c:v>62</c:v>
                </c:pt>
                <c:pt idx="17">
                  <c:v>62</c:v>
                </c:pt>
                <c:pt idx="18">
                  <c:v>62</c:v>
                </c:pt>
                <c:pt idx="19">
                  <c:v>58</c:v>
                </c:pt>
                <c:pt idx="20">
                  <c:v>60</c:v>
                </c:pt>
                <c:pt idx="21">
                  <c:v>75</c:v>
                </c:pt>
                <c:pt idx="22">
                  <c:v>74</c:v>
                </c:pt>
                <c:pt idx="23">
                  <c:v>88</c:v>
                </c:pt>
                <c:pt idx="24">
                  <c:v>92</c:v>
                </c:pt>
                <c:pt idx="25">
                  <c:v>93</c:v>
                </c:pt>
                <c:pt idx="26">
                  <c:v>96</c:v>
                </c:pt>
                <c:pt idx="27">
                  <c:v>95</c:v>
                </c:pt>
                <c:pt idx="28">
                  <c:v>115</c:v>
                </c:pt>
                <c:pt idx="29">
                  <c:v>126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DEAE-4247-A312-6B5E594BBB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4962744"/>
        <c:axId val="614965040"/>
      </c:lineChart>
      <c:dateAx>
        <c:axId val="6149627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65040"/>
        <c:crosses val="autoZero"/>
        <c:auto val="1"/>
        <c:lblOffset val="100"/>
        <c:baseTimeUnit val="days"/>
      </c:dateAx>
      <c:valAx>
        <c:axId val="614965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6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Foglio2!$B$1</c:f>
              <c:strCache>
                <c:ptCount val="1"/>
                <c:pt idx="0">
                  <c:v>Quarantene</c:v>
                </c:pt>
              </c:strCache>
            </c:strRef>
          </c:tx>
          <c:spPr>
            <a:ln w="60325" cap="rnd">
              <a:solidFill>
                <a:schemeClr val="bg1"/>
              </a:solidFill>
              <a:round/>
            </a:ln>
            <a:effectLst/>
          </c:spPr>
          <c:marker>
            <c:symbol val="none"/>
          </c:marker>
          <c:cat>
            <c:numRef>
              <c:f>Foglio2!$A$2:$A$31</c:f>
              <c:numCache>
                <c:formatCode>d\-mmm</c:formatCode>
                <c:ptCount val="30"/>
                <c:pt idx="0">
                  <c:v>44487</c:v>
                </c:pt>
                <c:pt idx="1">
                  <c:v>44488</c:v>
                </c:pt>
                <c:pt idx="2">
                  <c:v>44489</c:v>
                </c:pt>
                <c:pt idx="3">
                  <c:v>44490</c:v>
                </c:pt>
                <c:pt idx="4">
                  <c:v>44491</c:v>
                </c:pt>
                <c:pt idx="5">
                  <c:v>44492</c:v>
                </c:pt>
                <c:pt idx="6">
                  <c:v>44493</c:v>
                </c:pt>
                <c:pt idx="7">
                  <c:v>44494</c:v>
                </c:pt>
                <c:pt idx="8">
                  <c:v>44495</c:v>
                </c:pt>
                <c:pt idx="9">
                  <c:v>44496</c:v>
                </c:pt>
                <c:pt idx="10">
                  <c:v>44497</c:v>
                </c:pt>
                <c:pt idx="11">
                  <c:v>44498</c:v>
                </c:pt>
                <c:pt idx="12">
                  <c:v>44499</c:v>
                </c:pt>
                <c:pt idx="13">
                  <c:v>44500</c:v>
                </c:pt>
                <c:pt idx="14">
                  <c:v>44501</c:v>
                </c:pt>
                <c:pt idx="15">
                  <c:v>44502</c:v>
                </c:pt>
                <c:pt idx="16">
                  <c:v>44503</c:v>
                </c:pt>
                <c:pt idx="17">
                  <c:v>44504</c:v>
                </c:pt>
                <c:pt idx="18">
                  <c:v>44505</c:v>
                </c:pt>
                <c:pt idx="19">
                  <c:v>44506</c:v>
                </c:pt>
                <c:pt idx="20">
                  <c:v>44507</c:v>
                </c:pt>
                <c:pt idx="21">
                  <c:v>44508</c:v>
                </c:pt>
                <c:pt idx="22">
                  <c:v>44509</c:v>
                </c:pt>
                <c:pt idx="23">
                  <c:v>44510</c:v>
                </c:pt>
                <c:pt idx="24">
                  <c:v>44511</c:v>
                </c:pt>
                <c:pt idx="25">
                  <c:v>44512</c:v>
                </c:pt>
                <c:pt idx="26">
                  <c:v>44513</c:v>
                </c:pt>
                <c:pt idx="27">
                  <c:v>44514</c:v>
                </c:pt>
                <c:pt idx="28">
                  <c:v>44515</c:v>
                </c:pt>
                <c:pt idx="29">
                  <c:v>44516</c:v>
                </c:pt>
              </c:numCache>
            </c:numRef>
          </c:cat>
          <c:val>
            <c:numRef>
              <c:f>Foglio2!$B$2:$B$31</c:f>
              <c:numCache>
                <c:formatCode>General</c:formatCode>
                <c:ptCount val="30"/>
                <c:pt idx="0">
                  <c:v>1526</c:v>
                </c:pt>
                <c:pt idx="1">
                  <c:v>1447</c:v>
                </c:pt>
                <c:pt idx="2">
                  <c:v>1537</c:v>
                </c:pt>
                <c:pt idx="3">
                  <c:v>1653</c:v>
                </c:pt>
                <c:pt idx="4">
                  <c:v>1738</c:v>
                </c:pt>
                <c:pt idx="5">
                  <c:v>1899</c:v>
                </c:pt>
                <c:pt idx="6">
                  <c:v>1950</c:v>
                </c:pt>
                <c:pt idx="7">
                  <c:v>2007</c:v>
                </c:pt>
                <c:pt idx="8">
                  <c:v>2075</c:v>
                </c:pt>
                <c:pt idx="9">
                  <c:v>2379</c:v>
                </c:pt>
                <c:pt idx="10">
                  <c:v>2721</c:v>
                </c:pt>
                <c:pt idx="11">
                  <c:v>2810</c:v>
                </c:pt>
                <c:pt idx="12">
                  <c:v>2995</c:v>
                </c:pt>
                <c:pt idx="13">
                  <c:v>3165</c:v>
                </c:pt>
                <c:pt idx="14">
                  <c:v>3239</c:v>
                </c:pt>
                <c:pt idx="15">
                  <c:v>3249</c:v>
                </c:pt>
                <c:pt idx="16">
                  <c:v>3382</c:v>
                </c:pt>
                <c:pt idx="17">
                  <c:v>3762</c:v>
                </c:pt>
                <c:pt idx="18">
                  <c:v>3835</c:v>
                </c:pt>
                <c:pt idx="19">
                  <c:v>3786</c:v>
                </c:pt>
                <c:pt idx="20">
                  <c:v>4023</c:v>
                </c:pt>
                <c:pt idx="21">
                  <c:v>4234</c:v>
                </c:pt>
                <c:pt idx="22">
                  <c:v>4560</c:v>
                </c:pt>
                <c:pt idx="23">
                  <c:v>4687</c:v>
                </c:pt>
                <c:pt idx="24">
                  <c:v>4986</c:v>
                </c:pt>
                <c:pt idx="25">
                  <c:v>5424</c:v>
                </c:pt>
                <c:pt idx="26">
                  <c:v>5939</c:v>
                </c:pt>
                <c:pt idx="27">
                  <c:v>6151</c:v>
                </c:pt>
                <c:pt idx="28">
                  <c:v>6326</c:v>
                </c:pt>
                <c:pt idx="29">
                  <c:v>6722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95D-4569-BFEF-03BC50388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4970944"/>
        <c:axId val="614971928"/>
      </c:lineChart>
      <c:dateAx>
        <c:axId val="614970944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71928"/>
        <c:crosses val="autoZero"/>
        <c:auto val="1"/>
        <c:lblOffset val="100"/>
        <c:baseTimeUnit val="days"/>
      </c:dateAx>
      <c:valAx>
        <c:axId val="614971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36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614970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BB425B-0434-C44E-9C35-2B4B7FBE62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738" y="2798164"/>
            <a:ext cx="10260012" cy="595353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3A04DC9-BC74-E84F-BC79-8300B984D0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738" y="8981906"/>
            <a:ext cx="10260012" cy="412778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DA63E0-6BA0-4B45-98C7-97676686C9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6856E-5B7D-DA4F-BBB5-0AA1E9623C80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9C5015C-BD1E-EA48-A1CC-CBAD164AC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21DAB4D-BA10-9042-9AD5-B3D6D00D9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04365-AECD-8647-B030-995E1EDEF61D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85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1140037"/>
            <a:ext cx="4411991" cy="3990128"/>
          </a:xfrm>
        </p:spPr>
        <p:txBody>
          <a:bodyPr anchor="b"/>
          <a:lstStyle>
            <a:lvl1pPr>
              <a:defRPr sz="478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15564" y="2462166"/>
            <a:ext cx="6925241" cy="12152474"/>
          </a:xfrm>
        </p:spPr>
        <p:txBody>
          <a:bodyPr anchor="t"/>
          <a:lstStyle>
            <a:lvl1pPr marL="0" indent="0">
              <a:buNone/>
              <a:defRPr sz="4787"/>
            </a:lvl1pPr>
            <a:lvl2pPr marL="683971" indent="0">
              <a:buNone/>
              <a:defRPr sz="4189"/>
            </a:lvl2pPr>
            <a:lvl3pPr marL="1367942" indent="0">
              <a:buNone/>
              <a:defRPr sz="3590"/>
            </a:lvl3pPr>
            <a:lvl4pPr marL="2051914" indent="0">
              <a:buNone/>
              <a:defRPr sz="2992"/>
            </a:lvl4pPr>
            <a:lvl5pPr marL="2735885" indent="0">
              <a:buNone/>
              <a:defRPr sz="2992"/>
            </a:lvl5pPr>
            <a:lvl6pPr marL="3419856" indent="0">
              <a:buNone/>
              <a:defRPr sz="2992"/>
            </a:lvl6pPr>
            <a:lvl7pPr marL="4103827" indent="0">
              <a:buNone/>
              <a:defRPr sz="2992"/>
            </a:lvl7pPr>
            <a:lvl8pPr marL="4787798" indent="0">
              <a:buNone/>
              <a:defRPr sz="2992"/>
            </a:lvl8pPr>
            <a:lvl9pPr marL="5471770" indent="0">
              <a:buNone/>
              <a:defRPr sz="2992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5130165"/>
            <a:ext cx="4411991" cy="9504265"/>
          </a:xfrm>
        </p:spPr>
        <p:txBody>
          <a:bodyPr/>
          <a:lstStyle>
            <a:lvl1pPr marL="0" indent="0">
              <a:buNone/>
              <a:defRPr sz="2394"/>
            </a:lvl1pPr>
            <a:lvl2pPr marL="683971" indent="0">
              <a:buNone/>
              <a:defRPr sz="2094"/>
            </a:lvl2pPr>
            <a:lvl3pPr marL="1367942" indent="0">
              <a:buNone/>
              <a:defRPr sz="1795"/>
            </a:lvl3pPr>
            <a:lvl4pPr marL="2051914" indent="0">
              <a:buNone/>
              <a:defRPr sz="1496"/>
            </a:lvl4pPr>
            <a:lvl5pPr marL="2735885" indent="0">
              <a:buNone/>
              <a:defRPr sz="1496"/>
            </a:lvl5pPr>
            <a:lvl6pPr marL="3419856" indent="0">
              <a:buNone/>
              <a:defRPr sz="1496"/>
            </a:lvl6pPr>
            <a:lvl7pPr marL="4103827" indent="0">
              <a:buNone/>
              <a:defRPr sz="1496"/>
            </a:lvl7pPr>
            <a:lvl8pPr marL="4787798" indent="0">
              <a:buNone/>
              <a:defRPr sz="1496"/>
            </a:lvl8pPr>
            <a:lvl9pPr marL="5471770" indent="0">
              <a:buNone/>
              <a:defRPr sz="149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019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2585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89384" y="910446"/>
            <a:ext cx="2949640" cy="14491926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0466" y="910446"/>
            <a:ext cx="8677925" cy="14491926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6648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6497CE-582C-BD43-9102-AB1896387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910893"/>
            <a:ext cx="11799888" cy="3304214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39F79B3-1BB1-C340-B72D-1E17D1D06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DEF0C967-C9D7-4047-AF5E-BC8E167C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B9B8BFF-57C1-1145-9FF7-127A28E01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3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5962" y="2798633"/>
            <a:ext cx="11627565" cy="5953525"/>
          </a:xfrm>
        </p:spPr>
        <p:txBody>
          <a:bodyPr anchor="b"/>
          <a:lstStyle>
            <a:lvl1pPr algn="ctr">
              <a:defRPr sz="89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936" y="8981749"/>
            <a:ext cx="10259616" cy="4128673"/>
          </a:xfrm>
        </p:spPr>
        <p:txBody>
          <a:bodyPr/>
          <a:lstStyle>
            <a:lvl1pPr marL="0" indent="0" algn="ctr">
              <a:buNone/>
              <a:defRPr sz="3590"/>
            </a:lvl1pPr>
            <a:lvl2pPr marL="683971" indent="0" algn="ctr">
              <a:buNone/>
              <a:defRPr sz="2992"/>
            </a:lvl2pPr>
            <a:lvl3pPr marL="1367942" indent="0" algn="ctr">
              <a:buNone/>
              <a:defRPr sz="2693"/>
            </a:lvl3pPr>
            <a:lvl4pPr marL="2051914" indent="0" algn="ctr">
              <a:buNone/>
              <a:defRPr sz="2394"/>
            </a:lvl4pPr>
            <a:lvl5pPr marL="2735885" indent="0" algn="ctr">
              <a:buNone/>
              <a:defRPr sz="2394"/>
            </a:lvl5pPr>
            <a:lvl6pPr marL="3419856" indent="0" algn="ctr">
              <a:buNone/>
              <a:defRPr sz="2394"/>
            </a:lvl6pPr>
            <a:lvl7pPr marL="4103827" indent="0" algn="ctr">
              <a:buNone/>
              <a:defRPr sz="2394"/>
            </a:lvl7pPr>
            <a:lvl8pPr marL="4787798" indent="0" algn="ctr">
              <a:buNone/>
              <a:defRPr sz="2394"/>
            </a:lvl8pPr>
            <a:lvl9pPr marL="5471770" indent="0" algn="ctr">
              <a:buNone/>
              <a:defRPr sz="2394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272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2872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341" y="4263267"/>
            <a:ext cx="11798558" cy="7113353"/>
          </a:xfrm>
        </p:spPr>
        <p:txBody>
          <a:bodyPr anchor="b"/>
          <a:lstStyle>
            <a:lvl1pPr>
              <a:defRPr sz="89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41" y="11443915"/>
            <a:ext cx="11798558" cy="3740744"/>
          </a:xfrm>
        </p:spPr>
        <p:txBody>
          <a:bodyPr/>
          <a:lstStyle>
            <a:lvl1pPr marL="0" indent="0">
              <a:buNone/>
              <a:defRPr sz="3590">
                <a:solidFill>
                  <a:schemeClr val="tx1"/>
                </a:solidFill>
              </a:defRPr>
            </a:lvl1pPr>
            <a:lvl2pPr marL="683971" indent="0">
              <a:buNone/>
              <a:defRPr sz="2992">
                <a:solidFill>
                  <a:schemeClr val="tx1">
                    <a:tint val="75000"/>
                  </a:schemeClr>
                </a:solidFill>
              </a:defRPr>
            </a:lvl2pPr>
            <a:lvl3pPr marL="1367942" indent="0">
              <a:buNone/>
              <a:defRPr sz="2693">
                <a:solidFill>
                  <a:schemeClr val="tx1">
                    <a:tint val="75000"/>
                  </a:schemeClr>
                </a:solidFill>
              </a:defRPr>
            </a:lvl3pPr>
            <a:lvl4pPr marL="2051914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4pPr>
            <a:lvl5pPr marL="2735885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5pPr>
            <a:lvl6pPr marL="3419856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6pPr>
            <a:lvl7pPr marL="4103827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7pPr>
            <a:lvl8pPr marL="4787798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8pPr>
            <a:lvl9pPr marL="547177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55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0465" y="4552230"/>
            <a:ext cx="5813782" cy="1085014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5241" y="4552230"/>
            <a:ext cx="5813782" cy="1085014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546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910450"/>
            <a:ext cx="11798558" cy="3305316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48" y="4192011"/>
            <a:ext cx="5787064" cy="2054440"/>
          </a:xfrm>
        </p:spPr>
        <p:txBody>
          <a:bodyPr anchor="b"/>
          <a:lstStyle>
            <a:lvl1pPr marL="0" indent="0">
              <a:buNone/>
              <a:defRPr sz="3590" b="1"/>
            </a:lvl1pPr>
            <a:lvl2pPr marL="683971" indent="0">
              <a:buNone/>
              <a:defRPr sz="2992" b="1"/>
            </a:lvl2pPr>
            <a:lvl3pPr marL="1367942" indent="0">
              <a:buNone/>
              <a:defRPr sz="2693" b="1"/>
            </a:lvl3pPr>
            <a:lvl4pPr marL="2051914" indent="0">
              <a:buNone/>
              <a:defRPr sz="2394" b="1"/>
            </a:lvl4pPr>
            <a:lvl5pPr marL="2735885" indent="0">
              <a:buNone/>
              <a:defRPr sz="2394" b="1"/>
            </a:lvl5pPr>
            <a:lvl6pPr marL="3419856" indent="0">
              <a:buNone/>
              <a:defRPr sz="2394" b="1"/>
            </a:lvl6pPr>
            <a:lvl7pPr marL="4103827" indent="0">
              <a:buNone/>
              <a:defRPr sz="2394" b="1"/>
            </a:lvl7pPr>
            <a:lvl8pPr marL="4787798" indent="0">
              <a:buNone/>
              <a:defRPr sz="2394" b="1"/>
            </a:lvl8pPr>
            <a:lvl9pPr marL="5471770" indent="0">
              <a:buNone/>
              <a:defRPr sz="23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248" y="6246451"/>
            <a:ext cx="5787064" cy="9187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25242" y="4192011"/>
            <a:ext cx="5815564" cy="2054440"/>
          </a:xfrm>
        </p:spPr>
        <p:txBody>
          <a:bodyPr anchor="b"/>
          <a:lstStyle>
            <a:lvl1pPr marL="0" indent="0">
              <a:buNone/>
              <a:defRPr sz="3590" b="1"/>
            </a:lvl1pPr>
            <a:lvl2pPr marL="683971" indent="0">
              <a:buNone/>
              <a:defRPr sz="2992" b="1"/>
            </a:lvl2pPr>
            <a:lvl3pPr marL="1367942" indent="0">
              <a:buNone/>
              <a:defRPr sz="2693" b="1"/>
            </a:lvl3pPr>
            <a:lvl4pPr marL="2051914" indent="0">
              <a:buNone/>
              <a:defRPr sz="2394" b="1"/>
            </a:lvl4pPr>
            <a:lvl5pPr marL="2735885" indent="0">
              <a:buNone/>
              <a:defRPr sz="2394" b="1"/>
            </a:lvl5pPr>
            <a:lvl6pPr marL="3419856" indent="0">
              <a:buNone/>
              <a:defRPr sz="2394" b="1"/>
            </a:lvl6pPr>
            <a:lvl7pPr marL="4103827" indent="0">
              <a:buNone/>
              <a:defRPr sz="2394" b="1"/>
            </a:lvl7pPr>
            <a:lvl8pPr marL="4787798" indent="0">
              <a:buNone/>
              <a:defRPr sz="2394" b="1"/>
            </a:lvl8pPr>
            <a:lvl9pPr marL="5471770" indent="0">
              <a:buNone/>
              <a:defRPr sz="2394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25242" y="6246451"/>
            <a:ext cx="5815564" cy="9187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603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596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6857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1140037"/>
            <a:ext cx="4411991" cy="3990128"/>
          </a:xfrm>
        </p:spPr>
        <p:txBody>
          <a:bodyPr anchor="b"/>
          <a:lstStyle>
            <a:lvl1pPr>
              <a:defRPr sz="4787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564" y="2462166"/>
            <a:ext cx="6925241" cy="12152474"/>
          </a:xfrm>
        </p:spPr>
        <p:txBody>
          <a:bodyPr/>
          <a:lstStyle>
            <a:lvl1pPr>
              <a:defRPr sz="4787"/>
            </a:lvl1pPr>
            <a:lvl2pPr>
              <a:defRPr sz="4189"/>
            </a:lvl2pPr>
            <a:lvl3pPr>
              <a:defRPr sz="3590"/>
            </a:lvl3pPr>
            <a:lvl4pPr>
              <a:defRPr sz="2992"/>
            </a:lvl4pPr>
            <a:lvl5pPr>
              <a:defRPr sz="2992"/>
            </a:lvl5pPr>
            <a:lvl6pPr>
              <a:defRPr sz="2992"/>
            </a:lvl6pPr>
            <a:lvl7pPr>
              <a:defRPr sz="2992"/>
            </a:lvl7pPr>
            <a:lvl8pPr>
              <a:defRPr sz="2992"/>
            </a:lvl8pPr>
            <a:lvl9pPr>
              <a:defRPr sz="2992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5130165"/>
            <a:ext cx="4411991" cy="9504265"/>
          </a:xfrm>
        </p:spPr>
        <p:txBody>
          <a:bodyPr/>
          <a:lstStyle>
            <a:lvl1pPr marL="0" indent="0">
              <a:buNone/>
              <a:defRPr sz="2394"/>
            </a:lvl1pPr>
            <a:lvl2pPr marL="683971" indent="0">
              <a:buNone/>
              <a:defRPr sz="2094"/>
            </a:lvl2pPr>
            <a:lvl3pPr marL="1367942" indent="0">
              <a:buNone/>
              <a:defRPr sz="1795"/>
            </a:lvl3pPr>
            <a:lvl4pPr marL="2051914" indent="0">
              <a:buNone/>
              <a:defRPr sz="1496"/>
            </a:lvl4pPr>
            <a:lvl5pPr marL="2735885" indent="0">
              <a:buNone/>
              <a:defRPr sz="1496"/>
            </a:lvl5pPr>
            <a:lvl6pPr marL="3419856" indent="0">
              <a:buNone/>
              <a:defRPr sz="1496"/>
            </a:lvl6pPr>
            <a:lvl7pPr marL="4103827" indent="0">
              <a:buNone/>
              <a:defRPr sz="1496"/>
            </a:lvl7pPr>
            <a:lvl8pPr marL="4787798" indent="0">
              <a:buNone/>
              <a:defRPr sz="1496"/>
            </a:lvl8pPr>
            <a:lvl9pPr marL="5471770" indent="0">
              <a:buNone/>
              <a:defRPr sz="1496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5656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93789C8-22DC-9642-B5AD-3CB6C69C7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9800" y="910893"/>
            <a:ext cx="11799888" cy="330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80AC8D-6C4D-EC48-AF2E-BD3534F5B2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9800" y="4552474"/>
            <a:ext cx="11799888" cy="108493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174742B-C2A0-3B45-AE4A-7ACAE5A90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9801" y="15850307"/>
            <a:ext cx="3078163" cy="9089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56856E-5B7D-DA4F-BBB5-0AA1E9623C80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0A9D94-00ED-234E-8A99-FEFBE977B8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530725" y="15850307"/>
            <a:ext cx="4618038" cy="9089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5E6A64-514B-7441-B261-D7662567A0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61526" y="15850307"/>
            <a:ext cx="3078163" cy="90890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704365-AECD-8647-B030-995E1EDEF61D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983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0465" y="910450"/>
            <a:ext cx="11798558" cy="3305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0465" y="4552230"/>
            <a:ext cx="11798558" cy="108501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0465" y="15849680"/>
            <a:ext cx="3077885" cy="9104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CEA2B-A0BD-4642-A9E0-1C139CE15B31}" type="datetimeFigureOut">
              <a:rPr lang="de-DE" smtClean="0"/>
              <a:t>16.11.2021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1331" y="15849680"/>
            <a:ext cx="4616827" cy="9104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61138" y="15849680"/>
            <a:ext cx="3077885" cy="9104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209C7-FC03-C843-BE21-6FF72603D116}" type="slidenum">
              <a:rPr lang="de-DE" smtClean="0"/>
              <a:t>‹N›</a:t>
            </a:fld>
            <a:endParaRPr lang="de-DE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2E4664F0-7426-924F-9060-E4A4C58BFF5B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4552230"/>
            <a:ext cx="13679488" cy="12548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820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62" r:id="rId12"/>
  </p:sldLayoutIdLst>
  <p:txStyles>
    <p:titleStyle>
      <a:lvl1pPr algn="l" defTabSz="1367942" rtl="0" eaLnBrk="1" latinLnBrk="0" hangingPunct="1">
        <a:lnSpc>
          <a:spcPct val="90000"/>
        </a:lnSpc>
        <a:spcBef>
          <a:spcPct val="0"/>
        </a:spcBef>
        <a:buNone/>
        <a:defRPr sz="65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1986" indent="-341986" algn="l" defTabSz="1367942" rtl="0" eaLnBrk="1" latinLnBrk="0" hangingPunct="1">
        <a:lnSpc>
          <a:spcPct val="90000"/>
        </a:lnSpc>
        <a:spcBef>
          <a:spcPts val="1496"/>
        </a:spcBef>
        <a:buFont typeface="Arial" panose="020B0604020202020204" pitchFamily="34" charset="0"/>
        <a:buChar char="•"/>
        <a:defRPr sz="4189" kern="1200">
          <a:solidFill>
            <a:schemeClr val="tx1"/>
          </a:solidFill>
          <a:latin typeface="+mn-lt"/>
          <a:ea typeface="+mn-ea"/>
          <a:cs typeface="+mn-cs"/>
        </a:defRPr>
      </a:lvl1pPr>
      <a:lvl2pPr marL="1025957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09928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992" kern="1200">
          <a:solidFill>
            <a:schemeClr val="tx1"/>
          </a:solidFill>
          <a:latin typeface="+mn-lt"/>
          <a:ea typeface="+mn-ea"/>
          <a:cs typeface="+mn-cs"/>
        </a:defRPr>
      </a:lvl3pPr>
      <a:lvl4pPr marL="2393899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3077870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761842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445813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5129784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813755" indent="-341986" algn="l" defTabSz="1367942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1pPr>
      <a:lvl2pPr marL="683971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2pPr>
      <a:lvl3pPr marL="1367942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3pPr>
      <a:lvl4pPr marL="2051914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4pPr>
      <a:lvl5pPr marL="2735885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5pPr>
      <a:lvl6pPr marL="3419856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6pPr>
      <a:lvl7pPr marL="4103827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7pPr>
      <a:lvl8pPr marL="4787798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8pPr>
      <a:lvl9pPr marL="5471770" algn="l" defTabSz="1367942" rtl="0" eaLnBrk="1" latinLnBrk="0" hangingPunct="1">
        <a:defRPr sz="269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hart" Target="../charts/chart5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hart" Target="../charts/chart6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710404" y="2661098"/>
            <a:ext cx="847259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6600" b="1" dirty="0">
                <a:solidFill>
                  <a:srgbClr val="5EAB52"/>
                </a:solidFill>
              </a:rPr>
              <a:t>7-Tage Inzidenz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Grafik 3">
            <a:extLst>
              <a:ext uri="{FF2B5EF4-FFF2-40B4-BE49-F238E27FC236}">
                <a16:creationId xmlns:a16="http://schemas.microsoft.com/office/drawing/2014/main" id="{2086ACB7-0F87-457D-B6ED-3FF9D1EEF3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01532" y="788707"/>
            <a:ext cx="5347726" cy="74998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1CC5F50E-6376-48BA-8044-7C4D5C916346}"/>
              </a:ext>
            </a:extLst>
          </p:cNvPr>
          <p:cNvSpPr/>
          <p:nvPr/>
        </p:nvSpPr>
        <p:spPr>
          <a:xfrm>
            <a:off x="710404" y="5135375"/>
            <a:ext cx="12549858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</a:rPr>
              <a:t>Berechnung der 7-Tage-Inzidenz: </a:t>
            </a:r>
          </a:p>
          <a:p>
            <a:endParaRPr lang="de-DE" sz="4000" b="1" dirty="0">
              <a:solidFill>
                <a:schemeClr val="bg1"/>
              </a:solidFill>
            </a:endParaRPr>
          </a:p>
          <a:p>
            <a:r>
              <a:rPr lang="de-DE" sz="3600" dirty="0">
                <a:solidFill>
                  <a:schemeClr val="bg1"/>
                </a:solidFill>
              </a:rPr>
              <a:t>Zahl der Neuinfektionen innerhalb der vergangenen sieben Tage, geteilt durch die Zahl der Personen, die in Südtirol meldeamtlich erfasst sind, multipliziert mit 100.000.</a:t>
            </a:r>
          </a:p>
        </p:txBody>
      </p:sp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graphicFrame>
        <p:nvGraphicFramePr>
          <p:cNvPr id="19" name="Grafico 18">
            <a:extLst>
              <a:ext uri="{FF2B5EF4-FFF2-40B4-BE49-F238E27FC236}">
                <a16:creationId xmlns:a16="http://schemas.microsoft.com/office/drawing/2014/main" id="{06031848-545E-426F-94D6-2014505FEC5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661644"/>
              </p:ext>
            </p:extLst>
          </p:nvPr>
        </p:nvGraphicFramePr>
        <p:xfrm>
          <a:off x="419226" y="8979743"/>
          <a:ext cx="12549858" cy="77437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85090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690053" y="2079361"/>
            <a:ext cx="847259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4800" b="1" dirty="0">
                <a:solidFill>
                  <a:srgbClr val="5EAB52"/>
                </a:solidFill>
              </a:rPr>
              <a:t>Krankenhausaufenthalte Covid-19-Patienten/-Patientinnen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Grafik 3">
            <a:extLst>
              <a:ext uri="{FF2B5EF4-FFF2-40B4-BE49-F238E27FC236}">
                <a16:creationId xmlns:a16="http://schemas.microsoft.com/office/drawing/2014/main" id="{2086ACB7-0F87-457D-B6ED-3FF9D1EEF3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01532" y="788707"/>
            <a:ext cx="5347726" cy="74998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FF9C7C89-A4BA-4444-A4AD-96EADF9D560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0567595"/>
              </p:ext>
            </p:extLst>
          </p:nvPr>
        </p:nvGraphicFramePr>
        <p:xfrm>
          <a:off x="406400" y="5934922"/>
          <a:ext cx="12697656" cy="10117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9620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690107" y="2592852"/>
            <a:ext cx="84725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5400" b="1" dirty="0">
                <a:solidFill>
                  <a:srgbClr val="5EAB52"/>
                </a:solidFill>
              </a:rPr>
              <a:t>Personen in Quarantäne oder häuslicher Isolation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Grafik 3">
            <a:extLst>
              <a:ext uri="{FF2B5EF4-FFF2-40B4-BE49-F238E27FC236}">
                <a16:creationId xmlns:a16="http://schemas.microsoft.com/office/drawing/2014/main" id="{2086ACB7-0F87-457D-B6ED-3FF9D1EEF35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701532" y="788707"/>
            <a:ext cx="5347726" cy="749985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DDBE2F43-3482-42EC-BF4E-4572112F6C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9547837"/>
              </p:ext>
            </p:extLst>
          </p:nvPr>
        </p:nvGraphicFramePr>
        <p:xfrm>
          <a:off x="653147" y="5934921"/>
          <a:ext cx="12199253" cy="1037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869565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730755" y="2375020"/>
            <a:ext cx="845224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6600" b="1" dirty="0" err="1">
                <a:solidFill>
                  <a:srgbClr val="5EAB52"/>
                </a:solidFill>
              </a:rPr>
              <a:t>Incidenza</a:t>
            </a:r>
            <a:r>
              <a:rPr lang="de-DE" sz="6600" b="1" dirty="0">
                <a:solidFill>
                  <a:srgbClr val="5EAB52"/>
                </a:solidFill>
              </a:rPr>
              <a:t> </a:t>
            </a:r>
            <a:r>
              <a:rPr lang="de-DE" sz="6600" b="1" dirty="0" err="1">
                <a:solidFill>
                  <a:srgbClr val="5EAB52"/>
                </a:solidFill>
              </a:rPr>
              <a:t>ultimi</a:t>
            </a:r>
            <a:r>
              <a:rPr lang="de-DE" sz="6600" b="1" dirty="0">
                <a:solidFill>
                  <a:srgbClr val="5EAB52"/>
                </a:solidFill>
              </a:rPr>
              <a:t> </a:t>
            </a:r>
          </a:p>
          <a:p>
            <a:r>
              <a:rPr lang="de-DE" sz="6600" b="1" dirty="0">
                <a:solidFill>
                  <a:srgbClr val="5EAB52"/>
                </a:solidFill>
              </a:rPr>
              <a:t>7 </a:t>
            </a:r>
            <a:r>
              <a:rPr lang="de-DE" sz="6600" b="1" dirty="0" err="1">
                <a:solidFill>
                  <a:srgbClr val="5EAB52"/>
                </a:solidFill>
              </a:rPr>
              <a:t>giorni</a:t>
            </a:r>
            <a:endParaRPr lang="de-DE" sz="6600" b="1" dirty="0">
              <a:solidFill>
                <a:srgbClr val="5EAB52"/>
              </a:solidFill>
            </a:endParaRP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1CC5F50E-6376-48BA-8044-7C4D5C916346}"/>
              </a:ext>
            </a:extLst>
          </p:cNvPr>
          <p:cNvSpPr/>
          <p:nvPr/>
        </p:nvSpPr>
        <p:spPr>
          <a:xfrm>
            <a:off x="710404" y="5784678"/>
            <a:ext cx="125498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000" b="1" dirty="0">
                <a:solidFill>
                  <a:schemeClr val="bg1"/>
                </a:solidFill>
              </a:rPr>
              <a:t>Calcolo dell’incidenza su 7 giorni: </a:t>
            </a:r>
          </a:p>
          <a:p>
            <a:endParaRPr lang="it-IT" sz="4000" b="1" dirty="0">
              <a:solidFill>
                <a:schemeClr val="bg1"/>
              </a:solidFill>
            </a:endParaRPr>
          </a:p>
          <a:p>
            <a:r>
              <a:rPr lang="it-IT" sz="3600" dirty="0">
                <a:solidFill>
                  <a:schemeClr val="bg1"/>
                </a:solidFill>
              </a:rPr>
              <a:t>Il numero delle nuove infezioni nell’arco degli ultimi 7 giorni, suddiviso per il numero delle persone che sono state registrate in Alto Adige, moltiplicato per 100.000.</a:t>
            </a:r>
            <a:endParaRPr lang="de-DE" sz="3600" dirty="0">
              <a:solidFill>
                <a:schemeClr val="bg1"/>
              </a:solidFill>
            </a:endParaRPr>
          </a:p>
        </p:txBody>
      </p:sp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pic>
        <p:nvPicPr>
          <p:cNvPr id="9" name="Grafik 7">
            <a:extLst>
              <a:ext uri="{FF2B5EF4-FFF2-40B4-BE49-F238E27FC236}">
                <a16:creationId xmlns:a16="http://schemas.microsoft.com/office/drawing/2014/main" id="{6B879EA3-37CC-436A-A0EE-80B35596AA24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-701532" y="788707"/>
            <a:ext cx="4874909" cy="749986"/>
          </a:xfrm>
          <a:prstGeom prst="rect">
            <a:avLst/>
          </a:prstGeom>
        </p:spPr>
      </p:pic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19076D36-CB47-4141-ADD6-696CBEB2B1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6032499"/>
              </p:ext>
            </p:extLst>
          </p:nvPr>
        </p:nvGraphicFramePr>
        <p:xfrm>
          <a:off x="419226" y="9383494"/>
          <a:ext cx="12549858" cy="7339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4512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690053" y="2437482"/>
            <a:ext cx="84725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5400" b="1" dirty="0">
                <a:solidFill>
                  <a:srgbClr val="5EAB52"/>
                </a:solidFill>
              </a:rPr>
              <a:t>Ricoveri ospedalieri di pazienti Covid-19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FF9C7C89-A4BA-4444-A4AD-96EADF9D5603}"/>
              </a:ext>
            </a:extLst>
          </p:cNvPr>
          <p:cNvGraphicFramePr>
            <a:graphicFrameLocks/>
          </p:cNvGraphicFramePr>
          <p:nvPr/>
        </p:nvGraphicFramePr>
        <p:xfrm>
          <a:off x="406400" y="5934922"/>
          <a:ext cx="12697656" cy="101178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1" name="Grafik 7">
            <a:extLst>
              <a:ext uri="{FF2B5EF4-FFF2-40B4-BE49-F238E27FC236}">
                <a16:creationId xmlns:a16="http://schemas.microsoft.com/office/drawing/2014/main" id="{0B6BF88B-522D-41E8-93F5-7A46C0B434A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701532" y="788707"/>
            <a:ext cx="4874909" cy="74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655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>
            <a:extLst>
              <a:ext uri="{FF2B5EF4-FFF2-40B4-BE49-F238E27FC236}">
                <a16:creationId xmlns:a16="http://schemas.microsoft.com/office/drawing/2014/main" id="{1578CBC1-BF3F-ED4A-8EB0-08A4679FE2D6}"/>
              </a:ext>
            </a:extLst>
          </p:cNvPr>
          <p:cNvSpPr/>
          <p:nvPr/>
        </p:nvSpPr>
        <p:spPr>
          <a:xfrm>
            <a:off x="710404" y="2592852"/>
            <a:ext cx="84725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5400" b="1" dirty="0">
                <a:solidFill>
                  <a:srgbClr val="5EAB52"/>
                </a:solidFill>
              </a:rPr>
              <a:t>Persone in quarantena o isolamento domiciliare</a:t>
            </a:r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0B25A5A-710A-4FA8-BA74-79CBA59EA803}"/>
              </a:ext>
            </a:extLst>
          </p:cNvPr>
          <p:cNvSpPr/>
          <p:nvPr/>
        </p:nvSpPr>
        <p:spPr>
          <a:xfrm>
            <a:off x="9183001" y="2303282"/>
            <a:ext cx="3218949" cy="328269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08845207-854B-4049-AA1E-A293C177C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36760" y="469887"/>
            <a:ext cx="3218949" cy="1609474"/>
          </a:xfrm>
          <a:prstGeom prst="rect">
            <a:avLst/>
          </a:prstGeom>
        </p:spPr>
      </p:pic>
      <p:pic>
        <p:nvPicPr>
          <p:cNvPr id="10" name="Elemento grafico 9" descr="Tendenza in salita">
            <a:extLst>
              <a:ext uri="{FF2B5EF4-FFF2-40B4-BE49-F238E27FC236}">
                <a16:creationId xmlns:a16="http://schemas.microsoft.com/office/drawing/2014/main" id="{E2E87E9B-BC6F-4D19-9B04-32D7378EFA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99600" y="2652231"/>
            <a:ext cx="2565400" cy="2565400"/>
          </a:xfrm>
          <a:prstGeom prst="rect">
            <a:avLst/>
          </a:prstGeom>
        </p:spPr>
      </p:pic>
      <p:graphicFrame>
        <p:nvGraphicFramePr>
          <p:cNvPr id="11" name="Grafico 10">
            <a:extLst>
              <a:ext uri="{FF2B5EF4-FFF2-40B4-BE49-F238E27FC236}">
                <a16:creationId xmlns:a16="http://schemas.microsoft.com/office/drawing/2014/main" id="{DDBE2F43-3482-42EC-BF4E-4572112F6C43}"/>
              </a:ext>
            </a:extLst>
          </p:cNvPr>
          <p:cNvGraphicFramePr>
            <a:graphicFrameLocks/>
          </p:cNvGraphicFramePr>
          <p:nvPr/>
        </p:nvGraphicFramePr>
        <p:xfrm>
          <a:off x="653147" y="5934921"/>
          <a:ext cx="12199253" cy="10376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9" name="Grafik 7">
            <a:extLst>
              <a:ext uri="{FF2B5EF4-FFF2-40B4-BE49-F238E27FC236}">
                <a16:creationId xmlns:a16="http://schemas.microsoft.com/office/drawing/2014/main" id="{83B56F1C-D9F9-41E3-96EE-C1675987C43E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-701532" y="788707"/>
            <a:ext cx="4874909" cy="749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751650"/>
      </p:ext>
    </p:extLst>
  </p:cSld>
  <p:clrMapOvr>
    <a:masterClrMapping/>
  </p:clrMapOvr>
</p:sld>
</file>

<file path=ppt/theme/theme1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</Words>
  <Application>Microsoft Office PowerPoint</Application>
  <PresentationFormat>Personalizzato</PresentationFormat>
  <Paragraphs>13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1_Benutzerdefiniertes Design</vt:lpstr>
      <vt:lpstr>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stephanie.innerbichler@gmail.com</dc:creator>
  <cp:lastModifiedBy>Bringhenti, Lisa</cp:lastModifiedBy>
  <cp:revision>44</cp:revision>
  <dcterms:created xsi:type="dcterms:W3CDTF">2021-01-25T06:55:01Z</dcterms:created>
  <dcterms:modified xsi:type="dcterms:W3CDTF">2021-11-16T13:50:03Z</dcterms:modified>
</cp:coreProperties>
</file>