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B5_B580DDA9.xml" ContentType="application/vnd.ms-powerpoint.comment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434" r:id="rId5"/>
    <p:sldId id="413" r:id="rId6"/>
    <p:sldId id="415" r:id="rId7"/>
    <p:sldId id="435" r:id="rId8"/>
    <p:sldId id="437" r:id="rId9"/>
    <p:sldId id="440" r:id="rId10"/>
    <p:sldId id="442" r:id="rId11"/>
    <p:sldId id="438" r:id="rId12"/>
    <p:sldId id="421" r:id="rId13"/>
    <p:sldId id="423" r:id="rId14"/>
    <p:sldId id="419" r:id="rId15"/>
    <p:sldId id="420" r:id="rId16"/>
    <p:sldId id="439" r:id="rId17"/>
    <p:sldId id="441" r:id="rId18"/>
    <p:sldId id="432" r:id="rId19"/>
    <p:sldId id="426" r:id="rId20"/>
    <p:sldId id="261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F6C789-FB8E-3F20-F657-5EEF7BECDE45}" name="Messner, Claudia" initials="CM" userId="S::pb37673@prov.bz::4327b23f-1875-432f-afb0-382c77285b54" providerId="AD"/>
  <p188:author id="{0DD0CADF-396A-65E7-1B97-09FEB76E9B5D}" name="Stuefer, Greta" initials="GS" userId="S::pb35386@prov.bz::c8cd425a-c56e-4f75-8a03-36ab21a299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4242"/>
    <a:srgbClr val="C70119"/>
    <a:srgbClr val="6A929D"/>
    <a:srgbClr val="D11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omments/modernComment_1B5_B580DD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FC7D91-0137-4AA2-91F4-7A6BD7F18442}" authorId="{0DD0CADF-396A-65E7-1B97-09FEB76E9B5D}" created="2025-05-14T09:36:15.09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45121449" sldId="437"/>
      <ac:picMk id="2" creationId="{2725C086-9444-FAF8-2D4B-73F445F9D081}"/>
    </ac:deMkLst>
    <p188:txBody>
      <a:bodyPr/>
      <a:lstStyle/>
      <a:p>
        <a:r>
          <a:rPr lang="de-DE"/>
          <a:t>Soll das Video automatisch abspielen (auch mit Zeitverzögerung)?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3AD5C-334F-49A5-8243-A05D4C50E3F1}" type="datetimeFigureOut">
              <a:rPr lang="it-IT" smtClean="0"/>
              <a:t>15/05/2025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2FD85-6AB5-49AA-AF70-D5564379E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78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2FD85-6AB5-49AA-AF70-D5564379EC4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94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2FD85-6AB5-49AA-AF70-D5564379EC4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668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0130D-DD8D-D117-FFB0-9C3A0A651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A36F0F-14B2-7BA9-F796-67291580C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DFAB11-B0F6-5B7B-0BB2-77E8A369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5631D4-75B0-F8A5-3529-3D00B8B1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4ABB09-7341-2A43-09B3-012CC94D0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25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99BF9-E3DA-44F0-E44B-EA1137AC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587DDB8-0B63-67D4-4EDE-D5A37DFC2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C940A3-3416-EDCE-B0C7-A147143B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7188FD-75C7-962B-AE99-BFE2C773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CA5F66-AAAC-1E91-DB06-1D34453E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04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601FE2D-7918-5570-AD71-BBCAC5B6F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BC22A2B-EE41-CB47-49F8-F2F192418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726411-0A80-2297-54BC-060BDA719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C7EA38-B61A-AF68-F71D-549BBDC3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0F8D00-96A8-246C-BAE7-6121F739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60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</a:t>
            </a:r>
          </a:p>
          <a:p>
            <a:pPr lvl="4"/>
            <a:endParaRPr lang="de-DE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Titel/</a:t>
            </a:r>
            <a:r>
              <a:rPr lang="de-DE" err="1"/>
              <a:t>Titolo</a:t>
            </a:r>
            <a:endParaRPr lang="de-DE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073B678-E877-F740-A281-D309BB174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61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err="1"/>
              <a:t>Testo</a:t>
            </a:r>
            <a:r>
              <a:rPr lang="de-DE"/>
              <a:t> </a:t>
            </a:r>
          </a:p>
          <a:p>
            <a:pPr lvl="4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FDF0AA-5C97-7243-A9E4-67ADAB7B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6AA17-D688-174D-82CC-E18C58E30E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2B009B6E-2863-254B-A5E7-068F87C8D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37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4CC2849-6C40-8040-A319-77D682817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501390"/>
            <a:ext cx="12191999" cy="535661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19C107-82DE-1C49-BE6F-931955E0F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244340"/>
            <a:ext cx="5006975" cy="1905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Kontaktdaten/</a:t>
            </a:r>
            <a:r>
              <a:rPr lang="de-DE" err="1"/>
              <a:t>dati</a:t>
            </a:r>
            <a:r>
              <a:rPr lang="de-DE"/>
              <a:t> di </a:t>
            </a:r>
            <a:r>
              <a:rPr lang="de-DE" err="1"/>
              <a:t>contatto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06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0CACC-4B98-3400-B7D6-D002B9FB6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A4E22E-8B84-BE61-DC43-ADD94D882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0EA063-4367-7DA3-07A4-47F287681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7B452A-2419-83A4-AF84-3D426CE0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C41497-3C27-55E0-1453-62F95984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88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D0386-52EA-4890-4225-621C2AEC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155165-A9A4-BA61-0CCD-CBCB6EE2D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302610-8816-CF45-7510-D81B9C01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B091FF-2E9F-E240-B144-C881B2DD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375495-0273-F923-D1D3-2CA98BD0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59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15758-8F96-894A-F1AD-B28499EB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6DE926-6E1D-1EC5-AACF-2DFBBF933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7FBB63-B61E-1809-17C3-B88131388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21479C-538B-B4D5-E0DD-E6BBCF0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20842E-8BA8-5C85-745F-1ACF05AB3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599FF5-77C0-F136-5564-3D8E3970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48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E2AA2-528B-8C11-3B0A-E4DCB499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9279AA-6E43-E1AA-5C8D-6F61644A5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C8F5D20-373C-9517-9DEC-20E10D729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68F8BB2-3938-34C7-654B-8AE810A16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91458D4-7FFE-D0E4-B7B5-246B7741E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47598E8-773B-8319-4688-C5425950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618AAFB-5FFE-C312-92CC-3EA80C4DB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5E1459-2437-67F5-9911-AF10FFD5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89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8A077-5744-9572-1246-1FA39760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B30342-D457-2C22-F2A0-F34866EFD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D984E1-9AD7-1A95-7E80-310805CA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FC08AF-7CB9-065F-F1BB-27202EAB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93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22767A-871D-4871-8482-4AD273CE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505A83-C2EE-788C-BEAC-4C4827356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107D09-9ECD-C694-3B8D-6408839D5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98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1F31F-6AA9-C690-1F9F-EABA5043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3A0CB6-AEF9-5ADF-9A07-70D200A00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B770F6-22F5-237D-242F-2226376B2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FB7C1E-524A-D331-BC58-C3A4369E9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29148C-F8CF-D35F-F2A4-09406B7A4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A255E7-3A10-3741-0DB5-A08CA786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66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F0D1BE-789A-84C3-1533-AD31D4BA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9A4099E-697C-C69B-3474-9E743DFC2E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EAA240-6356-EB71-1AE5-3C9F19148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1CA040-579D-3462-5E36-B248350E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055C28-4BD9-829D-9A38-CD2027922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D1FC1E-56FA-D375-4320-938B2C88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85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5453642-38A6-D204-4798-E6B144CF1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B0450C-3120-CCA5-F0D5-B818DCBA5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37C47D-6F71-AE94-2A4F-DF4021039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1D95D1-193D-4C51-B0B3-5A2F92AF78F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3BDAAF-533D-4E8D-7ED3-E9B8E4D73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EE56CC-CFA6-A9DB-2F35-CE6C3DFF4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DBF2A6-CA10-4B3B-B451-FC985E7871E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27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generaldirektion@provinz.bz.it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microsoft.com/office/2018/10/relationships/comments" Target="../comments/modernComment_1B5_B580DDA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C1114-66E1-DAFC-86BA-A0967FD0B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>
            <a:extLst>
              <a:ext uri="{FF2B5EF4-FFF2-40B4-BE49-F238E27FC236}">
                <a16:creationId xmlns:a16="http://schemas.microsoft.com/office/drawing/2014/main" id="{87732D3B-CEAD-7F99-265D-46AE7773D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6189" y="5629701"/>
            <a:ext cx="11757960" cy="1043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ttangolo 2">
            <a:extLst>
              <a:ext uri="{FF2B5EF4-FFF2-40B4-BE49-F238E27FC236}">
                <a16:creationId xmlns:a16="http://schemas.microsoft.com/office/drawing/2014/main" id="{5E5D8496-9AFB-CFA2-E346-06536743E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75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B0C952F-2173-0AE8-F25A-3C3729250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9164" y="0"/>
            <a:ext cx="12697743" cy="714248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76906C6B-56CF-CC42-D46D-8A041D341896}"/>
              </a:ext>
            </a:extLst>
          </p:cNvPr>
          <p:cNvSpPr txBox="1"/>
          <p:nvPr/>
        </p:nvSpPr>
        <p:spPr>
          <a:xfrm>
            <a:off x="3890059" y="1532850"/>
            <a:ext cx="75688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3200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Bürgernahe</a:t>
            </a:r>
            <a:r>
              <a:rPr lang="en-US" sz="3200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Verwaltung</a:t>
            </a:r>
          </a:p>
          <a:p>
            <a:pPr algn="r"/>
            <a:endParaRPr lang="en-US" sz="3200" dirty="0">
              <a:solidFill>
                <a:srgbClr val="000000"/>
              </a:solidFill>
              <a:latin typeface="Montserrat "/>
              <a:ea typeface="Montserrat Bold"/>
              <a:cs typeface="Montserrat Bold"/>
              <a:sym typeface="Montserrat Bold"/>
            </a:endParaRPr>
          </a:p>
          <a:p>
            <a:pPr algn="r"/>
            <a:r>
              <a:rPr lang="en-US" sz="3200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Amministrazione</a:t>
            </a:r>
            <a:r>
              <a:rPr lang="en-US" sz="3200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misura</a:t>
            </a:r>
            <a:r>
              <a:rPr lang="en-US" sz="3200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r"/>
            <a:r>
              <a:rPr lang="en-US" sz="3200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di </a:t>
            </a:r>
            <a:r>
              <a:rPr lang="en-US" sz="3200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cittadino</a:t>
            </a:r>
            <a:endParaRPr lang="en-US" sz="3200" dirty="0">
              <a:solidFill>
                <a:srgbClr val="000000"/>
              </a:solidFill>
              <a:latin typeface="Montserrat 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3" name="Grafik 2" descr="Ein Bild, das Screensho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89CC2DB0-581A-8D3B-4AC4-A2578D514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56" y="140502"/>
            <a:ext cx="8645688" cy="1112087"/>
          </a:xfrm>
          <a:prstGeom prst="rect">
            <a:avLst/>
          </a:prstGeom>
        </p:spPr>
      </p:pic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0B2ED72F-BD90-6B0E-DC21-8056CE50E19A}"/>
              </a:ext>
            </a:extLst>
          </p:cNvPr>
          <p:cNvSpPr txBox="1">
            <a:spLocks/>
          </p:cNvSpPr>
          <p:nvPr/>
        </p:nvSpPr>
        <p:spPr>
          <a:xfrm>
            <a:off x="2032940" y="5629701"/>
            <a:ext cx="9425940" cy="696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800" dirty="0">
                <a:latin typeface="Montserrat" panose="00000500000000000000" pitchFamily="2" charset="0"/>
                <a:cs typeface="Arial" panose="020B0604020202020204" pitchFamily="34" charset="0"/>
              </a:rPr>
              <a:t>Bozen/</a:t>
            </a:r>
            <a:r>
              <a:rPr lang="de-DE" sz="1800" dirty="0" err="1">
                <a:latin typeface="Montserrat" panose="00000500000000000000" pitchFamily="2" charset="0"/>
                <a:cs typeface="Arial" panose="020B0604020202020204" pitchFamily="34" charset="0"/>
              </a:rPr>
              <a:t>Bolzano</a:t>
            </a:r>
            <a:r>
              <a:rPr lang="de-DE" sz="1800" dirty="0">
                <a:latin typeface="Montserrat" panose="00000500000000000000" pitchFamily="2" charset="0"/>
                <a:cs typeface="Arial" panose="020B0604020202020204" pitchFamily="34" charset="0"/>
              </a:rPr>
              <a:t>, 15.05.2025</a:t>
            </a:r>
          </a:p>
        </p:txBody>
      </p:sp>
    </p:spTree>
    <p:extLst>
      <p:ext uri="{BB962C8B-B14F-4D97-AF65-F5344CB8AC3E}">
        <p14:creationId xmlns:p14="http://schemas.microsoft.com/office/powerpoint/2010/main" val="357146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ttangolo 2">
            <a:extLst>
              <a:ext uri="{FF2B5EF4-FFF2-40B4-BE49-F238E27FC236}">
                <a16:creationId xmlns:a16="http://schemas.microsoft.com/office/drawing/2014/main" id="{99B089B4-637F-8112-5B1A-99087B89D0D2}"/>
              </a:ext>
            </a:extLst>
          </p:cNvPr>
          <p:cNvSpPr/>
          <p:nvPr/>
        </p:nvSpPr>
        <p:spPr>
          <a:xfrm>
            <a:off x="286188" y="6411340"/>
            <a:ext cx="9648387" cy="26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5" name="Group 18">
            <a:extLst>
              <a:ext uri="{FF2B5EF4-FFF2-40B4-BE49-F238E27FC236}">
                <a16:creationId xmlns:a16="http://schemas.microsoft.com/office/drawing/2014/main" id="{17A24B81-1A10-2FED-1584-AD835D92121C}"/>
              </a:ext>
            </a:extLst>
          </p:cNvPr>
          <p:cNvGrpSpPr/>
          <p:nvPr/>
        </p:nvGrpSpPr>
        <p:grpSpPr>
          <a:xfrm>
            <a:off x="1348889" y="9954800"/>
            <a:ext cx="4862222" cy="217455"/>
            <a:chOff x="0" y="-19050"/>
            <a:chExt cx="6482962" cy="289941"/>
          </a:xfrm>
        </p:grpSpPr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9A1F1EC3-C8B8-1D55-F51E-3CF846FA1F89}"/>
                </a:ext>
              </a:extLst>
            </p:cNvPr>
            <p:cNvSpPr txBox="1"/>
            <p:nvPr/>
          </p:nvSpPr>
          <p:spPr>
            <a:xfrm>
              <a:off x="0" y="8255"/>
              <a:ext cx="6482962" cy="262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0"/>
                </a:lnSpc>
              </a:pPr>
              <a:r>
                <a:rPr lang="en-US" sz="55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einschließlich der von den Mitarbeiterinnen und Mitarbeiter der Hilfskörperschaften des Landes vorgeschlagenen Maßnahmen</a:t>
              </a:r>
            </a:p>
            <a:p>
              <a:pPr marL="0" lvl="0" indent="0" algn="ctr">
                <a:lnSpc>
                  <a:spcPts val="770"/>
                </a:lnSpc>
                <a:spcBef>
                  <a:spcPct val="0"/>
                </a:spcBef>
              </a:pPr>
              <a:r>
                <a:rPr lang="en-US" sz="55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comprese le misure proposte dal personale degli Enti strumentali della Provincia</a:t>
              </a:r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D386084E-5C3E-33D8-2000-BC52E0732CF7}"/>
                </a:ext>
              </a:extLst>
            </p:cNvPr>
            <p:cNvSpPr txBox="1"/>
            <p:nvPr/>
          </p:nvSpPr>
          <p:spPr>
            <a:xfrm>
              <a:off x="196475" y="-19050"/>
              <a:ext cx="88800" cy="143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10"/>
                </a:lnSpc>
                <a:spcBef>
                  <a:spcPct val="0"/>
                </a:spcBef>
              </a:pPr>
              <a:r>
                <a:rPr lang="en-US" sz="65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*</a:t>
              </a:r>
            </a:p>
          </p:txBody>
        </p:sp>
      </p:grpSp>
      <p:sp>
        <p:nvSpPr>
          <p:cNvPr id="14" name="TextBox 17">
            <a:extLst>
              <a:ext uri="{FF2B5EF4-FFF2-40B4-BE49-F238E27FC236}">
                <a16:creationId xmlns:a16="http://schemas.microsoft.com/office/drawing/2014/main" id="{F6D67CC9-3DF8-4609-CE7D-74E6F5C3FC16}"/>
              </a:ext>
            </a:extLst>
          </p:cNvPr>
          <p:cNvSpPr txBox="1"/>
          <p:nvPr/>
        </p:nvSpPr>
        <p:spPr>
          <a:xfrm>
            <a:off x="926046" y="1814780"/>
            <a:ext cx="5799874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Umsetzungsstand</a:t>
            </a:r>
            <a:r>
              <a:rPr lang="en-US" sz="1400" dirty="0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 | </a:t>
            </a:r>
            <a:r>
              <a:rPr lang="en-US" sz="1400" dirty="0" err="1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stato</a:t>
            </a:r>
            <a:r>
              <a:rPr lang="en-US" sz="1400" dirty="0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implementazione</a:t>
            </a:r>
            <a:r>
              <a:rPr lang="en-US" sz="1400" dirty="0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 08.05.2025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8D520E0-C3C8-E007-45F1-11BBD2A10CF7}"/>
              </a:ext>
            </a:extLst>
          </p:cNvPr>
          <p:cNvGrpSpPr/>
          <p:nvPr/>
        </p:nvGrpSpPr>
        <p:grpSpPr>
          <a:xfrm>
            <a:off x="1231830" y="2340314"/>
            <a:ext cx="8477732" cy="3962126"/>
            <a:chOff x="1241455" y="2438975"/>
            <a:chExt cx="8477732" cy="3962126"/>
          </a:xfrm>
        </p:grpSpPr>
        <p:pic>
          <p:nvPicPr>
            <p:cNvPr id="303" name="Picture 39">
              <a:extLst>
                <a:ext uri="{FF2B5EF4-FFF2-40B4-BE49-F238E27FC236}">
                  <a16:creationId xmlns:a16="http://schemas.microsoft.com/office/drawing/2014/main" id="{B1EAF2C6-F6D3-2F92-BBEF-C92CB15FF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6204" y="5064338"/>
              <a:ext cx="1400739" cy="1336763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13E664EF-6FF5-7673-3C8F-83423EDA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0625" y="2907220"/>
              <a:ext cx="1400739" cy="1336763"/>
            </a:xfrm>
            <a:prstGeom prst="rect">
              <a:avLst/>
            </a:prstGeom>
          </p:spPr>
        </p:pic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6DC65DEC-35E0-7323-BDBE-E374D48E01E6}"/>
                </a:ext>
              </a:extLst>
            </p:cNvPr>
            <p:cNvSpPr txBox="1"/>
            <p:nvPr/>
          </p:nvSpPr>
          <p:spPr>
            <a:xfrm>
              <a:off x="4019823" y="3417689"/>
              <a:ext cx="526461" cy="3352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874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D867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86%</a:t>
              </a: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1EA367B-A3AB-6D7B-3955-012F4CA952F3}"/>
                </a:ext>
              </a:extLst>
            </p:cNvPr>
            <p:cNvSpPr txBox="1"/>
            <p:nvPr/>
          </p:nvSpPr>
          <p:spPr>
            <a:xfrm>
              <a:off x="3933886" y="2438975"/>
              <a:ext cx="1694937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bewertete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Vorschläge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Proposte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valutate</a:t>
              </a:r>
              <a:endPara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585EC079-6770-ACFB-A3F7-F78CBA53E868}"/>
                </a:ext>
              </a:extLst>
            </p:cNvPr>
            <p:cNvSpPr txBox="1"/>
            <p:nvPr/>
          </p:nvSpPr>
          <p:spPr>
            <a:xfrm>
              <a:off x="3179783" y="2803296"/>
              <a:ext cx="777439" cy="4186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FED967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1122</a:t>
              </a:r>
            </a:p>
          </p:txBody>
        </p: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F2D85AB7-CD6F-DDC9-5D75-3334E3B49C2A}"/>
                </a:ext>
              </a:extLst>
            </p:cNvPr>
            <p:cNvSpPr txBox="1"/>
            <p:nvPr/>
          </p:nvSpPr>
          <p:spPr>
            <a:xfrm>
              <a:off x="6602573" y="2439770"/>
              <a:ext cx="2558937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positiv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bewertete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Vorschläge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Proposte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valutate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positivamente</a:t>
              </a:r>
              <a:endPara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C72EB1A9-F393-3B0D-3099-93DB5EFDF89F}"/>
                </a:ext>
              </a:extLst>
            </p:cNvPr>
            <p:cNvSpPr txBox="1"/>
            <p:nvPr/>
          </p:nvSpPr>
          <p:spPr>
            <a:xfrm>
              <a:off x="5959953" y="2803294"/>
              <a:ext cx="627236" cy="415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09AEE6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689</a:t>
              </a:r>
            </a:p>
          </p:txBody>
        </p:sp>
        <p:pic>
          <p:nvPicPr>
            <p:cNvPr id="24" name="Picture 27">
              <a:extLst>
                <a:ext uri="{FF2B5EF4-FFF2-40B4-BE49-F238E27FC236}">
                  <a16:creationId xmlns:a16="http://schemas.microsoft.com/office/drawing/2014/main" id="{EA3E90BA-17B4-8149-AB4C-3FE8777CA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5049" y="2907220"/>
              <a:ext cx="1400739" cy="1336763"/>
            </a:xfrm>
            <a:prstGeom prst="rect">
              <a:avLst/>
            </a:prstGeom>
          </p:spPr>
        </p:pic>
        <p:sp>
          <p:nvSpPr>
            <p:cNvPr id="25" name="TextBox 28">
              <a:extLst>
                <a:ext uri="{FF2B5EF4-FFF2-40B4-BE49-F238E27FC236}">
                  <a16:creationId xmlns:a16="http://schemas.microsoft.com/office/drawing/2014/main" id="{08628AA5-04F4-E66D-EFB9-EC02BD3EA5CD}"/>
                </a:ext>
              </a:extLst>
            </p:cNvPr>
            <p:cNvSpPr txBox="1"/>
            <p:nvPr/>
          </p:nvSpPr>
          <p:spPr>
            <a:xfrm>
              <a:off x="6814247" y="3417688"/>
              <a:ext cx="502344" cy="341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69"/>
                </a:lnSpc>
                <a:spcBef>
                  <a:spcPct val="0"/>
                </a:spcBef>
              </a:pPr>
              <a:r>
                <a:rPr lang="en-US" b="1">
                  <a:solidFill>
                    <a:srgbClr val="01B0F1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61%</a:t>
              </a:r>
            </a:p>
          </p:txBody>
        </p:sp>
        <p:sp>
          <p:nvSpPr>
            <p:cNvPr id="26" name="TextBox 29">
              <a:extLst>
                <a:ext uri="{FF2B5EF4-FFF2-40B4-BE49-F238E27FC236}">
                  <a16:creationId xmlns:a16="http://schemas.microsoft.com/office/drawing/2014/main" id="{BE2A3047-9173-0444-8EB0-035ACE9CE0ED}"/>
                </a:ext>
              </a:extLst>
            </p:cNvPr>
            <p:cNvSpPr txBox="1"/>
            <p:nvPr/>
          </p:nvSpPr>
          <p:spPr>
            <a:xfrm>
              <a:off x="1241455" y="4524966"/>
              <a:ext cx="2341669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Noch auf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Vorschlagsebene</a:t>
              </a:r>
              <a:endPara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  <a:p>
              <a:pPr marL="0" lvl="0" indent="0" algn="l">
                <a:spcBef>
                  <a:spcPct val="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Ancora a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livello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di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proposta</a:t>
              </a:r>
              <a:endPara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668C7E1B-0FA0-C331-8D47-1F63EA4C239C}"/>
                </a:ext>
              </a:extLst>
            </p:cNvPr>
            <p:cNvSpPr txBox="1"/>
            <p:nvPr/>
          </p:nvSpPr>
          <p:spPr>
            <a:xfrm>
              <a:off x="1634829" y="4952372"/>
              <a:ext cx="753664" cy="4158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A6A6A6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402</a:t>
              </a:r>
            </a:p>
          </p:txBody>
        </p:sp>
        <p:pic>
          <p:nvPicPr>
            <p:cNvPr id="28" name="Picture 31">
              <a:extLst>
                <a:ext uri="{FF2B5EF4-FFF2-40B4-BE49-F238E27FC236}">
                  <a16:creationId xmlns:a16="http://schemas.microsoft.com/office/drawing/2014/main" id="{8231706A-A14F-6BBE-DDD1-A2F1564F5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4340" y="5064338"/>
              <a:ext cx="1400739" cy="1336763"/>
            </a:xfrm>
            <a:prstGeom prst="rect">
              <a:avLst/>
            </a:prstGeom>
          </p:spPr>
        </p:pic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id="{C8DB23D4-1B52-744B-FF67-833F83604512}"/>
                </a:ext>
              </a:extLst>
            </p:cNvPr>
            <p:cNvSpPr txBox="1"/>
            <p:nvPr/>
          </p:nvSpPr>
          <p:spPr>
            <a:xfrm>
              <a:off x="2513537" y="5574806"/>
              <a:ext cx="502344" cy="335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69"/>
                </a:lnSpc>
                <a:spcBef>
                  <a:spcPct val="0"/>
                </a:spcBef>
              </a:pPr>
              <a:r>
                <a:rPr lang="en-US" b="1">
                  <a:solidFill>
                    <a:srgbClr val="A6A6A6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58%</a:t>
              </a:r>
            </a:p>
          </p:txBody>
        </p:sp>
        <p:sp>
          <p:nvSpPr>
            <p:cNvPr id="30" name="TextBox 33">
              <a:extLst>
                <a:ext uri="{FF2B5EF4-FFF2-40B4-BE49-F238E27FC236}">
                  <a16:creationId xmlns:a16="http://schemas.microsoft.com/office/drawing/2014/main" id="{A2667BE6-F578-A782-7B47-9DE0C4B1A239}"/>
                </a:ext>
              </a:extLst>
            </p:cNvPr>
            <p:cNvSpPr txBox="1"/>
            <p:nvPr/>
          </p:nvSpPr>
          <p:spPr>
            <a:xfrm>
              <a:off x="4133769" y="4560639"/>
              <a:ext cx="3182811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Vorschläge in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Umsetzung</a:t>
              </a:r>
              <a:endPara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  <a:p>
              <a:pPr marL="0" lvl="0" indent="0" algn="l">
                <a:spcBef>
                  <a:spcPct val="0"/>
                </a:spcBef>
              </a:pP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Proposte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in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fase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di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implementazione</a:t>
              </a:r>
              <a:endPara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" name="TextBox 34">
              <a:extLst>
                <a:ext uri="{FF2B5EF4-FFF2-40B4-BE49-F238E27FC236}">
                  <a16:creationId xmlns:a16="http://schemas.microsoft.com/office/drawing/2014/main" id="{D8E7B624-9DB1-4B64-7C93-C9FB3000BFAE}"/>
                </a:ext>
              </a:extLst>
            </p:cNvPr>
            <p:cNvSpPr txBox="1"/>
            <p:nvPr/>
          </p:nvSpPr>
          <p:spPr>
            <a:xfrm>
              <a:off x="4501045" y="4953326"/>
              <a:ext cx="627236" cy="415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ED7D32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228</a:t>
              </a:r>
            </a:p>
          </p:txBody>
        </p:sp>
        <p:pic>
          <p:nvPicPr>
            <p:cNvPr id="256" name="Picture 35">
              <a:extLst>
                <a:ext uri="{FF2B5EF4-FFF2-40B4-BE49-F238E27FC236}">
                  <a16:creationId xmlns:a16="http://schemas.microsoft.com/office/drawing/2014/main" id="{3ED65915-2C39-FB69-8D05-794AF93D1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4861" y="5064338"/>
              <a:ext cx="1400739" cy="1336763"/>
            </a:xfrm>
            <a:prstGeom prst="rect">
              <a:avLst/>
            </a:prstGeom>
          </p:spPr>
        </p:pic>
        <p:sp>
          <p:nvSpPr>
            <p:cNvPr id="257" name="TextBox 36">
              <a:extLst>
                <a:ext uri="{FF2B5EF4-FFF2-40B4-BE49-F238E27FC236}">
                  <a16:creationId xmlns:a16="http://schemas.microsoft.com/office/drawing/2014/main" id="{8863054A-04E1-386D-0A23-885AEA7054AD}"/>
                </a:ext>
              </a:extLst>
            </p:cNvPr>
            <p:cNvSpPr txBox="1"/>
            <p:nvPr/>
          </p:nvSpPr>
          <p:spPr>
            <a:xfrm>
              <a:off x="5274058" y="5574805"/>
              <a:ext cx="502344" cy="335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69"/>
                </a:lnSpc>
                <a:spcBef>
                  <a:spcPct val="0"/>
                </a:spcBef>
              </a:pPr>
              <a:r>
                <a:rPr lang="en-US" b="1">
                  <a:solidFill>
                    <a:srgbClr val="ED7D31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33%</a:t>
              </a:r>
            </a:p>
          </p:txBody>
        </p:sp>
        <p:sp>
          <p:nvSpPr>
            <p:cNvPr id="289" name="TextBox 37">
              <a:extLst>
                <a:ext uri="{FF2B5EF4-FFF2-40B4-BE49-F238E27FC236}">
                  <a16:creationId xmlns:a16="http://schemas.microsoft.com/office/drawing/2014/main" id="{819B8FD0-AA82-86C2-0EB2-C270C4D5F83E}"/>
                </a:ext>
              </a:extLst>
            </p:cNvPr>
            <p:cNvSpPr txBox="1"/>
            <p:nvPr/>
          </p:nvSpPr>
          <p:spPr>
            <a:xfrm>
              <a:off x="7778675" y="4544990"/>
              <a:ext cx="1940512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Umgesetzte</a:t>
              </a: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Vorschläge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Proposte</a:t>
              </a: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implementate</a:t>
              </a:r>
              <a:endParaRPr lang="en-US" sz="120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1" name="TextBox 38">
              <a:extLst>
                <a:ext uri="{FF2B5EF4-FFF2-40B4-BE49-F238E27FC236}">
                  <a16:creationId xmlns:a16="http://schemas.microsoft.com/office/drawing/2014/main" id="{4FCC7058-3A95-B322-3CAD-AA39E80C6AA5}"/>
                </a:ext>
              </a:extLst>
            </p:cNvPr>
            <p:cNvSpPr txBox="1"/>
            <p:nvPr/>
          </p:nvSpPr>
          <p:spPr>
            <a:xfrm>
              <a:off x="7516708" y="4957130"/>
              <a:ext cx="627236" cy="415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00B050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59</a:t>
              </a:r>
            </a:p>
          </p:txBody>
        </p:sp>
        <p:sp>
          <p:nvSpPr>
            <p:cNvPr id="292" name="TextBox 40">
              <a:extLst>
                <a:ext uri="{FF2B5EF4-FFF2-40B4-BE49-F238E27FC236}">
                  <a16:creationId xmlns:a16="http://schemas.microsoft.com/office/drawing/2014/main" id="{80CDA2D0-9FAC-0233-AC45-2070EF8E9306}"/>
                </a:ext>
              </a:extLst>
            </p:cNvPr>
            <p:cNvSpPr txBox="1"/>
            <p:nvPr/>
          </p:nvSpPr>
          <p:spPr>
            <a:xfrm>
              <a:off x="8125398" y="5574804"/>
              <a:ext cx="502344" cy="341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69"/>
                </a:lnSpc>
                <a:spcBef>
                  <a:spcPct val="0"/>
                </a:spcBef>
              </a:pPr>
              <a:r>
                <a:rPr lang="en-US" b="1">
                  <a:solidFill>
                    <a:srgbClr val="00B050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9%</a:t>
              </a:r>
            </a:p>
          </p:txBody>
        </p:sp>
        <p:grpSp>
          <p:nvGrpSpPr>
            <p:cNvPr id="293" name="Group 41">
              <a:extLst>
                <a:ext uri="{FF2B5EF4-FFF2-40B4-BE49-F238E27FC236}">
                  <a16:creationId xmlns:a16="http://schemas.microsoft.com/office/drawing/2014/main" id="{3EF7D06A-AC00-921F-258E-D5EE3B2BA477}"/>
                </a:ext>
              </a:extLst>
            </p:cNvPr>
            <p:cNvGrpSpPr/>
            <p:nvPr/>
          </p:nvGrpSpPr>
          <p:grpSpPr>
            <a:xfrm>
              <a:off x="2730477" y="4180791"/>
              <a:ext cx="5584795" cy="255602"/>
              <a:chOff x="-2528768" y="-148618"/>
              <a:chExt cx="9242352" cy="499663"/>
            </a:xfrm>
          </p:grpSpPr>
          <p:sp>
            <p:nvSpPr>
              <p:cNvPr id="294" name="AutoShape 42">
                <a:extLst>
                  <a:ext uri="{FF2B5EF4-FFF2-40B4-BE49-F238E27FC236}">
                    <a16:creationId xmlns:a16="http://schemas.microsoft.com/office/drawing/2014/main" id="{5E4244E2-46BA-B391-DC02-776116A6EFED}"/>
                  </a:ext>
                </a:extLst>
              </p:cNvPr>
              <p:cNvSpPr/>
              <p:nvPr/>
            </p:nvSpPr>
            <p:spPr>
              <a:xfrm>
                <a:off x="-2528768" y="65373"/>
                <a:ext cx="9242352" cy="3"/>
              </a:xfrm>
              <a:prstGeom prst="line">
                <a:avLst/>
              </a:prstGeom>
              <a:ln w="12700" cap="flat">
                <a:solidFill>
                  <a:srgbClr val="000000"/>
                </a:solidFill>
                <a:prstDash val="sysDash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>
                  <a:latin typeface="Montserrat" panose="00000500000000000000" pitchFamily="2" charset="0"/>
                </a:endParaRPr>
              </a:p>
            </p:txBody>
          </p:sp>
          <p:sp>
            <p:nvSpPr>
              <p:cNvPr id="295" name="AutoShape 43">
                <a:extLst>
                  <a:ext uri="{FF2B5EF4-FFF2-40B4-BE49-F238E27FC236}">
                    <a16:creationId xmlns:a16="http://schemas.microsoft.com/office/drawing/2014/main" id="{AD1DBCBD-4C6D-BD41-5E08-7DFD42D867E5}"/>
                  </a:ext>
                </a:extLst>
              </p:cNvPr>
              <p:cNvSpPr/>
              <p:nvPr/>
            </p:nvSpPr>
            <p:spPr>
              <a:xfrm flipH="1" flipV="1">
                <a:off x="4648274" y="-148618"/>
                <a:ext cx="0" cy="213991"/>
              </a:xfrm>
              <a:prstGeom prst="line">
                <a:avLst/>
              </a:prstGeom>
              <a:ln w="12700" cap="flat">
                <a:solidFill>
                  <a:srgbClr val="000000"/>
                </a:solidFill>
                <a:prstDash val="sysDash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>
                  <a:latin typeface="Montserrat" panose="00000500000000000000" pitchFamily="2" charset="0"/>
                </a:endParaRPr>
              </a:p>
            </p:txBody>
          </p:sp>
          <p:sp>
            <p:nvSpPr>
              <p:cNvPr id="296" name="AutoShape 44">
                <a:extLst>
                  <a:ext uri="{FF2B5EF4-FFF2-40B4-BE49-F238E27FC236}">
                    <a16:creationId xmlns:a16="http://schemas.microsoft.com/office/drawing/2014/main" id="{A435B1F5-5214-CF39-939B-76F5459B0BD3}"/>
                  </a:ext>
                </a:extLst>
              </p:cNvPr>
              <p:cNvSpPr/>
              <p:nvPr/>
            </p:nvSpPr>
            <p:spPr>
              <a:xfrm flipH="1" flipV="1">
                <a:off x="-2528768" y="105851"/>
                <a:ext cx="0" cy="245194"/>
              </a:xfrm>
              <a:prstGeom prst="line">
                <a:avLst/>
              </a:prstGeom>
              <a:ln w="12700" cap="flat">
                <a:solidFill>
                  <a:srgbClr val="000000"/>
                </a:solidFill>
                <a:prstDash val="sysDash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>
                  <a:latin typeface="Montserrat" panose="00000500000000000000" pitchFamily="2" charset="0"/>
                </a:endParaRPr>
              </a:p>
            </p:txBody>
          </p:sp>
          <p:sp>
            <p:nvSpPr>
              <p:cNvPr id="297" name="AutoShape 45">
                <a:extLst>
                  <a:ext uri="{FF2B5EF4-FFF2-40B4-BE49-F238E27FC236}">
                    <a16:creationId xmlns:a16="http://schemas.microsoft.com/office/drawing/2014/main" id="{313CF1ED-7C4F-4134-8437-986B31E91D06}"/>
                  </a:ext>
                </a:extLst>
              </p:cNvPr>
              <p:cNvSpPr/>
              <p:nvPr/>
            </p:nvSpPr>
            <p:spPr>
              <a:xfrm flipH="1" flipV="1">
                <a:off x="1995184" y="122369"/>
                <a:ext cx="0" cy="228675"/>
              </a:xfrm>
              <a:prstGeom prst="line">
                <a:avLst/>
              </a:prstGeom>
              <a:ln w="12700" cap="flat">
                <a:solidFill>
                  <a:srgbClr val="000000"/>
                </a:solidFill>
                <a:prstDash val="sysDash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>
                  <a:latin typeface="Montserrat" panose="00000500000000000000" pitchFamily="2" charset="0"/>
                </a:endParaRPr>
              </a:p>
            </p:txBody>
          </p:sp>
          <p:sp>
            <p:nvSpPr>
              <p:cNvPr id="298" name="AutoShape 46">
                <a:extLst>
                  <a:ext uri="{FF2B5EF4-FFF2-40B4-BE49-F238E27FC236}">
                    <a16:creationId xmlns:a16="http://schemas.microsoft.com/office/drawing/2014/main" id="{7B144E07-2DA0-CC5B-DD76-215D40217E11}"/>
                  </a:ext>
                </a:extLst>
              </p:cNvPr>
              <p:cNvSpPr/>
              <p:nvPr/>
            </p:nvSpPr>
            <p:spPr>
              <a:xfrm flipV="1">
                <a:off x="6713576" y="65373"/>
                <a:ext cx="0" cy="285671"/>
              </a:xfrm>
              <a:prstGeom prst="line">
                <a:avLst/>
              </a:prstGeom>
              <a:ln w="12700" cap="flat">
                <a:solidFill>
                  <a:srgbClr val="000000"/>
                </a:solidFill>
                <a:prstDash val="sysDash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>
                  <a:latin typeface="Montserrat" panose="00000500000000000000" pitchFamily="2" charset="0"/>
                </a:endParaRPr>
              </a:p>
            </p:txBody>
          </p:sp>
        </p:grpSp>
      </p:grpSp>
      <p:sp>
        <p:nvSpPr>
          <p:cNvPr id="300" name="TextBox 48">
            <a:extLst>
              <a:ext uri="{FF2B5EF4-FFF2-40B4-BE49-F238E27FC236}">
                <a16:creationId xmlns:a16="http://schemas.microsoft.com/office/drawing/2014/main" id="{6872D0C7-E431-B69B-64F0-315CC8CCE11F}"/>
              </a:ext>
            </a:extLst>
          </p:cNvPr>
          <p:cNvSpPr txBox="1"/>
          <p:nvPr/>
        </p:nvSpPr>
        <p:spPr>
          <a:xfrm>
            <a:off x="8883092" y="3397961"/>
            <a:ext cx="2680850" cy="41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200" dirty="0" err="1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konkrete</a:t>
            </a:r>
            <a:r>
              <a: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Gesamtvorschläge</a:t>
            </a:r>
            <a:endParaRPr lang="en-US" sz="1200" dirty="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lvl="0" indent="0" algn="r">
              <a:lnSpc>
                <a:spcPts val="1680"/>
              </a:lnSpc>
              <a:spcBef>
                <a:spcPct val="0"/>
              </a:spcBef>
            </a:pPr>
            <a:r>
              <a:rPr lang="en-US" sz="1200" dirty="0" err="1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Proposte</a:t>
            </a:r>
            <a:r>
              <a: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concrete </a:t>
            </a:r>
            <a:r>
              <a:rPr lang="en-US" sz="1200" dirty="0" err="1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complessive</a:t>
            </a:r>
            <a:endParaRPr lang="en-US" sz="1200" dirty="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TextBox 49">
            <a:extLst>
              <a:ext uri="{FF2B5EF4-FFF2-40B4-BE49-F238E27FC236}">
                <a16:creationId xmlns:a16="http://schemas.microsoft.com/office/drawing/2014/main" id="{ED596D4D-C617-3E3F-C6C5-5424A89EDAE4}"/>
              </a:ext>
            </a:extLst>
          </p:cNvPr>
          <p:cNvSpPr txBox="1"/>
          <p:nvPr/>
        </p:nvSpPr>
        <p:spPr>
          <a:xfrm>
            <a:off x="10276713" y="3815639"/>
            <a:ext cx="1287229" cy="576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9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1309</a:t>
            </a: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2EADB454-3D10-D89D-816B-1F0C543B127D}"/>
              </a:ext>
            </a:extLst>
          </p:cNvPr>
          <p:cNvSpPr txBox="1"/>
          <p:nvPr/>
        </p:nvSpPr>
        <p:spPr>
          <a:xfrm>
            <a:off x="926046" y="732727"/>
            <a:ext cx="96188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Vorschläge der Mitarbeiter/</a:t>
            </a:r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innen</a:t>
            </a:r>
            <a:b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</a:br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Proposte</a:t>
            </a: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delle</a:t>
            </a: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/</a:t>
            </a:r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dei</a:t>
            </a: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collaboratrici</a:t>
            </a: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/</a:t>
            </a:r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collaboratori</a:t>
            </a:r>
            <a:endParaRPr lang="en-US" sz="2400" b="1" dirty="0">
              <a:solidFill>
                <a:srgbClr val="000000"/>
              </a:solidFill>
              <a:latin typeface="Montserrat" panose="00000500000000000000" pitchFamily="2" charset="0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110452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1FA2635E-D160-7851-6D64-1D70CC5F8403}"/>
              </a:ext>
            </a:extLst>
          </p:cNvPr>
          <p:cNvGrpSpPr/>
          <p:nvPr/>
        </p:nvGrpSpPr>
        <p:grpSpPr>
          <a:xfrm>
            <a:off x="5697562" y="2338162"/>
            <a:ext cx="6235158" cy="3259567"/>
            <a:chOff x="292605" y="6811924"/>
            <a:chExt cx="6974790" cy="3177665"/>
          </a:xfrm>
        </p:grpSpPr>
        <p:sp>
          <p:nvSpPr>
            <p:cNvPr id="141" name="TextBox 32">
              <a:extLst>
                <a:ext uri="{FF2B5EF4-FFF2-40B4-BE49-F238E27FC236}">
                  <a16:creationId xmlns:a16="http://schemas.microsoft.com/office/drawing/2014/main" id="{AA9875E0-934B-3FD9-6CF6-45DCBD9E48AD}"/>
                </a:ext>
              </a:extLst>
            </p:cNvPr>
            <p:cNvSpPr txBox="1"/>
            <p:nvPr/>
          </p:nvSpPr>
          <p:spPr>
            <a:xfrm>
              <a:off x="508030" y="6811924"/>
              <a:ext cx="2335625" cy="240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74"/>
                </a:lnSpc>
                <a:spcBef>
                  <a:spcPct val="0"/>
                </a:spcBef>
              </a:pPr>
              <a:r>
                <a:rPr lang="en-US" sz="141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Insgesamt / Totale</a:t>
              </a:r>
            </a:p>
          </p:txBody>
        </p:sp>
        <p:sp>
          <p:nvSpPr>
            <p:cNvPr id="142" name="TextBox 33">
              <a:extLst>
                <a:ext uri="{FF2B5EF4-FFF2-40B4-BE49-F238E27FC236}">
                  <a16:creationId xmlns:a16="http://schemas.microsoft.com/office/drawing/2014/main" id="{3E5D899B-CB4D-E40A-2280-2BA9BF64253A}"/>
                </a:ext>
              </a:extLst>
            </p:cNvPr>
            <p:cNvSpPr txBox="1"/>
            <p:nvPr/>
          </p:nvSpPr>
          <p:spPr>
            <a:xfrm>
              <a:off x="6789317" y="6811924"/>
              <a:ext cx="472019" cy="240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974"/>
                </a:lnSpc>
                <a:spcBef>
                  <a:spcPct val="0"/>
                </a:spcBef>
              </a:pPr>
              <a:r>
                <a:rPr lang="en-US" sz="141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98</a:t>
              </a:r>
            </a:p>
          </p:txBody>
        </p:sp>
        <p:grpSp>
          <p:nvGrpSpPr>
            <p:cNvPr id="212" name="Gruppieren 211">
              <a:extLst>
                <a:ext uri="{FF2B5EF4-FFF2-40B4-BE49-F238E27FC236}">
                  <a16:creationId xmlns:a16="http://schemas.microsoft.com/office/drawing/2014/main" id="{A64B4751-B12A-DB63-84E5-EB4EF347B86D}"/>
                </a:ext>
              </a:extLst>
            </p:cNvPr>
            <p:cNvGrpSpPr/>
            <p:nvPr/>
          </p:nvGrpSpPr>
          <p:grpSpPr>
            <a:xfrm>
              <a:off x="292605" y="7092598"/>
              <a:ext cx="6974790" cy="2896991"/>
              <a:chOff x="292605" y="7092598"/>
              <a:chExt cx="6974790" cy="2896991"/>
            </a:xfrm>
          </p:grpSpPr>
          <p:grpSp>
            <p:nvGrpSpPr>
              <p:cNvPr id="15" name="Group 3">
                <a:extLst>
                  <a:ext uri="{FF2B5EF4-FFF2-40B4-BE49-F238E27FC236}">
                    <a16:creationId xmlns:a16="http://schemas.microsoft.com/office/drawing/2014/main" id="{2915DE78-3241-053C-511C-BD6F38117BA2}"/>
                  </a:ext>
                </a:extLst>
              </p:cNvPr>
              <p:cNvGrpSpPr/>
              <p:nvPr/>
            </p:nvGrpSpPr>
            <p:grpSpPr>
              <a:xfrm>
                <a:off x="292605" y="7271950"/>
                <a:ext cx="134053" cy="127638"/>
                <a:chOff x="0" y="0"/>
                <a:chExt cx="853651" cy="812800"/>
              </a:xfrm>
            </p:grpSpPr>
            <p:sp>
              <p:nvSpPr>
                <p:cNvPr id="16" name="Freeform 4">
                  <a:extLst>
                    <a:ext uri="{FF2B5EF4-FFF2-40B4-BE49-F238E27FC236}">
                      <a16:creationId xmlns:a16="http://schemas.microsoft.com/office/drawing/2014/main" id="{0363F5B6-94E9-1A9E-2B9C-CC1F9C4D6C4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00569E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" name="TextBox 5">
                  <a:extLst>
                    <a:ext uri="{FF2B5EF4-FFF2-40B4-BE49-F238E27FC236}">
                      <a16:creationId xmlns:a16="http://schemas.microsoft.com/office/drawing/2014/main" id="{FD68D0CD-96CE-E88C-AD0B-1A1B38A0BEFA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18" name="AutoShape 6">
                <a:extLst>
                  <a:ext uri="{FF2B5EF4-FFF2-40B4-BE49-F238E27FC236}">
                    <a16:creationId xmlns:a16="http://schemas.microsoft.com/office/drawing/2014/main" id="{63E9844A-14B5-BBB3-37F0-791F3BF35889}"/>
                  </a:ext>
                </a:extLst>
              </p:cNvPr>
              <p:cNvSpPr/>
              <p:nvPr/>
            </p:nvSpPr>
            <p:spPr>
              <a:xfrm>
                <a:off x="510835" y="7092598"/>
                <a:ext cx="6756560" cy="0"/>
              </a:xfrm>
              <a:prstGeom prst="line">
                <a:avLst/>
              </a:prstGeom>
              <a:ln w="9525" cap="rnd">
                <a:solidFill>
                  <a:srgbClr val="0B1623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368887C4-60B1-0A89-4A6A-F1502863A8C6}"/>
                  </a:ext>
                </a:extLst>
              </p:cNvPr>
              <p:cNvGrpSpPr/>
              <p:nvPr/>
            </p:nvGrpSpPr>
            <p:grpSpPr>
              <a:xfrm>
                <a:off x="292605" y="7557112"/>
                <a:ext cx="134053" cy="127638"/>
                <a:chOff x="0" y="0"/>
                <a:chExt cx="853651" cy="812800"/>
              </a:xfrm>
            </p:grpSpPr>
            <p:sp>
              <p:nvSpPr>
                <p:cNvPr id="20" name="Freeform 8">
                  <a:extLst>
                    <a:ext uri="{FF2B5EF4-FFF2-40B4-BE49-F238E27FC236}">
                      <a16:creationId xmlns:a16="http://schemas.microsoft.com/office/drawing/2014/main" id="{0F7AC98A-3E3A-A7A8-DD8D-E9922F26DD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7EC6E1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" name="TextBox 9">
                  <a:extLst>
                    <a:ext uri="{FF2B5EF4-FFF2-40B4-BE49-F238E27FC236}">
                      <a16:creationId xmlns:a16="http://schemas.microsoft.com/office/drawing/2014/main" id="{E1ABCAE6-CC91-023A-7C4E-01220AA3AD51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AC9C45E6-42CA-1A7D-F9D2-6CDDC5E4B9F3}"/>
                  </a:ext>
                </a:extLst>
              </p:cNvPr>
              <p:cNvGrpSpPr/>
              <p:nvPr/>
            </p:nvGrpSpPr>
            <p:grpSpPr>
              <a:xfrm>
                <a:off x="292605" y="7873464"/>
                <a:ext cx="134053" cy="127638"/>
                <a:chOff x="0" y="0"/>
                <a:chExt cx="853651" cy="812800"/>
              </a:xfrm>
            </p:grpSpPr>
            <p:sp>
              <p:nvSpPr>
                <p:cNvPr id="23" name="Freeform 11">
                  <a:extLst>
                    <a:ext uri="{FF2B5EF4-FFF2-40B4-BE49-F238E27FC236}">
                      <a16:creationId xmlns:a16="http://schemas.microsoft.com/office/drawing/2014/main" id="{FC8379DD-9B08-0653-02A6-13A0875C7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A9D5E5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" name="TextBox 12">
                  <a:extLst>
                    <a:ext uri="{FF2B5EF4-FFF2-40B4-BE49-F238E27FC236}">
                      <a16:creationId xmlns:a16="http://schemas.microsoft.com/office/drawing/2014/main" id="{297EE08F-282E-0740-CBC7-674028A2CB08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grpSp>
            <p:nvGrpSpPr>
              <p:cNvPr id="25" name="Group 13">
                <a:extLst>
                  <a:ext uri="{FF2B5EF4-FFF2-40B4-BE49-F238E27FC236}">
                    <a16:creationId xmlns:a16="http://schemas.microsoft.com/office/drawing/2014/main" id="{7103DEEF-25D3-E7AF-6BF0-ABB4610B628D}"/>
                  </a:ext>
                </a:extLst>
              </p:cNvPr>
              <p:cNvGrpSpPr/>
              <p:nvPr/>
            </p:nvGrpSpPr>
            <p:grpSpPr>
              <a:xfrm>
                <a:off x="292605" y="8205241"/>
                <a:ext cx="134053" cy="127638"/>
                <a:chOff x="0" y="0"/>
                <a:chExt cx="853651" cy="812800"/>
              </a:xfrm>
            </p:grpSpPr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8B7D67D4-35B8-D3A1-99FC-68DBC897D75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AD4343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7" name="TextBox 15">
                  <a:extLst>
                    <a:ext uri="{FF2B5EF4-FFF2-40B4-BE49-F238E27FC236}">
                      <a16:creationId xmlns:a16="http://schemas.microsoft.com/office/drawing/2014/main" id="{5B3DC2E8-53FA-52F1-E4CB-252FD527DF33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grpSp>
            <p:nvGrpSpPr>
              <p:cNvPr id="28" name="Group 16">
                <a:extLst>
                  <a:ext uri="{FF2B5EF4-FFF2-40B4-BE49-F238E27FC236}">
                    <a16:creationId xmlns:a16="http://schemas.microsoft.com/office/drawing/2014/main" id="{09D07424-1C68-E618-476C-A9E3C1955E1A}"/>
                  </a:ext>
                </a:extLst>
              </p:cNvPr>
              <p:cNvGrpSpPr/>
              <p:nvPr/>
            </p:nvGrpSpPr>
            <p:grpSpPr>
              <a:xfrm>
                <a:off x="292605" y="8537017"/>
                <a:ext cx="134053" cy="127638"/>
                <a:chOff x="0" y="0"/>
                <a:chExt cx="853651" cy="812800"/>
              </a:xfrm>
            </p:grpSpPr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BB25BDF8-A81D-AC04-C54E-672F982F3F8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EECAD0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0" name="TextBox 18">
                  <a:extLst>
                    <a:ext uri="{FF2B5EF4-FFF2-40B4-BE49-F238E27FC236}">
                      <a16:creationId xmlns:a16="http://schemas.microsoft.com/office/drawing/2014/main" id="{F7ABAF72-9BF9-AFDB-1652-55CC52FBBFE8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grpSp>
            <p:nvGrpSpPr>
              <p:cNvPr id="31" name="Group 19">
                <a:extLst>
                  <a:ext uri="{FF2B5EF4-FFF2-40B4-BE49-F238E27FC236}">
                    <a16:creationId xmlns:a16="http://schemas.microsoft.com/office/drawing/2014/main" id="{377E7D88-441D-6D26-B4A5-F073E5F7D7C6}"/>
                  </a:ext>
                </a:extLst>
              </p:cNvPr>
              <p:cNvGrpSpPr/>
              <p:nvPr/>
            </p:nvGrpSpPr>
            <p:grpSpPr>
              <a:xfrm>
                <a:off x="292605" y="8972444"/>
                <a:ext cx="134053" cy="127638"/>
                <a:chOff x="0" y="0"/>
                <a:chExt cx="853651" cy="812800"/>
              </a:xfrm>
            </p:grpSpPr>
            <p:sp>
              <p:nvSpPr>
                <p:cNvPr id="128" name="Freeform 20">
                  <a:extLst>
                    <a:ext uri="{FF2B5EF4-FFF2-40B4-BE49-F238E27FC236}">
                      <a16:creationId xmlns:a16="http://schemas.microsoft.com/office/drawing/2014/main" id="{EDD5928D-D1A9-D71B-36E9-8D87DE799E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BB109D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9" name="TextBox 21">
                  <a:extLst>
                    <a:ext uri="{FF2B5EF4-FFF2-40B4-BE49-F238E27FC236}">
                      <a16:creationId xmlns:a16="http://schemas.microsoft.com/office/drawing/2014/main" id="{31B96D35-25B2-B131-2D92-34D125FBD295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grpSp>
            <p:nvGrpSpPr>
              <p:cNvPr id="130" name="Group 22">
                <a:extLst>
                  <a:ext uri="{FF2B5EF4-FFF2-40B4-BE49-F238E27FC236}">
                    <a16:creationId xmlns:a16="http://schemas.microsoft.com/office/drawing/2014/main" id="{F9C7FD1E-C6F1-3230-3059-3F95C00FEB10}"/>
                  </a:ext>
                </a:extLst>
              </p:cNvPr>
              <p:cNvGrpSpPr/>
              <p:nvPr/>
            </p:nvGrpSpPr>
            <p:grpSpPr>
              <a:xfrm>
                <a:off x="292605" y="9396847"/>
                <a:ext cx="134053" cy="127638"/>
                <a:chOff x="0" y="0"/>
                <a:chExt cx="853651" cy="812800"/>
              </a:xfrm>
            </p:grpSpPr>
            <p:sp>
              <p:nvSpPr>
                <p:cNvPr id="131" name="Freeform 23">
                  <a:extLst>
                    <a:ext uri="{FF2B5EF4-FFF2-40B4-BE49-F238E27FC236}">
                      <a16:creationId xmlns:a16="http://schemas.microsoft.com/office/drawing/2014/main" id="{BA214893-7CA5-D27D-4A8A-5F5378B5AA3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D0005F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2" name="TextBox 24">
                  <a:extLst>
                    <a:ext uri="{FF2B5EF4-FFF2-40B4-BE49-F238E27FC236}">
                      <a16:creationId xmlns:a16="http://schemas.microsoft.com/office/drawing/2014/main" id="{FA52E509-E4FD-35BB-7FD3-70875F86057D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grpSp>
            <p:nvGrpSpPr>
              <p:cNvPr id="133" name="Group 25">
                <a:extLst>
                  <a:ext uri="{FF2B5EF4-FFF2-40B4-BE49-F238E27FC236}">
                    <a16:creationId xmlns:a16="http://schemas.microsoft.com/office/drawing/2014/main" id="{15AAF8C1-A4FC-78DA-24E8-70A8C3EC6656}"/>
                  </a:ext>
                </a:extLst>
              </p:cNvPr>
              <p:cNvGrpSpPr/>
              <p:nvPr/>
            </p:nvGrpSpPr>
            <p:grpSpPr>
              <a:xfrm>
                <a:off x="292605" y="9821249"/>
                <a:ext cx="131530" cy="125236"/>
                <a:chOff x="0" y="0"/>
                <a:chExt cx="853651" cy="812800"/>
              </a:xfrm>
            </p:grpSpPr>
            <p:sp>
              <p:nvSpPr>
                <p:cNvPr id="135" name="Freeform 26">
                  <a:extLst>
                    <a:ext uri="{FF2B5EF4-FFF2-40B4-BE49-F238E27FC236}">
                      <a16:creationId xmlns:a16="http://schemas.microsoft.com/office/drawing/2014/main" id="{1663B6CB-3DA5-A8D5-0C70-9B154B6345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DE4F45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6" name="TextBox 27">
                  <a:extLst>
                    <a:ext uri="{FF2B5EF4-FFF2-40B4-BE49-F238E27FC236}">
                      <a16:creationId xmlns:a16="http://schemas.microsoft.com/office/drawing/2014/main" id="{D348E4E0-6EB9-46E4-7DDD-353797C479CD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grpSp>
            <p:nvGrpSpPr>
              <p:cNvPr id="137" name="Group 28">
                <a:extLst>
                  <a:ext uri="{FF2B5EF4-FFF2-40B4-BE49-F238E27FC236}">
                    <a16:creationId xmlns:a16="http://schemas.microsoft.com/office/drawing/2014/main" id="{CFF99CE1-88A8-00BD-8C4B-420E49927911}"/>
                  </a:ext>
                </a:extLst>
              </p:cNvPr>
              <p:cNvGrpSpPr/>
              <p:nvPr/>
            </p:nvGrpSpPr>
            <p:grpSpPr>
              <a:xfrm>
                <a:off x="3930521" y="7305646"/>
                <a:ext cx="140112" cy="133407"/>
                <a:chOff x="0" y="0"/>
                <a:chExt cx="853651" cy="812800"/>
              </a:xfrm>
            </p:grpSpPr>
            <p:sp>
              <p:nvSpPr>
                <p:cNvPr id="138" name="Freeform 29">
                  <a:extLst>
                    <a:ext uri="{FF2B5EF4-FFF2-40B4-BE49-F238E27FC236}">
                      <a16:creationId xmlns:a16="http://schemas.microsoft.com/office/drawing/2014/main" id="{37D18612-C71A-0D26-65C2-C64F2047A5C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F79150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9" name="TextBox 30">
                  <a:extLst>
                    <a:ext uri="{FF2B5EF4-FFF2-40B4-BE49-F238E27FC236}">
                      <a16:creationId xmlns:a16="http://schemas.microsoft.com/office/drawing/2014/main" id="{C32F4560-CF75-D5DF-444B-9D26387B0729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140" name="TextBox 31">
                <a:extLst>
                  <a:ext uri="{FF2B5EF4-FFF2-40B4-BE49-F238E27FC236}">
                    <a16:creationId xmlns:a16="http://schemas.microsoft.com/office/drawing/2014/main" id="{2AF7AC55-7C91-67B1-0C4E-CA9DE4C8FE3C}"/>
                  </a:ext>
                </a:extLst>
              </p:cNvPr>
              <p:cNvSpPr txBox="1"/>
              <p:nvPr/>
            </p:nvSpPr>
            <p:spPr>
              <a:xfrm>
                <a:off x="511186" y="7201832"/>
                <a:ext cx="2332469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 Landwirtschaft, Forstwirtschaft und Tourismus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 Agricoltura, Foreste e Turismo</a:t>
                </a:r>
              </a:p>
            </p:txBody>
          </p:sp>
          <p:sp>
            <p:nvSpPr>
              <p:cNvPr id="143" name="TextBox 34">
                <a:extLst>
                  <a:ext uri="{FF2B5EF4-FFF2-40B4-BE49-F238E27FC236}">
                    <a16:creationId xmlns:a16="http://schemas.microsoft.com/office/drawing/2014/main" id="{7D441CF5-8297-9003-46F4-EBC744B360AC}"/>
                  </a:ext>
                </a:extLst>
              </p:cNvPr>
              <p:cNvSpPr txBox="1"/>
              <p:nvPr/>
            </p:nvSpPr>
            <p:spPr>
              <a:xfrm>
                <a:off x="3138671" y="7244093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12</a:t>
                </a:r>
              </a:p>
            </p:txBody>
          </p:sp>
          <p:sp>
            <p:nvSpPr>
              <p:cNvPr id="144" name="TextBox 35">
                <a:extLst>
                  <a:ext uri="{FF2B5EF4-FFF2-40B4-BE49-F238E27FC236}">
                    <a16:creationId xmlns:a16="http://schemas.microsoft.com/office/drawing/2014/main" id="{93CDEC43-62E5-CCA6-97CD-34AC4FC25C7E}"/>
                  </a:ext>
                </a:extLst>
              </p:cNvPr>
              <p:cNvSpPr txBox="1"/>
              <p:nvPr/>
            </p:nvSpPr>
            <p:spPr>
              <a:xfrm>
                <a:off x="511186" y="7481783"/>
                <a:ext cx="2332469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 Europa, Arbeit und Personal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 Europa, Lavoro e Personale</a:t>
                </a:r>
              </a:p>
            </p:txBody>
          </p:sp>
          <p:sp>
            <p:nvSpPr>
              <p:cNvPr id="145" name="TextBox 36">
                <a:extLst>
                  <a:ext uri="{FF2B5EF4-FFF2-40B4-BE49-F238E27FC236}">
                    <a16:creationId xmlns:a16="http://schemas.microsoft.com/office/drawing/2014/main" id="{402E00C9-8481-6FF1-4DD1-85BFAB5E11EB}"/>
                  </a:ext>
                </a:extLst>
              </p:cNvPr>
              <p:cNvSpPr txBox="1"/>
              <p:nvPr/>
            </p:nvSpPr>
            <p:spPr>
              <a:xfrm>
                <a:off x="3151753" y="7524045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13</a:t>
                </a:r>
              </a:p>
            </p:txBody>
          </p:sp>
          <p:sp>
            <p:nvSpPr>
              <p:cNvPr id="146" name="TextBox 37">
                <a:extLst>
                  <a:ext uri="{FF2B5EF4-FFF2-40B4-BE49-F238E27FC236}">
                    <a16:creationId xmlns:a16="http://schemas.microsoft.com/office/drawing/2014/main" id="{A705DB4B-7F0F-95A3-6792-24E1D8BB813C}"/>
                  </a:ext>
                </a:extLst>
              </p:cNvPr>
              <p:cNvSpPr txBox="1"/>
              <p:nvPr/>
            </p:nvSpPr>
            <p:spPr>
              <a:xfrm>
                <a:off x="3151753" y="7855093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7</a:t>
                </a:r>
              </a:p>
            </p:txBody>
          </p:sp>
          <p:sp>
            <p:nvSpPr>
              <p:cNvPr id="147" name="TextBox 38">
                <a:extLst>
                  <a:ext uri="{FF2B5EF4-FFF2-40B4-BE49-F238E27FC236}">
                    <a16:creationId xmlns:a16="http://schemas.microsoft.com/office/drawing/2014/main" id="{070A19DB-1594-1497-A542-B7F15654CE6A}"/>
                  </a:ext>
                </a:extLst>
              </p:cNvPr>
              <p:cNvSpPr txBox="1"/>
              <p:nvPr/>
            </p:nvSpPr>
            <p:spPr>
              <a:xfrm>
                <a:off x="3151753" y="8194066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3</a:t>
                </a:r>
              </a:p>
            </p:txBody>
          </p:sp>
          <p:sp>
            <p:nvSpPr>
              <p:cNvPr id="148" name="TextBox 39">
                <a:extLst>
                  <a:ext uri="{FF2B5EF4-FFF2-40B4-BE49-F238E27FC236}">
                    <a16:creationId xmlns:a16="http://schemas.microsoft.com/office/drawing/2014/main" id="{2546797C-E160-3934-40F9-56F8EB857998}"/>
                  </a:ext>
                </a:extLst>
              </p:cNvPr>
              <p:cNvSpPr txBox="1"/>
              <p:nvPr/>
            </p:nvSpPr>
            <p:spPr>
              <a:xfrm>
                <a:off x="3151753" y="8537648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6</a:t>
                </a:r>
              </a:p>
            </p:txBody>
          </p:sp>
          <p:sp>
            <p:nvSpPr>
              <p:cNvPr id="149" name="TextBox 40">
                <a:extLst>
                  <a:ext uri="{FF2B5EF4-FFF2-40B4-BE49-F238E27FC236}">
                    <a16:creationId xmlns:a16="http://schemas.microsoft.com/office/drawing/2014/main" id="{06960270-0372-66E8-4993-7A93FE5801FC}"/>
                  </a:ext>
                </a:extLst>
              </p:cNvPr>
              <p:cNvSpPr txBox="1"/>
              <p:nvPr/>
            </p:nvSpPr>
            <p:spPr>
              <a:xfrm>
                <a:off x="3151402" y="8960857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10</a:t>
                </a:r>
              </a:p>
            </p:txBody>
          </p:sp>
          <p:sp>
            <p:nvSpPr>
              <p:cNvPr id="150" name="TextBox 41">
                <a:extLst>
                  <a:ext uri="{FF2B5EF4-FFF2-40B4-BE49-F238E27FC236}">
                    <a16:creationId xmlns:a16="http://schemas.microsoft.com/office/drawing/2014/main" id="{FE5A9C82-CE9F-F804-67DC-54BEDAD0D8DA}"/>
                  </a:ext>
                </a:extLst>
              </p:cNvPr>
              <p:cNvSpPr txBox="1"/>
              <p:nvPr/>
            </p:nvSpPr>
            <p:spPr>
              <a:xfrm>
                <a:off x="3138671" y="9385672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11</a:t>
                </a:r>
              </a:p>
            </p:txBody>
          </p:sp>
          <p:sp>
            <p:nvSpPr>
              <p:cNvPr id="151" name="TextBox 42">
                <a:extLst>
                  <a:ext uri="{FF2B5EF4-FFF2-40B4-BE49-F238E27FC236}">
                    <a16:creationId xmlns:a16="http://schemas.microsoft.com/office/drawing/2014/main" id="{80AE97AC-EC59-0882-F921-C4AF25F6F5A7}"/>
                  </a:ext>
                </a:extLst>
              </p:cNvPr>
              <p:cNvSpPr txBox="1"/>
              <p:nvPr/>
            </p:nvSpPr>
            <p:spPr>
              <a:xfrm>
                <a:off x="3151402" y="9818719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3</a:t>
                </a:r>
              </a:p>
            </p:txBody>
          </p:sp>
          <p:sp>
            <p:nvSpPr>
              <p:cNvPr id="152" name="TextBox 43">
                <a:extLst>
                  <a:ext uri="{FF2B5EF4-FFF2-40B4-BE49-F238E27FC236}">
                    <a16:creationId xmlns:a16="http://schemas.microsoft.com/office/drawing/2014/main" id="{BB25226A-D6A9-7AED-2463-14BB75A49DB3}"/>
                  </a:ext>
                </a:extLst>
              </p:cNvPr>
              <p:cNvSpPr txBox="1"/>
              <p:nvPr/>
            </p:nvSpPr>
            <p:spPr>
              <a:xfrm>
                <a:off x="6789668" y="7306276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8</a:t>
                </a:r>
              </a:p>
            </p:txBody>
          </p:sp>
          <p:grpSp>
            <p:nvGrpSpPr>
              <p:cNvPr id="153" name="Group 44">
                <a:extLst>
                  <a:ext uri="{FF2B5EF4-FFF2-40B4-BE49-F238E27FC236}">
                    <a16:creationId xmlns:a16="http://schemas.microsoft.com/office/drawing/2014/main" id="{4B258630-D876-862C-BD30-A32AE1006840}"/>
                  </a:ext>
                </a:extLst>
              </p:cNvPr>
              <p:cNvGrpSpPr/>
              <p:nvPr/>
            </p:nvGrpSpPr>
            <p:grpSpPr>
              <a:xfrm>
                <a:off x="3930521" y="7631551"/>
                <a:ext cx="134053" cy="127638"/>
                <a:chOff x="0" y="0"/>
                <a:chExt cx="853651" cy="812800"/>
              </a:xfrm>
            </p:grpSpPr>
            <p:sp>
              <p:nvSpPr>
                <p:cNvPr id="154" name="Freeform 45">
                  <a:extLst>
                    <a:ext uri="{FF2B5EF4-FFF2-40B4-BE49-F238E27FC236}">
                      <a16:creationId xmlns:a16="http://schemas.microsoft.com/office/drawing/2014/main" id="{E1567849-25B4-50FD-4ED2-68EA791450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FFCB76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5" name="TextBox 46">
                  <a:extLst>
                    <a:ext uri="{FF2B5EF4-FFF2-40B4-BE49-F238E27FC236}">
                      <a16:creationId xmlns:a16="http://schemas.microsoft.com/office/drawing/2014/main" id="{E5DE3874-B84C-0F6A-1BD6-3B5CBC7A3EB0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156" name="TextBox 47">
                <a:extLst>
                  <a:ext uri="{FF2B5EF4-FFF2-40B4-BE49-F238E27FC236}">
                    <a16:creationId xmlns:a16="http://schemas.microsoft.com/office/drawing/2014/main" id="{34A5C3A9-D9C2-B138-BD1C-FBAE29F1D2A4}"/>
                  </a:ext>
                </a:extLst>
              </p:cNvPr>
              <p:cNvSpPr txBox="1"/>
              <p:nvPr/>
            </p:nvSpPr>
            <p:spPr>
              <a:xfrm>
                <a:off x="6789317" y="7632182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2</a:t>
                </a:r>
              </a:p>
            </p:txBody>
          </p:sp>
          <p:grpSp>
            <p:nvGrpSpPr>
              <p:cNvPr id="157" name="Group 48">
                <a:extLst>
                  <a:ext uri="{FF2B5EF4-FFF2-40B4-BE49-F238E27FC236}">
                    <a16:creationId xmlns:a16="http://schemas.microsoft.com/office/drawing/2014/main" id="{F63891D1-9F78-747F-91ED-EF978440A6C0}"/>
                  </a:ext>
                </a:extLst>
              </p:cNvPr>
              <p:cNvGrpSpPr/>
              <p:nvPr/>
            </p:nvGrpSpPr>
            <p:grpSpPr>
              <a:xfrm>
                <a:off x="3930521" y="7937767"/>
                <a:ext cx="134053" cy="127638"/>
                <a:chOff x="0" y="0"/>
                <a:chExt cx="853651" cy="812800"/>
              </a:xfrm>
            </p:grpSpPr>
            <p:sp>
              <p:nvSpPr>
                <p:cNvPr id="158" name="Freeform 49">
                  <a:extLst>
                    <a:ext uri="{FF2B5EF4-FFF2-40B4-BE49-F238E27FC236}">
                      <a16:creationId xmlns:a16="http://schemas.microsoft.com/office/drawing/2014/main" id="{E9253B89-5D84-6FBD-D07A-5B8A2525C1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E6E879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9" name="TextBox 50">
                  <a:extLst>
                    <a:ext uri="{FF2B5EF4-FFF2-40B4-BE49-F238E27FC236}">
                      <a16:creationId xmlns:a16="http://schemas.microsoft.com/office/drawing/2014/main" id="{BB804A16-789B-8F96-0C78-B36E1BC5E428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160" name="TextBox 51">
                <a:extLst>
                  <a:ext uri="{FF2B5EF4-FFF2-40B4-BE49-F238E27FC236}">
                    <a16:creationId xmlns:a16="http://schemas.microsoft.com/office/drawing/2014/main" id="{607ECDCD-6685-8284-63FF-B05EDE40ED09}"/>
                  </a:ext>
                </a:extLst>
              </p:cNvPr>
              <p:cNvSpPr txBox="1"/>
              <p:nvPr/>
            </p:nvSpPr>
            <p:spPr>
              <a:xfrm>
                <a:off x="6795376" y="7926593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8</a:t>
                </a:r>
              </a:p>
            </p:txBody>
          </p:sp>
          <p:grpSp>
            <p:nvGrpSpPr>
              <p:cNvPr id="161" name="Group 52">
                <a:extLst>
                  <a:ext uri="{FF2B5EF4-FFF2-40B4-BE49-F238E27FC236}">
                    <a16:creationId xmlns:a16="http://schemas.microsoft.com/office/drawing/2014/main" id="{2E4010FE-FA92-4769-77F8-53409E570E9D}"/>
                  </a:ext>
                </a:extLst>
              </p:cNvPr>
              <p:cNvGrpSpPr/>
              <p:nvPr/>
            </p:nvGrpSpPr>
            <p:grpSpPr>
              <a:xfrm>
                <a:off x="3930521" y="8738258"/>
                <a:ext cx="140112" cy="133407"/>
                <a:chOff x="0" y="0"/>
                <a:chExt cx="853651" cy="812800"/>
              </a:xfrm>
            </p:grpSpPr>
            <p:sp>
              <p:nvSpPr>
                <p:cNvPr id="162" name="Freeform 53">
                  <a:extLst>
                    <a:ext uri="{FF2B5EF4-FFF2-40B4-BE49-F238E27FC236}">
                      <a16:creationId xmlns:a16="http://schemas.microsoft.com/office/drawing/2014/main" id="{9C7B7D4B-D61A-F209-F2C7-A4A1EBE0CF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1AC46D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63" name="TextBox 54">
                  <a:extLst>
                    <a:ext uri="{FF2B5EF4-FFF2-40B4-BE49-F238E27FC236}">
                      <a16:creationId xmlns:a16="http://schemas.microsoft.com/office/drawing/2014/main" id="{637D39E8-F0AA-91DD-DDF2-77736910D969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164" name="TextBox 55">
                <a:extLst>
                  <a:ext uri="{FF2B5EF4-FFF2-40B4-BE49-F238E27FC236}">
                    <a16:creationId xmlns:a16="http://schemas.microsoft.com/office/drawing/2014/main" id="{3C780FC9-30E4-E1F5-6FA7-9839B0E23760}"/>
                  </a:ext>
                </a:extLst>
              </p:cNvPr>
              <p:cNvSpPr txBox="1"/>
              <p:nvPr/>
            </p:nvSpPr>
            <p:spPr>
              <a:xfrm>
                <a:off x="6789317" y="8738888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</a:t>
                </a:r>
              </a:p>
            </p:txBody>
          </p:sp>
          <p:grpSp>
            <p:nvGrpSpPr>
              <p:cNvPr id="165" name="Group 56">
                <a:extLst>
                  <a:ext uri="{FF2B5EF4-FFF2-40B4-BE49-F238E27FC236}">
                    <a16:creationId xmlns:a16="http://schemas.microsoft.com/office/drawing/2014/main" id="{4A5D6058-7D70-A4A7-A1CA-2432CA651686}"/>
                  </a:ext>
                </a:extLst>
              </p:cNvPr>
              <p:cNvGrpSpPr/>
              <p:nvPr/>
            </p:nvGrpSpPr>
            <p:grpSpPr>
              <a:xfrm>
                <a:off x="3930521" y="9018209"/>
                <a:ext cx="140112" cy="133407"/>
                <a:chOff x="0" y="0"/>
                <a:chExt cx="853651" cy="812800"/>
              </a:xfrm>
            </p:grpSpPr>
            <p:sp>
              <p:nvSpPr>
                <p:cNvPr id="166" name="Freeform 57">
                  <a:extLst>
                    <a:ext uri="{FF2B5EF4-FFF2-40B4-BE49-F238E27FC236}">
                      <a16:creationId xmlns:a16="http://schemas.microsoft.com/office/drawing/2014/main" id="{AAF103CC-3FDF-E547-5795-4FF32909D3A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00AA87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67" name="TextBox 58">
                  <a:extLst>
                    <a:ext uri="{FF2B5EF4-FFF2-40B4-BE49-F238E27FC236}">
                      <a16:creationId xmlns:a16="http://schemas.microsoft.com/office/drawing/2014/main" id="{06D97188-2C72-FA6B-3A70-FAD45964CD51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168" name="TextBox 59">
                <a:extLst>
                  <a:ext uri="{FF2B5EF4-FFF2-40B4-BE49-F238E27FC236}">
                    <a16:creationId xmlns:a16="http://schemas.microsoft.com/office/drawing/2014/main" id="{8F76ED51-A22F-C9D7-C649-3C4E0D894D23}"/>
                  </a:ext>
                </a:extLst>
              </p:cNvPr>
              <p:cNvSpPr txBox="1"/>
              <p:nvPr/>
            </p:nvSpPr>
            <p:spPr>
              <a:xfrm>
                <a:off x="6789317" y="9018840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2</a:t>
                </a:r>
              </a:p>
            </p:txBody>
          </p:sp>
          <p:grpSp>
            <p:nvGrpSpPr>
              <p:cNvPr id="169" name="Group 60">
                <a:extLst>
                  <a:ext uri="{FF2B5EF4-FFF2-40B4-BE49-F238E27FC236}">
                    <a16:creationId xmlns:a16="http://schemas.microsoft.com/office/drawing/2014/main" id="{D640097B-D9B2-6469-DEAD-864BFD6D9DAA}"/>
                  </a:ext>
                </a:extLst>
              </p:cNvPr>
              <p:cNvGrpSpPr/>
              <p:nvPr/>
            </p:nvGrpSpPr>
            <p:grpSpPr>
              <a:xfrm>
                <a:off x="3930521" y="9366118"/>
                <a:ext cx="140112" cy="133407"/>
                <a:chOff x="0" y="0"/>
                <a:chExt cx="853651" cy="812800"/>
              </a:xfrm>
            </p:grpSpPr>
            <p:sp>
              <p:nvSpPr>
                <p:cNvPr id="170" name="Freeform 61">
                  <a:extLst>
                    <a:ext uri="{FF2B5EF4-FFF2-40B4-BE49-F238E27FC236}">
                      <a16:creationId xmlns:a16="http://schemas.microsoft.com/office/drawing/2014/main" id="{B9A69412-A9DE-1390-6A21-E52B30B928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1" name="TextBox 62">
                  <a:extLst>
                    <a:ext uri="{FF2B5EF4-FFF2-40B4-BE49-F238E27FC236}">
                      <a16:creationId xmlns:a16="http://schemas.microsoft.com/office/drawing/2014/main" id="{E623F5FC-1897-9FA2-7A2E-F30801DA4240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172" name="TextBox 63">
                <a:extLst>
                  <a:ext uri="{FF2B5EF4-FFF2-40B4-BE49-F238E27FC236}">
                    <a16:creationId xmlns:a16="http://schemas.microsoft.com/office/drawing/2014/main" id="{D2C3DE90-4ED1-CB76-88C1-242DF70D6CF0}"/>
                  </a:ext>
                </a:extLst>
              </p:cNvPr>
              <p:cNvSpPr txBox="1"/>
              <p:nvPr/>
            </p:nvSpPr>
            <p:spPr>
              <a:xfrm>
                <a:off x="6757798" y="9367653"/>
                <a:ext cx="509597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2</a:t>
                </a:r>
              </a:p>
            </p:txBody>
          </p:sp>
          <p:grpSp>
            <p:nvGrpSpPr>
              <p:cNvPr id="173" name="Group 64">
                <a:extLst>
                  <a:ext uri="{FF2B5EF4-FFF2-40B4-BE49-F238E27FC236}">
                    <a16:creationId xmlns:a16="http://schemas.microsoft.com/office/drawing/2014/main" id="{43E7E2FF-F5CF-CD58-BC34-2959B22B68D6}"/>
                  </a:ext>
                </a:extLst>
              </p:cNvPr>
              <p:cNvGrpSpPr/>
              <p:nvPr/>
            </p:nvGrpSpPr>
            <p:grpSpPr>
              <a:xfrm>
                <a:off x="3930521" y="8371553"/>
                <a:ext cx="140112" cy="133407"/>
                <a:chOff x="0" y="0"/>
                <a:chExt cx="853651" cy="812800"/>
              </a:xfrm>
            </p:grpSpPr>
            <p:sp>
              <p:nvSpPr>
                <p:cNvPr id="174" name="Freeform 65">
                  <a:extLst>
                    <a:ext uri="{FF2B5EF4-FFF2-40B4-BE49-F238E27FC236}">
                      <a16:creationId xmlns:a16="http://schemas.microsoft.com/office/drawing/2014/main" id="{2E489A1B-10DA-E645-D30D-DEE060D83CF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98DF70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5" name="TextBox 66">
                  <a:extLst>
                    <a:ext uri="{FF2B5EF4-FFF2-40B4-BE49-F238E27FC236}">
                      <a16:creationId xmlns:a16="http://schemas.microsoft.com/office/drawing/2014/main" id="{2500B23D-0E00-2C56-836E-E1E18CBCF9CB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176" name="TextBox 67">
                <a:extLst>
                  <a:ext uri="{FF2B5EF4-FFF2-40B4-BE49-F238E27FC236}">
                    <a16:creationId xmlns:a16="http://schemas.microsoft.com/office/drawing/2014/main" id="{A1C44B53-1A3D-3167-455E-111E91F732B7}"/>
                  </a:ext>
                </a:extLst>
              </p:cNvPr>
              <p:cNvSpPr txBox="1"/>
              <p:nvPr/>
            </p:nvSpPr>
            <p:spPr>
              <a:xfrm>
                <a:off x="6789668" y="8383574"/>
                <a:ext cx="472019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4</a:t>
                </a:r>
              </a:p>
            </p:txBody>
          </p:sp>
          <p:grpSp>
            <p:nvGrpSpPr>
              <p:cNvPr id="177" name="Group 68">
                <a:extLst>
                  <a:ext uri="{FF2B5EF4-FFF2-40B4-BE49-F238E27FC236}">
                    <a16:creationId xmlns:a16="http://schemas.microsoft.com/office/drawing/2014/main" id="{F59C5C5A-5A1F-4EB2-BC5A-44F3A9D58E0C}"/>
                  </a:ext>
                </a:extLst>
              </p:cNvPr>
              <p:cNvGrpSpPr/>
              <p:nvPr/>
            </p:nvGrpSpPr>
            <p:grpSpPr>
              <a:xfrm>
                <a:off x="3930521" y="9709758"/>
                <a:ext cx="140112" cy="133407"/>
                <a:chOff x="0" y="0"/>
                <a:chExt cx="853651" cy="812800"/>
              </a:xfrm>
            </p:grpSpPr>
            <p:sp>
              <p:nvSpPr>
                <p:cNvPr id="178" name="Freeform 69">
                  <a:extLst>
                    <a:ext uri="{FF2B5EF4-FFF2-40B4-BE49-F238E27FC236}">
                      <a16:creationId xmlns:a16="http://schemas.microsoft.com/office/drawing/2014/main" id="{C45FAA40-C46B-BB3B-C3DA-217E04AB720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98816C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9" name="TextBox 70">
                  <a:extLst>
                    <a:ext uri="{FF2B5EF4-FFF2-40B4-BE49-F238E27FC236}">
                      <a16:creationId xmlns:a16="http://schemas.microsoft.com/office/drawing/2014/main" id="{E9C951A8-F820-813D-FDB0-96ADFD2008EE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180" name="TextBox 71">
                <a:extLst>
                  <a:ext uri="{FF2B5EF4-FFF2-40B4-BE49-F238E27FC236}">
                    <a16:creationId xmlns:a16="http://schemas.microsoft.com/office/drawing/2014/main" id="{20650F4C-102E-285D-EA79-3FA2A25F2B75}"/>
                  </a:ext>
                </a:extLst>
              </p:cNvPr>
              <p:cNvSpPr txBox="1"/>
              <p:nvPr/>
            </p:nvSpPr>
            <p:spPr>
              <a:xfrm>
                <a:off x="6757798" y="9711292"/>
                <a:ext cx="509597" cy="145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6</a:t>
                </a:r>
              </a:p>
            </p:txBody>
          </p:sp>
          <p:sp>
            <p:nvSpPr>
              <p:cNvPr id="181" name="TextBox 72">
                <a:extLst>
                  <a:ext uri="{FF2B5EF4-FFF2-40B4-BE49-F238E27FC236}">
                    <a16:creationId xmlns:a16="http://schemas.microsoft.com/office/drawing/2014/main" id="{B9F23CBE-E9CD-2043-4670-91D1D70AF7C9}"/>
                  </a:ext>
                </a:extLst>
              </p:cNvPr>
              <p:cNvSpPr txBox="1"/>
              <p:nvPr/>
            </p:nvSpPr>
            <p:spPr>
              <a:xfrm>
                <a:off x="508030" y="7769650"/>
                <a:ext cx="2764733" cy="32397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Umwelt-,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Natur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 und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Klimaschutz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Energie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Raumentwicklung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und Sport /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Protezione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dell’ambiente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della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natura e del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clima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Energia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Sviluppo del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territorio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e Sport</a:t>
                </a:r>
              </a:p>
            </p:txBody>
          </p:sp>
          <p:sp>
            <p:nvSpPr>
              <p:cNvPr id="182" name="TextBox 73">
                <a:extLst>
                  <a:ext uri="{FF2B5EF4-FFF2-40B4-BE49-F238E27FC236}">
                    <a16:creationId xmlns:a16="http://schemas.microsoft.com/office/drawing/2014/main" id="{A1E15E87-C594-1B85-40AE-B41E1BAB7069}"/>
                  </a:ext>
                </a:extLst>
              </p:cNvPr>
              <p:cNvSpPr txBox="1"/>
              <p:nvPr/>
            </p:nvSpPr>
            <p:spPr>
              <a:xfrm>
                <a:off x="508030" y="8105593"/>
                <a:ext cx="2770792" cy="32397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Hochbau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Valorisierung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des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Vermögens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Grundbuch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und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Kataster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/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Opere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pubbliche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Valorizzazione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del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patrimonio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Libro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fondiario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e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Catasto</a:t>
                </a:r>
                <a:endPara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TextBox 74">
                <a:extLst>
                  <a:ext uri="{FF2B5EF4-FFF2-40B4-BE49-F238E27FC236}">
                    <a16:creationId xmlns:a16="http://schemas.microsoft.com/office/drawing/2014/main" id="{17933DB0-A94C-777D-8B18-72E8AC20945F}"/>
                  </a:ext>
                </a:extLst>
              </p:cNvPr>
              <p:cNvSpPr txBox="1"/>
              <p:nvPr/>
            </p:nvSpPr>
            <p:spPr>
              <a:xfrm>
                <a:off x="508030" y="8476384"/>
                <a:ext cx="2764733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 Infrastruktur und Mobilität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 Infrastrutture e Mobilità</a:t>
                </a:r>
              </a:p>
            </p:txBody>
          </p:sp>
          <p:sp>
            <p:nvSpPr>
              <p:cNvPr id="184" name="TextBox 75">
                <a:extLst>
                  <a:ext uri="{FF2B5EF4-FFF2-40B4-BE49-F238E27FC236}">
                    <a16:creationId xmlns:a16="http://schemas.microsoft.com/office/drawing/2014/main" id="{624BEF8A-9A5C-D0A7-F63B-10A5673EFC11}"/>
                  </a:ext>
                </a:extLst>
              </p:cNvPr>
              <p:cNvSpPr txBox="1"/>
              <p:nvPr/>
            </p:nvSpPr>
            <p:spPr>
              <a:xfrm>
                <a:off x="508031" y="8816805"/>
                <a:ext cx="2764733" cy="32679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Innovation und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Forschung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Museen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Denkmalpflege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Deutsche Kultur und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Bildungsförderung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/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Innovazione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e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Ricerca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Musei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Beni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culturali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Cultura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tedesca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e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Diritto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allo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Studio</a:t>
                </a:r>
              </a:p>
            </p:txBody>
          </p:sp>
          <p:sp>
            <p:nvSpPr>
              <p:cNvPr id="185" name="TextBox 76">
                <a:extLst>
                  <a:ext uri="{FF2B5EF4-FFF2-40B4-BE49-F238E27FC236}">
                    <a16:creationId xmlns:a16="http://schemas.microsoft.com/office/drawing/2014/main" id="{946CC281-2816-7AE7-0389-4329A8E9A669}"/>
                  </a:ext>
                </a:extLst>
              </p:cNvPr>
              <p:cNvSpPr txBox="1"/>
              <p:nvPr/>
            </p:nvSpPr>
            <p:spPr>
              <a:xfrm>
                <a:off x="508030" y="9282008"/>
                <a:ext cx="2764733" cy="4276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Generaldirektion - Ressort Finanzen, Digitaler Wandel und Bürgernahe Verwaltung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Direzione generale - Dipartimento Finanze, Trasformazione digitale e Amministrazione a misura di cittadino</a:t>
                </a:r>
              </a:p>
            </p:txBody>
          </p:sp>
          <p:sp>
            <p:nvSpPr>
              <p:cNvPr id="186" name="TextBox 77">
                <a:extLst>
                  <a:ext uri="{FF2B5EF4-FFF2-40B4-BE49-F238E27FC236}">
                    <a16:creationId xmlns:a16="http://schemas.microsoft.com/office/drawing/2014/main" id="{5E628EEA-9F04-33A9-8F04-B3C2C82FAE51}"/>
                  </a:ext>
                </a:extLst>
              </p:cNvPr>
              <p:cNvSpPr txBox="1"/>
              <p:nvPr/>
            </p:nvSpPr>
            <p:spPr>
              <a:xfrm>
                <a:off x="511186" y="9769261"/>
                <a:ext cx="2764733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Deutsche Bildungsdirektion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Direzione Istruzione e Formazione tedesca</a:t>
                </a:r>
              </a:p>
            </p:txBody>
          </p:sp>
          <p:sp>
            <p:nvSpPr>
              <p:cNvPr id="187" name="TextBox 78">
                <a:extLst>
                  <a:ext uri="{FF2B5EF4-FFF2-40B4-BE49-F238E27FC236}">
                    <a16:creationId xmlns:a16="http://schemas.microsoft.com/office/drawing/2014/main" id="{0409CE46-653B-46ED-BEE9-DECEA2418A69}"/>
                  </a:ext>
                </a:extLst>
              </p:cNvPr>
              <p:cNvSpPr txBox="1"/>
              <p:nvPr/>
            </p:nvSpPr>
            <p:spPr>
              <a:xfrm>
                <a:off x="4149102" y="7201832"/>
                <a:ext cx="2764733" cy="32397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Sozialer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Zusammenhalt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Familie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Senioren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Genossenschaften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und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Ehrenamt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/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Coesione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sociale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Famiglia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Anziani, Cooperative e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Volontariato</a:t>
                </a:r>
                <a:endPara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TextBox 79">
                <a:extLst>
                  <a:ext uri="{FF2B5EF4-FFF2-40B4-BE49-F238E27FC236}">
                    <a16:creationId xmlns:a16="http://schemas.microsoft.com/office/drawing/2014/main" id="{7EB2569A-4790-523D-44EF-F59FD41634F0}"/>
                  </a:ext>
                </a:extLst>
              </p:cNvPr>
              <p:cNvSpPr txBox="1"/>
              <p:nvPr/>
            </p:nvSpPr>
            <p:spPr>
              <a:xfrm>
                <a:off x="4145946" y="7579563"/>
                <a:ext cx="2764733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Direktion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Italienische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Bildung</a:t>
                </a:r>
                <a:endPara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Direzione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Istruzione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e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Formazione</a:t>
                </a: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u="none" strike="noStrike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italiana</a:t>
                </a:r>
                <a:endPara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TextBox 80">
                <a:extLst>
                  <a:ext uri="{FF2B5EF4-FFF2-40B4-BE49-F238E27FC236}">
                    <a16:creationId xmlns:a16="http://schemas.microsoft.com/office/drawing/2014/main" id="{1D1642F2-5DF5-DA41-2276-86529F9DFD8A}"/>
                  </a:ext>
                </a:extLst>
              </p:cNvPr>
              <p:cNvSpPr txBox="1"/>
              <p:nvPr/>
            </p:nvSpPr>
            <p:spPr>
              <a:xfrm>
                <a:off x="4145946" y="7895141"/>
                <a:ext cx="2764733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Italienische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Kultur und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Wirtschaftsentwicklung</a:t>
                </a:r>
                <a:endPara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Cultura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italiana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e Sviluppo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economico</a:t>
                </a:r>
                <a:endPara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TextBox 81">
                <a:extLst>
                  <a:ext uri="{FF2B5EF4-FFF2-40B4-BE49-F238E27FC236}">
                    <a16:creationId xmlns:a16="http://schemas.microsoft.com/office/drawing/2014/main" id="{CA486E5A-29AF-08A0-B93E-F6BDB95606A2}"/>
                  </a:ext>
                </a:extLst>
              </p:cNvPr>
              <p:cNvSpPr txBox="1"/>
              <p:nvPr/>
            </p:nvSpPr>
            <p:spPr>
              <a:xfrm>
                <a:off x="4149102" y="8242500"/>
                <a:ext cx="2764733" cy="4276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Generalsekretariat - Ressort Autonomie, Gemeinden, Institutionelle Angelegenheiten und Gesetzgebung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Segreteria generale - Dipartimento Autonomia, Comuni, Affari istituzionali e legislativi</a:t>
                </a:r>
              </a:p>
            </p:txBody>
          </p:sp>
          <p:sp>
            <p:nvSpPr>
              <p:cNvPr id="191" name="TextBox 82">
                <a:extLst>
                  <a:ext uri="{FF2B5EF4-FFF2-40B4-BE49-F238E27FC236}">
                    <a16:creationId xmlns:a16="http://schemas.microsoft.com/office/drawing/2014/main" id="{3BD04705-9244-BD15-4585-4879C8D369FD}"/>
                  </a:ext>
                </a:extLst>
              </p:cNvPr>
              <p:cNvSpPr txBox="1"/>
              <p:nvPr/>
            </p:nvSpPr>
            <p:spPr>
              <a:xfrm>
                <a:off x="4149102" y="8686269"/>
                <a:ext cx="2764733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 Gesundheitsvorsorge und Gesundheit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 Prevenzione sanitaria e Salute</a:t>
                </a:r>
              </a:p>
            </p:txBody>
          </p:sp>
          <p:sp>
            <p:nvSpPr>
              <p:cNvPr id="192" name="TextBox 83">
                <a:extLst>
                  <a:ext uri="{FF2B5EF4-FFF2-40B4-BE49-F238E27FC236}">
                    <a16:creationId xmlns:a16="http://schemas.microsoft.com/office/drawing/2014/main" id="{E9C6A206-460D-46A5-D1CA-972D7F78A0E1}"/>
                  </a:ext>
                </a:extLst>
              </p:cNvPr>
              <p:cNvSpPr txBox="1"/>
              <p:nvPr/>
            </p:nvSpPr>
            <p:spPr>
              <a:xfrm>
                <a:off x="4145946" y="8966221"/>
                <a:ext cx="2764733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 Wohnbau, Sicherheit und Gewaltprävention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 Edilizia abitativa, Sicurezza e prevenzione della violenza</a:t>
                </a:r>
              </a:p>
            </p:txBody>
          </p:sp>
          <p:sp>
            <p:nvSpPr>
              <p:cNvPr id="193" name="TextBox 84">
                <a:extLst>
                  <a:ext uri="{FF2B5EF4-FFF2-40B4-BE49-F238E27FC236}">
                    <a16:creationId xmlns:a16="http://schemas.microsoft.com/office/drawing/2014/main" id="{793AEF67-5418-078A-42B9-44CB01C2F94A}"/>
                  </a:ext>
                </a:extLst>
              </p:cNvPr>
              <p:cNvSpPr txBox="1"/>
              <p:nvPr/>
            </p:nvSpPr>
            <p:spPr>
              <a:xfrm>
                <a:off x="4152005" y="9319899"/>
                <a:ext cx="2764733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Direktion Ladinische Bildung und Kultur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Direzione Istruzione, Formazione e Cultura ladina</a:t>
                </a:r>
              </a:p>
            </p:txBody>
          </p:sp>
          <p:sp>
            <p:nvSpPr>
              <p:cNvPr id="194" name="TextBox 85">
                <a:extLst>
                  <a:ext uri="{FF2B5EF4-FFF2-40B4-BE49-F238E27FC236}">
                    <a16:creationId xmlns:a16="http://schemas.microsoft.com/office/drawing/2014/main" id="{A7812FA8-B1FF-EE75-A9F1-200E47194EE5}"/>
                  </a:ext>
                </a:extLst>
              </p:cNvPr>
              <p:cNvSpPr txBox="1"/>
              <p:nvPr/>
            </p:nvSpPr>
            <p:spPr>
              <a:xfrm>
                <a:off x="4152005" y="9663538"/>
                <a:ext cx="2764733" cy="220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 Bevölkerungsschutz, Bürgerrechte, Gleichstellung und Kommunikation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 Protezione civile, Diritti civili, Parità e Comunicazione</a:t>
                </a:r>
              </a:p>
            </p:txBody>
          </p:sp>
        </p:grpSp>
      </p:grpSp>
      <p:grpSp>
        <p:nvGrpSpPr>
          <p:cNvPr id="214" name="Gruppieren 213">
            <a:extLst>
              <a:ext uri="{FF2B5EF4-FFF2-40B4-BE49-F238E27FC236}">
                <a16:creationId xmlns:a16="http://schemas.microsoft.com/office/drawing/2014/main" id="{B1044B30-7B3D-F5DB-32E1-E2923EF41686}"/>
              </a:ext>
            </a:extLst>
          </p:cNvPr>
          <p:cNvGrpSpPr/>
          <p:nvPr/>
        </p:nvGrpSpPr>
        <p:grpSpPr>
          <a:xfrm>
            <a:off x="123022" y="1446419"/>
            <a:ext cx="5242803" cy="5006982"/>
            <a:chOff x="826718" y="1322399"/>
            <a:chExt cx="5714847" cy="5543847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733F941-C986-9E39-137D-2F22F6E07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245" y="1322399"/>
              <a:ext cx="5543940" cy="5543847"/>
            </a:xfrm>
            <a:prstGeom prst="rect">
              <a:avLst/>
            </a:prstGeom>
          </p:spPr>
        </p:pic>
        <p:sp>
          <p:nvSpPr>
            <p:cNvPr id="195" name="TextBox 94">
              <a:extLst>
                <a:ext uri="{FF2B5EF4-FFF2-40B4-BE49-F238E27FC236}">
                  <a16:creationId xmlns:a16="http://schemas.microsoft.com/office/drawing/2014/main" id="{1B1AA3CA-186A-4472-2CFB-6B9778C38581}"/>
                </a:ext>
              </a:extLst>
            </p:cNvPr>
            <p:cNvSpPr txBox="1"/>
            <p:nvPr/>
          </p:nvSpPr>
          <p:spPr>
            <a:xfrm>
              <a:off x="4432479" y="1636373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12,2%</a:t>
              </a:r>
            </a:p>
          </p:txBody>
        </p:sp>
        <p:sp>
          <p:nvSpPr>
            <p:cNvPr id="196" name="TextBox 95">
              <a:extLst>
                <a:ext uri="{FF2B5EF4-FFF2-40B4-BE49-F238E27FC236}">
                  <a16:creationId xmlns:a16="http://schemas.microsoft.com/office/drawing/2014/main" id="{13E11F37-A68F-8E3B-9AFD-05FF3EF7BF2F}"/>
                </a:ext>
              </a:extLst>
            </p:cNvPr>
            <p:cNvSpPr txBox="1"/>
            <p:nvPr/>
          </p:nvSpPr>
          <p:spPr>
            <a:xfrm>
              <a:off x="2915744" y="1563348"/>
              <a:ext cx="472019" cy="185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40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6,1%</a:t>
              </a:r>
            </a:p>
          </p:txBody>
        </p:sp>
        <p:sp>
          <p:nvSpPr>
            <p:cNvPr id="197" name="TextBox 96">
              <a:extLst>
                <a:ext uri="{FF2B5EF4-FFF2-40B4-BE49-F238E27FC236}">
                  <a16:creationId xmlns:a16="http://schemas.microsoft.com/office/drawing/2014/main" id="{D267EA52-0A50-D849-68FA-E0CD891A04AF}"/>
                </a:ext>
              </a:extLst>
            </p:cNvPr>
            <p:cNvSpPr txBox="1"/>
            <p:nvPr/>
          </p:nvSpPr>
          <p:spPr>
            <a:xfrm>
              <a:off x="2061862" y="1871957"/>
              <a:ext cx="472019" cy="185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40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2,0%</a:t>
              </a:r>
            </a:p>
          </p:txBody>
        </p:sp>
        <p:sp>
          <p:nvSpPr>
            <p:cNvPr id="198" name="TextBox 97">
              <a:extLst>
                <a:ext uri="{FF2B5EF4-FFF2-40B4-BE49-F238E27FC236}">
                  <a16:creationId xmlns:a16="http://schemas.microsoft.com/office/drawing/2014/main" id="{F0C29CED-3FF9-48E2-7C90-C0E40B6BECFE}"/>
                </a:ext>
              </a:extLst>
            </p:cNvPr>
            <p:cNvSpPr txBox="1"/>
            <p:nvPr/>
          </p:nvSpPr>
          <p:spPr>
            <a:xfrm>
              <a:off x="2371636" y="1709397"/>
              <a:ext cx="472019" cy="185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40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2,0%</a:t>
              </a:r>
            </a:p>
          </p:txBody>
        </p:sp>
        <p:sp>
          <p:nvSpPr>
            <p:cNvPr id="199" name="TextBox 98">
              <a:extLst>
                <a:ext uri="{FF2B5EF4-FFF2-40B4-BE49-F238E27FC236}">
                  <a16:creationId xmlns:a16="http://schemas.microsoft.com/office/drawing/2014/main" id="{28CC104B-F31C-8B34-CF7B-645BEA8CE7C3}"/>
                </a:ext>
              </a:extLst>
            </p:cNvPr>
            <p:cNvSpPr txBox="1"/>
            <p:nvPr/>
          </p:nvSpPr>
          <p:spPr>
            <a:xfrm>
              <a:off x="1790535" y="2054344"/>
              <a:ext cx="472019" cy="201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1,0%</a:t>
              </a:r>
            </a:p>
          </p:txBody>
        </p:sp>
        <p:sp>
          <p:nvSpPr>
            <p:cNvPr id="200" name="TextBox 99">
              <a:extLst>
                <a:ext uri="{FF2B5EF4-FFF2-40B4-BE49-F238E27FC236}">
                  <a16:creationId xmlns:a16="http://schemas.microsoft.com/office/drawing/2014/main" id="{C5B0C3D4-D87E-BE33-9A00-A96778FDC2D9}"/>
                </a:ext>
              </a:extLst>
            </p:cNvPr>
            <p:cNvSpPr txBox="1"/>
            <p:nvPr/>
          </p:nvSpPr>
          <p:spPr>
            <a:xfrm>
              <a:off x="1441411" y="2309755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4,1%</a:t>
              </a:r>
            </a:p>
          </p:txBody>
        </p:sp>
        <p:sp>
          <p:nvSpPr>
            <p:cNvPr id="201" name="TextBox 100">
              <a:extLst>
                <a:ext uri="{FF2B5EF4-FFF2-40B4-BE49-F238E27FC236}">
                  <a16:creationId xmlns:a16="http://schemas.microsoft.com/office/drawing/2014/main" id="{6823C23B-C3E3-03BB-7E4F-A5C514971996}"/>
                </a:ext>
              </a:extLst>
            </p:cNvPr>
            <p:cNvSpPr txBox="1"/>
            <p:nvPr/>
          </p:nvSpPr>
          <p:spPr>
            <a:xfrm>
              <a:off x="920039" y="3161071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8,2%</a:t>
              </a:r>
            </a:p>
          </p:txBody>
        </p:sp>
        <p:sp>
          <p:nvSpPr>
            <p:cNvPr id="202" name="TextBox 101">
              <a:extLst>
                <a:ext uri="{FF2B5EF4-FFF2-40B4-BE49-F238E27FC236}">
                  <a16:creationId xmlns:a16="http://schemas.microsoft.com/office/drawing/2014/main" id="{5D27A0F2-C5FD-CC23-E461-3F1D8030B8F0}"/>
                </a:ext>
              </a:extLst>
            </p:cNvPr>
            <p:cNvSpPr txBox="1"/>
            <p:nvPr/>
          </p:nvSpPr>
          <p:spPr>
            <a:xfrm>
              <a:off x="826718" y="3981729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2,0%</a:t>
              </a:r>
            </a:p>
          </p:txBody>
        </p:sp>
        <p:sp>
          <p:nvSpPr>
            <p:cNvPr id="203" name="TextBox 102">
              <a:extLst>
                <a:ext uri="{FF2B5EF4-FFF2-40B4-BE49-F238E27FC236}">
                  <a16:creationId xmlns:a16="http://schemas.microsoft.com/office/drawing/2014/main" id="{1C6FD4BC-E745-8F85-DB23-100554D98461}"/>
                </a:ext>
              </a:extLst>
            </p:cNvPr>
            <p:cNvSpPr txBox="1"/>
            <p:nvPr/>
          </p:nvSpPr>
          <p:spPr>
            <a:xfrm>
              <a:off x="965221" y="4838979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8,2%</a:t>
              </a:r>
            </a:p>
          </p:txBody>
        </p:sp>
        <p:sp>
          <p:nvSpPr>
            <p:cNvPr id="204" name="TextBox 103">
              <a:extLst>
                <a:ext uri="{FF2B5EF4-FFF2-40B4-BE49-F238E27FC236}">
                  <a16:creationId xmlns:a16="http://schemas.microsoft.com/office/drawing/2014/main" id="{4EFD9A4A-8052-E662-822E-1A1E37DFE90A}"/>
                </a:ext>
              </a:extLst>
            </p:cNvPr>
            <p:cNvSpPr txBox="1"/>
            <p:nvPr/>
          </p:nvSpPr>
          <p:spPr>
            <a:xfrm>
              <a:off x="1392057" y="5611139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3,1%</a:t>
              </a:r>
            </a:p>
          </p:txBody>
        </p:sp>
        <p:sp>
          <p:nvSpPr>
            <p:cNvPr id="205" name="TextBox 104">
              <a:extLst>
                <a:ext uri="{FF2B5EF4-FFF2-40B4-BE49-F238E27FC236}">
                  <a16:creationId xmlns:a16="http://schemas.microsoft.com/office/drawing/2014/main" id="{AB4E364B-A499-A445-5F70-B439F0535E43}"/>
                </a:ext>
              </a:extLst>
            </p:cNvPr>
            <p:cNvSpPr txBox="1"/>
            <p:nvPr/>
          </p:nvSpPr>
          <p:spPr>
            <a:xfrm>
              <a:off x="2371636" y="6294396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11,2%</a:t>
              </a:r>
            </a:p>
          </p:txBody>
        </p:sp>
        <p:sp>
          <p:nvSpPr>
            <p:cNvPr id="206" name="TextBox 105">
              <a:extLst>
                <a:ext uri="{FF2B5EF4-FFF2-40B4-BE49-F238E27FC236}">
                  <a16:creationId xmlns:a16="http://schemas.microsoft.com/office/drawing/2014/main" id="{28B7A34B-AAC5-8DB8-2AC2-261A1ABE234D}"/>
                </a:ext>
              </a:extLst>
            </p:cNvPr>
            <p:cNvSpPr txBox="1"/>
            <p:nvPr/>
          </p:nvSpPr>
          <p:spPr>
            <a:xfrm>
              <a:off x="4097538" y="6496650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10,2%</a:t>
              </a:r>
            </a:p>
          </p:txBody>
        </p:sp>
        <p:sp>
          <p:nvSpPr>
            <p:cNvPr id="207" name="TextBox 106">
              <a:extLst>
                <a:ext uri="{FF2B5EF4-FFF2-40B4-BE49-F238E27FC236}">
                  <a16:creationId xmlns:a16="http://schemas.microsoft.com/office/drawing/2014/main" id="{24DD9CCC-8A88-AC73-3BAF-8C003F15F14A}"/>
                </a:ext>
              </a:extLst>
            </p:cNvPr>
            <p:cNvSpPr txBox="1"/>
            <p:nvPr/>
          </p:nvSpPr>
          <p:spPr>
            <a:xfrm>
              <a:off x="5292303" y="5877525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6,1%</a:t>
              </a:r>
            </a:p>
          </p:txBody>
        </p:sp>
        <p:sp>
          <p:nvSpPr>
            <p:cNvPr id="208" name="TextBox 107">
              <a:extLst>
                <a:ext uri="{FF2B5EF4-FFF2-40B4-BE49-F238E27FC236}">
                  <a16:creationId xmlns:a16="http://schemas.microsoft.com/office/drawing/2014/main" id="{56E582D7-FF07-3EA6-3321-48CE7931D652}"/>
                </a:ext>
              </a:extLst>
            </p:cNvPr>
            <p:cNvSpPr txBox="1"/>
            <p:nvPr/>
          </p:nvSpPr>
          <p:spPr>
            <a:xfrm>
              <a:off x="5821181" y="5219979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3,1%</a:t>
              </a:r>
            </a:p>
          </p:txBody>
        </p:sp>
        <p:sp>
          <p:nvSpPr>
            <p:cNvPr id="209" name="TextBox 108">
              <a:extLst>
                <a:ext uri="{FF2B5EF4-FFF2-40B4-BE49-F238E27FC236}">
                  <a16:creationId xmlns:a16="http://schemas.microsoft.com/office/drawing/2014/main" id="{1790CD33-4E7B-DAC9-599B-B105FC2A7B4B}"/>
                </a:ext>
              </a:extLst>
            </p:cNvPr>
            <p:cNvSpPr txBox="1"/>
            <p:nvPr/>
          </p:nvSpPr>
          <p:spPr>
            <a:xfrm>
              <a:off x="6069546" y="4404131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7,1%</a:t>
              </a:r>
            </a:p>
          </p:txBody>
        </p:sp>
        <p:sp>
          <p:nvSpPr>
            <p:cNvPr id="210" name="TextBox 109">
              <a:extLst>
                <a:ext uri="{FF2B5EF4-FFF2-40B4-BE49-F238E27FC236}">
                  <a16:creationId xmlns:a16="http://schemas.microsoft.com/office/drawing/2014/main" id="{20C95927-3AB0-1A10-BBEF-990D7A5A0F8D}"/>
                </a:ext>
              </a:extLst>
            </p:cNvPr>
            <p:cNvSpPr txBox="1"/>
            <p:nvPr/>
          </p:nvSpPr>
          <p:spPr>
            <a:xfrm>
              <a:off x="5897381" y="2788548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13,3%</a:t>
              </a:r>
            </a:p>
          </p:txBody>
        </p:sp>
      </p:grpSp>
      <p:sp>
        <p:nvSpPr>
          <p:cNvPr id="222" name="Rettangolo 2">
            <a:extLst>
              <a:ext uri="{FF2B5EF4-FFF2-40B4-BE49-F238E27FC236}">
                <a16:creationId xmlns:a16="http://schemas.microsoft.com/office/drawing/2014/main" id="{99B089B4-637F-8112-5B1A-99087B89D0D2}"/>
              </a:ext>
            </a:extLst>
          </p:cNvPr>
          <p:cNvSpPr/>
          <p:nvPr/>
        </p:nvSpPr>
        <p:spPr>
          <a:xfrm>
            <a:off x="286188" y="6411340"/>
            <a:ext cx="9648387" cy="26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C047CB9F-5DA4-5113-628B-6697384BFE5B}"/>
              </a:ext>
            </a:extLst>
          </p:cNvPr>
          <p:cNvSpPr txBox="1"/>
          <p:nvPr/>
        </p:nvSpPr>
        <p:spPr>
          <a:xfrm>
            <a:off x="926046" y="732727"/>
            <a:ext cx="96188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Vorschläge auf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Ressortebene</a:t>
            </a:r>
            <a:b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</a:b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Proposte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dipartimentali</a:t>
            </a:r>
            <a:endParaRPr lang="en-US" sz="2400" b="1" dirty="0">
              <a:solidFill>
                <a:srgbClr val="000000"/>
              </a:solidFill>
              <a:latin typeface="Montserrat 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91508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ttangolo 2">
            <a:extLst>
              <a:ext uri="{FF2B5EF4-FFF2-40B4-BE49-F238E27FC236}">
                <a16:creationId xmlns:a16="http://schemas.microsoft.com/office/drawing/2014/main" id="{99B089B4-637F-8112-5B1A-99087B89D0D2}"/>
              </a:ext>
            </a:extLst>
          </p:cNvPr>
          <p:cNvSpPr/>
          <p:nvPr/>
        </p:nvSpPr>
        <p:spPr>
          <a:xfrm>
            <a:off x="286188" y="6411340"/>
            <a:ext cx="9648387" cy="26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622358D6-F513-0C0B-3C16-B2D165A428B1}"/>
              </a:ext>
            </a:extLst>
          </p:cNvPr>
          <p:cNvSpPr txBox="1"/>
          <p:nvPr/>
        </p:nvSpPr>
        <p:spPr>
          <a:xfrm>
            <a:off x="10594509" y="2423572"/>
            <a:ext cx="671445" cy="57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89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98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92ECE718-5CE6-931C-3632-B58C091EAE4A}"/>
              </a:ext>
            </a:extLst>
          </p:cNvPr>
          <p:cNvSpPr txBox="1"/>
          <p:nvPr/>
        </p:nvSpPr>
        <p:spPr>
          <a:xfrm>
            <a:off x="8550055" y="1940709"/>
            <a:ext cx="2715899" cy="426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200" err="1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konkrete</a:t>
            </a:r>
            <a:r>
              <a:rPr lang="en-US" sz="120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Gesamtvorschläge</a:t>
            </a:r>
            <a:endParaRPr lang="en-US" sz="120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lvl="0" indent="0" algn="r">
              <a:lnSpc>
                <a:spcPts val="1680"/>
              </a:lnSpc>
              <a:spcBef>
                <a:spcPct val="0"/>
              </a:spcBef>
            </a:pPr>
            <a:r>
              <a:rPr lang="en-US" sz="1200" err="1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proposte</a:t>
            </a:r>
            <a:r>
              <a:rPr lang="en-US" sz="120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concrete </a:t>
            </a:r>
            <a:r>
              <a:rPr lang="en-US" sz="1200" err="1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complessive</a:t>
            </a:r>
            <a:endParaRPr lang="en-US" sz="120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7D406D5-8C82-28CE-ABE6-762CB4522DED}"/>
              </a:ext>
            </a:extLst>
          </p:cNvPr>
          <p:cNvGrpSpPr/>
          <p:nvPr/>
        </p:nvGrpSpPr>
        <p:grpSpPr>
          <a:xfrm>
            <a:off x="1078552" y="3169852"/>
            <a:ext cx="9642428" cy="2831555"/>
            <a:chOff x="1437969" y="3094032"/>
            <a:chExt cx="9642428" cy="2831555"/>
          </a:xfrm>
        </p:grpSpPr>
        <p:pic>
          <p:nvPicPr>
            <p:cNvPr id="3" name="Picture 18">
              <a:extLst>
                <a:ext uri="{FF2B5EF4-FFF2-40B4-BE49-F238E27FC236}">
                  <a16:creationId xmlns:a16="http://schemas.microsoft.com/office/drawing/2014/main" id="{DF9C03C2-A768-5B81-5712-2A5A3B8D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1342" y="3887498"/>
              <a:ext cx="2119158" cy="2036034"/>
            </a:xfrm>
            <a:prstGeom prst="rect">
              <a:avLst/>
            </a:prstGeom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5CE8954D-AD95-E912-CE72-9DE66DDC4C9F}"/>
                </a:ext>
              </a:extLst>
            </p:cNvPr>
            <p:cNvSpPr txBox="1"/>
            <p:nvPr/>
          </p:nvSpPr>
          <p:spPr>
            <a:xfrm>
              <a:off x="2450925" y="4659674"/>
              <a:ext cx="759990" cy="38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A6A6A6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33%</a:t>
              </a:r>
            </a:p>
          </p:txBody>
        </p:sp>
        <p:sp>
          <p:nvSpPr>
            <p:cNvPr id="7" name="TextBox 22">
              <a:extLst>
                <a:ext uri="{FF2B5EF4-FFF2-40B4-BE49-F238E27FC236}">
                  <a16:creationId xmlns:a16="http://schemas.microsoft.com/office/drawing/2014/main" id="{3D95A8DA-097A-3BEC-48BE-35E556E9C1F1}"/>
                </a:ext>
              </a:extLst>
            </p:cNvPr>
            <p:cNvSpPr txBox="1"/>
            <p:nvPr/>
          </p:nvSpPr>
          <p:spPr>
            <a:xfrm>
              <a:off x="1437969" y="3094032"/>
              <a:ext cx="2803818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davon</a:t>
              </a: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: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noch</a:t>
              </a: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auf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Vorschlagsebene</a:t>
              </a:r>
              <a:endParaRPr lang="en-US" sz="120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  <a:p>
              <a:pPr marL="0" lvl="0" indent="0" algn="l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di cui: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ancora</a:t>
              </a: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a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livello</a:t>
              </a: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di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proposta</a:t>
              </a:r>
              <a:endParaRPr lang="en-US" sz="120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E123407B-C4E3-03A6-6C57-6E4F1F9C416F}"/>
                </a:ext>
              </a:extLst>
            </p:cNvPr>
            <p:cNvSpPr txBox="1"/>
            <p:nvPr/>
          </p:nvSpPr>
          <p:spPr>
            <a:xfrm>
              <a:off x="1857580" y="3628281"/>
              <a:ext cx="609125" cy="505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99"/>
                </a:lnSpc>
                <a:spcBef>
                  <a:spcPct val="0"/>
                </a:spcBef>
              </a:pPr>
              <a:r>
                <a:rPr lang="en-US" sz="3200" b="1">
                  <a:solidFill>
                    <a:srgbClr val="A6A6A6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32</a:t>
              </a:r>
            </a:p>
          </p:txBody>
        </p:sp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079F931C-EA4E-BAE2-A9AF-E9CF540EF7F2}"/>
                </a:ext>
              </a:extLst>
            </p:cNvPr>
            <p:cNvSpPr txBox="1"/>
            <p:nvPr/>
          </p:nvSpPr>
          <p:spPr>
            <a:xfrm>
              <a:off x="5186890" y="3107492"/>
              <a:ext cx="2803818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davon</a:t>
              </a: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: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im</a:t>
              </a: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Umsetzung</a:t>
              </a:r>
              <a:endParaRPr lang="en-US" sz="120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  <a:p>
              <a:pPr marL="0" lvl="0" indent="0" algn="l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di cui: in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fase</a:t>
              </a:r>
              <a:r>
                <a:rPr lang="en-US" sz="120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 di </a:t>
              </a:r>
              <a:r>
                <a:rPr lang="en-US" sz="120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implementazione</a:t>
              </a:r>
              <a:endParaRPr lang="en-US" sz="120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D824BFEC-4B27-7019-F45A-E1486172BE66}"/>
                </a:ext>
              </a:extLst>
            </p:cNvPr>
            <p:cNvSpPr txBox="1"/>
            <p:nvPr/>
          </p:nvSpPr>
          <p:spPr>
            <a:xfrm>
              <a:off x="5183863" y="3645747"/>
              <a:ext cx="609125" cy="505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99"/>
                </a:lnSpc>
                <a:spcBef>
                  <a:spcPct val="0"/>
                </a:spcBef>
              </a:pPr>
              <a:r>
                <a:rPr lang="en-US" sz="3200" b="1">
                  <a:solidFill>
                    <a:srgbClr val="ED7D31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53</a:t>
              </a:r>
            </a:p>
          </p:txBody>
        </p:sp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D6D723FB-1CD4-89A0-D425-6DC8323CD842}"/>
                </a:ext>
              </a:extLst>
            </p:cNvPr>
            <p:cNvSpPr txBox="1"/>
            <p:nvPr/>
          </p:nvSpPr>
          <p:spPr>
            <a:xfrm>
              <a:off x="8961239" y="3109547"/>
              <a:ext cx="2119158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davon</a:t>
              </a: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: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umgesetzt</a:t>
              </a:r>
              <a:endPara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  <a:p>
              <a:pPr marL="0" lvl="0" indent="0" algn="l">
                <a:spcBef>
                  <a:spcPct val="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di cui: </a:t>
              </a:r>
              <a:r>
                <a:rPr lang="en-US" sz="1200" dirty="0" err="1">
                  <a:solidFill>
                    <a:srgbClr val="000000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implementate</a:t>
              </a:r>
              <a:endParaRPr lang="en-US" sz="120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TextBox 27">
              <a:extLst>
                <a:ext uri="{FF2B5EF4-FFF2-40B4-BE49-F238E27FC236}">
                  <a16:creationId xmlns:a16="http://schemas.microsoft.com/office/drawing/2014/main" id="{F2CF4788-3077-45A5-CF05-59930DE8359A}"/>
                </a:ext>
              </a:extLst>
            </p:cNvPr>
            <p:cNvSpPr txBox="1"/>
            <p:nvPr/>
          </p:nvSpPr>
          <p:spPr>
            <a:xfrm>
              <a:off x="8852099" y="3628280"/>
              <a:ext cx="609125" cy="505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199"/>
                </a:lnSpc>
                <a:spcBef>
                  <a:spcPct val="0"/>
                </a:spcBef>
              </a:pPr>
              <a:r>
                <a:rPr lang="en-US" sz="3200" b="1">
                  <a:solidFill>
                    <a:srgbClr val="00B050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13</a:t>
              </a:r>
            </a:p>
          </p:txBody>
        </p:sp>
        <p:pic>
          <p:nvPicPr>
            <p:cNvPr id="13" name="Picture 28">
              <a:extLst>
                <a:ext uri="{FF2B5EF4-FFF2-40B4-BE49-F238E27FC236}">
                  <a16:creationId xmlns:a16="http://schemas.microsoft.com/office/drawing/2014/main" id="{52B7DFC9-A7B1-EFE1-1B0B-5E4BC9F88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4556" y="3887498"/>
              <a:ext cx="2119158" cy="2036034"/>
            </a:xfrm>
            <a:prstGeom prst="rect">
              <a:avLst/>
            </a:prstGeom>
          </p:spPr>
        </p:pic>
        <p:sp>
          <p:nvSpPr>
            <p:cNvPr id="134" name="TextBox 29">
              <a:extLst>
                <a:ext uri="{FF2B5EF4-FFF2-40B4-BE49-F238E27FC236}">
                  <a16:creationId xmlns:a16="http://schemas.microsoft.com/office/drawing/2014/main" id="{3EA34273-A903-59A1-7022-E995A70BC494}"/>
                </a:ext>
              </a:extLst>
            </p:cNvPr>
            <p:cNvSpPr txBox="1"/>
            <p:nvPr/>
          </p:nvSpPr>
          <p:spPr>
            <a:xfrm>
              <a:off x="5744139" y="4659675"/>
              <a:ext cx="759990" cy="38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ED7D31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54%</a:t>
              </a:r>
            </a:p>
          </p:txBody>
        </p:sp>
        <p:pic>
          <p:nvPicPr>
            <p:cNvPr id="216" name="Picture 30">
              <a:extLst>
                <a:ext uri="{FF2B5EF4-FFF2-40B4-BE49-F238E27FC236}">
                  <a16:creationId xmlns:a16="http://schemas.microsoft.com/office/drawing/2014/main" id="{EB240C36-7BF4-3CD1-0098-866995474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7077" y="3889553"/>
              <a:ext cx="2119158" cy="2036034"/>
            </a:xfrm>
            <a:prstGeom prst="rect">
              <a:avLst/>
            </a:prstGeom>
          </p:spPr>
        </p:pic>
        <p:sp>
          <p:nvSpPr>
            <p:cNvPr id="217" name="TextBox 31">
              <a:extLst>
                <a:ext uri="{FF2B5EF4-FFF2-40B4-BE49-F238E27FC236}">
                  <a16:creationId xmlns:a16="http://schemas.microsoft.com/office/drawing/2014/main" id="{D947394B-D2E3-2707-38C5-539829F998B2}"/>
                </a:ext>
              </a:extLst>
            </p:cNvPr>
            <p:cNvSpPr txBox="1"/>
            <p:nvPr/>
          </p:nvSpPr>
          <p:spPr>
            <a:xfrm>
              <a:off x="9156662" y="4661730"/>
              <a:ext cx="759990" cy="38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B050"/>
                  </a:solidFill>
                  <a:latin typeface="Montserrat" panose="00000500000000000000" pitchFamily="2" charset="0"/>
                  <a:ea typeface="Montserrat Bold"/>
                  <a:cs typeface="Montserrat Bold"/>
                  <a:sym typeface="Montserrat Bold"/>
                </a:rPr>
                <a:t>13%</a:t>
              </a:r>
            </a:p>
          </p:txBody>
        </p:sp>
      </p:grpSp>
      <p:sp>
        <p:nvSpPr>
          <p:cNvPr id="15" name="TextBox 23">
            <a:extLst>
              <a:ext uri="{FF2B5EF4-FFF2-40B4-BE49-F238E27FC236}">
                <a16:creationId xmlns:a16="http://schemas.microsoft.com/office/drawing/2014/main" id="{E53A7FAC-0FA4-78E3-2B88-E560DBDCE913}"/>
              </a:ext>
            </a:extLst>
          </p:cNvPr>
          <p:cNvSpPr txBox="1"/>
          <p:nvPr/>
        </p:nvSpPr>
        <p:spPr>
          <a:xfrm>
            <a:off x="926046" y="732727"/>
            <a:ext cx="96188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Vorschläge auf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Ressortebene</a:t>
            </a:r>
            <a:b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</a:b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Proposte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dipartimentali</a:t>
            </a:r>
            <a:endParaRPr lang="en-US" sz="2400" b="1" dirty="0">
              <a:solidFill>
                <a:srgbClr val="000000"/>
              </a:solidFill>
              <a:latin typeface="Montserrat 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59EF6303-951E-DF68-AEA9-4F86C692DFBF}"/>
              </a:ext>
            </a:extLst>
          </p:cNvPr>
          <p:cNvSpPr txBox="1"/>
          <p:nvPr/>
        </p:nvSpPr>
        <p:spPr>
          <a:xfrm>
            <a:off x="926046" y="1814780"/>
            <a:ext cx="5799874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Umsetzungsstand</a:t>
            </a:r>
            <a:r>
              <a:rPr lang="en-US" sz="1400" dirty="0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 | </a:t>
            </a:r>
            <a:r>
              <a:rPr lang="en-US" sz="1400" dirty="0" err="1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stato</a:t>
            </a:r>
            <a:r>
              <a:rPr lang="en-US" sz="1400" dirty="0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implementazione</a:t>
            </a:r>
            <a:r>
              <a:rPr lang="en-US" sz="1400" dirty="0">
                <a:solidFill>
                  <a:srgbClr val="000000"/>
                </a:solidFill>
                <a:latin typeface="Montserrat" panose="00000500000000000000" pitchFamily="2" charset="0"/>
                <a:ea typeface="Cooper Hewitt Bold"/>
                <a:sym typeface="Cooper Hewitt Bold"/>
              </a:rPr>
              <a:t> 08.05.2025</a:t>
            </a:r>
          </a:p>
        </p:txBody>
      </p:sp>
    </p:spTree>
    <p:extLst>
      <p:ext uri="{BB962C8B-B14F-4D97-AF65-F5344CB8AC3E}">
        <p14:creationId xmlns:p14="http://schemas.microsoft.com/office/powerpoint/2010/main" val="262271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51AE61DC-6D68-6BB5-6395-40E987EFB5C2}"/>
              </a:ext>
            </a:extLst>
          </p:cNvPr>
          <p:cNvSpPr txBox="1"/>
          <p:nvPr/>
        </p:nvSpPr>
        <p:spPr>
          <a:xfrm>
            <a:off x="926046" y="732727"/>
            <a:ext cx="96188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Beispiele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umgesetzter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Vereinfachungen</a:t>
            </a:r>
            <a:endParaRPr lang="en-US" sz="2400" b="1" dirty="0">
              <a:solidFill>
                <a:srgbClr val="000000"/>
              </a:solidFill>
              <a:latin typeface="Montserrat "/>
              <a:ea typeface="Montserrat Bold"/>
              <a:cs typeface="Montserrat Bold"/>
              <a:sym typeface="Montserrat Bold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Esempi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di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semplificazioni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implementate</a:t>
            </a:r>
            <a:endParaRPr lang="en-US" sz="2400" b="1" dirty="0">
              <a:solidFill>
                <a:srgbClr val="000000"/>
              </a:solidFill>
              <a:latin typeface="Montserrat 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82BE0F8-2012-F8C3-AAB7-FCE812CF9BAB}"/>
              </a:ext>
            </a:extLst>
          </p:cNvPr>
          <p:cNvGrpSpPr/>
          <p:nvPr/>
        </p:nvGrpSpPr>
        <p:grpSpPr>
          <a:xfrm>
            <a:off x="926046" y="2232492"/>
            <a:ext cx="9924564" cy="2094112"/>
            <a:chOff x="926046" y="2163912"/>
            <a:chExt cx="9924564" cy="2094112"/>
          </a:xfrm>
        </p:grpSpPr>
        <p:pic>
          <p:nvPicPr>
            <p:cNvPr id="8" name="Grafik 7" descr="Ein Bild, das Cartoon, Schwarzweiß enthält.&#10;&#10;KI-generierte Inhalte können fehlerhaft sein.">
              <a:extLst>
                <a:ext uri="{FF2B5EF4-FFF2-40B4-BE49-F238E27FC236}">
                  <a16:creationId xmlns:a16="http://schemas.microsoft.com/office/drawing/2014/main" id="{5634DCBB-266B-F456-3F09-0B66AEFF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25"/>
            <a:stretch/>
          </p:blipFill>
          <p:spPr>
            <a:xfrm>
              <a:off x="926046" y="2163912"/>
              <a:ext cx="1661256" cy="2036962"/>
            </a:xfrm>
            <a:prstGeom prst="rect">
              <a:avLst/>
            </a:prstGeom>
          </p:spPr>
        </p:pic>
        <p:pic>
          <p:nvPicPr>
            <p:cNvPr id="10" name="Grafik 9" descr="Ein Bild, das Kreis, Cartoon enthält.&#10;&#10;KI-generierte Inhalte können fehlerhaft sein.">
              <a:extLst>
                <a:ext uri="{FF2B5EF4-FFF2-40B4-BE49-F238E27FC236}">
                  <a16:creationId xmlns:a16="http://schemas.microsoft.com/office/drawing/2014/main" id="{B3BA6728-4FC2-DFED-E24A-E06D20F9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00"/>
            <a:stretch/>
          </p:blipFill>
          <p:spPr>
            <a:xfrm>
              <a:off x="3680481" y="2169445"/>
              <a:ext cx="1661257" cy="2031429"/>
            </a:xfrm>
            <a:prstGeom prst="rect">
              <a:avLst/>
            </a:prstGeom>
          </p:spPr>
        </p:pic>
        <p:pic>
          <p:nvPicPr>
            <p:cNvPr id="12" name="Grafik 11" descr="Ein Bild, das Kreis, Grafiken, Karminrot, rot enthält.&#10;&#10;KI-generierte Inhalte können fehlerhaft sein.">
              <a:extLst>
                <a:ext uri="{FF2B5EF4-FFF2-40B4-BE49-F238E27FC236}">
                  <a16:creationId xmlns:a16="http://schemas.microsoft.com/office/drawing/2014/main" id="{9E50C997-C1FE-8D88-CF53-58446881B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63"/>
            <a:stretch/>
          </p:blipFill>
          <p:spPr>
            <a:xfrm>
              <a:off x="6434917" y="2223832"/>
              <a:ext cx="1661257" cy="2034192"/>
            </a:xfrm>
            <a:prstGeom prst="rect">
              <a:avLst/>
            </a:prstGeom>
          </p:spPr>
        </p:pic>
        <p:pic>
          <p:nvPicPr>
            <p:cNvPr id="14" name="Grafik 13" descr="Ein Bild, das rot, Kreis, Karminrot, Grafiken enthält.&#10;&#10;KI-generierte Inhalte können fehlerhaft sein.">
              <a:extLst>
                <a:ext uri="{FF2B5EF4-FFF2-40B4-BE49-F238E27FC236}">
                  <a16:creationId xmlns:a16="http://schemas.microsoft.com/office/drawing/2014/main" id="{D539203A-23D2-E82F-8697-28A422595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63"/>
            <a:stretch/>
          </p:blipFill>
          <p:spPr>
            <a:xfrm>
              <a:off x="9189353" y="2223832"/>
              <a:ext cx="1661257" cy="2034192"/>
            </a:xfrm>
            <a:prstGeom prst="rect">
              <a:avLst/>
            </a:prstGeom>
          </p:spPr>
        </p:pic>
      </p:grpSp>
      <p:sp>
        <p:nvSpPr>
          <p:cNvPr id="16" name="TextBox 22">
            <a:extLst>
              <a:ext uri="{FF2B5EF4-FFF2-40B4-BE49-F238E27FC236}">
                <a16:creationId xmlns:a16="http://schemas.microsoft.com/office/drawing/2014/main" id="{233DDE39-79B3-B12E-5DA8-4B0EAF835FD6}"/>
              </a:ext>
            </a:extLst>
          </p:cNvPr>
          <p:cNvSpPr txBox="1"/>
          <p:nvPr/>
        </p:nvSpPr>
        <p:spPr>
          <a:xfrm>
            <a:off x="657650" y="4418076"/>
            <a:ext cx="2198048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200" b="1" dirty="0" err="1">
                <a:latin typeface="Montserrat" panose="00000500000000000000" pitchFamily="2" charset="0"/>
              </a:rPr>
              <a:t>ProAbility</a:t>
            </a:r>
            <a:endParaRPr lang="it-IT" sz="1200" b="1" dirty="0">
              <a:latin typeface="Montserrat" panose="000005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it-IT" sz="1200" dirty="0">
                <a:latin typeface="Montserrat" panose="00000500000000000000" pitchFamily="2" charset="0"/>
              </a:rPr>
              <a:t>Sostegno ai datori e alle datrici di lavoro che offrono un'opportunità lavorativa alle persone con disabilità 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2C5D3335-56D5-1D34-0CBA-30EFB6DA5625}"/>
              </a:ext>
            </a:extLst>
          </p:cNvPr>
          <p:cNvSpPr txBox="1"/>
          <p:nvPr/>
        </p:nvSpPr>
        <p:spPr>
          <a:xfrm>
            <a:off x="8715163" y="4418076"/>
            <a:ext cx="2609635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200" b="1" dirty="0">
                <a:latin typeface="Montserrat" panose="00000500000000000000" pitchFamily="2" charset="0"/>
              </a:rPr>
              <a:t>Personalaufnahme</a:t>
            </a:r>
          </a:p>
          <a:p>
            <a:pPr algn="ctr">
              <a:spcAft>
                <a:spcPts val="600"/>
              </a:spcAft>
            </a:pPr>
            <a:r>
              <a:rPr lang="de-DE" sz="1200" dirty="0">
                <a:latin typeface="Montserrat" panose="00000500000000000000" pitchFamily="2" charset="0"/>
              </a:rPr>
              <a:t>Vereinfachung, Beschleunigung und Informatisierung der Aufnahmeverfahren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8EEB8C2B-41E9-D332-A8AC-C7BE1A823D58}"/>
              </a:ext>
            </a:extLst>
          </p:cNvPr>
          <p:cNvSpPr txBox="1"/>
          <p:nvPr/>
        </p:nvSpPr>
        <p:spPr>
          <a:xfrm>
            <a:off x="6223423" y="4418076"/>
            <a:ext cx="2084243" cy="630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200" b="1" dirty="0" err="1">
                <a:latin typeface="Montserrat" panose="00000500000000000000" pitchFamily="2" charset="0"/>
              </a:rPr>
              <a:t>Brandschutz</a:t>
            </a:r>
            <a:endParaRPr lang="it-IT" sz="1200" b="1" dirty="0">
              <a:latin typeface="Montserrat" panose="000005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it-IT" sz="1200" dirty="0" err="1">
                <a:latin typeface="Montserrat" panose="00000500000000000000" pitchFamily="2" charset="0"/>
              </a:rPr>
              <a:t>ZeMeT</a:t>
            </a:r>
            <a:r>
              <a:rPr lang="it-IT" sz="1200" dirty="0">
                <a:latin typeface="Montserrat" panose="00000500000000000000" pitchFamily="2" charset="0"/>
              </a:rPr>
              <a:t> </a:t>
            </a:r>
            <a:r>
              <a:rPr lang="it-IT" sz="1200" dirty="0" err="1">
                <a:latin typeface="Montserrat" panose="00000500000000000000" pitchFamily="2" charset="0"/>
              </a:rPr>
              <a:t>statt</a:t>
            </a:r>
            <a:r>
              <a:rPr lang="it-IT" sz="1200" dirty="0">
                <a:latin typeface="Montserrat" panose="00000500000000000000" pitchFamily="2" charset="0"/>
              </a:rPr>
              <a:t> </a:t>
            </a:r>
            <a:r>
              <a:rPr lang="it-IT" sz="1200" dirty="0" err="1">
                <a:latin typeface="Montserrat" panose="00000500000000000000" pitchFamily="2" charset="0"/>
              </a:rPr>
              <a:t>Genehmigungsverfahren</a:t>
            </a:r>
            <a:r>
              <a:rPr lang="it-IT" sz="1200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8A6A1071-0EA2-D8E3-D026-2B71D1CC8392}"/>
              </a:ext>
            </a:extLst>
          </p:cNvPr>
          <p:cNvSpPr txBox="1"/>
          <p:nvPr/>
        </p:nvSpPr>
        <p:spPr>
          <a:xfrm>
            <a:off x="3412085" y="4418076"/>
            <a:ext cx="2198048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200" b="1" dirty="0">
                <a:latin typeface="Montserrat" panose="00000500000000000000" pitchFamily="2" charset="0"/>
              </a:rPr>
              <a:t>LAFIS FRUIT</a:t>
            </a:r>
          </a:p>
          <a:p>
            <a:pPr algn="ctr"/>
            <a:r>
              <a:rPr lang="it-IT" sz="1200" dirty="0">
                <a:latin typeface="Montserrat" panose="00000500000000000000" pitchFamily="2" charset="0"/>
              </a:rPr>
              <a:t>(</a:t>
            </a:r>
            <a:r>
              <a:rPr lang="it-IT" sz="1200" dirty="0" err="1">
                <a:latin typeface="Montserrat" panose="00000500000000000000" pitchFamily="2" charset="0"/>
              </a:rPr>
              <a:t>Obstbaukataster</a:t>
            </a:r>
            <a:r>
              <a:rPr lang="it-IT" sz="1200" dirty="0">
                <a:latin typeface="Montserrat" panose="00000500000000000000" pitchFamily="2" charset="0"/>
              </a:rPr>
              <a:t> </a:t>
            </a:r>
            <a:r>
              <a:rPr lang="it-IT" sz="1200" dirty="0" err="1">
                <a:latin typeface="Montserrat" panose="00000500000000000000" pitchFamily="2" charset="0"/>
              </a:rPr>
              <a:t>der</a:t>
            </a:r>
            <a:r>
              <a:rPr lang="it-IT" sz="1200" dirty="0">
                <a:latin typeface="Montserrat" panose="00000500000000000000" pitchFamily="2" charset="0"/>
              </a:rPr>
              <a:t> APB)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7CA58E56-008B-DE11-E413-12DEEA63FB89}"/>
              </a:ext>
            </a:extLst>
          </p:cNvPr>
          <p:cNvSpPr/>
          <p:nvPr/>
        </p:nvSpPr>
        <p:spPr>
          <a:xfrm>
            <a:off x="6923848" y="2814356"/>
            <a:ext cx="699360" cy="7469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Grafik 11" descr="Fuoco contorno">
            <a:extLst>
              <a:ext uri="{FF2B5EF4-FFF2-40B4-BE49-F238E27FC236}">
                <a16:creationId xmlns:a16="http://schemas.microsoft.com/office/drawing/2014/main" id="{48CFB4C6-1093-C085-9325-1ACE40A8E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167" r="9167"/>
          <a:stretch/>
        </p:blipFill>
        <p:spPr>
          <a:xfrm>
            <a:off x="6989270" y="2778279"/>
            <a:ext cx="624313" cy="7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27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DB803-D595-CE0A-550C-0B828017D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ttangolo 2">
            <a:extLst>
              <a:ext uri="{FF2B5EF4-FFF2-40B4-BE49-F238E27FC236}">
                <a16:creationId xmlns:a16="http://schemas.microsoft.com/office/drawing/2014/main" id="{472E1CEC-6541-9DE4-514A-520FBCB114C7}"/>
              </a:ext>
            </a:extLst>
          </p:cNvPr>
          <p:cNvSpPr/>
          <p:nvPr/>
        </p:nvSpPr>
        <p:spPr>
          <a:xfrm>
            <a:off x="286188" y="6411340"/>
            <a:ext cx="9648387" cy="26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 18">
            <a:extLst>
              <a:ext uri="{FF2B5EF4-FFF2-40B4-BE49-F238E27FC236}">
                <a16:creationId xmlns:a16="http://schemas.microsoft.com/office/drawing/2014/main" id="{C958AA64-CB8A-72CE-9188-BC7D9EE04B1C}"/>
              </a:ext>
            </a:extLst>
          </p:cNvPr>
          <p:cNvGrpSpPr/>
          <p:nvPr/>
        </p:nvGrpSpPr>
        <p:grpSpPr>
          <a:xfrm>
            <a:off x="1348889" y="9969087"/>
            <a:ext cx="4862222" cy="185633"/>
            <a:chOff x="0" y="0"/>
            <a:chExt cx="6482962" cy="247511"/>
          </a:xfrm>
        </p:grpSpPr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E15282F8-B120-A512-01B5-0009BA183A39}"/>
                </a:ext>
              </a:extLst>
            </p:cNvPr>
            <p:cNvSpPr txBox="1"/>
            <p:nvPr/>
          </p:nvSpPr>
          <p:spPr>
            <a:xfrm>
              <a:off x="0" y="8255"/>
              <a:ext cx="6482962" cy="239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0"/>
                </a:lnSpc>
              </a:pPr>
              <a:r>
                <a:rPr lang="en-US" sz="5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einschließlich der von den Mitarbeiterinnen und Mitarbeiter der Hilfskörperschaften des Landes vorgeschlagenen Maßnahmen</a:t>
              </a:r>
            </a:p>
            <a:p>
              <a:pPr marL="0" lvl="0" indent="0" algn="ctr">
                <a:lnSpc>
                  <a:spcPts val="770"/>
                </a:lnSpc>
                <a:spcBef>
                  <a:spcPct val="0"/>
                </a:spcBef>
              </a:pPr>
              <a:r>
                <a:rPr lang="en-US" sz="5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comprese le misure proposte dal personale degli Enti strumentali della Provincia</a:t>
              </a:r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8CBC9F78-289D-D7D7-A42A-2B7EFB75303B}"/>
                </a:ext>
              </a:extLst>
            </p:cNvPr>
            <p:cNvSpPr txBox="1"/>
            <p:nvPr/>
          </p:nvSpPr>
          <p:spPr>
            <a:xfrm>
              <a:off x="196475" y="-19050"/>
              <a:ext cx="88800" cy="143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10"/>
                </a:lnSpc>
                <a:spcBef>
                  <a:spcPct val="0"/>
                </a:spcBef>
              </a:pPr>
              <a:r>
                <a:rPr lang="en-US" sz="6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*</a:t>
              </a:r>
            </a:p>
          </p:txBody>
        </p:sp>
      </p:grpSp>
      <p:sp>
        <p:nvSpPr>
          <p:cNvPr id="6" name="TextBox 23">
            <a:extLst>
              <a:ext uri="{FF2B5EF4-FFF2-40B4-BE49-F238E27FC236}">
                <a16:creationId xmlns:a16="http://schemas.microsoft.com/office/drawing/2014/main" id="{73FDA541-11F0-F5F2-3182-430495A53D6F}"/>
              </a:ext>
            </a:extLst>
          </p:cNvPr>
          <p:cNvSpPr txBox="1"/>
          <p:nvPr/>
        </p:nvSpPr>
        <p:spPr>
          <a:xfrm>
            <a:off x="599440" y="818819"/>
            <a:ext cx="1018150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Ressortbergreifende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Maßnahmen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-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Progetti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trasversali</a:t>
            </a:r>
            <a:endParaRPr lang="en-US" sz="2400" b="1" dirty="0">
              <a:solidFill>
                <a:srgbClr val="000000"/>
              </a:solidFill>
              <a:latin typeface="Montserrat 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67F23821-3257-D860-5250-71033BF36A8D}"/>
              </a:ext>
            </a:extLst>
          </p:cNvPr>
          <p:cNvSpPr txBox="1"/>
          <p:nvPr/>
        </p:nvSpPr>
        <p:spPr>
          <a:xfrm>
            <a:off x="2929160" y="3566383"/>
            <a:ext cx="7535703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Planung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öffentlicher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Bauten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Programmazione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lavori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pubblici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178B8A73-218D-B5CA-9666-24C3F1607607}"/>
              </a:ext>
            </a:extLst>
          </p:cNvPr>
          <p:cNvSpPr txBox="1"/>
          <p:nvPr/>
        </p:nvSpPr>
        <p:spPr>
          <a:xfrm>
            <a:off x="2844152" y="2226390"/>
            <a:ext cx="8405374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myCIVIS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4.0 – Das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neue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Bürgerportal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| Il nuovo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portale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per il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cittadino</a:t>
            </a:r>
            <a:endParaRPr lang="en-US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9C5DF14F-D9FE-CB43-0D87-98CF12A33EA5}"/>
              </a:ext>
            </a:extLst>
          </p:cNvPr>
          <p:cNvSpPr txBox="1"/>
          <p:nvPr/>
        </p:nvSpPr>
        <p:spPr>
          <a:xfrm>
            <a:off x="2929161" y="4988861"/>
            <a:ext cx="7282797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Förderungen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und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Beiträge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Incentivi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 </a:t>
            </a:r>
            <a:r>
              <a:rPr lang="en-US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contributi</a:t>
            </a:r>
            <a:r>
              <a:rPr lang="en-US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pic>
        <p:nvPicPr>
          <p:cNvPr id="22" name="Grafik 21" descr="Ein Bild, das Kreis, Grafiken, Schrift, Symbol enthält.&#10;&#10;KI-generierte Inhalte können fehlerhaft sein.">
            <a:extLst>
              <a:ext uri="{FF2B5EF4-FFF2-40B4-BE49-F238E27FC236}">
                <a16:creationId xmlns:a16="http://schemas.microsoft.com/office/drawing/2014/main" id="{84D2A6D3-4F26-6A52-8C65-CB8E35E4B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5"/>
          <a:stretch/>
        </p:blipFill>
        <p:spPr>
          <a:xfrm>
            <a:off x="1348889" y="3170019"/>
            <a:ext cx="1085051" cy="1082644"/>
          </a:xfrm>
          <a:prstGeom prst="rect">
            <a:avLst/>
          </a:prstGeom>
        </p:spPr>
      </p:pic>
      <p:pic>
        <p:nvPicPr>
          <p:cNvPr id="24" name="Grafik 23" descr="Ein Bild, das Grafiken, Kreis, Cartoon, Logo enthält.&#10;&#10;KI-generierte Inhalte können fehlerhaft sein.">
            <a:extLst>
              <a:ext uri="{FF2B5EF4-FFF2-40B4-BE49-F238E27FC236}">
                <a16:creationId xmlns:a16="http://schemas.microsoft.com/office/drawing/2014/main" id="{40248393-782F-8D2B-D44B-3CA83724F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63"/>
          <a:stretch/>
        </p:blipFill>
        <p:spPr>
          <a:xfrm>
            <a:off x="1369067" y="4534589"/>
            <a:ext cx="1085051" cy="1081446"/>
          </a:xfrm>
          <a:prstGeom prst="rect">
            <a:avLst/>
          </a:prstGeom>
        </p:spPr>
      </p:pic>
      <p:pic>
        <p:nvPicPr>
          <p:cNvPr id="26" name="Grafik 25" descr="Ein Bild, das Kreis, Grafiken, Logo, Schrift enthält.&#10;&#10;KI-generierte Inhalte können fehlerhaft sein.">
            <a:extLst>
              <a:ext uri="{FF2B5EF4-FFF2-40B4-BE49-F238E27FC236}">
                <a16:creationId xmlns:a16="http://schemas.microsoft.com/office/drawing/2014/main" id="{2EC08F0E-8FED-67B0-5376-49A28D691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63"/>
          <a:stretch/>
        </p:blipFill>
        <p:spPr>
          <a:xfrm>
            <a:off x="1348890" y="1839075"/>
            <a:ext cx="1085051" cy="10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2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">
            <a:extLst>
              <a:ext uri="{FF2B5EF4-FFF2-40B4-BE49-F238E27FC236}">
                <a16:creationId xmlns:a16="http://schemas.microsoft.com/office/drawing/2014/main" id="{68E1B97E-D2E4-3615-162A-7C6B7DC8B9DE}"/>
              </a:ext>
            </a:extLst>
          </p:cNvPr>
          <p:cNvSpPr/>
          <p:nvPr/>
        </p:nvSpPr>
        <p:spPr>
          <a:xfrm>
            <a:off x="6196263" y="692636"/>
            <a:ext cx="3900638" cy="5472728"/>
          </a:xfrm>
          <a:custGeom>
            <a:avLst/>
            <a:gdLst/>
            <a:ahLst/>
            <a:cxnLst/>
            <a:rect l="l" t="t" r="r" b="b"/>
            <a:pathLst>
              <a:path w="2511176" h="4099880">
                <a:moveTo>
                  <a:pt x="0" y="0"/>
                </a:moveTo>
                <a:lnTo>
                  <a:pt x="2511177" y="0"/>
                </a:lnTo>
                <a:lnTo>
                  <a:pt x="2511177" y="4099880"/>
                </a:lnTo>
                <a:lnTo>
                  <a:pt x="0" y="4099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C9CA704D-9080-C3AE-C590-80055F788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025" y="1576935"/>
            <a:ext cx="2760846" cy="4834953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2EAEEA31-5FFB-168E-0831-5360445BA467}"/>
              </a:ext>
            </a:extLst>
          </p:cNvPr>
          <p:cNvSpPr txBox="1"/>
          <p:nvPr/>
        </p:nvSpPr>
        <p:spPr>
          <a:xfrm>
            <a:off x="496338" y="635267"/>
            <a:ext cx="5050220" cy="94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0"/>
              </a:lnSpc>
              <a:spcAft>
                <a:spcPts val="12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myCIVIS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4.0</a:t>
            </a:r>
          </a:p>
          <a:p>
            <a:pPr algn="l">
              <a:lnSpc>
                <a:spcPts val="1800"/>
              </a:lnSpc>
            </a:pP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Das </a:t>
            </a: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neue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Bürgerportal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18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 nuovo </a:t>
            </a: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portale</a:t>
            </a:r>
            <a:r>
              <a:rPr lang="en-US" sz="2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per il </a:t>
            </a:r>
            <a:r>
              <a:rPr lang="en-US" sz="2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cittadino</a:t>
            </a:r>
            <a:endParaRPr lang="en-US" sz="24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838627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ttangolo 2">
            <a:extLst>
              <a:ext uri="{FF2B5EF4-FFF2-40B4-BE49-F238E27FC236}">
                <a16:creationId xmlns:a16="http://schemas.microsoft.com/office/drawing/2014/main" id="{99B089B4-637F-8112-5B1A-99087B89D0D2}"/>
              </a:ext>
            </a:extLst>
          </p:cNvPr>
          <p:cNvSpPr/>
          <p:nvPr/>
        </p:nvSpPr>
        <p:spPr>
          <a:xfrm>
            <a:off x="286188" y="6411340"/>
            <a:ext cx="9648387" cy="26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FE9A04E-BFDE-2EA8-C21F-3D5343F76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552" y="1262677"/>
            <a:ext cx="5346893" cy="4862596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33DBB250-ABF1-8869-4395-2B8288095B4F}"/>
              </a:ext>
            </a:extLst>
          </p:cNvPr>
          <p:cNvSpPr txBox="1"/>
          <p:nvPr/>
        </p:nvSpPr>
        <p:spPr>
          <a:xfrm>
            <a:off x="926046" y="732727"/>
            <a:ext cx="9618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“Continuous Improvement Process” (CIP)</a:t>
            </a:r>
          </a:p>
        </p:txBody>
      </p:sp>
    </p:spTree>
    <p:extLst>
      <p:ext uri="{BB962C8B-B14F-4D97-AF65-F5344CB8AC3E}">
        <p14:creationId xmlns:p14="http://schemas.microsoft.com/office/powerpoint/2010/main" val="656064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79FFA9-9400-0743-8837-2BA3AC927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529965"/>
            <a:ext cx="5006975" cy="2613659"/>
          </a:xfrm>
        </p:spPr>
        <p:txBody>
          <a:bodyPr/>
          <a:lstStyle/>
          <a:p>
            <a:r>
              <a:rPr lang="de-DE" sz="1800" b="1">
                <a:solidFill>
                  <a:srgbClr val="FFFFFF"/>
                </a:solidFill>
                <a:latin typeface="Montserrat"/>
              </a:rPr>
              <a:t>Generaldirektion des Landes</a:t>
            </a:r>
          </a:p>
          <a:p>
            <a:pPr algn="l" rtl="0" fontAlgn="base"/>
            <a:r>
              <a:rPr lang="it-IT" sz="1800" b="0" i="0" u="none" strike="noStrike">
                <a:solidFill>
                  <a:srgbClr val="FFFFFF"/>
                </a:solidFill>
                <a:effectLst/>
                <a:latin typeface="Montserrat"/>
              </a:rPr>
              <a:t>Palais Widmann</a:t>
            </a:r>
            <a:r>
              <a:rPr lang="en-US" sz="1800" b="0" i="0">
                <a:solidFill>
                  <a:srgbClr val="FFFFFF"/>
                </a:solidFill>
                <a:effectLst/>
                <a:latin typeface="Montserrat"/>
              </a:rPr>
              <a:t>​</a:t>
            </a:r>
            <a:endParaRPr lang="en-US" sz="2000" b="0" i="0">
              <a:solidFill>
                <a:srgbClr val="000000"/>
              </a:solidFill>
              <a:effectLst/>
              <a:latin typeface="Montserrat"/>
            </a:endParaRPr>
          </a:p>
          <a:p>
            <a:pPr algn="l" rtl="0" fontAlgn="base"/>
            <a:r>
              <a:rPr lang="it-IT" sz="1800" b="0" i="0" u="none" strike="noStrike">
                <a:solidFill>
                  <a:srgbClr val="FFFFFF"/>
                </a:solidFill>
                <a:effectLst/>
                <a:latin typeface="Montserrat"/>
              </a:rPr>
              <a:t>Silvius-Magnago-</a:t>
            </a:r>
            <a:r>
              <a:rPr lang="it-IT" sz="1800" b="0" i="0" u="none" strike="noStrike" err="1">
                <a:solidFill>
                  <a:srgbClr val="FFFFFF"/>
                </a:solidFill>
                <a:effectLst/>
                <a:latin typeface="Montserrat"/>
              </a:rPr>
              <a:t>Platz</a:t>
            </a:r>
            <a:r>
              <a:rPr lang="it-IT" sz="1800" b="0" i="0" u="none" strike="noStrike">
                <a:solidFill>
                  <a:srgbClr val="FFFFFF"/>
                </a:solidFill>
                <a:effectLst/>
                <a:latin typeface="Montserrat"/>
              </a:rPr>
              <a:t> 1</a:t>
            </a:r>
            <a:r>
              <a:rPr lang="en-US" sz="1800" b="0" i="0">
                <a:solidFill>
                  <a:srgbClr val="FFFFFF"/>
                </a:solidFill>
                <a:effectLst/>
                <a:latin typeface="Montserrat"/>
              </a:rPr>
              <a:t>​</a:t>
            </a:r>
            <a:endParaRPr lang="en-US" sz="2000" b="0" i="0">
              <a:solidFill>
                <a:srgbClr val="000000"/>
              </a:solidFill>
              <a:effectLst/>
              <a:latin typeface="Montserrat"/>
            </a:endParaRPr>
          </a:p>
          <a:p>
            <a:pPr algn="l" rtl="0" fontAlgn="base"/>
            <a:r>
              <a:rPr lang="it-IT" sz="1800" b="0" i="0" u="none" strike="noStrike">
                <a:solidFill>
                  <a:srgbClr val="FFFFFF"/>
                </a:solidFill>
                <a:effectLst/>
                <a:latin typeface="Montserrat"/>
              </a:rPr>
              <a:t>39100 Bolzano</a:t>
            </a:r>
            <a:endParaRPr lang="en-US" sz="2000" b="0" i="0">
              <a:solidFill>
                <a:srgbClr val="000000"/>
              </a:solidFill>
              <a:effectLst/>
              <a:latin typeface="Montserrat"/>
            </a:endParaRPr>
          </a:p>
          <a:p>
            <a:pPr algn="l" rtl="0" fontAlgn="base"/>
            <a:endParaRPr lang="de-DE" sz="1800" b="1" i="0" u="none" strike="noStrike">
              <a:solidFill>
                <a:srgbClr val="FFFFFF"/>
              </a:solidFill>
              <a:effectLst/>
              <a:latin typeface="Montserrat"/>
            </a:endParaRPr>
          </a:p>
          <a:p>
            <a:pPr algn="l" rtl="0" fontAlgn="base"/>
            <a:r>
              <a:rPr lang="it-IT" sz="1800" b="1" i="0" u="none" strike="noStrike">
                <a:solidFill>
                  <a:srgbClr val="FFFFFF"/>
                </a:solidFill>
                <a:effectLst/>
                <a:latin typeface="Montserrat"/>
              </a:rPr>
              <a:t>Tel.: </a:t>
            </a:r>
            <a:r>
              <a:rPr lang="it-IT" sz="1800" b="0" i="0" u="none" strike="noStrike">
                <a:solidFill>
                  <a:srgbClr val="FFFFFF"/>
                </a:solidFill>
                <a:effectLst/>
                <a:latin typeface="Montserrat"/>
              </a:rPr>
              <a:t>0471 41104</a:t>
            </a:r>
            <a:r>
              <a:rPr lang="it-IT" sz="1800">
                <a:solidFill>
                  <a:srgbClr val="FFFFFF"/>
                </a:solidFill>
                <a:latin typeface="Montserrat"/>
              </a:rPr>
              <a:t>1</a:t>
            </a:r>
            <a:r>
              <a:rPr lang="en-US" sz="1800" b="0" i="0">
                <a:solidFill>
                  <a:srgbClr val="FFFFFF"/>
                </a:solidFill>
                <a:effectLst/>
                <a:latin typeface="Montserrat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Montserrat"/>
            </a:endParaRPr>
          </a:p>
          <a:p>
            <a:pPr algn="l" rtl="0" fontAlgn="base"/>
            <a:r>
              <a:rPr lang="it-IT" sz="1800" b="1" i="0" u="none" strike="noStrike">
                <a:solidFill>
                  <a:srgbClr val="FFFFFF"/>
                </a:solidFill>
                <a:effectLst/>
                <a:latin typeface="Montserrat"/>
              </a:rPr>
              <a:t>E-mail:</a:t>
            </a:r>
            <a:r>
              <a:rPr lang="it-IT" sz="1800" b="0" i="0">
                <a:effectLst/>
                <a:latin typeface="Montserrat"/>
              </a:rPr>
              <a:t> </a:t>
            </a:r>
            <a:r>
              <a:rPr lang="it-IT" sz="1800" b="0" i="0">
                <a:effectLst/>
                <a:latin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generaldirektion@provinz.bz.it</a:t>
            </a:r>
            <a:r>
              <a:rPr lang="it-IT" sz="1800" b="0" i="0">
                <a:effectLst/>
                <a:latin typeface="Montserrat"/>
              </a:rPr>
              <a:t> </a:t>
            </a:r>
            <a:endParaRPr lang="it-IT" b="0" i="0">
              <a:effectLst/>
              <a:latin typeface="Montserra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5E7B02-584B-E946-BEC9-166B4F84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23721" y="248684"/>
            <a:ext cx="8944558" cy="115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>
            <a:extLst>
              <a:ext uri="{FF2B5EF4-FFF2-40B4-BE49-F238E27FC236}">
                <a16:creationId xmlns:a16="http://schemas.microsoft.com/office/drawing/2014/main" id="{B347FCA7-C82A-96A8-B666-143AF5489A64}"/>
              </a:ext>
            </a:extLst>
          </p:cNvPr>
          <p:cNvSpPr/>
          <p:nvPr/>
        </p:nvSpPr>
        <p:spPr>
          <a:xfrm>
            <a:off x="286189" y="6416842"/>
            <a:ext cx="9451370" cy="25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5F92F892-1065-ED17-B936-C2F09298E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"/>
          <a:stretch/>
        </p:blipFill>
        <p:spPr>
          <a:xfrm>
            <a:off x="3705388" y="825598"/>
            <a:ext cx="3685432" cy="520680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79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ttangolo 2">
            <a:extLst>
              <a:ext uri="{FF2B5EF4-FFF2-40B4-BE49-F238E27FC236}">
                <a16:creationId xmlns:a16="http://schemas.microsoft.com/office/drawing/2014/main" id="{63B41371-118D-4F41-A81C-18C1D8363AA0}"/>
              </a:ext>
            </a:extLst>
          </p:cNvPr>
          <p:cNvSpPr/>
          <p:nvPr/>
        </p:nvSpPr>
        <p:spPr>
          <a:xfrm>
            <a:off x="321680" y="5875394"/>
            <a:ext cx="11702611" cy="922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C92DEEED-A28C-EF63-8A37-CF731A15A70D}"/>
              </a:ext>
            </a:extLst>
          </p:cNvPr>
          <p:cNvGrpSpPr/>
          <p:nvPr/>
        </p:nvGrpSpPr>
        <p:grpSpPr>
          <a:xfrm>
            <a:off x="321680" y="737675"/>
            <a:ext cx="11590117" cy="6249228"/>
            <a:chOff x="86077" y="590461"/>
            <a:chExt cx="11694516" cy="6358343"/>
          </a:xfrm>
        </p:grpSpPr>
        <p:grpSp>
          <p:nvGrpSpPr>
            <p:cNvPr id="133" name="Gruppieren 132">
              <a:extLst>
                <a:ext uri="{FF2B5EF4-FFF2-40B4-BE49-F238E27FC236}">
                  <a16:creationId xmlns:a16="http://schemas.microsoft.com/office/drawing/2014/main" id="{FFEB0867-F9CD-CEE6-E889-01441EA65F54}"/>
                </a:ext>
              </a:extLst>
            </p:cNvPr>
            <p:cNvGrpSpPr/>
            <p:nvPr/>
          </p:nvGrpSpPr>
          <p:grpSpPr>
            <a:xfrm>
              <a:off x="86077" y="590461"/>
              <a:ext cx="11694516" cy="5827177"/>
              <a:chOff x="86077" y="590461"/>
              <a:chExt cx="11694516" cy="5827177"/>
            </a:xfrm>
          </p:grpSpPr>
          <p:grpSp>
            <p:nvGrpSpPr>
              <p:cNvPr id="115" name="Gruppieren 114">
                <a:extLst>
                  <a:ext uri="{FF2B5EF4-FFF2-40B4-BE49-F238E27FC236}">
                    <a16:creationId xmlns:a16="http://schemas.microsoft.com/office/drawing/2014/main" id="{EFF28628-56EA-659C-BD11-E161FD54E431}"/>
                  </a:ext>
                </a:extLst>
              </p:cNvPr>
              <p:cNvGrpSpPr/>
              <p:nvPr/>
            </p:nvGrpSpPr>
            <p:grpSpPr>
              <a:xfrm>
                <a:off x="86077" y="590461"/>
                <a:ext cx="11694516" cy="5827177"/>
                <a:chOff x="-603463" y="-105826"/>
                <a:chExt cx="16923654" cy="10692995"/>
              </a:xfrm>
            </p:grpSpPr>
            <p:grpSp>
              <p:nvGrpSpPr>
                <p:cNvPr id="84" name="Gruppieren 83">
                  <a:extLst>
                    <a:ext uri="{FF2B5EF4-FFF2-40B4-BE49-F238E27FC236}">
                      <a16:creationId xmlns:a16="http://schemas.microsoft.com/office/drawing/2014/main" id="{DEA79ABB-A48F-1E94-0952-5A0071D454DD}"/>
                    </a:ext>
                  </a:extLst>
                </p:cNvPr>
                <p:cNvGrpSpPr/>
                <p:nvPr/>
              </p:nvGrpSpPr>
              <p:grpSpPr>
                <a:xfrm>
                  <a:off x="-603463" y="-78231"/>
                  <a:ext cx="9128279" cy="9471279"/>
                  <a:chOff x="-603463" y="-78231"/>
                  <a:chExt cx="9128279" cy="9471279"/>
                </a:xfrm>
              </p:grpSpPr>
              <p:grpSp>
                <p:nvGrpSpPr>
                  <p:cNvPr id="82" name="Gruppieren 81">
                    <a:extLst>
                      <a:ext uri="{FF2B5EF4-FFF2-40B4-BE49-F238E27FC236}">
                        <a16:creationId xmlns:a16="http://schemas.microsoft.com/office/drawing/2014/main" id="{0DBB3AAD-0BDC-CD10-A0D5-003758368477}"/>
                      </a:ext>
                    </a:extLst>
                  </p:cNvPr>
                  <p:cNvGrpSpPr/>
                  <p:nvPr/>
                </p:nvGrpSpPr>
                <p:grpSpPr>
                  <a:xfrm>
                    <a:off x="-603463" y="-78231"/>
                    <a:ext cx="9128279" cy="9471279"/>
                    <a:chOff x="-603463" y="-78231"/>
                    <a:chExt cx="9128279" cy="9471279"/>
                  </a:xfrm>
                </p:grpSpPr>
                <p:sp>
                  <p:nvSpPr>
                    <p:cNvPr id="53" name="AutoShape 3">
                      <a:extLst>
                        <a:ext uri="{FF2B5EF4-FFF2-40B4-BE49-F238E27FC236}">
                          <a16:creationId xmlns:a16="http://schemas.microsoft.com/office/drawing/2014/main" id="{01C43B70-5EFB-D9C6-82B5-7DFC389595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3352" y="3404166"/>
                      <a:ext cx="2494104" cy="47941"/>
                    </a:xfrm>
                    <a:prstGeom prst="line">
                      <a:avLst/>
                    </a:prstGeom>
                    <a:ln w="9525" cap="flat">
                      <a:solidFill>
                        <a:srgbClr val="D11525"/>
                      </a:solidFill>
                      <a:prstDash val="solid"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de-DE" sz="1000"/>
                    </a:p>
                  </p:txBody>
                </p:sp>
                <p:sp>
                  <p:nvSpPr>
                    <p:cNvPr id="54" name="AutoShape 4">
                      <a:extLst>
                        <a:ext uri="{FF2B5EF4-FFF2-40B4-BE49-F238E27FC236}">
                          <a16:creationId xmlns:a16="http://schemas.microsoft.com/office/drawing/2014/main" id="{30DE744B-C74B-8A67-4BF2-1F4587880CF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2172075" y="4544251"/>
                      <a:ext cx="3116667" cy="583074"/>
                    </a:xfrm>
                    <a:prstGeom prst="line">
                      <a:avLst/>
                    </a:prstGeom>
                    <a:ln w="9525" cap="flat">
                      <a:solidFill>
                        <a:srgbClr val="D11525"/>
                      </a:solidFill>
                      <a:prstDash val="solid"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de-DE" sz="1000"/>
                    </a:p>
                  </p:txBody>
                </p:sp>
                <p:sp>
                  <p:nvSpPr>
                    <p:cNvPr id="57" name="AutoShape 7">
                      <a:extLst>
                        <a:ext uri="{FF2B5EF4-FFF2-40B4-BE49-F238E27FC236}">
                          <a16:creationId xmlns:a16="http://schemas.microsoft.com/office/drawing/2014/main" id="{B359EF27-307A-DD5C-9EA7-6F64D804CB7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035905" y="4885766"/>
                      <a:ext cx="2787273" cy="3214060"/>
                    </a:xfrm>
                    <a:prstGeom prst="line">
                      <a:avLst/>
                    </a:prstGeom>
                    <a:ln w="9525" cap="flat">
                      <a:solidFill>
                        <a:srgbClr val="D11525"/>
                      </a:solidFill>
                      <a:prstDash val="solid"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de-DE" sz="1000"/>
                    </a:p>
                  </p:txBody>
                </p:sp>
                <p:sp>
                  <p:nvSpPr>
                    <p:cNvPr id="58" name="AutoShape 8">
                      <a:extLst>
                        <a:ext uri="{FF2B5EF4-FFF2-40B4-BE49-F238E27FC236}">
                          <a16:creationId xmlns:a16="http://schemas.microsoft.com/office/drawing/2014/main" id="{F4C95CCE-7F5C-F6BE-6133-D60FF522E7A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394331" y="5542402"/>
                      <a:ext cx="1032947" cy="1666672"/>
                    </a:xfrm>
                    <a:prstGeom prst="line">
                      <a:avLst/>
                    </a:prstGeom>
                    <a:ln w="9525" cap="flat">
                      <a:solidFill>
                        <a:srgbClr val="D11525"/>
                      </a:solidFill>
                      <a:prstDash val="solid"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de-DE" sz="1000"/>
                    </a:p>
                  </p:txBody>
                </p:sp>
                <p:sp>
                  <p:nvSpPr>
                    <p:cNvPr id="59" name="TextBox 9">
                      <a:extLst>
                        <a:ext uri="{FF2B5EF4-FFF2-40B4-BE49-F238E27FC236}">
                          <a16:creationId xmlns:a16="http://schemas.microsoft.com/office/drawing/2014/main" id="{3BB96B6D-DA71-E8CB-2A79-E62E772B95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603463" y="-78231"/>
                      <a:ext cx="4255838" cy="933787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l"/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2019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VVW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Vertrauen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Vereinfachen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Weglassen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</a:t>
                      </a:r>
                    </a:p>
                    <a:p>
                      <a:pPr algn="l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Fidarsi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semplificare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tralasciare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 il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superfluo</a:t>
                      </a:r>
                      <a:endParaRPr lang="en-US" sz="1000" dirty="0">
                        <a:solidFill>
                          <a:srgbClr val="000000"/>
                        </a:solidFill>
                        <a:latin typeface="Montserrat Bold"/>
                        <a:ea typeface="Montserrat Bold"/>
                        <a:cs typeface="Montserrat Bold"/>
                        <a:sym typeface="Montserrat Bold"/>
                      </a:endParaRPr>
                    </a:p>
                  </p:txBody>
                </p:sp>
                <p:sp>
                  <p:nvSpPr>
                    <p:cNvPr id="67" name="TextBox 17">
                      <a:extLst>
                        <a:ext uri="{FF2B5EF4-FFF2-40B4-BE49-F238E27FC236}">
                          <a16:creationId xmlns:a16="http://schemas.microsoft.com/office/drawing/2014/main" id="{B390F3C3-9DF6-A4FC-A34D-1FC460B9ED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247960" y="5205000"/>
                      <a:ext cx="3567396" cy="933787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>
                      <a:defPPr>
                        <a:defRPr lang="de-DE"/>
                      </a:defPPr>
                      <a:lvl1pPr>
                        <a:defRPr sz="500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</a:defRPr>
                      </a:lvl1pPr>
                    </a:lstStyle>
                    <a:p>
                      <a:r>
                        <a:rPr lang="en-US" sz="1000" dirty="0">
                          <a:sym typeface="Montserrat Bold"/>
                        </a:rPr>
                        <a:t>09.04.2024</a:t>
                      </a:r>
                    </a:p>
                    <a:p>
                      <a:r>
                        <a:rPr lang="en-US" sz="1000" b="0" dirty="0" err="1">
                          <a:sym typeface="Montserrat Bold"/>
                        </a:rPr>
                        <a:t>Bereichsübergreifenden</a:t>
                      </a:r>
                      <a:r>
                        <a:rPr lang="en-US" sz="1000" b="0" dirty="0">
                          <a:sym typeface="Montserrat Bold"/>
                        </a:rPr>
                        <a:t> </a:t>
                      </a:r>
                      <a:r>
                        <a:rPr lang="en-US" sz="1000" b="0" dirty="0" err="1">
                          <a:sym typeface="Montserrat Bold"/>
                        </a:rPr>
                        <a:t>Ziele</a:t>
                      </a:r>
                      <a:endParaRPr lang="en-US" sz="1000" b="0" dirty="0">
                        <a:sym typeface="Montserrat Bold"/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000" b="0" dirty="0" err="1">
                          <a:sym typeface="Montserrat Bold"/>
                        </a:rPr>
                        <a:t>Definizione</a:t>
                      </a:r>
                      <a:r>
                        <a:rPr lang="en-US" sz="1000" b="0" dirty="0">
                          <a:sym typeface="Montserrat Bold"/>
                        </a:rPr>
                        <a:t> </a:t>
                      </a:r>
                      <a:r>
                        <a:rPr lang="en-US" sz="1000" b="0" dirty="0" err="1">
                          <a:sym typeface="Montserrat Bold"/>
                        </a:rPr>
                        <a:t>degli</a:t>
                      </a:r>
                      <a:r>
                        <a:rPr lang="en-US" sz="1000" b="0" dirty="0">
                          <a:sym typeface="Montserrat Bold"/>
                        </a:rPr>
                        <a:t> </a:t>
                      </a:r>
                      <a:r>
                        <a:rPr lang="en-US" sz="1000" b="0" dirty="0" err="1">
                          <a:sym typeface="Montserrat Bold"/>
                        </a:rPr>
                        <a:t>obiettivi</a:t>
                      </a:r>
                      <a:r>
                        <a:rPr lang="en-US" sz="1000" b="0" dirty="0">
                          <a:sym typeface="Montserrat Bold"/>
                        </a:rPr>
                        <a:t> </a:t>
                      </a:r>
                      <a:r>
                        <a:rPr lang="en-US" sz="1000" b="0" dirty="0" err="1">
                          <a:sym typeface="Montserrat Bold"/>
                        </a:rPr>
                        <a:t>trasversali</a:t>
                      </a:r>
                      <a:endParaRPr lang="en-US" sz="1000" b="0" dirty="0">
                        <a:latin typeface="Montserrat" panose="00000500000000000000" pitchFamily="2" charset="0"/>
                        <a:sym typeface="Montserrat Bold"/>
                      </a:endParaRPr>
                    </a:p>
                  </p:txBody>
                </p:sp>
                <p:sp>
                  <p:nvSpPr>
                    <p:cNvPr id="68" name="TextBox 18">
                      <a:extLst>
                        <a:ext uri="{FF2B5EF4-FFF2-40B4-BE49-F238E27FC236}">
                          <a16:creationId xmlns:a16="http://schemas.microsoft.com/office/drawing/2014/main" id="{D20C961F-55B6-1283-1B3F-8A6FD11CB8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225787" y="2199443"/>
                      <a:ext cx="4578914" cy="933787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>
                      <a:defPPr>
                        <a:defRPr lang="de-DE"/>
                      </a:defPPr>
                      <a:lvl1pPr>
                        <a:defRPr sz="500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</a:defRPr>
                      </a:lvl1pPr>
                    </a:lstStyle>
                    <a:p>
                      <a:r>
                        <a:rPr lang="en-US" sz="1000" dirty="0">
                          <a:sym typeface="Montserrat Bold"/>
                        </a:rPr>
                        <a:t>01.01.2024</a:t>
                      </a:r>
                    </a:p>
                    <a:p>
                      <a:r>
                        <a:rPr lang="en-US" sz="1000" b="0" dirty="0" err="1">
                          <a:sym typeface="Montserrat Bold"/>
                        </a:rPr>
                        <a:t>Regierungsprogramm</a:t>
                      </a:r>
                      <a:r>
                        <a:rPr lang="en-US" sz="1000" dirty="0">
                          <a:sym typeface="Montserrat Bold"/>
                        </a:rPr>
                        <a:t> 2023-2028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000" b="0" dirty="0" err="1">
                          <a:sym typeface="Montserrat Bold"/>
                        </a:rPr>
                        <a:t>Programma</a:t>
                      </a:r>
                      <a:r>
                        <a:rPr lang="en-US" sz="1000" b="0" dirty="0">
                          <a:sym typeface="Montserrat Bold"/>
                        </a:rPr>
                        <a:t> di </a:t>
                      </a:r>
                      <a:r>
                        <a:rPr lang="en-US" sz="1000" b="0" dirty="0" err="1">
                          <a:sym typeface="Montserrat Bold"/>
                        </a:rPr>
                        <a:t>governo</a:t>
                      </a:r>
                      <a:r>
                        <a:rPr lang="en-US" sz="1000" b="0" dirty="0">
                          <a:sym typeface="Montserrat Bold"/>
                        </a:rPr>
                        <a:t> </a:t>
                      </a:r>
                      <a:r>
                        <a:rPr lang="en-US" sz="1000" dirty="0">
                          <a:sym typeface="Montserrat Bold"/>
                        </a:rPr>
                        <a:t>2023-2028</a:t>
                      </a:r>
                    </a:p>
                  </p:txBody>
                </p:sp>
                <p:sp>
                  <p:nvSpPr>
                    <p:cNvPr id="71" name="TextBox 21">
                      <a:extLst>
                        <a:ext uri="{FF2B5EF4-FFF2-40B4-BE49-F238E27FC236}">
                          <a16:creationId xmlns:a16="http://schemas.microsoft.com/office/drawing/2014/main" id="{552AC2A4-4B64-40DA-5175-0D15B337F2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1352" y="8459261"/>
                      <a:ext cx="3567396" cy="933787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>
                      <a:defPPr>
                        <a:defRPr lang="de-DE"/>
                      </a:defPPr>
                      <a:lvl1pPr>
                        <a:defRPr sz="500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</a:defRPr>
                      </a:lvl1pPr>
                    </a:lstStyle>
                    <a:p>
                      <a:r>
                        <a:rPr lang="en-US" sz="1000" dirty="0">
                          <a:sym typeface="Montserrat Bold"/>
                        </a:rPr>
                        <a:t>22.07.2024 - 11.08.2024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000" b="0" dirty="0">
                          <a:sym typeface="Montserrat Bold"/>
                        </a:rPr>
                        <a:t>Online-</a:t>
                      </a:r>
                      <a:r>
                        <a:rPr lang="en-US" sz="1000" b="0" dirty="0" err="1">
                          <a:sym typeface="Montserrat Bold"/>
                        </a:rPr>
                        <a:t>Umfrage</a:t>
                      </a:r>
                      <a:r>
                        <a:rPr lang="en-US" sz="1000" b="0" dirty="0">
                          <a:sym typeface="Montserrat Bold"/>
                        </a:rPr>
                        <a:t> intern</a:t>
                      </a:r>
                    </a:p>
                    <a:p>
                      <a:r>
                        <a:rPr lang="en-US" sz="1000" dirty="0" err="1">
                          <a:latin typeface="Montserrat" panose="00000500000000000000" pitchFamily="2" charset="0"/>
                          <a:sym typeface="Montserrat Bold"/>
                        </a:rPr>
                        <a:t>Sondaggio</a:t>
                      </a:r>
                      <a:r>
                        <a:rPr lang="en-US" sz="1000" dirty="0">
                          <a:latin typeface="Montserrat" panose="00000500000000000000" pitchFamily="2" charset="0"/>
                          <a:sym typeface="Montserrat Bold"/>
                        </a:rPr>
                        <a:t> online </a:t>
                      </a:r>
                      <a:r>
                        <a:rPr lang="en-US" sz="1000" dirty="0" err="1">
                          <a:latin typeface="Montserrat" panose="00000500000000000000" pitchFamily="2" charset="0"/>
                          <a:sym typeface="Montserrat Bold"/>
                        </a:rPr>
                        <a:t>interno</a:t>
                      </a:r>
                      <a:endParaRPr lang="en-US" sz="1000" dirty="0">
                        <a:latin typeface="Montserrat" panose="00000500000000000000" pitchFamily="2" charset="0"/>
                        <a:sym typeface="Montserrat Bold"/>
                      </a:endParaRPr>
                    </a:p>
                  </p:txBody>
                </p:sp>
                <p:sp>
                  <p:nvSpPr>
                    <p:cNvPr id="72" name="TextBox 22">
                      <a:extLst>
                        <a:ext uri="{FF2B5EF4-FFF2-40B4-BE49-F238E27FC236}">
                          <a16:creationId xmlns:a16="http://schemas.microsoft.com/office/drawing/2014/main" id="{5224F8E7-7034-7672-CA4E-813144E278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98326" y="7595848"/>
                      <a:ext cx="3626490" cy="933787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>
                      <a:defPPr>
                        <a:defRPr lang="de-DE"/>
                      </a:defPPr>
                      <a:lvl1pPr>
                        <a:defRPr sz="500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</a:defRPr>
                      </a:lvl1pPr>
                    </a:lstStyle>
                    <a:p>
                      <a:r>
                        <a:rPr lang="en-US" sz="1000" dirty="0">
                          <a:sym typeface="Montserrat Bold"/>
                        </a:rPr>
                        <a:t>02.08.2024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000" b="0" dirty="0" err="1">
                          <a:sym typeface="Montserrat Bold"/>
                        </a:rPr>
                        <a:t>Klausur</a:t>
                      </a:r>
                      <a:r>
                        <a:rPr lang="en-US" sz="1000" b="0" dirty="0">
                          <a:sym typeface="Montserrat Bold"/>
                        </a:rPr>
                        <a:t> </a:t>
                      </a:r>
                      <a:r>
                        <a:rPr lang="en-US" sz="1000" b="0" dirty="0" err="1">
                          <a:sym typeface="Montserrat Bold"/>
                        </a:rPr>
                        <a:t>Ressortdirektionen</a:t>
                      </a:r>
                      <a:endParaRPr lang="en-US" sz="1000" b="0" dirty="0">
                        <a:sym typeface="Montserrat Bold"/>
                      </a:endParaRPr>
                    </a:p>
                    <a:p>
                      <a:r>
                        <a:rPr lang="en-US" sz="1000" b="0" dirty="0">
                          <a:sym typeface="Montserrat Bold"/>
                        </a:rPr>
                        <a:t>Clausura </a:t>
                      </a:r>
                      <a:r>
                        <a:rPr lang="en-US" sz="1000" b="0" dirty="0" err="1">
                          <a:sym typeface="Montserrat Bold"/>
                        </a:rPr>
                        <a:t>Dipartimenti</a:t>
                      </a:r>
                      <a:endParaRPr lang="en-US" sz="1000" b="0" dirty="0">
                        <a:sym typeface="Montserrat Bold"/>
                      </a:endParaRPr>
                    </a:p>
                  </p:txBody>
                </p:sp>
                <p:sp>
                  <p:nvSpPr>
                    <p:cNvPr id="74" name="AutoShape 32">
                      <a:extLst>
                        <a:ext uri="{FF2B5EF4-FFF2-40B4-BE49-F238E27FC236}">
                          <a16:creationId xmlns:a16="http://schemas.microsoft.com/office/drawing/2014/main" id="{F96ADC07-40F4-B8BC-E38B-2AB140002A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87017" y="578395"/>
                      <a:ext cx="2494103" cy="360647"/>
                    </a:xfrm>
                    <a:prstGeom prst="line">
                      <a:avLst/>
                    </a:prstGeom>
                    <a:ln w="9525" cap="flat">
                      <a:solidFill>
                        <a:srgbClr val="D11525"/>
                      </a:solidFill>
                      <a:prstDash val="solid"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de-DE" sz="1000"/>
                    </a:p>
                  </p:txBody>
                </p:sp>
                <p:sp>
                  <p:nvSpPr>
                    <p:cNvPr id="81" name="TextBox 39">
                      <a:extLst>
                        <a:ext uri="{FF2B5EF4-FFF2-40B4-BE49-F238E27FC236}">
                          <a16:creationId xmlns:a16="http://schemas.microsoft.com/office/drawing/2014/main" id="{4C16220A-C0B6-2ADD-4242-1E65CBCE68C0}"/>
                        </a:ext>
                      </a:extLst>
                    </p:cNvPr>
                    <p:cNvSpPr txBox="1"/>
                    <p:nvPr/>
                  </p:nvSpPr>
                  <p:spPr>
                    <a:xfrm rot="2002148">
                      <a:off x="4873697" y="4529367"/>
                      <a:ext cx="2801950" cy="358163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l">
                        <a:lnSpc>
                          <a:spcPts val="1739"/>
                        </a:lnSpc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Umsetzung und Monitoring - </a:t>
                      </a:r>
                    </a:p>
                  </p:txBody>
                </p:sp>
              </p:grpSp>
              <p:sp>
                <p:nvSpPr>
                  <p:cNvPr id="83" name="Freeform 2">
                    <a:extLst>
                      <a:ext uri="{FF2B5EF4-FFF2-40B4-BE49-F238E27FC236}">
                        <a16:creationId xmlns:a16="http://schemas.microsoft.com/office/drawing/2014/main" id="{E57B8C7B-4060-D8DC-45A3-F9ACF60C6E58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25169" y="1332952"/>
                    <a:ext cx="5699217" cy="2927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9217" h="2927973">
                        <a:moveTo>
                          <a:pt x="0" y="0"/>
                        </a:moveTo>
                        <a:lnTo>
                          <a:pt x="5699217" y="0"/>
                        </a:lnTo>
                        <a:lnTo>
                          <a:pt x="5699217" y="2927973"/>
                        </a:lnTo>
                        <a:lnTo>
                          <a:pt x="0" y="29279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2">
                      <a:extLst>
                        <a:ext uri="{96DAC541-7B7A-43D3-8B79-37D633B846F1}">
                          <asvg:svgBlip xmlns:asvg="http://schemas.microsoft.com/office/drawing/2016/SVG/main" r:embed="rId3"/>
                        </a:ext>
                      </a:extLst>
                    </a:blip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de-DE" sz="1000"/>
                  </a:p>
                </p:txBody>
              </p:sp>
            </p:grpSp>
            <p:grpSp>
              <p:nvGrpSpPr>
                <p:cNvPr id="110" name="Gruppieren 109">
                  <a:extLst>
                    <a:ext uri="{FF2B5EF4-FFF2-40B4-BE49-F238E27FC236}">
                      <a16:creationId xmlns:a16="http://schemas.microsoft.com/office/drawing/2014/main" id="{A3D6F6CA-CBF2-A687-F58B-F5EA172A937C}"/>
                    </a:ext>
                  </a:extLst>
                </p:cNvPr>
                <p:cNvGrpSpPr/>
                <p:nvPr/>
              </p:nvGrpSpPr>
              <p:grpSpPr>
                <a:xfrm>
                  <a:off x="6711572" y="2688705"/>
                  <a:ext cx="9608619" cy="7898464"/>
                  <a:chOff x="-884994" y="2691450"/>
                  <a:chExt cx="9608619" cy="7898464"/>
                </a:xfrm>
              </p:grpSpPr>
              <p:sp>
                <p:nvSpPr>
                  <p:cNvPr id="86" name="AutoShape 3">
                    <a:extLst>
                      <a:ext uri="{FF2B5EF4-FFF2-40B4-BE49-F238E27FC236}">
                        <a16:creationId xmlns:a16="http://schemas.microsoft.com/office/drawing/2014/main" id="{7BB312B1-86AA-9336-A90C-501A0D1E2277}"/>
                      </a:ext>
                    </a:extLst>
                  </p:cNvPr>
                  <p:cNvSpPr/>
                  <p:nvPr/>
                </p:nvSpPr>
                <p:spPr>
                  <a:xfrm flipH="1">
                    <a:off x="1598662" y="3826624"/>
                    <a:ext cx="1000204" cy="1700022"/>
                  </a:xfrm>
                  <a:prstGeom prst="line">
                    <a:avLst/>
                  </a:prstGeom>
                  <a:ln w="9525" cap="flat">
                    <a:solidFill>
                      <a:srgbClr val="D11525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 sz="1000"/>
                  </a:p>
                </p:txBody>
              </p:sp>
              <p:sp>
                <p:nvSpPr>
                  <p:cNvPr id="87" name="AutoShape 4">
                    <a:extLst>
                      <a:ext uri="{FF2B5EF4-FFF2-40B4-BE49-F238E27FC236}">
                        <a16:creationId xmlns:a16="http://schemas.microsoft.com/office/drawing/2014/main" id="{3A790AAD-F440-4154-F496-99EDE47C5FB9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05" y="4146172"/>
                    <a:ext cx="140868" cy="911830"/>
                  </a:xfrm>
                  <a:prstGeom prst="line">
                    <a:avLst/>
                  </a:prstGeom>
                  <a:ln w="9525" cap="flat">
                    <a:solidFill>
                      <a:srgbClr val="D11525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 sz="1000"/>
                  </a:p>
                </p:txBody>
              </p:sp>
              <p:sp>
                <p:nvSpPr>
                  <p:cNvPr id="88" name="AutoShape 5">
                    <a:extLst>
                      <a:ext uri="{FF2B5EF4-FFF2-40B4-BE49-F238E27FC236}">
                        <a16:creationId xmlns:a16="http://schemas.microsoft.com/office/drawing/2014/main" id="{0E5D134B-7C5B-17DE-B582-34301B785448}"/>
                      </a:ext>
                    </a:extLst>
                  </p:cNvPr>
                  <p:cNvSpPr/>
                  <p:nvPr/>
                </p:nvSpPr>
                <p:spPr>
                  <a:xfrm flipH="1">
                    <a:off x="2351615" y="5730523"/>
                    <a:ext cx="1662933" cy="669689"/>
                  </a:xfrm>
                  <a:prstGeom prst="line">
                    <a:avLst/>
                  </a:prstGeom>
                  <a:ln w="9525" cap="flat">
                    <a:solidFill>
                      <a:srgbClr val="D11525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 sz="1000"/>
                  </a:p>
                </p:txBody>
              </p:sp>
              <p:sp>
                <p:nvSpPr>
                  <p:cNvPr id="89" name="AutoShape 6">
                    <a:extLst>
                      <a:ext uri="{FF2B5EF4-FFF2-40B4-BE49-F238E27FC236}">
                        <a16:creationId xmlns:a16="http://schemas.microsoft.com/office/drawing/2014/main" id="{10417B10-A6E6-85D5-B3F2-FF48322529EA}"/>
                      </a:ext>
                    </a:extLst>
                  </p:cNvPr>
                  <p:cNvSpPr/>
                  <p:nvPr/>
                </p:nvSpPr>
                <p:spPr>
                  <a:xfrm flipH="1">
                    <a:off x="2616038" y="7314207"/>
                    <a:ext cx="2131268" cy="18565"/>
                  </a:xfrm>
                  <a:prstGeom prst="line">
                    <a:avLst/>
                  </a:prstGeom>
                  <a:ln w="9525" cap="flat">
                    <a:solidFill>
                      <a:srgbClr val="D11525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 sz="1000"/>
                  </a:p>
                </p:txBody>
              </p:sp>
              <p:sp>
                <p:nvSpPr>
                  <p:cNvPr id="93" name="TextBox 20">
                    <a:extLst>
                      <a:ext uri="{FF2B5EF4-FFF2-40B4-BE49-F238E27FC236}">
                        <a16:creationId xmlns:a16="http://schemas.microsoft.com/office/drawing/2014/main" id="{4968A3C0-D04E-C3CA-5361-874FA600EE4F}"/>
                      </a:ext>
                    </a:extLst>
                  </p:cNvPr>
                  <p:cNvSpPr txBox="1"/>
                  <p:nvPr/>
                </p:nvSpPr>
                <p:spPr>
                  <a:xfrm>
                    <a:off x="2917022" y="2799684"/>
                    <a:ext cx="5806603" cy="1134910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>
                    <a:defPPr>
                      <a:defRPr lang="de-DE"/>
                    </a:defPPr>
                    <a:lvl1pPr>
                      <a:defRPr sz="500" b="1">
                        <a:solidFill>
                          <a:srgbClr val="000000"/>
                        </a:solidFill>
                        <a:latin typeface="Montserrat Bold"/>
                        <a:ea typeface="Montserrat Bold"/>
                        <a:cs typeface="Montserrat Bold"/>
                      </a:defRPr>
                    </a:lvl1pPr>
                  </a:lstStyle>
                  <a:p>
                    <a:r>
                      <a:rPr lang="en-US" sz="1000" dirty="0">
                        <a:sym typeface="Montserrat Bold"/>
                      </a:rPr>
                      <a:t>30.11.2024</a:t>
                    </a:r>
                  </a:p>
                  <a:p>
                    <a:r>
                      <a:rPr lang="en-US" sz="1000" b="0" dirty="0" err="1">
                        <a:sym typeface="Montserrat Bold"/>
                      </a:rPr>
                      <a:t>Abschluss</a:t>
                    </a:r>
                    <a:r>
                      <a:rPr lang="en-US" sz="1000" b="0" dirty="0">
                        <a:sym typeface="Montserrat Bold"/>
                      </a:rPr>
                      <a:t> </a:t>
                    </a:r>
                    <a:r>
                      <a:rPr lang="en-US" sz="1000" b="0" dirty="0" err="1">
                        <a:sym typeface="Montserrat Bold"/>
                      </a:rPr>
                      <a:t>Analyse</a:t>
                    </a:r>
                    <a:r>
                      <a:rPr lang="en-US" sz="1000" b="0" dirty="0">
                        <a:sym typeface="Montserrat Bold"/>
                      </a:rPr>
                      <a:t> und </a:t>
                    </a:r>
                    <a:r>
                      <a:rPr lang="en-US" sz="1000" b="0" dirty="0" err="1">
                        <a:sym typeface="Montserrat Bold"/>
                      </a:rPr>
                      <a:t>Bewertung</a:t>
                    </a:r>
                    <a:r>
                      <a:rPr lang="en-US" sz="1000" b="0" dirty="0">
                        <a:sym typeface="Montserrat Bold"/>
                      </a:rPr>
                      <a:t> der </a:t>
                    </a:r>
                    <a:r>
                      <a:rPr lang="en-US" sz="1000" b="0" dirty="0" err="1">
                        <a:sym typeface="Montserrat Bold"/>
                      </a:rPr>
                      <a:t>internen</a:t>
                    </a:r>
                    <a:r>
                      <a:rPr lang="en-US" sz="1000" b="0" dirty="0">
                        <a:sym typeface="Montserrat Bold"/>
                      </a:rPr>
                      <a:t> Vorschläge</a:t>
                    </a:r>
                  </a:p>
                  <a:p>
                    <a:pPr>
                      <a:spcBef>
                        <a:spcPts val="300"/>
                      </a:spcBef>
                    </a:pPr>
                    <a:r>
                      <a:rPr lang="en-US" sz="1000" b="0" dirty="0" err="1">
                        <a:sym typeface="Montserrat Bold"/>
                      </a:rPr>
                      <a:t>Conclusione</a:t>
                    </a:r>
                    <a:r>
                      <a:rPr lang="en-US" sz="1000" b="0" dirty="0">
                        <a:sym typeface="Montserrat Bold"/>
                      </a:rPr>
                      <a:t> </a:t>
                    </a:r>
                    <a:r>
                      <a:rPr lang="en-US" sz="1000" b="0" dirty="0" err="1">
                        <a:sym typeface="Montserrat Bold"/>
                      </a:rPr>
                      <a:t>analisi</a:t>
                    </a:r>
                    <a:r>
                      <a:rPr lang="en-US" sz="1000" b="0" dirty="0">
                        <a:sym typeface="Montserrat Bold"/>
                      </a:rPr>
                      <a:t> e </a:t>
                    </a:r>
                    <a:r>
                      <a:rPr lang="en-US" sz="1000" b="0" dirty="0" err="1">
                        <a:sym typeface="Montserrat Bold"/>
                      </a:rPr>
                      <a:t>valutazione</a:t>
                    </a:r>
                    <a:r>
                      <a:rPr lang="en-US" sz="1000" b="0" dirty="0">
                        <a:sym typeface="Montserrat Bold"/>
                      </a:rPr>
                      <a:t> </a:t>
                    </a:r>
                    <a:r>
                      <a:rPr lang="en-US" sz="1000" b="0" dirty="0" err="1">
                        <a:sym typeface="Montserrat Bold"/>
                      </a:rPr>
                      <a:t>delle</a:t>
                    </a:r>
                    <a:r>
                      <a:rPr lang="en-US" sz="1000" b="0" dirty="0">
                        <a:sym typeface="Montserrat Bold"/>
                      </a:rPr>
                      <a:t> </a:t>
                    </a:r>
                    <a:r>
                      <a:rPr lang="en-US" sz="1000" b="0" dirty="0" err="1">
                        <a:sym typeface="Montserrat Bold"/>
                      </a:rPr>
                      <a:t>proposte</a:t>
                    </a:r>
                    <a:r>
                      <a:rPr lang="en-US" sz="1000" b="0" dirty="0">
                        <a:sym typeface="Montserrat Bold"/>
                      </a:rPr>
                      <a:t> interne</a:t>
                    </a:r>
                  </a:p>
                  <a:p>
                    <a:endParaRPr lang="en-US" sz="700" b="0" dirty="0">
                      <a:latin typeface="Montserrat" panose="00000500000000000000" pitchFamily="2" charset="0"/>
                      <a:sym typeface="Montserrat"/>
                    </a:endParaRPr>
                  </a:p>
                </p:txBody>
              </p:sp>
              <p:sp>
                <p:nvSpPr>
                  <p:cNvPr id="94" name="TextBox 21">
                    <a:extLst>
                      <a:ext uri="{FF2B5EF4-FFF2-40B4-BE49-F238E27FC236}">
                        <a16:creationId xmlns:a16="http://schemas.microsoft.com/office/drawing/2014/main" id="{A596BA02-06A2-CFD6-E92F-6EC9ABC2C943}"/>
                      </a:ext>
                    </a:extLst>
                  </p:cNvPr>
                  <p:cNvSpPr txBox="1"/>
                  <p:nvPr/>
                </p:nvSpPr>
                <p:spPr>
                  <a:xfrm>
                    <a:off x="4522354" y="5086853"/>
                    <a:ext cx="3755819" cy="933787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>
                    <a:defPPr>
                      <a:defRPr lang="de-DE"/>
                    </a:defPPr>
                    <a:lvl1pPr>
                      <a:defRPr sz="500" b="1">
                        <a:solidFill>
                          <a:srgbClr val="000000"/>
                        </a:solidFill>
                        <a:latin typeface="Montserrat Bold"/>
                        <a:ea typeface="Montserrat Bold"/>
                        <a:cs typeface="Montserrat Bold"/>
                      </a:defRPr>
                    </a:lvl1pPr>
                  </a:lstStyle>
                  <a:p>
                    <a:r>
                      <a:rPr lang="en-US" sz="1000" dirty="0">
                        <a:sym typeface="Montserrat Bold"/>
                      </a:rPr>
                      <a:t>28.01.2025</a:t>
                    </a:r>
                  </a:p>
                  <a:p>
                    <a:r>
                      <a:rPr lang="en-US" sz="1000" b="0" dirty="0" err="1">
                        <a:sym typeface="Montserrat Bold"/>
                      </a:rPr>
                      <a:t>Zwischenbericht</a:t>
                    </a:r>
                    <a:r>
                      <a:rPr lang="en-US" sz="1000" b="0" dirty="0">
                        <a:sym typeface="Montserrat Bold"/>
                      </a:rPr>
                      <a:t> an </a:t>
                    </a:r>
                    <a:r>
                      <a:rPr lang="en-US" sz="1000" b="0" dirty="0" err="1">
                        <a:sym typeface="Montserrat Bold"/>
                      </a:rPr>
                      <a:t>Landesregierung</a:t>
                    </a:r>
                    <a:endParaRPr lang="en-US" sz="1000" b="0" dirty="0">
                      <a:sym typeface="Montserrat Bold"/>
                    </a:endParaRPr>
                  </a:p>
                  <a:p>
                    <a:pPr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1000" b="0" dirty="0">
                        <a:sym typeface="Montserrat Bold"/>
                      </a:rPr>
                      <a:t>Report </a:t>
                    </a:r>
                    <a:r>
                      <a:rPr lang="en-US" sz="1000" b="0" dirty="0" err="1">
                        <a:sym typeface="Montserrat Bold"/>
                      </a:rPr>
                      <a:t>intermedio</a:t>
                    </a:r>
                    <a:r>
                      <a:rPr lang="en-US" sz="1000" b="0" dirty="0">
                        <a:sym typeface="Montserrat Bold"/>
                      </a:rPr>
                      <a:t> </a:t>
                    </a:r>
                    <a:r>
                      <a:rPr lang="en-US" sz="1000" b="0" dirty="0" err="1">
                        <a:sym typeface="Montserrat Bold"/>
                      </a:rPr>
                      <a:t>alla</a:t>
                    </a:r>
                    <a:r>
                      <a:rPr lang="en-US" sz="1000" b="0" dirty="0">
                        <a:sym typeface="Montserrat Bold"/>
                      </a:rPr>
                      <a:t> Giunta </a:t>
                    </a:r>
                  </a:p>
                </p:txBody>
              </p:sp>
              <p:sp>
                <p:nvSpPr>
                  <p:cNvPr id="95" name="AutoShape 23">
                    <a:extLst>
                      <a:ext uri="{FF2B5EF4-FFF2-40B4-BE49-F238E27FC236}">
                        <a16:creationId xmlns:a16="http://schemas.microsoft.com/office/drawing/2014/main" id="{D4351F97-A344-0E3E-E4A3-6F8924A3BE6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2417804" y="8429925"/>
                    <a:ext cx="1936482" cy="964087"/>
                  </a:xfrm>
                  <a:prstGeom prst="line">
                    <a:avLst/>
                  </a:prstGeom>
                  <a:ln w="9525" cap="flat">
                    <a:solidFill>
                      <a:srgbClr val="D11525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 sz="1000"/>
                  </a:p>
                </p:txBody>
              </p:sp>
              <p:sp>
                <p:nvSpPr>
                  <p:cNvPr id="103" name="TextBox 34">
                    <a:extLst>
                      <a:ext uri="{FF2B5EF4-FFF2-40B4-BE49-F238E27FC236}">
                        <a16:creationId xmlns:a16="http://schemas.microsoft.com/office/drawing/2014/main" id="{892D55AA-1A79-609E-5C98-6C7A57A9CCE2}"/>
                      </a:ext>
                    </a:extLst>
                  </p:cNvPr>
                  <p:cNvSpPr txBox="1"/>
                  <p:nvPr/>
                </p:nvSpPr>
                <p:spPr>
                  <a:xfrm>
                    <a:off x="-884994" y="2691450"/>
                    <a:ext cx="2927974" cy="933787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>
                    <a:defPPr>
                      <a:defRPr lang="de-DE"/>
                    </a:defPPr>
                    <a:lvl1pPr>
                      <a:defRPr sz="500" b="1">
                        <a:solidFill>
                          <a:srgbClr val="000000"/>
                        </a:solidFill>
                        <a:latin typeface="Montserrat Bold"/>
                        <a:ea typeface="Montserrat Bold"/>
                        <a:cs typeface="Montserrat Bold"/>
                      </a:defRPr>
                    </a:lvl1pPr>
                  </a:lstStyle>
                  <a:p>
                    <a:r>
                      <a:rPr lang="en-US" sz="1000" dirty="0">
                        <a:sym typeface="Montserrat Bold"/>
                      </a:rPr>
                      <a:t>20.09.2024</a:t>
                    </a:r>
                  </a:p>
                  <a:p>
                    <a:r>
                      <a:rPr lang="en-US" sz="1000" b="0" dirty="0" err="1">
                        <a:sym typeface="Montserrat Bold"/>
                      </a:rPr>
                      <a:t>Klausur</a:t>
                    </a:r>
                    <a:r>
                      <a:rPr lang="en-US" sz="1000" b="0" dirty="0">
                        <a:sym typeface="Montserrat Bold"/>
                      </a:rPr>
                      <a:t> der </a:t>
                    </a:r>
                    <a:r>
                      <a:rPr lang="en-US" sz="1000" b="0" dirty="0" err="1">
                        <a:sym typeface="Montserrat Bold"/>
                      </a:rPr>
                      <a:t>Landesregierung</a:t>
                    </a:r>
                    <a:endParaRPr lang="en-US" sz="1000" b="0" dirty="0">
                      <a:sym typeface="Montserrat Bold"/>
                    </a:endParaRPr>
                  </a:p>
                  <a:p>
                    <a:pPr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1000" b="0" dirty="0">
                        <a:sym typeface="Montserrat Bold"/>
                      </a:rPr>
                      <a:t>Clausura </a:t>
                    </a:r>
                    <a:r>
                      <a:rPr lang="en-US" sz="1000" b="0" dirty="0" err="1">
                        <a:sym typeface="Montserrat Bold"/>
                      </a:rPr>
                      <a:t>della</a:t>
                    </a:r>
                    <a:r>
                      <a:rPr lang="en-US" sz="1000" b="0" dirty="0">
                        <a:sym typeface="Montserrat Bold"/>
                      </a:rPr>
                      <a:t> Giunta</a:t>
                    </a:r>
                  </a:p>
                </p:txBody>
              </p:sp>
              <p:sp>
                <p:nvSpPr>
                  <p:cNvPr id="105" name="TextBox 36">
                    <a:extLst>
                      <a:ext uri="{FF2B5EF4-FFF2-40B4-BE49-F238E27FC236}">
                        <a16:creationId xmlns:a16="http://schemas.microsoft.com/office/drawing/2014/main" id="{7C1AA734-A308-DFDC-9E4B-A1498CB86080}"/>
                      </a:ext>
                    </a:extLst>
                  </p:cNvPr>
                  <p:cNvSpPr txBox="1"/>
                  <p:nvPr/>
                </p:nvSpPr>
                <p:spPr>
                  <a:xfrm>
                    <a:off x="5244052" y="6865878"/>
                    <a:ext cx="3169358" cy="933787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>
                    <a:defPPr>
                      <a:defRPr lang="de-DE"/>
                    </a:defPPr>
                    <a:lvl1pPr>
                      <a:defRPr sz="500" b="1">
                        <a:solidFill>
                          <a:srgbClr val="000000"/>
                        </a:solidFill>
                        <a:latin typeface="Montserrat Bold"/>
                        <a:ea typeface="Montserrat Bold"/>
                        <a:cs typeface="Montserrat Bold"/>
                      </a:defRPr>
                    </a:lvl1pPr>
                  </a:lstStyle>
                  <a:p>
                    <a:r>
                      <a:rPr lang="en-US" sz="1000" dirty="0">
                        <a:sym typeface="Montserrat Bold"/>
                      </a:rPr>
                      <a:t>05.05.2025 – 31.07.2025</a:t>
                    </a:r>
                  </a:p>
                  <a:p>
                    <a:pPr>
                      <a:spcAft>
                        <a:spcPts val="300"/>
                      </a:spcAft>
                    </a:pPr>
                    <a:r>
                      <a:rPr lang="en-US" sz="1000" b="0" dirty="0">
                        <a:sym typeface="Montserrat Bold"/>
                      </a:rPr>
                      <a:t>“GEMEINSAM VEREINFACHEN”</a:t>
                    </a:r>
                  </a:p>
                  <a:p>
                    <a:r>
                      <a:rPr lang="en-US" sz="1000" b="0" dirty="0">
                        <a:sym typeface="Montserrat Bold"/>
                      </a:rPr>
                      <a:t>“SEMPLIFICHIAMO INSIEME”</a:t>
                    </a:r>
                  </a:p>
                </p:txBody>
              </p:sp>
              <p:sp>
                <p:nvSpPr>
                  <p:cNvPr id="107" name="TextBox 39">
                    <a:extLst>
                      <a:ext uri="{FF2B5EF4-FFF2-40B4-BE49-F238E27FC236}">
                        <a16:creationId xmlns:a16="http://schemas.microsoft.com/office/drawing/2014/main" id="{6FF991E8-BB45-C7F5-F07C-EF3A76F67B5A}"/>
                      </a:ext>
                    </a:extLst>
                  </p:cNvPr>
                  <p:cNvSpPr txBox="1"/>
                  <p:nvPr/>
                </p:nvSpPr>
                <p:spPr>
                  <a:xfrm>
                    <a:off x="4825596" y="9030056"/>
                    <a:ext cx="3604798" cy="933787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>
                    <a:defPPr>
                      <a:defRPr lang="de-DE"/>
                    </a:defPPr>
                    <a:lvl1pPr>
                      <a:defRPr sz="500" b="1">
                        <a:solidFill>
                          <a:srgbClr val="000000"/>
                        </a:solidFill>
                        <a:latin typeface="Montserrat Bold"/>
                        <a:ea typeface="Montserrat Bold"/>
                        <a:cs typeface="Montserrat Bold"/>
                      </a:defRPr>
                    </a:lvl1pPr>
                  </a:lstStyle>
                  <a:p>
                    <a:r>
                      <a:rPr lang="it-IT" sz="1000">
                        <a:sym typeface="Montserrat Bold"/>
                      </a:rPr>
                      <a:t>13 - 15.05.2025</a:t>
                    </a:r>
                  </a:p>
                  <a:p>
                    <a:pPr>
                      <a:spcAft>
                        <a:spcPts val="300"/>
                      </a:spcAft>
                    </a:pPr>
                    <a:r>
                      <a:rPr lang="it-IT" sz="1000" b="0" dirty="0" err="1">
                        <a:sym typeface="Montserrat Bold"/>
                      </a:rPr>
                      <a:t>Jahresbericht</a:t>
                    </a:r>
                    <a:endParaRPr lang="it-IT" sz="1000" b="0" dirty="0">
                      <a:sym typeface="Montserrat Bold"/>
                    </a:endParaRPr>
                  </a:p>
                  <a:p>
                    <a:r>
                      <a:rPr lang="it-IT" sz="1000" b="0" dirty="0">
                        <a:sym typeface="Montserrat Bold"/>
                      </a:rPr>
                      <a:t>Report annuale</a:t>
                    </a:r>
                  </a:p>
                </p:txBody>
              </p:sp>
              <p:sp>
                <p:nvSpPr>
                  <p:cNvPr id="108" name="Freeform 7">
                    <a:extLst>
                      <a:ext uri="{FF2B5EF4-FFF2-40B4-BE49-F238E27FC236}">
                        <a16:creationId xmlns:a16="http://schemas.microsoft.com/office/drawing/2014/main" id="{8F61A8D9-2FE7-91D9-BF00-EBED875BA35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447705" y="6276319"/>
                    <a:ext cx="5699216" cy="2927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9217" h="2927973">
                        <a:moveTo>
                          <a:pt x="0" y="0"/>
                        </a:moveTo>
                        <a:lnTo>
                          <a:pt x="5699217" y="0"/>
                        </a:lnTo>
                        <a:lnTo>
                          <a:pt x="5699217" y="2927973"/>
                        </a:lnTo>
                        <a:lnTo>
                          <a:pt x="0" y="29279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2">
                      <a:extLst>
                        <a:ext uri="{96DAC541-7B7A-43D3-8B79-37D633B846F1}">
                          <asvg:svgBlip xmlns:asvg="http://schemas.microsoft.com/office/drawing/2016/SVG/main" r:embed="rId3"/>
                        </a:ext>
                      </a:extLst>
                    </a:blip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de-DE" sz="1000"/>
                  </a:p>
                </p:txBody>
              </p:sp>
            </p:grpSp>
            <p:grpSp>
              <p:nvGrpSpPr>
                <p:cNvPr id="111" name="Group 30">
                  <a:extLst>
                    <a:ext uri="{FF2B5EF4-FFF2-40B4-BE49-F238E27FC236}">
                      <a16:creationId xmlns:a16="http://schemas.microsoft.com/office/drawing/2014/main" id="{CBB620BB-AB34-CF20-5F4B-BB67ECE70DC1}"/>
                    </a:ext>
                  </a:extLst>
                </p:cNvPr>
                <p:cNvGrpSpPr/>
                <p:nvPr/>
              </p:nvGrpSpPr>
              <p:grpSpPr>
                <a:xfrm>
                  <a:off x="7522875" y="-105826"/>
                  <a:ext cx="8363471" cy="813807"/>
                  <a:chOff x="-4160" y="-19050"/>
                  <a:chExt cx="2997279" cy="291650"/>
                </a:xfrm>
              </p:grpSpPr>
              <p:sp>
                <p:nvSpPr>
                  <p:cNvPr id="112" name="Freeform 31">
                    <a:extLst>
                      <a:ext uri="{FF2B5EF4-FFF2-40B4-BE49-F238E27FC236}">
                        <a16:creationId xmlns:a16="http://schemas.microsoft.com/office/drawing/2014/main" id="{844C5412-D2AE-3DDB-C604-51E0818BE687}"/>
                      </a:ext>
                    </a:extLst>
                  </p:cNvPr>
                  <p:cNvSpPr/>
                  <p:nvPr/>
                </p:nvSpPr>
                <p:spPr>
                  <a:xfrm>
                    <a:off x="-4160" y="0"/>
                    <a:ext cx="2993119" cy="27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119" h="272600">
                        <a:moveTo>
                          <a:pt x="0" y="0"/>
                        </a:moveTo>
                        <a:lnTo>
                          <a:pt x="2993119" y="0"/>
                        </a:lnTo>
                        <a:lnTo>
                          <a:pt x="2993119" y="272600"/>
                        </a:lnTo>
                        <a:lnTo>
                          <a:pt x="0" y="272600"/>
                        </a:lnTo>
                        <a:close/>
                      </a:path>
                    </a:pathLst>
                  </a:custGeom>
                  <a:solidFill>
                    <a:srgbClr val="D11525"/>
                  </a:solidFill>
                </p:spPr>
                <p:txBody>
                  <a:bodyPr/>
                  <a:lstStyle/>
                  <a:p>
                    <a:endParaRPr lang="de-DE" sz="1000"/>
                  </a:p>
                </p:txBody>
              </p:sp>
              <p:sp>
                <p:nvSpPr>
                  <p:cNvPr id="113" name="TextBox 32">
                    <a:extLst>
                      <a:ext uri="{FF2B5EF4-FFF2-40B4-BE49-F238E27FC236}">
                        <a16:creationId xmlns:a16="http://schemas.microsoft.com/office/drawing/2014/main" id="{537C3332-2C62-E4CB-D962-A96FBD3284CC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19050"/>
                    <a:ext cx="2993119" cy="29165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1400"/>
                      </a:lnSpc>
                    </a:pPr>
                    <a:endParaRPr sz="1000"/>
                  </a:p>
                </p:txBody>
              </p:sp>
            </p:grpSp>
            <p:sp>
              <p:nvSpPr>
                <p:cNvPr id="114" name="TextBox 41">
                  <a:extLst>
                    <a:ext uri="{FF2B5EF4-FFF2-40B4-BE49-F238E27FC236}">
                      <a16:creationId xmlns:a16="http://schemas.microsoft.com/office/drawing/2014/main" id="{EB2EA332-E981-0DAE-F4BE-6B8CE12F687E}"/>
                    </a:ext>
                  </a:extLst>
                </p:cNvPr>
                <p:cNvSpPr txBox="1"/>
                <p:nvPr/>
              </p:nvSpPr>
              <p:spPr>
                <a:xfrm>
                  <a:off x="9766147" y="-78231"/>
                  <a:ext cx="5691410" cy="63329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3000"/>
                    </a:lnSpc>
                  </a:pPr>
                  <a:r>
                    <a:rPr lang="en-US" sz="1600" b="1" dirty="0">
                      <a:solidFill>
                        <a:srgbClr val="FFFFFF"/>
                      </a:solidFill>
                      <a:latin typeface="Montserrat Bold"/>
                      <a:ea typeface="Montserrat Bold"/>
                      <a:cs typeface="Montserrat Bold"/>
                      <a:sym typeface="Montserrat Bold"/>
                    </a:rPr>
                    <a:t>TIMELINE &amp; MILESTONES</a:t>
                  </a:r>
                </a:p>
              </p:txBody>
            </p:sp>
          </p:grpSp>
          <p:sp>
            <p:nvSpPr>
              <p:cNvPr id="117" name="Freeform 31">
                <a:extLst>
                  <a:ext uri="{FF2B5EF4-FFF2-40B4-BE49-F238E27FC236}">
                    <a16:creationId xmlns:a16="http://schemas.microsoft.com/office/drawing/2014/main" id="{E4A9E9F9-EB0A-6DFD-A07B-17647AEF5939}"/>
                  </a:ext>
                </a:extLst>
              </p:cNvPr>
              <p:cNvSpPr/>
              <p:nvPr/>
            </p:nvSpPr>
            <p:spPr>
              <a:xfrm rot="21009942">
                <a:off x="1883946" y="2405964"/>
                <a:ext cx="201205" cy="225815"/>
              </a:xfrm>
              <a:custGeom>
                <a:avLst/>
                <a:gdLst/>
                <a:ahLst/>
                <a:cxnLst/>
                <a:rect l="l" t="t" r="r" b="b"/>
                <a:pathLst>
                  <a:path w="265624" h="309195">
                    <a:moveTo>
                      <a:pt x="0" y="0"/>
                    </a:moveTo>
                    <a:lnTo>
                      <a:pt x="265624" y="0"/>
                    </a:lnTo>
                    <a:lnTo>
                      <a:pt x="265624" y="309194"/>
                    </a:lnTo>
                    <a:lnTo>
                      <a:pt x="0" y="3091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21780" b="-115895"/>
                </a:stretch>
              </a:blipFill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18" name="Freeform 31">
                <a:extLst>
                  <a:ext uri="{FF2B5EF4-FFF2-40B4-BE49-F238E27FC236}">
                    <a16:creationId xmlns:a16="http://schemas.microsoft.com/office/drawing/2014/main" id="{830841DB-EC9A-0797-48DC-FAD5D60E253D}"/>
                  </a:ext>
                </a:extLst>
              </p:cNvPr>
              <p:cNvSpPr/>
              <p:nvPr/>
            </p:nvSpPr>
            <p:spPr>
              <a:xfrm rot="21009942">
                <a:off x="1820513" y="3371739"/>
                <a:ext cx="201205" cy="225815"/>
              </a:xfrm>
              <a:custGeom>
                <a:avLst/>
                <a:gdLst/>
                <a:ahLst/>
                <a:cxnLst/>
                <a:rect l="l" t="t" r="r" b="b"/>
                <a:pathLst>
                  <a:path w="265624" h="309195">
                    <a:moveTo>
                      <a:pt x="0" y="0"/>
                    </a:moveTo>
                    <a:lnTo>
                      <a:pt x="265624" y="0"/>
                    </a:lnTo>
                    <a:lnTo>
                      <a:pt x="265624" y="309194"/>
                    </a:lnTo>
                    <a:lnTo>
                      <a:pt x="0" y="3091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21780" b="-115895"/>
                </a:stretch>
              </a:blipFill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21" name="Freeform 31">
                <a:extLst>
                  <a:ext uri="{FF2B5EF4-FFF2-40B4-BE49-F238E27FC236}">
                    <a16:creationId xmlns:a16="http://schemas.microsoft.com/office/drawing/2014/main" id="{B21B6CD6-F0AD-C737-6403-B6C7DFA4F6FC}"/>
                  </a:ext>
                </a:extLst>
              </p:cNvPr>
              <p:cNvSpPr/>
              <p:nvPr/>
            </p:nvSpPr>
            <p:spPr>
              <a:xfrm rot="21009942">
                <a:off x="2443765" y="5038148"/>
                <a:ext cx="201205" cy="225815"/>
              </a:xfrm>
              <a:custGeom>
                <a:avLst/>
                <a:gdLst/>
                <a:ahLst/>
                <a:cxnLst/>
                <a:rect l="l" t="t" r="r" b="b"/>
                <a:pathLst>
                  <a:path w="265624" h="309195">
                    <a:moveTo>
                      <a:pt x="0" y="0"/>
                    </a:moveTo>
                    <a:lnTo>
                      <a:pt x="265624" y="0"/>
                    </a:lnTo>
                    <a:lnTo>
                      <a:pt x="265624" y="309194"/>
                    </a:lnTo>
                    <a:lnTo>
                      <a:pt x="0" y="3091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21780" b="-115895"/>
                </a:stretch>
              </a:blipFill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22" name="Freeform 31">
                <a:extLst>
                  <a:ext uri="{FF2B5EF4-FFF2-40B4-BE49-F238E27FC236}">
                    <a16:creationId xmlns:a16="http://schemas.microsoft.com/office/drawing/2014/main" id="{64EB92DB-AF22-E9DC-BB0D-377D05734E04}"/>
                  </a:ext>
                </a:extLst>
              </p:cNvPr>
              <p:cNvSpPr/>
              <p:nvPr/>
            </p:nvSpPr>
            <p:spPr>
              <a:xfrm rot="21009942">
                <a:off x="4762786" y="4556429"/>
                <a:ext cx="201205" cy="225815"/>
              </a:xfrm>
              <a:custGeom>
                <a:avLst/>
                <a:gdLst/>
                <a:ahLst/>
                <a:cxnLst/>
                <a:rect l="l" t="t" r="r" b="b"/>
                <a:pathLst>
                  <a:path w="265624" h="309195">
                    <a:moveTo>
                      <a:pt x="0" y="0"/>
                    </a:moveTo>
                    <a:lnTo>
                      <a:pt x="265624" y="0"/>
                    </a:lnTo>
                    <a:lnTo>
                      <a:pt x="265624" y="309194"/>
                    </a:lnTo>
                    <a:lnTo>
                      <a:pt x="0" y="3091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21780" b="-115895"/>
                </a:stretch>
              </a:blipFill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23" name="Freeform 31">
                <a:extLst>
                  <a:ext uri="{FF2B5EF4-FFF2-40B4-BE49-F238E27FC236}">
                    <a16:creationId xmlns:a16="http://schemas.microsoft.com/office/drawing/2014/main" id="{FE262CD3-7A2E-BCA7-532C-92F46C9C2327}"/>
                  </a:ext>
                </a:extLst>
              </p:cNvPr>
              <p:cNvSpPr/>
              <p:nvPr/>
            </p:nvSpPr>
            <p:spPr>
              <a:xfrm rot="21009942">
                <a:off x="6020683" y="2714669"/>
                <a:ext cx="201205" cy="225815"/>
              </a:xfrm>
              <a:custGeom>
                <a:avLst/>
                <a:gdLst/>
                <a:ahLst/>
                <a:cxnLst/>
                <a:rect l="l" t="t" r="r" b="b"/>
                <a:pathLst>
                  <a:path w="265624" h="309195">
                    <a:moveTo>
                      <a:pt x="0" y="0"/>
                    </a:moveTo>
                    <a:lnTo>
                      <a:pt x="265624" y="0"/>
                    </a:lnTo>
                    <a:lnTo>
                      <a:pt x="265624" y="309194"/>
                    </a:lnTo>
                    <a:lnTo>
                      <a:pt x="0" y="3091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21780" b="-115895"/>
                </a:stretch>
              </a:blipFill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24" name="Freeform 31">
                <a:extLst>
                  <a:ext uri="{FF2B5EF4-FFF2-40B4-BE49-F238E27FC236}">
                    <a16:creationId xmlns:a16="http://schemas.microsoft.com/office/drawing/2014/main" id="{F775C7C4-8CFA-6A0D-C6ED-11D72F697D31}"/>
                  </a:ext>
                </a:extLst>
              </p:cNvPr>
              <p:cNvSpPr/>
              <p:nvPr/>
            </p:nvSpPr>
            <p:spPr>
              <a:xfrm rot="21009942">
                <a:off x="7502665" y="2562721"/>
                <a:ext cx="201205" cy="225815"/>
              </a:xfrm>
              <a:custGeom>
                <a:avLst/>
                <a:gdLst/>
                <a:ahLst/>
                <a:cxnLst/>
                <a:rect l="l" t="t" r="r" b="b"/>
                <a:pathLst>
                  <a:path w="265624" h="309195">
                    <a:moveTo>
                      <a:pt x="0" y="0"/>
                    </a:moveTo>
                    <a:lnTo>
                      <a:pt x="265624" y="0"/>
                    </a:lnTo>
                    <a:lnTo>
                      <a:pt x="265624" y="309194"/>
                    </a:lnTo>
                    <a:lnTo>
                      <a:pt x="0" y="3091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21780" b="-115895"/>
                </a:stretch>
              </a:blipFill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26" name="Freeform 31">
                <a:extLst>
                  <a:ext uri="{FF2B5EF4-FFF2-40B4-BE49-F238E27FC236}">
                    <a16:creationId xmlns:a16="http://schemas.microsoft.com/office/drawing/2014/main" id="{288C72F7-2E85-6327-DCCC-B03F9B57401B}"/>
                  </a:ext>
                </a:extLst>
              </p:cNvPr>
              <p:cNvSpPr/>
              <p:nvPr/>
            </p:nvSpPr>
            <p:spPr>
              <a:xfrm rot="21009942">
                <a:off x="8511718" y="3626137"/>
                <a:ext cx="201205" cy="225815"/>
              </a:xfrm>
              <a:custGeom>
                <a:avLst/>
                <a:gdLst/>
                <a:ahLst/>
                <a:cxnLst/>
                <a:rect l="l" t="t" r="r" b="b"/>
                <a:pathLst>
                  <a:path w="265624" h="309195">
                    <a:moveTo>
                      <a:pt x="0" y="0"/>
                    </a:moveTo>
                    <a:lnTo>
                      <a:pt x="265624" y="0"/>
                    </a:lnTo>
                    <a:lnTo>
                      <a:pt x="265624" y="309194"/>
                    </a:lnTo>
                    <a:lnTo>
                      <a:pt x="0" y="3091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21780" b="-115895"/>
                </a:stretch>
              </a:blipFill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27" name="Freeform 31">
                <a:extLst>
                  <a:ext uri="{FF2B5EF4-FFF2-40B4-BE49-F238E27FC236}">
                    <a16:creationId xmlns:a16="http://schemas.microsoft.com/office/drawing/2014/main" id="{685F8929-A443-FB75-05B6-B51DFB0DA970}"/>
                  </a:ext>
                </a:extLst>
              </p:cNvPr>
              <p:cNvSpPr/>
              <p:nvPr/>
            </p:nvSpPr>
            <p:spPr>
              <a:xfrm rot="21009942">
                <a:off x="9032192" y="4522749"/>
                <a:ext cx="201205" cy="225815"/>
              </a:xfrm>
              <a:custGeom>
                <a:avLst/>
                <a:gdLst/>
                <a:ahLst/>
                <a:cxnLst/>
                <a:rect l="l" t="t" r="r" b="b"/>
                <a:pathLst>
                  <a:path w="265624" h="309195">
                    <a:moveTo>
                      <a:pt x="0" y="0"/>
                    </a:moveTo>
                    <a:lnTo>
                      <a:pt x="265624" y="0"/>
                    </a:lnTo>
                    <a:lnTo>
                      <a:pt x="265624" y="309194"/>
                    </a:lnTo>
                    <a:lnTo>
                      <a:pt x="0" y="3091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21780" b="-115895"/>
                </a:stretch>
              </a:blipFill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28" name="Freeform 31">
                <a:extLst>
                  <a:ext uri="{FF2B5EF4-FFF2-40B4-BE49-F238E27FC236}">
                    <a16:creationId xmlns:a16="http://schemas.microsoft.com/office/drawing/2014/main" id="{2BE89C2B-0AE4-2E00-8365-AC7899ED3C48}"/>
                  </a:ext>
                </a:extLst>
              </p:cNvPr>
              <p:cNvSpPr/>
              <p:nvPr/>
            </p:nvSpPr>
            <p:spPr>
              <a:xfrm rot="21009942">
                <a:off x="8757256" y="5690321"/>
                <a:ext cx="201205" cy="225815"/>
              </a:xfrm>
              <a:custGeom>
                <a:avLst/>
                <a:gdLst/>
                <a:ahLst/>
                <a:cxnLst/>
                <a:rect l="l" t="t" r="r" b="b"/>
                <a:pathLst>
                  <a:path w="265624" h="309195">
                    <a:moveTo>
                      <a:pt x="0" y="0"/>
                    </a:moveTo>
                    <a:lnTo>
                      <a:pt x="265624" y="0"/>
                    </a:lnTo>
                    <a:lnTo>
                      <a:pt x="265624" y="309194"/>
                    </a:lnTo>
                    <a:lnTo>
                      <a:pt x="0" y="3091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21780" b="-115895"/>
                </a:stretch>
              </a:blipFill>
            </p:spPr>
            <p:txBody>
              <a:bodyPr/>
              <a:lstStyle/>
              <a:p>
                <a:endParaRPr lang="de-DE" sz="1000"/>
              </a:p>
            </p:txBody>
          </p:sp>
        </p:grp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F72327EF-BD9A-876F-3F8A-BDE382C8888F}"/>
                </a:ext>
              </a:extLst>
            </p:cNvPr>
            <p:cNvSpPr/>
            <p:nvPr/>
          </p:nvSpPr>
          <p:spPr>
            <a:xfrm rot="9606313">
              <a:off x="5324756" y="5484292"/>
              <a:ext cx="1249688" cy="1464512"/>
            </a:xfrm>
            <a:custGeom>
              <a:avLst/>
              <a:gdLst/>
              <a:ahLst/>
              <a:cxnLst/>
              <a:rect l="l" t="t" r="r" b="b"/>
              <a:pathLst>
                <a:path w="1879742" h="2179411">
                  <a:moveTo>
                    <a:pt x="0" y="0"/>
                  </a:moveTo>
                  <a:lnTo>
                    <a:pt x="1879742" y="0"/>
                  </a:lnTo>
                  <a:lnTo>
                    <a:pt x="1879742" y="2179411"/>
                  </a:lnTo>
                  <a:lnTo>
                    <a:pt x="0" y="217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Freeform 31">
            <a:extLst>
              <a:ext uri="{FF2B5EF4-FFF2-40B4-BE49-F238E27FC236}">
                <a16:creationId xmlns:a16="http://schemas.microsoft.com/office/drawing/2014/main" id="{28711EC9-0410-14C4-7242-7CA468D65760}"/>
              </a:ext>
            </a:extLst>
          </p:cNvPr>
          <p:cNvSpPr/>
          <p:nvPr/>
        </p:nvSpPr>
        <p:spPr>
          <a:xfrm rot="21009942">
            <a:off x="3274943" y="1003851"/>
            <a:ext cx="199409" cy="221940"/>
          </a:xfrm>
          <a:custGeom>
            <a:avLst/>
            <a:gdLst/>
            <a:ahLst/>
            <a:cxnLst/>
            <a:rect l="l" t="t" r="r" b="b"/>
            <a:pathLst>
              <a:path w="265624" h="309195">
                <a:moveTo>
                  <a:pt x="0" y="0"/>
                </a:moveTo>
                <a:lnTo>
                  <a:pt x="265624" y="0"/>
                </a:lnTo>
                <a:lnTo>
                  <a:pt x="265624" y="309194"/>
                </a:lnTo>
                <a:lnTo>
                  <a:pt x="0" y="309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21780" b="-115895"/>
            </a:stretch>
          </a:blipFill>
        </p:spPr>
        <p:txBody>
          <a:bodyPr/>
          <a:lstStyle/>
          <a:p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286796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8EA22B9B-4C5E-B09C-E0A4-F72339415E38}"/>
              </a:ext>
            </a:extLst>
          </p:cNvPr>
          <p:cNvSpPr txBox="1"/>
          <p:nvPr/>
        </p:nvSpPr>
        <p:spPr>
          <a:xfrm>
            <a:off x="926046" y="732727"/>
            <a:ext cx="9618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Viersäuliger</a:t>
            </a: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Zugang</a:t>
            </a: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 | </a:t>
            </a:r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Approccio</a:t>
            </a: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 a quattro </a:t>
            </a:r>
            <a:r>
              <a:rPr lang="en-US" sz="2400" b="1" dirty="0" err="1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colonne</a:t>
            </a:r>
            <a:endParaRPr lang="en-US" sz="2400" b="1" dirty="0">
              <a:solidFill>
                <a:srgbClr val="000000"/>
              </a:solidFill>
              <a:latin typeface="Montserrat" panose="00000500000000000000" pitchFamily="2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18" name="Grafik 17" descr="Ein Bild, das Text, Grafiken, Kreis, Screenshot enthält.&#10;&#10;KI-generierte Inhalte können fehlerhaft sein.">
            <a:extLst>
              <a:ext uri="{FF2B5EF4-FFF2-40B4-BE49-F238E27FC236}">
                <a16:creationId xmlns:a16="http://schemas.microsoft.com/office/drawing/2014/main" id="{DF2DEFB5-4051-D2ED-6CDB-857B88F7F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2" r="35371"/>
          <a:stretch/>
        </p:blipFill>
        <p:spPr>
          <a:xfrm>
            <a:off x="1305155" y="2431575"/>
            <a:ext cx="1741043" cy="3342803"/>
          </a:xfrm>
          <a:prstGeom prst="rect">
            <a:avLst/>
          </a:prstGeom>
        </p:spPr>
      </p:pic>
      <p:pic>
        <p:nvPicPr>
          <p:cNvPr id="20" name="Grafik 19" descr="Ein Bild, das Screenshot, Grafiken, Text, Grafikdesign enthält.&#10;&#10;KI-generierte Inhalte können fehlerhaft sein.">
            <a:extLst>
              <a:ext uri="{FF2B5EF4-FFF2-40B4-BE49-F238E27FC236}">
                <a16:creationId xmlns:a16="http://schemas.microsoft.com/office/drawing/2014/main" id="{8188371C-6CA0-7523-13E7-CA4A81D03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2" r="35313"/>
          <a:stretch/>
        </p:blipFill>
        <p:spPr>
          <a:xfrm>
            <a:off x="3496312" y="2431575"/>
            <a:ext cx="1741044" cy="3336131"/>
          </a:xfrm>
          <a:prstGeom prst="rect">
            <a:avLst/>
          </a:prstGeom>
        </p:spPr>
      </p:pic>
      <p:pic>
        <p:nvPicPr>
          <p:cNvPr id="22" name="Grafik 21" descr="Ein Bild, das Grafiken, Screenshot, Grafikdesign, Cartoon enthält.&#10;&#10;KI-generierte Inhalte können fehlerhaft sein.">
            <a:extLst>
              <a:ext uri="{FF2B5EF4-FFF2-40B4-BE49-F238E27FC236}">
                <a16:creationId xmlns:a16="http://schemas.microsoft.com/office/drawing/2014/main" id="{38A71BDB-18DF-85E6-E731-9D1DDB541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9" r="35313"/>
          <a:stretch/>
        </p:blipFill>
        <p:spPr>
          <a:xfrm>
            <a:off x="5687470" y="2431574"/>
            <a:ext cx="1734092" cy="3336131"/>
          </a:xfrm>
          <a:prstGeom prst="rect">
            <a:avLst/>
          </a:prstGeom>
        </p:spPr>
      </p:pic>
      <p:pic>
        <p:nvPicPr>
          <p:cNvPr id="24" name="Grafik 23" descr="Ein Bild, das Grafiken, Screenshot, rot, Karminrot enthält.&#10;&#10;KI-generierte Inhalte können fehlerhaft sein.">
            <a:extLst>
              <a:ext uri="{FF2B5EF4-FFF2-40B4-BE49-F238E27FC236}">
                <a16:creationId xmlns:a16="http://schemas.microsoft.com/office/drawing/2014/main" id="{9FD37354-3677-7C4E-68B3-E0F9F7F06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6" r="35312"/>
          <a:stretch/>
        </p:blipFill>
        <p:spPr>
          <a:xfrm>
            <a:off x="7871676" y="2431573"/>
            <a:ext cx="1723667" cy="3336131"/>
          </a:xfrm>
          <a:prstGeom prst="rect">
            <a:avLst/>
          </a:prstGeom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DDFEABF-453D-5B0E-8DEF-7E08DD2A4B7C}"/>
              </a:ext>
            </a:extLst>
          </p:cNvPr>
          <p:cNvGrpSpPr/>
          <p:nvPr/>
        </p:nvGrpSpPr>
        <p:grpSpPr>
          <a:xfrm>
            <a:off x="1078174" y="5927641"/>
            <a:ext cx="8823278" cy="371000"/>
            <a:chOff x="1078174" y="5845755"/>
            <a:chExt cx="8823278" cy="371000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B0588B55-E41C-F3B6-1561-74B7259051BF}"/>
                </a:ext>
              </a:extLst>
            </p:cNvPr>
            <p:cNvSpPr/>
            <p:nvPr/>
          </p:nvSpPr>
          <p:spPr>
            <a:xfrm>
              <a:off x="1078174" y="5845755"/>
              <a:ext cx="8823278" cy="371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Montserrat" panose="00000500000000000000" pitchFamily="2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4EB2FBE-F22F-60B1-138D-ECFF5E646989}"/>
                </a:ext>
              </a:extLst>
            </p:cNvPr>
            <p:cNvSpPr txBox="1"/>
            <p:nvPr/>
          </p:nvSpPr>
          <p:spPr>
            <a:xfrm>
              <a:off x="3174765" y="5904887"/>
              <a:ext cx="228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Montserrat" panose="00000500000000000000" pitchFamily="2" charset="0"/>
                </a:rPr>
                <a:t>intern / interne</a:t>
              </a: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51AE9A0D-F08B-E25C-6D1D-81C1088AD3FD}"/>
                </a:ext>
              </a:extLst>
            </p:cNvPr>
            <p:cNvCxnSpPr>
              <a:cxnSpLocks/>
            </p:cNvCxnSpPr>
            <p:nvPr/>
          </p:nvCxnSpPr>
          <p:spPr>
            <a:xfrm>
              <a:off x="7689088" y="5845755"/>
              <a:ext cx="0" cy="37100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9EC2272-9ED0-0E6F-76F8-8C6221157404}"/>
                </a:ext>
              </a:extLst>
            </p:cNvPr>
            <p:cNvSpPr txBox="1"/>
            <p:nvPr/>
          </p:nvSpPr>
          <p:spPr>
            <a:xfrm>
              <a:off x="8018686" y="5904886"/>
              <a:ext cx="15854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Montserrat" panose="00000500000000000000" pitchFamily="2" charset="0"/>
                </a:rPr>
                <a:t>extern / </a:t>
              </a:r>
              <a:r>
                <a:rPr lang="de-DE" sz="1400" dirty="0" err="1">
                  <a:latin typeface="Montserrat" panose="00000500000000000000" pitchFamily="2" charset="0"/>
                </a:rPr>
                <a:t>esterne</a:t>
              </a:r>
              <a:endParaRPr lang="de-DE" sz="1400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4A73DDEA-9182-4342-4D3B-9B0307B1035D}"/>
              </a:ext>
            </a:extLst>
          </p:cNvPr>
          <p:cNvGrpSpPr/>
          <p:nvPr/>
        </p:nvGrpSpPr>
        <p:grpSpPr>
          <a:xfrm>
            <a:off x="1078173" y="1411739"/>
            <a:ext cx="8823278" cy="836915"/>
            <a:chOff x="1078173" y="1329853"/>
            <a:chExt cx="8823278" cy="836915"/>
          </a:xfrm>
        </p:grpSpPr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885FB82A-1EB9-1F52-E0A7-08C2BE586A3B}"/>
                </a:ext>
              </a:extLst>
            </p:cNvPr>
            <p:cNvSpPr/>
            <p:nvPr/>
          </p:nvSpPr>
          <p:spPr>
            <a:xfrm>
              <a:off x="1078173" y="1329853"/>
              <a:ext cx="8823278" cy="836915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Montserrat" panose="00000500000000000000" pitchFamily="2" charset="0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41D46FA2-582B-ABC7-0F73-4A3C26A903A2}"/>
                </a:ext>
              </a:extLst>
            </p:cNvPr>
            <p:cNvSpPr txBox="1"/>
            <p:nvPr/>
          </p:nvSpPr>
          <p:spPr>
            <a:xfrm>
              <a:off x="3580368" y="1520578"/>
              <a:ext cx="38188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dirty="0">
                  <a:latin typeface="Montserrat" panose="00000500000000000000" pitchFamily="2" charset="0"/>
                </a:rPr>
                <a:t>Bürgernahe Verwaltung</a:t>
              </a:r>
            </a:p>
            <a:p>
              <a:pPr algn="ctr"/>
              <a:r>
                <a:rPr lang="de-DE" sz="1500" dirty="0">
                  <a:latin typeface="Montserrat" panose="00000500000000000000" pitchFamily="2" charset="0"/>
                </a:rPr>
                <a:t>Amministrazione </a:t>
              </a:r>
              <a:r>
                <a:rPr lang="de-DE" sz="1500" dirty="0" err="1">
                  <a:latin typeface="Montserrat" panose="00000500000000000000" pitchFamily="2" charset="0"/>
                </a:rPr>
                <a:t>vicina</a:t>
              </a:r>
              <a:r>
                <a:rPr lang="de-DE" sz="1500" dirty="0">
                  <a:latin typeface="Montserrat" panose="00000500000000000000" pitchFamily="2" charset="0"/>
                </a:rPr>
                <a:t> al </a:t>
              </a:r>
              <a:r>
                <a:rPr lang="de-DE" sz="1500" dirty="0" err="1">
                  <a:latin typeface="Montserrat" panose="00000500000000000000" pitchFamily="2" charset="0"/>
                </a:rPr>
                <a:t>Cittadino</a:t>
              </a:r>
              <a:endParaRPr lang="de-DE" sz="1500" dirty="0">
                <a:latin typeface="Montserrat" panose="00000500000000000000" pitchFamily="2" charset="0"/>
              </a:endParaRPr>
            </a:p>
          </p:txBody>
        </p: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883E68A0-E811-B64C-CB02-26186CBD4CDC}"/>
              </a:ext>
            </a:extLst>
          </p:cNvPr>
          <p:cNvSpPr txBox="1"/>
          <p:nvPr/>
        </p:nvSpPr>
        <p:spPr>
          <a:xfrm>
            <a:off x="1538778" y="3956668"/>
            <a:ext cx="127379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Vorschläge Mitarbeiter/ innen</a:t>
            </a:r>
          </a:p>
          <a:p>
            <a:pPr algn="ctr"/>
            <a:endParaRPr lang="de-DE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Proposte</a:t>
            </a:r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 delle/</a:t>
            </a:r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dei</a:t>
            </a:r>
            <a:endParaRPr lang="de-DE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collabora</a:t>
            </a:r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-tori/-</a:t>
            </a:r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trici</a:t>
            </a:r>
            <a:endParaRPr lang="de-DE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314BB68-7411-772B-A7F2-646BEDD55C55}"/>
              </a:ext>
            </a:extLst>
          </p:cNvPr>
          <p:cNvSpPr txBox="1"/>
          <p:nvPr/>
        </p:nvSpPr>
        <p:spPr>
          <a:xfrm>
            <a:off x="3729936" y="4049001"/>
            <a:ext cx="127379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Vorschläge Ressorts</a:t>
            </a:r>
          </a:p>
          <a:p>
            <a:pPr algn="ctr"/>
            <a:endParaRPr lang="de-DE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Proposte</a:t>
            </a:r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Dipartimenti</a:t>
            </a:r>
            <a:endParaRPr lang="de-DE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BDB8A598-E885-6727-90ED-06AAF14AE2A0}"/>
              </a:ext>
            </a:extLst>
          </p:cNvPr>
          <p:cNvSpPr txBox="1"/>
          <p:nvPr/>
        </p:nvSpPr>
        <p:spPr>
          <a:xfrm>
            <a:off x="5865885" y="3956668"/>
            <a:ext cx="137726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Analyse Fokusgruppe</a:t>
            </a:r>
          </a:p>
          <a:p>
            <a:pPr algn="ctr"/>
            <a:endParaRPr lang="de-DE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Analisi</a:t>
            </a:r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 Focus Group</a:t>
            </a:r>
            <a:endParaRPr lang="de-DE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9D23458-F752-B882-4569-E327D3F46D56}"/>
              </a:ext>
            </a:extLst>
          </p:cNvPr>
          <p:cNvSpPr txBox="1"/>
          <p:nvPr/>
        </p:nvSpPr>
        <p:spPr>
          <a:xfrm>
            <a:off x="8020410" y="3956668"/>
            <a:ext cx="142964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Vorschläge Bürger/innen</a:t>
            </a:r>
          </a:p>
          <a:p>
            <a:pPr algn="ctr"/>
            <a:endParaRPr lang="de-DE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Proposte</a:t>
            </a:r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 delle/</a:t>
            </a:r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dei</a:t>
            </a:r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cittadini</a:t>
            </a:r>
            <a:r>
              <a:rPr lang="de-DE" sz="1200" dirty="0">
                <a:solidFill>
                  <a:schemeClr val="bg1"/>
                </a:solidFill>
                <a:latin typeface="Montserrat" panose="00000500000000000000" pitchFamily="2" charset="0"/>
              </a:rPr>
              <a:t>/e</a:t>
            </a:r>
            <a:endParaRPr lang="de-DE" sz="1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932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69EEE-7525-DF78-308B-099CAE7A0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0B0A99B-486D-C7A0-02DF-E3089418FC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6188" y="5905500"/>
            <a:ext cx="11524811" cy="76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4" name="Rettangolo 2">
            <a:extLst>
              <a:ext uri="{FF2B5EF4-FFF2-40B4-BE49-F238E27FC236}">
                <a16:creationId xmlns:a16="http://schemas.microsoft.com/office/drawing/2014/main" id="{7BD7C795-F6CF-6823-0B1C-13C5889E8A73}"/>
              </a:ext>
            </a:extLst>
          </p:cNvPr>
          <p:cNvSpPr/>
          <p:nvPr/>
        </p:nvSpPr>
        <p:spPr>
          <a:xfrm>
            <a:off x="286189" y="6267450"/>
            <a:ext cx="9819836" cy="405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03F024A0-65D8-1438-589A-DBB6C0D722B3}"/>
              </a:ext>
            </a:extLst>
          </p:cNvPr>
          <p:cNvSpPr txBox="1"/>
          <p:nvPr/>
        </p:nvSpPr>
        <p:spPr>
          <a:xfrm>
            <a:off x="926046" y="732727"/>
            <a:ext cx="9618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Vorschläge der Bürger/</a:t>
            </a:r>
            <a:r>
              <a:rPr lang="en-US" sz="2400" b="1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innen</a:t>
            </a:r>
            <a:r>
              <a:rPr lang="en-US" sz="2400" b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/ </a:t>
            </a:r>
            <a:r>
              <a:rPr lang="en-US" sz="2400" b="1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Proposte</a:t>
            </a:r>
            <a:r>
              <a:rPr lang="en-US" sz="2400" b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della</a:t>
            </a:r>
            <a:r>
              <a:rPr lang="en-US" sz="2400" b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cittadinanza</a:t>
            </a:r>
            <a:endParaRPr lang="en-US" sz="2400" b="1">
              <a:solidFill>
                <a:srgbClr val="000000"/>
              </a:solidFill>
              <a:latin typeface="Montserrat 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2" name="1920x1080DE">
            <a:hlinkClick r:id="" action="ppaction://media"/>
            <a:extLst>
              <a:ext uri="{FF2B5EF4-FFF2-40B4-BE49-F238E27FC236}">
                <a16:creationId xmlns:a16="http://schemas.microsoft.com/office/drawing/2014/main" id="{2725C086-9444-FAF8-2D4B-73F445F9D0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304512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Verbindungsstück enthält.&#10;&#10;KI-generierte Inhalte können fehlerhaft sein.">
            <a:extLst>
              <a:ext uri="{FF2B5EF4-FFF2-40B4-BE49-F238E27FC236}">
                <a16:creationId xmlns:a16="http://schemas.microsoft.com/office/drawing/2014/main" id="{1364C8CB-19E8-1D4E-E3B8-839714A89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5DDCB-0D02-362C-D667-074201C97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>
            <a:extLst>
              <a:ext uri="{FF2B5EF4-FFF2-40B4-BE49-F238E27FC236}">
                <a16:creationId xmlns:a16="http://schemas.microsoft.com/office/drawing/2014/main" id="{E63905FA-B166-9A82-BFDE-A182690ECFCA}"/>
              </a:ext>
            </a:extLst>
          </p:cNvPr>
          <p:cNvSpPr/>
          <p:nvPr/>
        </p:nvSpPr>
        <p:spPr>
          <a:xfrm>
            <a:off x="286188" y="5905500"/>
            <a:ext cx="9819837" cy="76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4" name="Rettangolo 2">
            <a:extLst>
              <a:ext uri="{FF2B5EF4-FFF2-40B4-BE49-F238E27FC236}">
                <a16:creationId xmlns:a16="http://schemas.microsoft.com/office/drawing/2014/main" id="{6B6986B8-A09C-02FD-A7B3-BDEB81CA29B3}"/>
              </a:ext>
            </a:extLst>
          </p:cNvPr>
          <p:cNvSpPr/>
          <p:nvPr/>
        </p:nvSpPr>
        <p:spPr>
          <a:xfrm>
            <a:off x="286189" y="6448425"/>
            <a:ext cx="9819836" cy="22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FA0658-1B94-0923-3AD8-23D0880BB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05" y="760344"/>
            <a:ext cx="6883455" cy="5800587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052F8A17-CA46-0EC8-CFCD-49762ED12ECB}"/>
              </a:ext>
            </a:extLst>
          </p:cNvPr>
          <p:cNvSpPr/>
          <p:nvPr/>
        </p:nvSpPr>
        <p:spPr>
          <a:xfrm>
            <a:off x="660400" y="6218778"/>
            <a:ext cx="1831257" cy="22501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9063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EDE2-B718-31E8-AAF9-8679D0EFE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>
            <a:extLst>
              <a:ext uri="{FF2B5EF4-FFF2-40B4-BE49-F238E27FC236}">
                <a16:creationId xmlns:a16="http://schemas.microsoft.com/office/drawing/2014/main" id="{569A4C87-0C5D-C556-7B7F-BBE00627C5AD}"/>
              </a:ext>
            </a:extLst>
          </p:cNvPr>
          <p:cNvSpPr/>
          <p:nvPr/>
        </p:nvSpPr>
        <p:spPr>
          <a:xfrm>
            <a:off x="286188" y="5905500"/>
            <a:ext cx="9819837" cy="76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4" name="Rettangolo 2">
            <a:extLst>
              <a:ext uri="{FF2B5EF4-FFF2-40B4-BE49-F238E27FC236}">
                <a16:creationId xmlns:a16="http://schemas.microsoft.com/office/drawing/2014/main" id="{74BC57A0-57B4-2B4B-C104-674821003083}"/>
              </a:ext>
            </a:extLst>
          </p:cNvPr>
          <p:cNvSpPr/>
          <p:nvPr/>
        </p:nvSpPr>
        <p:spPr>
          <a:xfrm>
            <a:off x="286189" y="6448425"/>
            <a:ext cx="9819836" cy="22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242E09-9227-041D-64B7-F6A515685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026" flipH="1">
            <a:off x="4110608" y="-588918"/>
            <a:ext cx="8090089" cy="8035838"/>
          </a:xfrm>
          <a:prstGeom prst="rect">
            <a:avLst/>
          </a:prstGeom>
        </p:spPr>
      </p:pic>
      <p:sp>
        <p:nvSpPr>
          <p:cNvPr id="4" name="TextBox 23">
            <a:extLst>
              <a:ext uri="{FF2B5EF4-FFF2-40B4-BE49-F238E27FC236}">
                <a16:creationId xmlns:a16="http://schemas.microsoft.com/office/drawing/2014/main" id="{5A7338C7-6CF1-6777-51A9-FFFE84AC0FBF}"/>
              </a:ext>
            </a:extLst>
          </p:cNvPr>
          <p:cNvSpPr txBox="1"/>
          <p:nvPr/>
        </p:nvSpPr>
        <p:spPr>
          <a:xfrm>
            <a:off x="487175" y="1748727"/>
            <a:ext cx="961885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Zwischenstand</a:t>
            </a:r>
            <a:r>
              <a:rPr lang="en-US" sz="28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r>
              <a:rPr lang="en-US" sz="28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interne Ma</a:t>
            </a:r>
            <a:r>
              <a:rPr lang="de-DE" sz="28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ßnahmen</a:t>
            </a:r>
            <a:endParaRPr lang="en-US" sz="28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endParaRPr lang="en-US" sz="28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Status Quo </a:t>
            </a:r>
          </a:p>
          <a:p>
            <a:r>
              <a:rPr lang="en-US" sz="28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misure</a:t>
            </a:r>
            <a:r>
              <a:rPr lang="en-US" sz="28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interne</a:t>
            </a:r>
          </a:p>
        </p:txBody>
      </p:sp>
    </p:spTree>
    <p:extLst>
      <p:ext uri="{BB962C8B-B14F-4D97-AF65-F5344CB8AC3E}">
        <p14:creationId xmlns:p14="http://schemas.microsoft.com/office/powerpoint/2010/main" val="312335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ttangolo 2">
            <a:extLst>
              <a:ext uri="{FF2B5EF4-FFF2-40B4-BE49-F238E27FC236}">
                <a16:creationId xmlns:a16="http://schemas.microsoft.com/office/drawing/2014/main" id="{99B089B4-637F-8112-5B1A-99087B89D0D2}"/>
              </a:ext>
            </a:extLst>
          </p:cNvPr>
          <p:cNvSpPr/>
          <p:nvPr/>
        </p:nvSpPr>
        <p:spPr>
          <a:xfrm>
            <a:off x="286188" y="6411340"/>
            <a:ext cx="9648387" cy="26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78" name="Gruppieren 277">
            <a:extLst>
              <a:ext uri="{FF2B5EF4-FFF2-40B4-BE49-F238E27FC236}">
                <a16:creationId xmlns:a16="http://schemas.microsoft.com/office/drawing/2014/main" id="{D6C50419-C201-19EA-D45D-A3E9C1B6A7A6}"/>
              </a:ext>
            </a:extLst>
          </p:cNvPr>
          <p:cNvGrpSpPr/>
          <p:nvPr/>
        </p:nvGrpSpPr>
        <p:grpSpPr>
          <a:xfrm>
            <a:off x="286188" y="1633323"/>
            <a:ext cx="5032421" cy="4859297"/>
            <a:chOff x="927608" y="1322399"/>
            <a:chExt cx="5613957" cy="5543847"/>
          </a:xfrm>
        </p:grpSpPr>
        <p:pic>
          <p:nvPicPr>
            <p:cNvPr id="260" name="Picture 2">
              <a:extLst>
                <a:ext uri="{FF2B5EF4-FFF2-40B4-BE49-F238E27FC236}">
                  <a16:creationId xmlns:a16="http://schemas.microsoft.com/office/drawing/2014/main" id="{1600BA42-0B8C-AB41-DDE6-C683B60C1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245" y="1322399"/>
              <a:ext cx="5543940" cy="5543847"/>
            </a:xfrm>
            <a:prstGeom prst="rect">
              <a:avLst/>
            </a:prstGeom>
          </p:spPr>
        </p:pic>
        <p:sp>
          <p:nvSpPr>
            <p:cNvPr id="261" name="TextBox 99">
              <a:extLst>
                <a:ext uri="{FF2B5EF4-FFF2-40B4-BE49-F238E27FC236}">
                  <a16:creationId xmlns:a16="http://schemas.microsoft.com/office/drawing/2014/main" id="{DFF136D0-2CB1-0BE7-9529-56EA63772511}"/>
                </a:ext>
              </a:extLst>
            </p:cNvPr>
            <p:cNvSpPr txBox="1"/>
            <p:nvPr/>
          </p:nvSpPr>
          <p:spPr>
            <a:xfrm>
              <a:off x="4901410" y="1868953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13,9%</a:t>
              </a:r>
            </a:p>
          </p:txBody>
        </p:sp>
        <p:sp>
          <p:nvSpPr>
            <p:cNvPr id="262" name="TextBox 100">
              <a:extLst>
                <a:ext uri="{FF2B5EF4-FFF2-40B4-BE49-F238E27FC236}">
                  <a16:creationId xmlns:a16="http://schemas.microsoft.com/office/drawing/2014/main" id="{B1185B64-7D37-19A9-A8AB-DB7609C3D34B}"/>
                </a:ext>
              </a:extLst>
            </p:cNvPr>
            <p:cNvSpPr txBox="1"/>
            <p:nvPr/>
          </p:nvSpPr>
          <p:spPr>
            <a:xfrm>
              <a:off x="3254092" y="1493742"/>
              <a:ext cx="472019" cy="174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400"/>
                </a:lnSpc>
                <a:spcBef>
                  <a:spcPct val="0"/>
                </a:spcBef>
              </a:pPr>
              <a:r>
                <a:rPr lang="en-US" sz="10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3,4%</a:t>
              </a:r>
            </a:p>
          </p:txBody>
        </p:sp>
        <p:sp>
          <p:nvSpPr>
            <p:cNvPr id="263" name="TextBox 101">
              <a:extLst>
                <a:ext uri="{FF2B5EF4-FFF2-40B4-BE49-F238E27FC236}">
                  <a16:creationId xmlns:a16="http://schemas.microsoft.com/office/drawing/2014/main" id="{E2E281FD-EE9A-4118-CE65-CF7F65DC0A77}"/>
                </a:ext>
              </a:extLst>
            </p:cNvPr>
            <p:cNvSpPr txBox="1"/>
            <p:nvPr/>
          </p:nvSpPr>
          <p:spPr>
            <a:xfrm>
              <a:off x="2533267" y="1606727"/>
              <a:ext cx="472019" cy="191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40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1,7%</a:t>
              </a:r>
            </a:p>
          </p:txBody>
        </p:sp>
        <p:sp>
          <p:nvSpPr>
            <p:cNvPr id="264" name="TextBox 102">
              <a:extLst>
                <a:ext uri="{FF2B5EF4-FFF2-40B4-BE49-F238E27FC236}">
                  <a16:creationId xmlns:a16="http://schemas.microsoft.com/office/drawing/2014/main" id="{40CDF9D3-3E9B-241F-28CD-BC3774E92728}"/>
                </a:ext>
              </a:extLst>
            </p:cNvPr>
            <p:cNvSpPr txBox="1"/>
            <p:nvPr/>
          </p:nvSpPr>
          <p:spPr>
            <a:xfrm>
              <a:off x="2838681" y="1521492"/>
              <a:ext cx="472019" cy="191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40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1,1%</a:t>
              </a:r>
            </a:p>
          </p:txBody>
        </p:sp>
        <p:sp>
          <p:nvSpPr>
            <p:cNvPr id="265" name="TextBox 103">
              <a:extLst>
                <a:ext uri="{FF2B5EF4-FFF2-40B4-BE49-F238E27FC236}">
                  <a16:creationId xmlns:a16="http://schemas.microsoft.com/office/drawing/2014/main" id="{82F3DDF2-6229-42DE-0558-B34870911CA3}"/>
                </a:ext>
              </a:extLst>
            </p:cNvPr>
            <p:cNvSpPr txBox="1"/>
            <p:nvPr/>
          </p:nvSpPr>
          <p:spPr>
            <a:xfrm>
              <a:off x="2234117" y="1733338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1,5%</a:t>
              </a:r>
            </a:p>
          </p:txBody>
        </p:sp>
        <p:sp>
          <p:nvSpPr>
            <p:cNvPr id="266" name="TextBox 104">
              <a:extLst>
                <a:ext uri="{FF2B5EF4-FFF2-40B4-BE49-F238E27FC236}">
                  <a16:creationId xmlns:a16="http://schemas.microsoft.com/office/drawing/2014/main" id="{64C47D13-9140-E901-EC00-A47DD45C1115}"/>
                </a:ext>
              </a:extLst>
            </p:cNvPr>
            <p:cNvSpPr txBox="1"/>
            <p:nvPr/>
          </p:nvSpPr>
          <p:spPr>
            <a:xfrm>
              <a:off x="1441411" y="2253503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9,5%</a:t>
              </a:r>
            </a:p>
          </p:txBody>
        </p:sp>
        <p:sp>
          <p:nvSpPr>
            <p:cNvPr id="267" name="TextBox 105">
              <a:extLst>
                <a:ext uri="{FF2B5EF4-FFF2-40B4-BE49-F238E27FC236}">
                  <a16:creationId xmlns:a16="http://schemas.microsoft.com/office/drawing/2014/main" id="{6E97C877-3176-B7A3-19EF-39083974313D}"/>
                </a:ext>
              </a:extLst>
            </p:cNvPr>
            <p:cNvSpPr txBox="1"/>
            <p:nvPr/>
          </p:nvSpPr>
          <p:spPr>
            <a:xfrm>
              <a:off x="969392" y="3082842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3,7%</a:t>
              </a:r>
            </a:p>
          </p:txBody>
        </p:sp>
        <p:sp>
          <p:nvSpPr>
            <p:cNvPr id="268" name="TextBox 106">
              <a:extLst>
                <a:ext uri="{FF2B5EF4-FFF2-40B4-BE49-F238E27FC236}">
                  <a16:creationId xmlns:a16="http://schemas.microsoft.com/office/drawing/2014/main" id="{4E865CF4-FE53-E795-EBC9-3556786F5953}"/>
                </a:ext>
              </a:extLst>
            </p:cNvPr>
            <p:cNvSpPr txBox="1"/>
            <p:nvPr/>
          </p:nvSpPr>
          <p:spPr>
            <a:xfrm>
              <a:off x="927608" y="3598400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2,8%</a:t>
              </a:r>
            </a:p>
          </p:txBody>
        </p:sp>
        <p:sp>
          <p:nvSpPr>
            <p:cNvPr id="269" name="TextBox 107">
              <a:extLst>
                <a:ext uri="{FF2B5EF4-FFF2-40B4-BE49-F238E27FC236}">
                  <a16:creationId xmlns:a16="http://schemas.microsoft.com/office/drawing/2014/main" id="{7561EA12-50EA-8E47-6C0E-35E51606717C}"/>
                </a:ext>
              </a:extLst>
            </p:cNvPr>
            <p:cNvSpPr txBox="1"/>
            <p:nvPr/>
          </p:nvSpPr>
          <p:spPr>
            <a:xfrm>
              <a:off x="927608" y="4183260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4,9%</a:t>
              </a:r>
            </a:p>
          </p:txBody>
        </p:sp>
        <p:sp>
          <p:nvSpPr>
            <p:cNvPr id="270" name="TextBox 108">
              <a:extLst>
                <a:ext uri="{FF2B5EF4-FFF2-40B4-BE49-F238E27FC236}">
                  <a16:creationId xmlns:a16="http://schemas.microsoft.com/office/drawing/2014/main" id="{F43D46F2-05C1-3B65-5B5F-05FFA92D6DDA}"/>
                </a:ext>
              </a:extLst>
            </p:cNvPr>
            <p:cNvSpPr txBox="1"/>
            <p:nvPr/>
          </p:nvSpPr>
          <p:spPr>
            <a:xfrm>
              <a:off x="965221" y="4928090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3,3%</a:t>
              </a:r>
            </a:p>
          </p:txBody>
        </p:sp>
        <p:sp>
          <p:nvSpPr>
            <p:cNvPr id="271" name="TextBox 109">
              <a:extLst>
                <a:ext uri="{FF2B5EF4-FFF2-40B4-BE49-F238E27FC236}">
                  <a16:creationId xmlns:a16="http://schemas.microsoft.com/office/drawing/2014/main" id="{8725E19D-A75E-BE7C-7A24-D1BE7F9268C0}"/>
                </a:ext>
              </a:extLst>
            </p:cNvPr>
            <p:cNvSpPr txBox="1"/>
            <p:nvPr/>
          </p:nvSpPr>
          <p:spPr>
            <a:xfrm>
              <a:off x="1657544" y="5849264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16,5%</a:t>
              </a:r>
            </a:p>
          </p:txBody>
        </p:sp>
        <p:sp>
          <p:nvSpPr>
            <p:cNvPr id="272" name="TextBox 110">
              <a:extLst>
                <a:ext uri="{FF2B5EF4-FFF2-40B4-BE49-F238E27FC236}">
                  <a16:creationId xmlns:a16="http://schemas.microsoft.com/office/drawing/2014/main" id="{44DBFCA2-1659-5935-5C29-A0EBA416CB0D}"/>
                </a:ext>
              </a:extLst>
            </p:cNvPr>
            <p:cNvSpPr txBox="1"/>
            <p:nvPr/>
          </p:nvSpPr>
          <p:spPr>
            <a:xfrm>
              <a:off x="3623772" y="6433454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5,0%</a:t>
              </a:r>
            </a:p>
          </p:txBody>
        </p:sp>
        <p:sp>
          <p:nvSpPr>
            <p:cNvPr id="273" name="TextBox 111">
              <a:extLst>
                <a:ext uri="{FF2B5EF4-FFF2-40B4-BE49-F238E27FC236}">
                  <a16:creationId xmlns:a16="http://schemas.microsoft.com/office/drawing/2014/main" id="{DE2B2226-ED0B-59E3-660C-1E6C3DBF2E0C}"/>
                </a:ext>
              </a:extLst>
            </p:cNvPr>
            <p:cNvSpPr txBox="1"/>
            <p:nvPr/>
          </p:nvSpPr>
          <p:spPr>
            <a:xfrm>
              <a:off x="4429391" y="6375675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5,0%</a:t>
              </a:r>
            </a:p>
          </p:txBody>
        </p:sp>
        <p:sp>
          <p:nvSpPr>
            <p:cNvPr id="274" name="TextBox 112">
              <a:extLst>
                <a:ext uri="{FF2B5EF4-FFF2-40B4-BE49-F238E27FC236}">
                  <a16:creationId xmlns:a16="http://schemas.microsoft.com/office/drawing/2014/main" id="{C50D86D0-862B-CF77-A184-0719C55633B6}"/>
                </a:ext>
              </a:extLst>
            </p:cNvPr>
            <p:cNvSpPr txBox="1"/>
            <p:nvPr/>
          </p:nvSpPr>
          <p:spPr>
            <a:xfrm>
              <a:off x="5478433" y="5716971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8,6%</a:t>
              </a:r>
            </a:p>
          </p:txBody>
        </p:sp>
        <p:sp>
          <p:nvSpPr>
            <p:cNvPr id="275" name="TextBox 113">
              <a:extLst>
                <a:ext uri="{FF2B5EF4-FFF2-40B4-BE49-F238E27FC236}">
                  <a16:creationId xmlns:a16="http://schemas.microsoft.com/office/drawing/2014/main" id="{998BD659-E3F4-167B-9A61-0CCAA559CCE1}"/>
                </a:ext>
              </a:extLst>
            </p:cNvPr>
            <p:cNvSpPr txBox="1"/>
            <p:nvPr/>
          </p:nvSpPr>
          <p:spPr>
            <a:xfrm>
              <a:off x="5990560" y="4807079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5,1%</a:t>
              </a:r>
            </a:p>
          </p:txBody>
        </p:sp>
        <p:sp>
          <p:nvSpPr>
            <p:cNvPr id="276" name="TextBox 114">
              <a:extLst>
                <a:ext uri="{FF2B5EF4-FFF2-40B4-BE49-F238E27FC236}">
                  <a16:creationId xmlns:a16="http://schemas.microsoft.com/office/drawing/2014/main" id="{8B3D7484-158C-B290-DD03-A8C38EBFF926}"/>
                </a:ext>
              </a:extLst>
            </p:cNvPr>
            <p:cNvSpPr txBox="1"/>
            <p:nvPr/>
          </p:nvSpPr>
          <p:spPr>
            <a:xfrm>
              <a:off x="6069546" y="3760960"/>
              <a:ext cx="472019" cy="191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540"/>
                </a:lnSpc>
                <a:spcBef>
                  <a:spcPct val="0"/>
                </a:spcBef>
              </a:pPr>
              <a:r>
                <a:rPr lang="en-US" sz="1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13,8%</a:t>
              </a:r>
            </a:p>
          </p:txBody>
        </p:sp>
      </p:grpSp>
      <p:grpSp>
        <p:nvGrpSpPr>
          <p:cNvPr id="367" name="Gruppieren 366">
            <a:extLst>
              <a:ext uri="{FF2B5EF4-FFF2-40B4-BE49-F238E27FC236}">
                <a16:creationId xmlns:a16="http://schemas.microsoft.com/office/drawing/2014/main" id="{5266F087-DFBD-3226-0476-2FCD5D14620F}"/>
              </a:ext>
            </a:extLst>
          </p:cNvPr>
          <p:cNvGrpSpPr/>
          <p:nvPr/>
        </p:nvGrpSpPr>
        <p:grpSpPr>
          <a:xfrm>
            <a:off x="5421538" y="2248203"/>
            <a:ext cx="6635554" cy="3549262"/>
            <a:chOff x="292605" y="6811924"/>
            <a:chExt cx="6974790" cy="3177666"/>
          </a:xfrm>
        </p:grpSpPr>
        <p:grpSp>
          <p:nvGrpSpPr>
            <p:cNvPr id="279" name="Group 3">
              <a:extLst>
                <a:ext uri="{FF2B5EF4-FFF2-40B4-BE49-F238E27FC236}">
                  <a16:creationId xmlns:a16="http://schemas.microsoft.com/office/drawing/2014/main" id="{B28F820E-A4CE-9590-75BC-80D52189B23D}"/>
                </a:ext>
              </a:extLst>
            </p:cNvPr>
            <p:cNvGrpSpPr/>
            <p:nvPr/>
          </p:nvGrpSpPr>
          <p:grpSpPr>
            <a:xfrm>
              <a:off x="292605" y="7271950"/>
              <a:ext cx="134053" cy="127638"/>
              <a:chOff x="0" y="0"/>
              <a:chExt cx="853651" cy="812800"/>
            </a:xfrm>
          </p:grpSpPr>
          <p:sp>
            <p:nvSpPr>
              <p:cNvPr id="280" name="Freeform 4">
                <a:extLst>
                  <a:ext uri="{FF2B5EF4-FFF2-40B4-BE49-F238E27FC236}">
                    <a16:creationId xmlns:a16="http://schemas.microsoft.com/office/drawing/2014/main" id="{32FC0605-349A-CFA6-E735-CF57D67789A2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00569E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" name="TextBox 5">
                <a:extLst>
                  <a:ext uri="{FF2B5EF4-FFF2-40B4-BE49-F238E27FC236}">
                    <a16:creationId xmlns:a16="http://schemas.microsoft.com/office/drawing/2014/main" id="{CFF7047E-7A48-D752-E87A-35592DE54E1C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282" name="AutoShape 6">
              <a:extLst>
                <a:ext uri="{FF2B5EF4-FFF2-40B4-BE49-F238E27FC236}">
                  <a16:creationId xmlns:a16="http://schemas.microsoft.com/office/drawing/2014/main" id="{46AAC02E-5041-04E5-7BA0-4C21535358E6}"/>
                </a:ext>
              </a:extLst>
            </p:cNvPr>
            <p:cNvSpPr/>
            <p:nvPr/>
          </p:nvSpPr>
          <p:spPr>
            <a:xfrm>
              <a:off x="510835" y="7049510"/>
              <a:ext cx="6756560" cy="0"/>
            </a:xfrm>
            <a:prstGeom prst="line">
              <a:avLst/>
            </a:prstGeom>
            <a:ln w="9525" cap="rnd">
              <a:solidFill>
                <a:srgbClr val="0B162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83" name="Group 7">
              <a:extLst>
                <a:ext uri="{FF2B5EF4-FFF2-40B4-BE49-F238E27FC236}">
                  <a16:creationId xmlns:a16="http://schemas.microsoft.com/office/drawing/2014/main" id="{807F052F-356D-4CEA-3F9A-4B602DEA23F2}"/>
                </a:ext>
              </a:extLst>
            </p:cNvPr>
            <p:cNvGrpSpPr/>
            <p:nvPr/>
          </p:nvGrpSpPr>
          <p:grpSpPr>
            <a:xfrm>
              <a:off x="292605" y="7557112"/>
              <a:ext cx="134053" cy="127638"/>
              <a:chOff x="0" y="0"/>
              <a:chExt cx="853651" cy="812800"/>
            </a:xfrm>
          </p:grpSpPr>
          <p:sp>
            <p:nvSpPr>
              <p:cNvPr id="284" name="Freeform 8">
                <a:extLst>
                  <a:ext uri="{FF2B5EF4-FFF2-40B4-BE49-F238E27FC236}">
                    <a16:creationId xmlns:a16="http://schemas.microsoft.com/office/drawing/2014/main" id="{37DC7F00-552D-14E9-6A8C-21BF948C10BE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7EC6E1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5" name="TextBox 9">
                <a:extLst>
                  <a:ext uri="{FF2B5EF4-FFF2-40B4-BE49-F238E27FC236}">
                    <a16:creationId xmlns:a16="http://schemas.microsoft.com/office/drawing/2014/main" id="{9D149AEA-4742-9D44-FF00-1EA2422FEC17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grpSp>
          <p:nvGrpSpPr>
            <p:cNvPr id="286" name="Group 10">
              <a:extLst>
                <a:ext uri="{FF2B5EF4-FFF2-40B4-BE49-F238E27FC236}">
                  <a16:creationId xmlns:a16="http://schemas.microsoft.com/office/drawing/2014/main" id="{92AD6465-4888-7B58-292B-66F706B20AB8}"/>
                </a:ext>
              </a:extLst>
            </p:cNvPr>
            <p:cNvGrpSpPr/>
            <p:nvPr/>
          </p:nvGrpSpPr>
          <p:grpSpPr>
            <a:xfrm>
              <a:off x="292605" y="7873464"/>
              <a:ext cx="134053" cy="127638"/>
              <a:chOff x="0" y="0"/>
              <a:chExt cx="853651" cy="812800"/>
            </a:xfrm>
          </p:grpSpPr>
          <p:sp>
            <p:nvSpPr>
              <p:cNvPr id="287" name="Freeform 11">
                <a:extLst>
                  <a:ext uri="{FF2B5EF4-FFF2-40B4-BE49-F238E27FC236}">
                    <a16:creationId xmlns:a16="http://schemas.microsoft.com/office/drawing/2014/main" id="{B23546FD-19BD-B740-9F19-D9BA0817E380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A9D5E5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8" name="TextBox 12">
                <a:extLst>
                  <a:ext uri="{FF2B5EF4-FFF2-40B4-BE49-F238E27FC236}">
                    <a16:creationId xmlns:a16="http://schemas.microsoft.com/office/drawing/2014/main" id="{BEA95FA9-7DF2-EFB4-E857-1484597D6B57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grpSp>
          <p:nvGrpSpPr>
            <p:cNvPr id="289" name="Group 13">
              <a:extLst>
                <a:ext uri="{FF2B5EF4-FFF2-40B4-BE49-F238E27FC236}">
                  <a16:creationId xmlns:a16="http://schemas.microsoft.com/office/drawing/2014/main" id="{B04BE746-A8E7-D4C7-B990-F5ED4328201C}"/>
                </a:ext>
              </a:extLst>
            </p:cNvPr>
            <p:cNvGrpSpPr/>
            <p:nvPr/>
          </p:nvGrpSpPr>
          <p:grpSpPr>
            <a:xfrm>
              <a:off x="3930521" y="7305646"/>
              <a:ext cx="140112" cy="133407"/>
              <a:chOff x="0" y="0"/>
              <a:chExt cx="853651" cy="812800"/>
            </a:xfrm>
          </p:grpSpPr>
          <p:sp>
            <p:nvSpPr>
              <p:cNvPr id="290" name="Freeform 14">
                <a:extLst>
                  <a:ext uri="{FF2B5EF4-FFF2-40B4-BE49-F238E27FC236}">
                    <a16:creationId xmlns:a16="http://schemas.microsoft.com/office/drawing/2014/main" id="{EDA9EB24-F08C-99FA-5460-A7230BF0907C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F79150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1" name="TextBox 15">
                <a:extLst>
                  <a:ext uri="{FF2B5EF4-FFF2-40B4-BE49-F238E27FC236}">
                    <a16:creationId xmlns:a16="http://schemas.microsoft.com/office/drawing/2014/main" id="{BEFAB6F4-9C49-1DF4-31E4-56D4F2BE49F2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292" name="TextBox 16">
              <a:extLst>
                <a:ext uri="{FF2B5EF4-FFF2-40B4-BE49-F238E27FC236}">
                  <a16:creationId xmlns:a16="http://schemas.microsoft.com/office/drawing/2014/main" id="{A602F00F-861B-84CC-CADB-18DD1A3364EE}"/>
                </a:ext>
              </a:extLst>
            </p:cNvPr>
            <p:cNvSpPr txBox="1"/>
            <p:nvPr/>
          </p:nvSpPr>
          <p:spPr>
            <a:xfrm>
              <a:off x="511186" y="7201832"/>
              <a:ext cx="2332469" cy="22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56"/>
                </a:lnSpc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Ressort Landwirtschaft, Forstwirtschaft und Tourismus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Dipartimento Agricoltura, Foreste e Turismo</a:t>
              </a:r>
            </a:p>
          </p:txBody>
        </p:sp>
        <p:sp>
          <p:nvSpPr>
            <p:cNvPr id="293" name="TextBox 17">
              <a:extLst>
                <a:ext uri="{FF2B5EF4-FFF2-40B4-BE49-F238E27FC236}">
                  <a16:creationId xmlns:a16="http://schemas.microsoft.com/office/drawing/2014/main" id="{EA332A61-CA26-223E-EF70-F1B4B80F7C7B}"/>
                </a:ext>
              </a:extLst>
            </p:cNvPr>
            <p:cNvSpPr txBox="1"/>
            <p:nvPr/>
          </p:nvSpPr>
          <p:spPr>
            <a:xfrm>
              <a:off x="508030" y="6811924"/>
              <a:ext cx="2335625" cy="240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74"/>
                </a:lnSpc>
                <a:spcBef>
                  <a:spcPct val="0"/>
                </a:spcBef>
              </a:pPr>
              <a:r>
                <a:rPr lang="en-US" sz="141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Insgesamt / Totale</a:t>
              </a:r>
            </a:p>
          </p:txBody>
        </p:sp>
        <p:sp>
          <p:nvSpPr>
            <p:cNvPr id="294" name="TextBox 18">
              <a:extLst>
                <a:ext uri="{FF2B5EF4-FFF2-40B4-BE49-F238E27FC236}">
                  <a16:creationId xmlns:a16="http://schemas.microsoft.com/office/drawing/2014/main" id="{F94C5C9C-EA01-B57F-B6F1-685C30F62B16}"/>
                </a:ext>
              </a:extLst>
            </p:cNvPr>
            <p:cNvSpPr txBox="1"/>
            <p:nvPr/>
          </p:nvSpPr>
          <p:spPr>
            <a:xfrm>
              <a:off x="6578718" y="6811924"/>
              <a:ext cx="682618" cy="2122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r">
                <a:lnSpc>
                  <a:spcPts val="1974"/>
                </a:lnSpc>
                <a:spcBef>
                  <a:spcPct val="0"/>
                </a:spcBef>
              </a:pPr>
              <a:r>
                <a:rPr lang="en-US" sz="141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1.309</a:t>
              </a:r>
            </a:p>
          </p:txBody>
        </p:sp>
        <p:sp>
          <p:nvSpPr>
            <p:cNvPr id="295" name="TextBox 19">
              <a:extLst>
                <a:ext uri="{FF2B5EF4-FFF2-40B4-BE49-F238E27FC236}">
                  <a16:creationId xmlns:a16="http://schemas.microsoft.com/office/drawing/2014/main" id="{036F1A37-1BE9-8C9E-6A10-50DFDFBB101F}"/>
                </a:ext>
              </a:extLst>
            </p:cNvPr>
            <p:cNvSpPr txBox="1"/>
            <p:nvPr/>
          </p:nvSpPr>
          <p:spPr>
            <a:xfrm>
              <a:off x="3151402" y="7264251"/>
              <a:ext cx="472019" cy="145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182</a:t>
              </a:r>
            </a:p>
          </p:txBody>
        </p:sp>
        <p:sp>
          <p:nvSpPr>
            <p:cNvPr id="296" name="TextBox 20">
              <a:extLst>
                <a:ext uri="{FF2B5EF4-FFF2-40B4-BE49-F238E27FC236}">
                  <a16:creationId xmlns:a16="http://schemas.microsoft.com/office/drawing/2014/main" id="{B21B4D39-426B-EA4D-4901-C6AD86600CE2}"/>
                </a:ext>
              </a:extLst>
            </p:cNvPr>
            <p:cNvSpPr txBox="1"/>
            <p:nvPr/>
          </p:nvSpPr>
          <p:spPr>
            <a:xfrm>
              <a:off x="511186" y="7481783"/>
              <a:ext cx="2332469" cy="22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Ressort Europa, Arbeit und Personal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Dipartimento Europa, Lavoro e Personale</a:t>
              </a:r>
            </a:p>
          </p:txBody>
        </p:sp>
        <p:sp>
          <p:nvSpPr>
            <p:cNvPr id="297" name="TextBox 21">
              <a:extLst>
                <a:ext uri="{FF2B5EF4-FFF2-40B4-BE49-F238E27FC236}">
                  <a16:creationId xmlns:a16="http://schemas.microsoft.com/office/drawing/2014/main" id="{CEBD5EDC-D212-E1D4-A998-9C64A0CB519F}"/>
                </a:ext>
              </a:extLst>
            </p:cNvPr>
            <p:cNvSpPr txBox="1"/>
            <p:nvPr/>
          </p:nvSpPr>
          <p:spPr>
            <a:xfrm>
              <a:off x="3151402" y="7544203"/>
              <a:ext cx="472019" cy="145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181</a:t>
              </a:r>
            </a:p>
          </p:txBody>
        </p:sp>
        <p:sp>
          <p:nvSpPr>
            <p:cNvPr id="298" name="TextBox 22">
              <a:extLst>
                <a:ext uri="{FF2B5EF4-FFF2-40B4-BE49-F238E27FC236}">
                  <a16:creationId xmlns:a16="http://schemas.microsoft.com/office/drawing/2014/main" id="{7096948E-F690-106B-E08D-90D463B56434}"/>
                </a:ext>
              </a:extLst>
            </p:cNvPr>
            <p:cNvSpPr txBox="1"/>
            <p:nvPr/>
          </p:nvSpPr>
          <p:spPr>
            <a:xfrm>
              <a:off x="3151402" y="7867154"/>
              <a:ext cx="472019" cy="145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67</a:t>
              </a:r>
            </a:p>
          </p:txBody>
        </p:sp>
        <p:sp>
          <p:nvSpPr>
            <p:cNvPr id="299" name="TextBox 23">
              <a:extLst>
                <a:ext uri="{FF2B5EF4-FFF2-40B4-BE49-F238E27FC236}">
                  <a16:creationId xmlns:a16="http://schemas.microsoft.com/office/drawing/2014/main" id="{A84B1D77-E795-EF6C-05D4-13BFC0CB994A}"/>
                </a:ext>
              </a:extLst>
            </p:cNvPr>
            <p:cNvSpPr txBox="1"/>
            <p:nvPr/>
          </p:nvSpPr>
          <p:spPr>
            <a:xfrm>
              <a:off x="6789668" y="7306276"/>
              <a:ext cx="472019" cy="145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64</a:t>
              </a:r>
            </a:p>
          </p:txBody>
        </p:sp>
        <p:grpSp>
          <p:nvGrpSpPr>
            <p:cNvPr id="300" name="Group 24">
              <a:extLst>
                <a:ext uri="{FF2B5EF4-FFF2-40B4-BE49-F238E27FC236}">
                  <a16:creationId xmlns:a16="http://schemas.microsoft.com/office/drawing/2014/main" id="{5A3EAA0F-D1B0-E0D6-7C37-3A2FAF7BF548}"/>
                </a:ext>
              </a:extLst>
            </p:cNvPr>
            <p:cNvGrpSpPr/>
            <p:nvPr/>
          </p:nvGrpSpPr>
          <p:grpSpPr>
            <a:xfrm>
              <a:off x="3930521" y="7631551"/>
              <a:ext cx="134053" cy="127638"/>
              <a:chOff x="0" y="0"/>
              <a:chExt cx="853651" cy="812800"/>
            </a:xfrm>
          </p:grpSpPr>
          <p:sp>
            <p:nvSpPr>
              <p:cNvPr id="301" name="Freeform 25">
                <a:extLst>
                  <a:ext uri="{FF2B5EF4-FFF2-40B4-BE49-F238E27FC236}">
                    <a16:creationId xmlns:a16="http://schemas.microsoft.com/office/drawing/2014/main" id="{B974F51F-A89F-99E1-C1A1-6634D732FE0A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FFCB76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2" name="TextBox 26">
                <a:extLst>
                  <a:ext uri="{FF2B5EF4-FFF2-40B4-BE49-F238E27FC236}">
                    <a16:creationId xmlns:a16="http://schemas.microsoft.com/office/drawing/2014/main" id="{4B552CB4-3CF9-63AB-9EB6-995B6EDA7244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303" name="TextBox 27">
              <a:extLst>
                <a:ext uri="{FF2B5EF4-FFF2-40B4-BE49-F238E27FC236}">
                  <a16:creationId xmlns:a16="http://schemas.microsoft.com/office/drawing/2014/main" id="{22B7A6AB-ED61-143B-0598-F548747CB7ED}"/>
                </a:ext>
              </a:extLst>
            </p:cNvPr>
            <p:cNvSpPr txBox="1"/>
            <p:nvPr/>
          </p:nvSpPr>
          <p:spPr>
            <a:xfrm>
              <a:off x="6789317" y="7632182"/>
              <a:ext cx="472019" cy="145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36</a:t>
              </a:r>
            </a:p>
          </p:txBody>
        </p:sp>
        <p:grpSp>
          <p:nvGrpSpPr>
            <p:cNvPr id="304" name="Group 28">
              <a:extLst>
                <a:ext uri="{FF2B5EF4-FFF2-40B4-BE49-F238E27FC236}">
                  <a16:creationId xmlns:a16="http://schemas.microsoft.com/office/drawing/2014/main" id="{56DD8F48-ACEE-008F-38D2-2DDC23A67A7F}"/>
                </a:ext>
              </a:extLst>
            </p:cNvPr>
            <p:cNvGrpSpPr/>
            <p:nvPr/>
          </p:nvGrpSpPr>
          <p:grpSpPr>
            <a:xfrm>
              <a:off x="3930521" y="7937767"/>
              <a:ext cx="134053" cy="127638"/>
              <a:chOff x="0" y="0"/>
              <a:chExt cx="853651" cy="812800"/>
            </a:xfrm>
          </p:grpSpPr>
          <p:sp>
            <p:nvSpPr>
              <p:cNvPr id="305" name="Freeform 29">
                <a:extLst>
                  <a:ext uri="{FF2B5EF4-FFF2-40B4-BE49-F238E27FC236}">
                    <a16:creationId xmlns:a16="http://schemas.microsoft.com/office/drawing/2014/main" id="{5A90D678-4833-082F-043E-91ED4253698D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E6E879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6" name="TextBox 30">
                <a:extLst>
                  <a:ext uri="{FF2B5EF4-FFF2-40B4-BE49-F238E27FC236}">
                    <a16:creationId xmlns:a16="http://schemas.microsoft.com/office/drawing/2014/main" id="{1820FE66-1699-FBCF-3414-884AAD127C08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307" name="TextBox 31">
              <a:extLst>
                <a:ext uri="{FF2B5EF4-FFF2-40B4-BE49-F238E27FC236}">
                  <a16:creationId xmlns:a16="http://schemas.microsoft.com/office/drawing/2014/main" id="{15777DE9-AB3D-2995-8626-20F4375C3695}"/>
                </a:ext>
              </a:extLst>
            </p:cNvPr>
            <p:cNvSpPr txBox="1"/>
            <p:nvPr/>
          </p:nvSpPr>
          <p:spPr>
            <a:xfrm>
              <a:off x="6795376" y="7926593"/>
              <a:ext cx="472019" cy="145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48</a:t>
              </a:r>
            </a:p>
          </p:txBody>
        </p:sp>
        <p:grpSp>
          <p:nvGrpSpPr>
            <p:cNvPr id="308" name="Group 32">
              <a:extLst>
                <a:ext uri="{FF2B5EF4-FFF2-40B4-BE49-F238E27FC236}">
                  <a16:creationId xmlns:a16="http://schemas.microsoft.com/office/drawing/2014/main" id="{3399D6EE-BD8E-5B74-DEA1-FFA02FEBDC94}"/>
                </a:ext>
              </a:extLst>
            </p:cNvPr>
            <p:cNvGrpSpPr/>
            <p:nvPr/>
          </p:nvGrpSpPr>
          <p:grpSpPr>
            <a:xfrm>
              <a:off x="3930521" y="8738258"/>
              <a:ext cx="140112" cy="133407"/>
              <a:chOff x="0" y="0"/>
              <a:chExt cx="853651" cy="812800"/>
            </a:xfrm>
          </p:grpSpPr>
          <p:sp>
            <p:nvSpPr>
              <p:cNvPr id="309" name="Freeform 33">
                <a:extLst>
                  <a:ext uri="{FF2B5EF4-FFF2-40B4-BE49-F238E27FC236}">
                    <a16:creationId xmlns:a16="http://schemas.microsoft.com/office/drawing/2014/main" id="{05DF7526-2FBF-3F58-08B5-C8D01DFF1595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1AC46D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0" name="TextBox 34">
                <a:extLst>
                  <a:ext uri="{FF2B5EF4-FFF2-40B4-BE49-F238E27FC236}">
                    <a16:creationId xmlns:a16="http://schemas.microsoft.com/office/drawing/2014/main" id="{3DA8DF13-26C0-6D03-DBB8-E04BDE18D6AE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311" name="TextBox 35">
              <a:extLst>
                <a:ext uri="{FF2B5EF4-FFF2-40B4-BE49-F238E27FC236}">
                  <a16:creationId xmlns:a16="http://schemas.microsoft.com/office/drawing/2014/main" id="{1603D483-7299-2335-4409-7B70F219958E}"/>
                </a:ext>
              </a:extLst>
            </p:cNvPr>
            <p:cNvSpPr txBox="1"/>
            <p:nvPr/>
          </p:nvSpPr>
          <p:spPr>
            <a:xfrm>
              <a:off x="6789317" y="8738888"/>
              <a:ext cx="472019" cy="145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</a:t>
              </a:r>
            </a:p>
          </p:txBody>
        </p:sp>
        <p:grpSp>
          <p:nvGrpSpPr>
            <p:cNvPr id="312" name="Group 36">
              <a:extLst>
                <a:ext uri="{FF2B5EF4-FFF2-40B4-BE49-F238E27FC236}">
                  <a16:creationId xmlns:a16="http://schemas.microsoft.com/office/drawing/2014/main" id="{A8FFD393-020E-357F-84E2-8AB294DE3F76}"/>
                </a:ext>
              </a:extLst>
            </p:cNvPr>
            <p:cNvGrpSpPr/>
            <p:nvPr/>
          </p:nvGrpSpPr>
          <p:grpSpPr>
            <a:xfrm>
              <a:off x="3930521" y="9018209"/>
              <a:ext cx="140112" cy="133407"/>
              <a:chOff x="0" y="0"/>
              <a:chExt cx="853651" cy="812800"/>
            </a:xfrm>
          </p:grpSpPr>
          <p:sp>
            <p:nvSpPr>
              <p:cNvPr id="313" name="Freeform 37">
                <a:extLst>
                  <a:ext uri="{FF2B5EF4-FFF2-40B4-BE49-F238E27FC236}">
                    <a16:creationId xmlns:a16="http://schemas.microsoft.com/office/drawing/2014/main" id="{8A5227DA-267E-C998-9DF2-70AB1D312719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00AA87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4" name="TextBox 38">
                <a:extLst>
                  <a:ext uri="{FF2B5EF4-FFF2-40B4-BE49-F238E27FC236}">
                    <a16:creationId xmlns:a16="http://schemas.microsoft.com/office/drawing/2014/main" id="{C411CC1D-01CC-F4BF-91B6-31AA3D1E17A1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315" name="TextBox 39">
              <a:extLst>
                <a:ext uri="{FF2B5EF4-FFF2-40B4-BE49-F238E27FC236}">
                  <a16:creationId xmlns:a16="http://schemas.microsoft.com/office/drawing/2014/main" id="{01B28E57-45F4-CDCB-1B49-EC4EF946462E}"/>
                </a:ext>
              </a:extLst>
            </p:cNvPr>
            <p:cNvSpPr txBox="1"/>
            <p:nvPr/>
          </p:nvSpPr>
          <p:spPr>
            <a:xfrm>
              <a:off x="6789317" y="9018840"/>
              <a:ext cx="472019" cy="145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22</a:t>
              </a:r>
            </a:p>
          </p:txBody>
        </p:sp>
        <p:grpSp>
          <p:nvGrpSpPr>
            <p:cNvPr id="316" name="Group 40">
              <a:extLst>
                <a:ext uri="{FF2B5EF4-FFF2-40B4-BE49-F238E27FC236}">
                  <a16:creationId xmlns:a16="http://schemas.microsoft.com/office/drawing/2014/main" id="{E3F374F6-4569-2C67-F2D5-A79A57014BC8}"/>
                </a:ext>
              </a:extLst>
            </p:cNvPr>
            <p:cNvGrpSpPr/>
            <p:nvPr/>
          </p:nvGrpSpPr>
          <p:grpSpPr>
            <a:xfrm>
              <a:off x="3930521" y="9292391"/>
              <a:ext cx="140112" cy="133407"/>
              <a:chOff x="0" y="0"/>
              <a:chExt cx="853651" cy="812800"/>
            </a:xfrm>
          </p:grpSpPr>
          <p:sp>
            <p:nvSpPr>
              <p:cNvPr id="317" name="Freeform 41">
                <a:extLst>
                  <a:ext uri="{FF2B5EF4-FFF2-40B4-BE49-F238E27FC236}">
                    <a16:creationId xmlns:a16="http://schemas.microsoft.com/office/drawing/2014/main" id="{393BBBA2-9AAA-F35A-6D64-DCB72CB2BF9F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777777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8" name="TextBox 42">
                <a:extLst>
                  <a:ext uri="{FF2B5EF4-FFF2-40B4-BE49-F238E27FC236}">
                    <a16:creationId xmlns:a16="http://schemas.microsoft.com/office/drawing/2014/main" id="{3BFDC7AB-D07E-F362-A01A-916D933A971A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319" name="TextBox 43">
              <a:extLst>
                <a:ext uri="{FF2B5EF4-FFF2-40B4-BE49-F238E27FC236}">
                  <a16:creationId xmlns:a16="http://schemas.microsoft.com/office/drawing/2014/main" id="{5AC7F5DE-7EFB-2C0A-5E08-2067D42C095F}"/>
                </a:ext>
              </a:extLst>
            </p:cNvPr>
            <p:cNvSpPr txBox="1"/>
            <p:nvPr/>
          </p:nvSpPr>
          <p:spPr>
            <a:xfrm>
              <a:off x="6757798" y="9293926"/>
              <a:ext cx="509597" cy="145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15</a:t>
              </a:r>
            </a:p>
          </p:txBody>
        </p:sp>
        <p:grpSp>
          <p:nvGrpSpPr>
            <p:cNvPr id="320" name="Group 44">
              <a:extLst>
                <a:ext uri="{FF2B5EF4-FFF2-40B4-BE49-F238E27FC236}">
                  <a16:creationId xmlns:a16="http://schemas.microsoft.com/office/drawing/2014/main" id="{D5351AF3-64D2-5E8D-FEEB-60592D264681}"/>
                </a:ext>
              </a:extLst>
            </p:cNvPr>
            <p:cNvGrpSpPr/>
            <p:nvPr/>
          </p:nvGrpSpPr>
          <p:grpSpPr>
            <a:xfrm>
              <a:off x="3930521" y="8371553"/>
              <a:ext cx="140112" cy="133407"/>
              <a:chOff x="0" y="0"/>
              <a:chExt cx="853651" cy="812800"/>
            </a:xfrm>
          </p:grpSpPr>
          <p:sp>
            <p:nvSpPr>
              <p:cNvPr id="321" name="Freeform 45">
                <a:extLst>
                  <a:ext uri="{FF2B5EF4-FFF2-40B4-BE49-F238E27FC236}">
                    <a16:creationId xmlns:a16="http://schemas.microsoft.com/office/drawing/2014/main" id="{4B271C03-C95C-A07D-004E-66DF046F0828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98DF70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2" name="TextBox 46">
                <a:extLst>
                  <a:ext uri="{FF2B5EF4-FFF2-40B4-BE49-F238E27FC236}">
                    <a16:creationId xmlns:a16="http://schemas.microsoft.com/office/drawing/2014/main" id="{39860A33-9E0E-3C93-9034-BD2DF40C36FB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323" name="TextBox 47">
              <a:extLst>
                <a:ext uri="{FF2B5EF4-FFF2-40B4-BE49-F238E27FC236}">
                  <a16:creationId xmlns:a16="http://schemas.microsoft.com/office/drawing/2014/main" id="{54C42E33-ABE2-9AC6-3633-8BB447D79A4B}"/>
                </a:ext>
              </a:extLst>
            </p:cNvPr>
            <p:cNvSpPr txBox="1"/>
            <p:nvPr/>
          </p:nvSpPr>
          <p:spPr>
            <a:xfrm>
              <a:off x="6789668" y="8383574"/>
              <a:ext cx="472019" cy="145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125</a:t>
              </a:r>
            </a:p>
          </p:txBody>
        </p:sp>
        <p:grpSp>
          <p:nvGrpSpPr>
            <p:cNvPr id="324" name="Group 48">
              <a:extLst>
                <a:ext uri="{FF2B5EF4-FFF2-40B4-BE49-F238E27FC236}">
                  <a16:creationId xmlns:a16="http://schemas.microsoft.com/office/drawing/2014/main" id="{C6A6CA39-9E8B-E2B8-ABB4-1535AB5CDF93}"/>
                </a:ext>
              </a:extLst>
            </p:cNvPr>
            <p:cNvGrpSpPr/>
            <p:nvPr/>
          </p:nvGrpSpPr>
          <p:grpSpPr>
            <a:xfrm>
              <a:off x="3930521" y="9572343"/>
              <a:ext cx="140112" cy="133407"/>
              <a:chOff x="0" y="0"/>
              <a:chExt cx="853651" cy="812800"/>
            </a:xfrm>
          </p:grpSpPr>
          <p:sp>
            <p:nvSpPr>
              <p:cNvPr id="325" name="Freeform 49">
                <a:extLst>
                  <a:ext uri="{FF2B5EF4-FFF2-40B4-BE49-F238E27FC236}">
                    <a16:creationId xmlns:a16="http://schemas.microsoft.com/office/drawing/2014/main" id="{ABDA5ABA-6D1A-AB7F-F20E-70E97A60FD24}"/>
                  </a:ext>
                </a:extLst>
              </p:cNvPr>
              <p:cNvSpPr/>
              <p:nvPr/>
            </p:nvSpPr>
            <p:spPr>
              <a:xfrm>
                <a:off x="0" y="0"/>
                <a:ext cx="8536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3651" h="812800">
                    <a:moveTo>
                      <a:pt x="426825" y="0"/>
                    </a:moveTo>
                    <a:cubicBezTo>
                      <a:pt x="191096" y="0"/>
                      <a:pt x="0" y="181951"/>
                      <a:pt x="0" y="406400"/>
                    </a:cubicBezTo>
                    <a:cubicBezTo>
                      <a:pt x="0" y="630849"/>
                      <a:pt x="191096" y="812800"/>
                      <a:pt x="426825" y="812800"/>
                    </a:cubicBezTo>
                    <a:cubicBezTo>
                      <a:pt x="662555" y="812800"/>
                      <a:pt x="853651" y="630849"/>
                      <a:pt x="853651" y="406400"/>
                    </a:cubicBezTo>
                    <a:cubicBezTo>
                      <a:pt x="853651" y="181951"/>
                      <a:pt x="662555" y="0"/>
                      <a:pt x="426825" y="0"/>
                    </a:cubicBezTo>
                    <a:close/>
                  </a:path>
                </a:pathLst>
              </a:custGeom>
              <a:solidFill>
                <a:srgbClr val="98816C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6" name="TextBox 50">
                <a:extLst>
                  <a:ext uri="{FF2B5EF4-FFF2-40B4-BE49-F238E27FC236}">
                    <a16:creationId xmlns:a16="http://schemas.microsoft.com/office/drawing/2014/main" id="{04D33315-F1DF-302D-5DBC-1512B7960365}"/>
                  </a:ext>
                </a:extLst>
              </p:cNvPr>
              <p:cNvSpPr txBox="1"/>
              <p:nvPr/>
            </p:nvSpPr>
            <p:spPr>
              <a:xfrm>
                <a:off x="80030" y="57150"/>
                <a:ext cx="693591" cy="679450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1260"/>
                  </a:lnSpc>
                </a:pPr>
                <a:endParaRPr/>
              </a:p>
            </p:txBody>
          </p:sp>
        </p:grpSp>
        <p:sp>
          <p:nvSpPr>
            <p:cNvPr id="327" name="TextBox 51">
              <a:extLst>
                <a:ext uri="{FF2B5EF4-FFF2-40B4-BE49-F238E27FC236}">
                  <a16:creationId xmlns:a16="http://schemas.microsoft.com/office/drawing/2014/main" id="{0376F496-E3FC-0058-883A-2FB4DC89874C}"/>
                </a:ext>
              </a:extLst>
            </p:cNvPr>
            <p:cNvSpPr txBox="1"/>
            <p:nvPr/>
          </p:nvSpPr>
          <p:spPr>
            <a:xfrm>
              <a:off x="6757798" y="9573877"/>
              <a:ext cx="509597" cy="145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228"/>
                </a:lnSpc>
                <a:spcBef>
                  <a:spcPct val="0"/>
                </a:spcBef>
              </a:pPr>
              <a:r>
                <a:rPr lang="en-US" sz="877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45</a:t>
              </a:r>
            </a:p>
          </p:txBody>
        </p:sp>
        <p:sp>
          <p:nvSpPr>
            <p:cNvPr id="328" name="TextBox 52">
              <a:extLst>
                <a:ext uri="{FF2B5EF4-FFF2-40B4-BE49-F238E27FC236}">
                  <a16:creationId xmlns:a16="http://schemas.microsoft.com/office/drawing/2014/main" id="{F60D4C18-7943-BA6A-465A-416F7D2C954E}"/>
                </a:ext>
              </a:extLst>
            </p:cNvPr>
            <p:cNvSpPr txBox="1"/>
            <p:nvPr/>
          </p:nvSpPr>
          <p:spPr>
            <a:xfrm>
              <a:off x="508030" y="7769650"/>
              <a:ext cx="2764733" cy="300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56"/>
                </a:lnSpc>
              </a:pP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Ressort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Umwelt-, Natur- und </a:t>
              </a: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Klimaschutz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Energie, </a:t>
              </a: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Raumentwicklung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und Sport / </a:t>
              </a: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Dipartimento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Protezione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dell’ambiente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della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natura e del </a:t>
              </a: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clima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Energia, </a:t>
              </a: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Sviluppo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del </a:t>
              </a:r>
              <a:r>
                <a:rPr lang="en-US" sz="612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territorio</a:t>
              </a: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e Sport</a:t>
              </a:r>
            </a:p>
          </p:txBody>
        </p:sp>
        <p:grpSp>
          <p:nvGrpSpPr>
            <p:cNvPr id="329" name="Group 53">
              <a:extLst>
                <a:ext uri="{FF2B5EF4-FFF2-40B4-BE49-F238E27FC236}">
                  <a16:creationId xmlns:a16="http://schemas.microsoft.com/office/drawing/2014/main" id="{052BC437-F9B9-B108-108B-922FE0F1B6D8}"/>
                </a:ext>
              </a:extLst>
            </p:cNvPr>
            <p:cNvGrpSpPr/>
            <p:nvPr/>
          </p:nvGrpSpPr>
          <p:grpSpPr>
            <a:xfrm>
              <a:off x="292605" y="8112737"/>
              <a:ext cx="3331172" cy="316836"/>
              <a:chOff x="0" y="-28575"/>
              <a:chExt cx="4441555" cy="422447"/>
            </a:xfrm>
          </p:grpSpPr>
          <p:grpSp>
            <p:nvGrpSpPr>
              <p:cNvPr id="330" name="Group 54">
                <a:extLst>
                  <a:ext uri="{FF2B5EF4-FFF2-40B4-BE49-F238E27FC236}">
                    <a16:creationId xmlns:a16="http://schemas.microsoft.com/office/drawing/2014/main" id="{6D8D6412-3D52-81D9-1617-49DE73542799}"/>
                  </a:ext>
                </a:extLst>
              </p:cNvPr>
              <p:cNvGrpSpPr/>
              <p:nvPr/>
            </p:nvGrpSpPr>
            <p:grpSpPr>
              <a:xfrm>
                <a:off x="0" y="94764"/>
                <a:ext cx="178737" cy="170184"/>
                <a:chOff x="0" y="0"/>
                <a:chExt cx="853651" cy="812800"/>
              </a:xfrm>
            </p:grpSpPr>
            <p:sp>
              <p:nvSpPr>
                <p:cNvPr id="333" name="Freeform 55">
                  <a:extLst>
                    <a:ext uri="{FF2B5EF4-FFF2-40B4-BE49-F238E27FC236}">
                      <a16:creationId xmlns:a16="http://schemas.microsoft.com/office/drawing/2014/main" id="{381B23B5-F78E-D21A-0AA4-5BB742AFF0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AD4343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34" name="TextBox 56">
                  <a:extLst>
                    <a:ext uri="{FF2B5EF4-FFF2-40B4-BE49-F238E27FC236}">
                      <a16:creationId xmlns:a16="http://schemas.microsoft.com/office/drawing/2014/main" id="{F4071736-D0F6-BE59-DB2E-15F36104754E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331" name="TextBox 57">
                <a:extLst>
                  <a:ext uri="{FF2B5EF4-FFF2-40B4-BE49-F238E27FC236}">
                    <a16:creationId xmlns:a16="http://schemas.microsoft.com/office/drawing/2014/main" id="{2B93FABF-8D41-D5CF-8C44-C5A9D9E9E703}"/>
                  </a:ext>
                </a:extLst>
              </p:cNvPr>
              <p:cNvSpPr txBox="1"/>
              <p:nvPr/>
            </p:nvSpPr>
            <p:spPr>
              <a:xfrm>
                <a:off x="3812197" y="86214"/>
                <a:ext cx="629358" cy="18751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113</a:t>
                </a:r>
              </a:p>
            </p:txBody>
          </p:sp>
          <p:sp>
            <p:nvSpPr>
              <p:cNvPr id="332" name="TextBox 58">
                <a:extLst>
                  <a:ext uri="{FF2B5EF4-FFF2-40B4-BE49-F238E27FC236}">
                    <a16:creationId xmlns:a16="http://schemas.microsoft.com/office/drawing/2014/main" id="{FA445082-6A51-2C4C-008E-705E1E90B843}"/>
                  </a:ext>
                </a:extLst>
              </p:cNvPr>
              <p:cNvSpPr txBox="1"/>
              <p:nvPr/>
            </p:nvSpPr>
            <p:spPr>
              <a:xfrm>
                <a:off x="287233" y="-28575"/>
                <a:ext cx="3694389" cy="4224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Hochbau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Valorisierung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des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Vermögens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Grundbuch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und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Kataster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Opere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pubbliche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Valorizzazione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del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patrimonio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Libro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fondiario</a:t>
                </a: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e </a:t>
                </a:r>
                <a:r>
                  <a:rPr lang="en-US" sz="612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Catasto</a:t>
                </a:r>
                <a:endPara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roup 59">
              <a:extLst>
                <a:ext uri="{FF2B5EF4-FFF2-40B4-BE49-F238E27FC236}">
                  <a16:creationId xmlns:a16="http://schemas.microsoft.com/office/drawing/2014/main" id="{38CF9547-B6C8-DC41-4E97-87D784AED72B}"/>
                </a:ext>
              </a:extLst>
            </p:cNvPr>
            <p:cNvGrpSpPr/>
            <p:nvPr/>
          </p:nvGrpSpPr>
          <p:grpSpPr>
            <a:xfrm>
              <a:off x="292605" y="8483528"/>
              <a:ext cx="3331172" cy="213185"/>
              <a:chOff x="0" y="-28575"/>
              <a:chExt cx="4441555" cy="284246"/>
            </a:xfrm>
          </p:grpSpPr>
          <p:grpSp>
            <p:nvGrpSpPr>
              <p:cNvPr id="336" name="Group 60">
                <a:extLst>
                  <a:ext uri="{FF2B5EF4-FFF2-40B4-BE49-F238E27FC236}">
                    <a16:creationId xmlns:a16="http://schemas.microsoft.com/office/drawing/2014/main" id="{17F10AF3-460B-4838-80F0-3D45BD5AEE86}"/>
                  </a:ext>
                </a:extLst>
              </p:cNvPr>
              <p:cNvGrpSpPr/>
              <p:nvPr/>
            </p:nvGrpSpPr>
            <p:grpSpPr>
              <a:xfrm>
                <a:off x="0" y="42744"/>
                <a:ext cx="178737" cy="170184"/>
                <a:chOff x="0" y="0"/>
                <a:chExt cx="853651" cy="812800"/>
              </a:xfrm>
            </p:grpSpPr>
            <p:sp>
              <p:nvSpPr>
                <p:cNvPr id="339" name="Freeform 61">
                  <a:extLst>
                    <a:ext uri="{FF2B5EF4-FFF2-40B4-BE49-F238E27FC236}">
                      <a16:creationId xmlns:a16="http://schemas.microsoft.com/office/drawing/2014/main" id="{F614554F-54C0-9456-B783-EF25D012F1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EECAD0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40" name="TextBox 62">
                  <a:extLst>
                    <a:ext uri="{FF2B5EF4-FFF2-40B4-BE49-F238E27FC236}">
                      <a16:creationId xmlns:a16="http://schemas.microsoft.com/office/drawing/2014/main" id="{D8E82C79-0373-872E-B518-A9B073B1801B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337" name="TextBox 63">
                <a:extLst>
                  <a:ext uri="{FF2B5EF4-FFF2-40B4-BE49-F238E27FC236}">
                    <a16:creationId xmlns:a16="http://schemas.microsoft.com/office/drawing/2014/main" id="{87A370F3-CCFD-A923-EB20-25D702DED7AD}"/>
                  </a:ext>
                </a:extLst>
              </p:cNvPr>
              <p:cNvSpPr txBox="1"/>
              <p:nvPr/>
            </p:nvSpPr>
            <p:spPr>
              <a:xfrm>
                <a:off x="3812197" y="49935"/>
                <a:ext cx="629358" cy="18751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66</a:t>
                </a:r>
              </a:p>
            </p:txBody>
          </p:sp>
          <p:sp>
            <p:nvSpPr>
              <p:cNvPr id="338" name="TextBox 64">
                <a:extLst>
                  <a:ext uri="{FF2B5EF4-FFF2-40B4-BE49-F238E27FC236}">
                    <a16:creationId xmlns:a16="http://schemas.microsoft.com/office/drawing/2014/main" id="{90B69E26-0DFA-D7FF-1457-23956C972A7B}"/>
                  </a:ext>
                </a:extLst>
              </p:cNvPr>
              <p:cNvSpPr txBox="1"/>
              <p:nvPr/>
            </p:nvSpPr>
            <p:spPr>
              <a:xfrm>
                <a:off x="287233" y="-28575"/>
                <a:ext cx="3686311" cy="2842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 Infrastruktur und Mobilität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 Infrastrutture e Mobilità</a:t>
                </a:r>
              </a:p>
            </p:txBody>
          </p:sp>
        </p:grpSp>
        <p:grpSp>
          <p:nvGrpSpPr>
            <p:cNvPr id="341" name="Group 65">
              <a:extLst>
                <a:ext uri="{FF2B5EF4-FFF2-40B4-BE49-F238E27FC236}">
                  <a16:creationId xmlns:a16="http://schemas.microsoft.com/office/drawing/2014/main" id="{C66F4CD3-D331-19E0-5D09-44FE7A5C762E}"/>
                </a:ext>
              </a:extLst>
            </p:cNvPr>
            <p:cNvGrpSpPr/>
            <p:nvPr/>
          </p:nvGrpSpPr>
          <p:grpSpPr>
            <a:xfrm>
              <a:off x="292605" y="8823948"/>
              <a:ext cx="3330821" cy="420487"/>
              <a:chOff x="0" y="-28575"/>
              <a:chExt cx="4441086" cy="560648"/>
            </a:xfrm>
          </p:grpSpPr>
          <p:grpSp>
            <p:nvGrpSpPr>
              <p:cNvPr id="342" name="Group 66">
                <a:extLst>
                  <a:ext uri="{FF2B5EF4-FFF2-40B4-BE49-F238E27FC236}">
                    <a16:creationId xmlns:a16="http://schemas.microsoft.com/office/drawing/2014/main" id="{A5311824-A0FE-33DA-11A2-12D712CFA964}"/>
                  </a:ext>
                </a:extLst>
              </p:cNvPr>
              <p:cNvGrpSpPr/>
              <p:nvPr/>
            </p:nvGrpSpPr>
            <p:grpSpPr>
              <a:xfrm>
                <a:off x="0" y="169419"/>
                <a:ext cx="178737" cy="170184"/>
                <a:chOff x="0" y="0"/>
                <a:chExt cx="853651" cy="812800"/>
              </a:xfrm>
            </p:grpSpPr>
            <p:sp>
              <p:nvSpPr>
                <p:cNvPr id="345" name="Freeform 67">
                  <a:extLst>
                    <a:ext uri="{FF2B5EF4-FFF2-40B4-BE49-F238E27FC236}">
                      <a16:creationId xmlns:a16="http://schemas.microsoft.com/office/drawing/2014/main" id="{84B1FA04-E687-15CD-155F-8A464B708BB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BB109D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46" name="TextBox 68">
                  <a:extLst>
                    <a:ext uri="{FF2B5EF4-FFF2-40B4-BE49-F238E27FC236}">
                      <a16:creationId xmlns:a16="http://schemas.microsoft.com/office/drawing/2014/main" id="{DB4CED57-ED86-557A-B14A-9B8DEE001689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343" name="TextBox 69">
                <a:extLst>
                  <a:ext uri="{FF2B5EF4-FFF2-40B4-BE49-F238E27FC236}">
                    <a16:creationId xmlns:a16="http://schemas.microsoft.com/office/drawing/2014/main" id="{CE262D69-5493-5065-68AA-EAF23FDBA406}"/>
                  </a:ext>
                </a:extLst>
              </p:cNvPr>
              <p:cNvSpPr txBox="1"/>
              <p:nvPr/>
            </p:nvSpPr>
            <p:spPr>
              <a:xfrm>
                <a:off x="3811728" y="160319"/>
                <a:ext cx="629358" cy="18751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66</a:t>
                </a:r>
              </a:p>
            </p:txBody>
          </p:sp>
          <p:sp>
            <p:nvSpPr>
              <p:cNvPr id="344" name="TextBox 70">
                <a:extLst>
                  <a:ext uri="{FF2B5EF4-FFF2-40B4-BE49-F238E27FC236}">
                    <a16:creationId xmlns:a16="http://schemas.microsoft.com/office/drawing/2014/main" id="{A727B40A-C50F-FD47-641B-E6C083B81CE8}"/>
                  </a:ext>
                </a:extLst>
              </p:cNvPr>
              <p:cNvSpPr txBox="1"/>
              <p:nvPr/>
            </p:nvSpPr>
            <p:spPr>
              <a:xfrm>
                <a:off x="287233" y="-28575"/>
                <a:ext cx="3686311" cy="5606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Ressort Innovation und Forschung, Museen, Denkmalpflege, Deutsche Kultur und Bildungsförderung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Dipartimento Innovazione e Ricerca, Musei, Beni culturali, Cultura tedesca e Diritto allo Studio</a:t>
                </a:r>
              </a:p>
            </p:txBody>
          </p:sp>
        </p:grpSp>
        <p:grpSp>
          <p:nvGrpSpPr>
            <p:cNvPr id="347" name="Group 71">
              <a:extLst>
                <a:ext uri="{FF2B5EF4-FFF2-40B4-BE49-F238E27FC236}">
                  <a16:creationId xmlns:a16="http://schemas.microsoft.com/office/drawing/2014/main" id="{05A2A644-9FCA-7750-6BBD-52E75E9F4B23}"/>
                </a:ext>
              </a:extLst>
            </p:cNvPr>
            <p:cNvGrpSpPr/>
            <p:nvPr/>
          </p:nvGrpSpPr>
          <p:grpSpPr>
            <a:xfrm>
              <a:off x="292605" y="9289152"/>
              <a:ext cx="3318090" cy="420487"/>
              <a:chOff x="0" y="-28575"/>
              <a:chExt cx="4424112" cy="560648"/>
            </a:xfrm>
          </p:grpSpPr>
          <p:grpSp>
            <p:nvGrpSpPr>
              <p:cNvPr id="348" name="Group 72">
                <a:extLst>
                  <a:ext uri="{FF2B5EF4-FFF2-40B4-BE49-F238E27FC236}">
                    <a16:creationId xmlns:a16="http://schemas.microsoft.com/office/drawing/2014/main" id="{5C8E02FA-9854-7FC6-D423-88D91299B5B9}"/>
                  </a:ext>
                </a:extLst>
              </p:cNvPr>
              <p:cNvGrpSpPr/>
              <p:nvPr/>
            </p:nvGrpSpPr>
            <p:grpSpPr>
              <a:xfrm>
                <a:off x="0" y="115018"/>
                <a:ext cx="178737" cy="170184"/>
                <a:chOff x="0" y="0"/>
                <a:chExt cx="853651" cy="812800"/>
              </a:xfrm>
            </p:grpSpPr>
            <p:sp>
              <p:nvSpPr>
                <p:cNvPr id="351" name="Freeform 73">
                  <a:extLst>
                    <a:ext uri="{FF2B5EF4-FFF2-40B4-BE49-F238E27FC236}">
                      <a16:creationId xmlns:a16="http://schemas.microsoft.com/office/drawing/2014/main" id="{5673C8D4-8DBD-52D5-431A-5ABB3C8369B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D0005F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2" name="TextBox 74">
                  <a:extLst>
                    <a:ext uri="{FF2B5EF4-FFF2-40B4-BE49-F238E27FC236}">
                      <a16:creationId xmlns:a16="http://schemas.microsoft.com/office/drawing/2014/main" id="{DE465A7F-C3A0-D956-36D2-F0D99773FF09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349" name="TextBox 75">
                <a:extLst>
                  <a:ext uri="{FF2B5EF4-FFF2-40B4-BE49-F238E27FC236}">
                    <a16:creationId xmlns:a16="http://schemas.microsoft.com/office/drawing/2014/main" id="{97165A78-3636-0C46-B4BC-01798C02D7EC}"/>
                  </a:ext>
                </a:extLst>
              </p:cNvPr>
              <p:cNvSpPr txBox="1"/>
              <p:nvPr/>
            </p:nvSpPr>
            <p:spPr>
              <a:xfrm>
                <a:off x="3794754" y="106468"/>
                <a:ext cx="629358" cy="18751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216</a:t>
                </a:r>
              </a:p>
            </p:txBody>
          </p:sp>
          <p:sp>
            <p:nvSpPr>
              <p:cNvPr id="350" name="TextBox 76">
                <a:extLst>
                  <a:ext uri="{FF2B5EF4-FFF2-40B4-BE49-F238E27FC236}">
                    <a16:creationId xmlns:a16="http://schemas.microsoft.com/office/drawing/2014/main" id="{BB52D7DE-D23F-F03F-D4BA-25FDC61C69FA}"/>
                  </a:ext>
                </a:extLst>
              </p:cNvPr>
              <p:cNvSpPr txBox="1"/>
              <p:nvPr/>
            </p:nvSpPr>
            <p:spPr>
              <a:xfrm>
                <a:off x="287233" y="-28575"/>
                <a:ext cx="3686311" cy="5606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56"/>
                  </a:lnSpc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Generaldirektion - Ressort Finanzen, Digitaler Wandel und Bürgernahe Verwaltung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Direzione generale - Dipartimento Finanze, Trasformazione digitale e Amministrazione a misura di cittadino</a:t>
                </a:r>
              </a:p>
            </p:txBody>
          </p:sp>
        </p:grpSp>
        <p:grpSp>
          <p:nvGrpSpPr>
            <p:cNvPr id="353" name="Group 77">
              <a:extLst>
                <a:ext uri="{FF2B5EF4-FFF2-40B4-BE49-F238E27FC236}">
                  <a16:creationId xmlns:a16="http://schemas.microsoft.com/office/drawing/2014/main" id="{20733529-D6D0-1428-0948-FBFEB7406B0F}"/>
                </a:ext>
              </a:extLst>
            </p:cNvPr>
            <p:cNvGrpSpPr/>
            <p:nvPr/>
          </p:nvGrpSpPr>
          <p:grpSpPr>
            <a:xfrm>
              <a:off x="292605" y="9776405"/>
              <a:ext cx="3330821" cy="213185"/>
              <a:chOff x="0" y="-28575"/>
              <a:chExt cx="4441086" cy="284246"/>
            </a:xfrm>
          </p:grpSpPr>
          <p:grpSp>
            <p:nvGrpSpPr>
              <p:cNvPr id="354" name="Group 78">
                <a:extLst>
                  <a:ext uri="{FF2B5EF4-FFF2-40B4-BE49-F238E27FC236}">
                    <a16:creationId xmlns:a16="http://schemas.microsoft.com/office/drawing/2014/main" id="{C5AD039E-F8D7-56AB-2426-9C533A024DD7}"/>
                  </a:ext>
                </a:extLst>
              </p:cNvPr>
              <p:cNvGrpSpPr/>
              <p:nvPr/>
            </p:nvGrpSpPr>
            <p:grpSpPr>
              <a:xfrm>
                <a:off x="0" y="31218"/>
                <a:ext cx="175373" cy="166981"/>
                <a:chOff x="0" y="0"/>
                <a:chExt cx="853651" cy="812800"/>
              </a:xfrm>
            </p:grpSpPr>
            <p:sp>
              <p:nvSpPr>
                <p:cNvPr id="357" name="Freeform 79">
                  <a:extLst>
                    <a:ext uri="{FF2B5EF4-FFF2-40B4-BE49-F238E27FC236}">
                      <a16:creationId xmlns:a16="http://schemas.microsoft.com/office/drawing/2014/main" id="{B63166DA-5337-5BAE-0A76-9F742FA56A4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3651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651" h="812800">
                      <a:moveTo>
                        <a:pt x="426825" y="0"/>
                      </a:moveTo>
                      <a:cubicBezTo>
                        <a:pt x="191096" y="0"/>
                        <a:pt x="0" y="181951"/>
                        <a:pt x="0" y="406400"/>
                      </a:cubicBezTo>
                      <a:cubicBezTo>
                        <a:pt x="0" y="630849"/>
                        <a:pt x="191096" y="812800"/>
                        <a:pt x="426825" y="812800"/>
                      </a:cubicBezTo>
                      <a:cubicBezTo>
                        <a:pt x="662555" y="812800"/>
                        <a:pt x="853651" y="630849"/>
                        <a:pt x="853651" y="406400"/>
                      </a:cubicBezTo>
                      <a:cubicBezTo>
                        <a:pt x="853651" y="181951"/>
                        <a:pt x="662555" y="0"/>
                        <a:pt x="426825" y="0"/>
                      </a:cubicBezTo>
                      <a:close/>
                    </a:path>
                  </a:pathLst>
                </a:custGeom>
                <a:solidFill>
                  <a:srgbClr val="DE4F45"/>
                </a:solidFill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8" name="TextBox 80">
                  <a:extLst>
                    <a:ext uri="{FF2B5EF4-FFF2-40B4-BE49-F238E27FC236}">
                      <a16:creationId xmlns:a16="http://schemas.microsoft.com/office/drawing/2014/main" id="{3438D04D-9C5E-0452-DD59-3129405BBE14}"/>
                    </a:ext>
                  </a:extLst>
                </p:cNvPr>
                <p:cNvSpPr txBox="1"/>
                <p:nvPr/>
              </p:nvSpPr>
              <p:spPr>
                <a:xfrm>
                  <a:off x="80030" y="57150"/>
                  <a:ext cx="693591" cy="679450"/>
                </a:xfrm>
                <a:prstGeom prst="rect">
                  <a:avLst/>
                </a:prstGeom>
              </p:spPr>
              <p:txBody>
                <a:bodyPr lIns="52948" tIns="52948" rIns="52948" bIns="52948" rtlCol="0" anchor="ctr"/>
                <a:lstStyle/>
                <a:p>
                  <a:pPr algn="ctr">
                    <a:lnSpc>
                      <a:spcPts val="1260"/>
                    </a:lnSpc>
                  </a:pPr>
                  <a:endParaRPr/>
                </a:p>
              </p:txBody>
            </p:sp>
          </p:grpSp>
          <p:sp>
            <p:nvSpPr>
              <p:cNvPr id="355" name="TextBox 81">
                <a:extLst>
                  <a:ext uri="{FF2B5EF4-FFF2-40B4-BE49-F238E27FC236}">
                    <a16:creationId xmlns:a16="http://schemas.microsoft.com/office/drawing/2014/main" id="{017892B8-10E1-053D-F34F-1580FA2B6A1B}"/>
                  </a:ext>
                </a:extLst>
              </p:cNvPr>
              <p:cNvSpPr txBox="1"/>
              <p:nvPr/>
            </p:nvSpPr>
            <p:spPr>
              <a:xfrm>
                <a:off x="3811728" y="34194"/>
                <a:ext cx="629358" cy="18751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1228"/>
                  </a:lnSpc>
                  <a:spcBef>
                    <a:spcPct val="0"/>
                  </a:spcBef>
                </a:pPr>
                <a:r>
                  <a:rPr lang="en-US" sz="877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43</a:t>
                </a:r>
              </a:p>
            </p:txBody>
          </p:sp>
          <p:sp>
            <p:nvSpPr>
              <p:cNvPr id="356" name="TextBox 82">
                <a:extLst>
                  <a:ext uri="{FF2B5EF4-FFF2-40B4-BE49-F238E27FC236}">
                    <a16:creationId xmlns:a16="http://schemas.microsoft.com/office/drawing/2014/main" id="{A185FA8A-A905-60BC-0DDE-07BB95BDB37F}"/>
                  </a:ext>
                </a:extLst>
              </p:cNvPr>
              <p:cNvSpPr txBox="1"/>
              <p:nvPr/>
            </p:nvSpPr>
            <p:spPr>
              <a:xfrm>
                <a:off x="291441" y="-28575"/>
                <a:ext cx="3686311" cy="2842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Deutsche Bildungsdirektion</a:t>
                </a:r>
              </a:p>
              <a:p>
                <a:pPr marL="0" lvl="0" indent="0" algn="just">
                  <a:lnSpc>
                    <a:spcPts val="856"/>
                  </a:lnSpc>
                  <a:spcBef>
                    <a:spcPct val="0"/>
                  </a:spcBef>
                </a:pPr>
                <a:r>
                  <a:rPr lang="en-US" sz="612" u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Direzione Istruzione e Formazione tedesca</a:t>
                </a:r>
              </a:p>
            </p:txBody>
          </p:sp>
        </p:grpSp>
        <p:sp>
          <p:nvSpPr>
            <p:cNvPr id="359" name="TextBox 83">
              <a:extLst>
                <a:ext uri="{FF2B5EF4-FFF2-40B4-BE49-F238E27FC236}">
                  <a16:creationId xmlns:a16="http://schemas.microsoft.com/office/drawing/2014/main" id="{FEE79FB6-18B9-97F0-9217-BA023A7BFBD1}"/>
                </a:ext>
              </a:extLst>
            </p:cNvPr>
            <p:cNvSpPr txBox="1"/>
            <p:nvPr/>
          </p:nvSpPr>
          <p:spPr>
            <a:xfrm>
              <a:off x="4149102" y="7201832"/>
              <a:ext cx="2764733" cy="323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Ressort Sozialer Zusammenhalt, Familie, Senioren, Genossenschaften und Ehrenamt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Dipartimento Coesione sociale, Famiglia, Anziani, Cooperative e Volontariato</a:t>
              </a:r>
            </a:p>
          </p:txBody>
        </p:sp>
        <p:sp>
          <p:nvSpPr>
            <p:cNvPr id="360" name="TextBox 84">
              <a:extLst>
                <a:ext uri="{FF2B5EF4-FFF2-40B4-BE49-F238E27FC236}">
                  <a16:creationId xmlns:a16="http://schemas.microsoft.com/office/drawing/2014/main" id="{E911FEBF-37FA-4D72-BFFF-8E20588753A4}"/>
                </a:ext>
              </a:extLst>
            </p:cNvPr>
            <p:cNvSpPr txBox="1"/>
            <p:nvPr/>
          </p:nvSpPr>
          <p:spPr>
            <a:xfrm>
              <a:off x="4145946" y="7579563"/>
              <a:ext cx="2764733" cy="22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Direktion Italienische Bildung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Direzione Istruzione e Formazione italiana</a:t>
              </a:r>
            </a:p>
          </p:txBody>
        </p:sp>
        <p:sp>
          <p:nvSpPr>
            <p:cNvPr id="361" name="TextBox 85">
              <a:extLst>
                <a:ext uri="{FF2B5EF4-FFF2-40B4-BE49-F238E27FC236}">
                  <a16:creationId xmlns:a16="http://schemas.microsoft.com/office/drawing/2014/main" id="{DFA848D5-3B29-C1DD-A37C-5E86F1542543}"/>
                </a:ext>
              </a:extLst>
            </p:cNvPr>
            <p:cNvSpPr txBox="1"/>
            <p:nvPr/>
          </p:nvSpPr>
          <p:spPr>
            <a:xfrm>
              <a:off x="4145946" y="7895141"/>
              <a:ext cx="2764733" cy="22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56"/>
                </a:lnSpc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Ressort Italienische Kultur und Wirtschaftsentwicklung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Dipartimento Cultura italiana e Sviluppo economico</a:t>
              </a:r>
            </a:p>
          </p:txBody>
        </p:sp>
        <p:sp>
          <p:nvSpPr>
            <p:cNvPr id="362" name="TextBox 86">
              <a:extLst>
                <a:ext uri="{FF2B5EF4-FFF2-40B4-BE49-F238E27FC236}">
                  <a16:creationId xmlns:a16="http://schemas.microsoft.com/office/drawing/2014/main" id="{0FA6CA4B-05D8-2421-62BF-A69A6DA62177}"/>
                </a:ext>
              </a:extLst>
            </p:cNvPr>
            <p:cNvSpPr txBox="1"/>
            <p:nvPr/>
          </p:nvSpPr>
          <p:spPr>
            <a:xfrm>
              <a:off x="4149102" y="8242500"/>
              <a:ext cx="2764733" cy="427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56"/>
                </a:lnSpc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Generalsekretariat - Ressort Autonomie, Gemeinden, Institutionelle Angelegenheiten und Gesetzgebung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Segreteria generale - Dipartimento Autonomia, Comuni, Affari istituzionali e legislativi</a:t>
              </a:r>
            </a:p>
          </p:txBody>
        </p:sp>
        <p:sp>
          <p:nvSpPr>
            <p:cNvPr id="363" name="TextBox 87">
              <a:extLst>
                <a:ext uri="{FF2B5EF4-FFF2-40B4-BE49-F238E27FC236}">
                  <a16:creationId xmlns:a16="http://schemas.microsoft.com/office/drawing/2014/main" id="{D94E416B-8DC3-A14F-60F3-5BF567F495D0}"/>
                </a:ext>
              </a:extLst>
            </p:cNvPr>
            <p:cNvSpPr txBox="1"/>
            <p:nvPr/>
          </p:nvSpPr>
          <p:spPr>
            <a:xfrm>
              <a:off x="4149102" y="8686269"/>
              <a:ext cx="2764733" cy="22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Ressort Gesundheitsvorsorge und Gesundheit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Dipartimento Prevenzione sanitaria e Salute</a:t>
              </a:r>
            </a:p>
          </p:txBody>
        </p:sp>
        <p:sp>
          <p:nvSpPr>
            <p:cNvPr id="364" name="TextBox 88">
              <a:extLst>
                <a:ext uri="{FF2B5EF4-FFF2-40B4-BE49-F238E27FC236}">
                  <a16:creationId xmlns:a16="http://schemas.microsoft.com/office/drawing/2014/main" id="{4A49BCFD-F633-59BC-4EB6-6EAACF6F2776}"/>
                </a:ext>
              </a:extLst>
            </p:cNvPr>
            <p:cNvSpPr txBox="1"/>
            <p:nvPr/>
          </p:nvSpPr>
          <p:spPr>
            <a:xfrm>
              <a:off x="4145946" y="8966221"/>
              <a:ext cx="2764733" cy="22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Ressort Wohnbau, Sicherheit und Gewaltprävention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Dipartimento Edilizia abitativa, Sicurezza e prevenzione della violenza</a:t>
              </a:r>
            </a:p>
          </p:txBody>
        </p:sp>
        <p:sp>
          <p:nvSpPr>
            <p:cNvPr id="365" name="TextBox 89">
              <a:extLst>
                <a:ext uri="{FF2B5EF4-FFF2-40B4-BE49-F238E27FC236}">
                  <a16:creationId xmlns:a16="http://schemas.microsoft.com/office/drawing/2014/main" id="{02489756-4D80-4F2D-ED9C-D1B65AACF52C}"/>
                </a:ext>
              </a:extLst>
            </p:cNvPr>
            <p:cNvSpPr txBox="1"/>
            <p:nvPr/>
          </p:nvSpPr>
          <p:spPr>
            <a:xfrm>
              <a:off x="4152005" y="9246172"/>
              <a:ext cx="2764733" cy="22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56"/>
                </a:lnSpc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Direktion Ladinische Bildung und Kultur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Direzione Istruzione, Formazione e Cultura ladina</a:t>
              </a:r>
            </a:p>
          </p:txBody>
        </p:sp>
        <p:sp>
          <p:nvSpPr>
            <p:cNvPr id="366" name="TextBox 90">
              <a:extLst>
                <a:ext uri="{FF2B5EF4-FFF2-40B4-BE49-F238E27FC236}">
                  <a16:creationId xmlns:a16="http://schemas.microsoft.com/office/drawing/2014/main" id="{E5226E3E-8A73-D628-B33C-E1AFB544F630}"/>
                </a:ext>
              </a:extLst>
            </p:cNvPr>
            <p:cNvSpPr txBox="1"/>
            <p:nvPr/>
          </p:nvSpPr>
          <p:spPr>
            <a:xfrm>
              <a:off x="4152005" y="9526123"/>
              <a:ext cx="2764733" cy="22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56"/>
                </a:lnSpc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Ressort Bevölkerungsschutz, Bürgerrechte, Gleichstellung und Kommunikation</a:t>
              </a:r>
            </a:p>
            <a:p>
              <a:pPr marL="0" lvl="0" indent="0" algn="just">
                <a:lnSpc>
                  <a:spcPts val="856"/>
                </a:lnSpc>
                <a:spcBef>
                  <a:spcPct val="0"/>
                </a:spcBef>
              </a:pPr>
              <a:r>
                <a:rPr lang="en-US" sz="6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Dipartimento Protezione civile, Diritti civili, Parità e Comunicazione</a:t>
              </a:r>
            </a:p>
          </p:txBody>
        </p:sp>
      </p:grpSp>
      <p:sp>
        <p:nvSpPr>
          <p:cNvPr id="2" name="TextBox 23">
            <a:extLst>
              <a:ext uri="{FF2B5EF4-FFF2-40B4-BE49-F238E27FC236}">
                <a16:creationId xmlns:a16="http://schemas.microsoft.com/office/drawing/2014/main" id="{76F5D445-19DA-F6AF-551A-A697F5F24E16}"/>
              </a:ext>
            </a:extLst>
          </p:cNvPr>
          <p:cNvSpPr txBox="1"/>
          <p:nvPr/>
        </p:nvSpPr>
        <p:spPr>
          <a:xfrm>
            <a:off x="926046" y="732727"/>
            <a:ext cx="96188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Vorschläge der Mitarbeiter/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innen</a:t>
            </a:r>
            <a:b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</a:b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Proposte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delle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/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dei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collaboratrici</a:t>
            </a:r>
            <a:r>
              <a:rPr lang="en-US" sz="2400" b="1" dirty="0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/</a:t>
            </a:r>
            <a:r>
              <a:rPr lang="en-US" sz="2400" b="1" dirty="0" err="1">
                <a:solidFill>
                  <a:srgbClr val="000000"/>
                </a:solidFill>
                <a:latin typeface="Montserrat "/>
                <a:ea typeface="Montserrat Bold"/>
                <a:cs typeface="Montserrat Bold"/>
                <a:sym typeface="Montserrat Bold"/>
              </a:rPr>
              <a:t>collaboratori</a:t>
            </a:r>
            <a:endParaRPr lang="en-US" sz="2400" b="1" dirty="0">
              <a:solidFill>
                <a:srgbClr val="000000"/>
              </a:solidFill>
              <a:latin typeface="Montserrat 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171879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7f63a3-7689-44fd-ac66-1467c9d7a887" xsi:nil="true"/>
    <lcf76f155ced4ddcb4097134ff3c332f xmlns="21261840-c7ef-4558-9481-7514f9aefab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A7511E63D1F746851438ED0A7081AA" ma:contentTypeVersion="22" ma:contentTypeDescription="Create a new document." ma:contentTypeScope="" ma:versionID="76907b21441a809ebf99bb59cda75662">
  <xsd:schema xmlns:xsd="http://www.w3.org/2001/XMLSchema" xmlns:xs="http://www.w3.org/2001/XMLSchema" xmlns:p="http://schemas.microsoft.com/office/2006/metadata/properties" xmlns:ns2="c3df12c0-a95d-47dc-8c4c-201b943048f9" xmlns:ns3="21261840-c7ef-4558-9481-7514f9aefabb" xmlns:ns4="0f7f63a3-7689-44fd-ac66-1467c9d7a887" targetNamespace="http://schemas.microsoft.com/office/2006/metadata/properties" ma:root="true" ma:fieldsID="50a0cf8d420ea053bf87cb4297c5e9aa" ns2:_="" ns3:_="" ns4:_="">
    <xsd:import namespace="c3df12c0-a95d-47dc-8c4c-201b943048f9"/>
    <xsd:import namespace="21261840-c7ef-4558-9481-7514f9aefabb"/>
    <xsd:import namespace="0f7f63a3-7689-44fd-ac66-1467c9d7a88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f12c0-a95d-47dc-8c4c-201b943048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61840-c7ef-4558-9481-7514f9aef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5e32e91-e282-4ae8-add1-730c2c706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7f63a3-7689-44fd-ac66-1467c9d7a88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a0df60c-fdec-4eec-bd0b-a4cc759dd3b3}" ma:internalName="TaxCatchAll" ma:showField="CatchAllData" ma:web="0f7f63a3-7689-44fd-ac66-1467c9d7a8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DCE521-8E65-480A-8827-9FDD87ACAE70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0f7f63a3-7689-44fd-ac66-1467c9d7a887"/>
    <ds:schemaRef ds:uri="21261840-c7ef-4558-9481-7514f9aefabb"/>
    <ds:schemaRef ds:uri="c3df12c0-a95d-47dc-8c4c-201b943048f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AA0C864-A367-4F9B-9C29-C74E67C3C04F}">
  <ds:schemaRefs>
    <ds:schemaRef ds:uri="0f7f63a3-7689-44fd-ac66-1467c9d7a887"/>
    <ds:schemaRef ds:uri="21261840-c7ef-4558-9481-7514f9aefabb"/>
    <ds:schemaRef ds:uri="c3df12c0-a95d-47dc-8c4c-201b943048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F1ABA0-E9A6-4A05-9F10-14A46E4452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1123</Words>
  <Application>Microsoft Office PowerPoint</Application>
  <PresentationFormat>Widescreen</PresentationFormat>
  <Paragraphs>264</Paragraphs>
  <Slides>17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Montserrat</vt:lpstr>
      <vt:lpstr>Montserrat </vt:lpstr>
      <vt:lpstr>Montserrat Bold</vt:lpstr>
      <vt:lpstr>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Ivan Perathoner</dc:creator>
  <cp:lastModifiedBy>Marciano, Gabriel</cp:lastModifiedBy>
  <cp:revision>5</cp:revision>
  <dcterms:created xsi:type="dcterms:W3CDTF">2025-05-09T11:00:17Z</dcterms:created>
  <dcterms:modified xsi:type="dcterms:W3CDTF">2025-05-15T08:40:36Z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0x0101005BA7511E63D1F746851438ED0A7081AA</vt:lpwstr>
  </property>
  <property fmtid="{D5CDD505-2E9C-101B-9397-08002B2CF9AE}" pid="3" name="MediaServiceImageTags">
    <vt:lpwstr/>
  </property>
</Properties>
</file>