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4"/>
  </p:sldMasterIdLst>
  <p:notesMasterIdLst>
    <p:notesMasterId r:id="rId48"/>
  </p:notesMasterIdLst>
  <p:sldIdLst>
    <p:sldId id="317" r:id="rId5"/>
    <p:sldId id="319" r:id="rId6"/>
    <p:sldId id="321" r:id="rId7"/>
    <p:sldId id="322" r:id="rId8"/>
    <p:sldId id="325" r:id="rId9"/>
    <p:sldId id="323" r:id="rId10"/>
    <p:sldId id="334" r:id="rId11"/>
    <p:sldId id="342" r:id="rId12"/>
    <p:sldId id="400" r:id="rId13"/>
    <p:sldId id="391" r:id="rId14"/>
    <p:sldId id="336" r:id="rId15"/>
    <p:sldId id="341" r:id="rId16"/>
    <p:sldId id="403" r:id="rId17"/>
    <p:sldId id="331" r:id="rId18"/>
    <p:sldId id="337" r:id="rId19"/>
    <p:sldId id="352" r:id="rId20"/>
    <p:sldId id="333" r:id="rId21"/>
    <p:sldId id="332" r:id="rId22"/>
    <p:sldId id="330" r:id="rId23"/>
    <p:sldId id="394" r:id="rId24"/>
    <p:sldId id="395" r:id="rId25"/>
    <p:sldId id="329" r:id="rId26"/>
    <p:sldId id="407" r:id="rId27"/>
    <p:sldId id="338" r:id="rId28"/>
    <p:sldId id="340" r:id="rId29"/>
    <p:sldId id="339" r:id="rId30"/>
    <p:sldId id="328" r:id="rId31"/>
    <p:sldId id="326" r:id="rId32"/>
    <p:sldId id="335" r:id="rId33"/>
    <p:sldId id="324" r:id="rId34"/>
    <p:sldId id="343" r:id="rId35"/>
    <p:sldId id="344" r:id="rId36"/>
    <p:sldId id="345" r:id="rId37"/>
    <p:sldId id="276" r:id="rId38"/>
    <p:sldId id="401" r:id="rId39"/>
    <p:sldId id="280" r:id="rId40"/>
    <p:sldId id="282" r:id="rId41"/>
    <p:sldId id="346" r:id="rId42"/>
    <p:sldId id="404" r:id="rId43"/>
    <p:sldId id="406" r:id="rId44"/>
    <p:sldId id="347" r:id="rId45"/>
    <p:sldId id="349" r:id="rId46"/>
    <p:sldId id="261" r:id="rId47"/>
  </p:sldIdLst>
  <p:sldSz cx="12192000" cy="6858000"/>
  <p:notesSz cx="6858000" cy="9144000"/>
  <p:defaultTextStyle>
    <a:defPPr>
      <a:defRPr lang="de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5BE263C-DBD7-4A20-BB59-AAB30ACAA65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6" autoAdjust="0"/>
    <p:restoredTop sz="94598"/>
  </p:normalViewPr>
  <p:slideViewPr>
    <p:cSldViewPr snapToGrid="0" showGuides="1">
      <p:cViewPr varScale="1">
        <p:scale>
          <a:sx n="60" d="100"/>
          <a:sy n="60" d="100"/>
        </p:scale>
        <p:origin x="1036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I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E89A2-E008-1E40-94D3-FB16E4D6846D}" type="datetimeFigureOut">
              <a:rPr lang="de-IT" smtClean="0"/>
              <a:t>03/13/2026</a:t>
            </a:fld>
            <a:endParaRPr lang="de-I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I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I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I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27C46-E2B7-084E-B5BB-1F0CF9CE30D6}" type="slidenum">
              <a:rPr lang="de-IT" smtClean="0"/>
              <a:t>‹N›</a:t>
            </a:fld>
            <a:endParaRPr lang="de-IT"/>
          </a:p>
        </p:txBody>
      </p:sp>
    </p:spTree>
    <p:extLst>
      <p:ext uri="{BB962C8B-B14F-4D97-AF65-F5344CB8AC3E}">
        <p14:creationId xmlns:p14="http://schemas.microsoft.com/office/powerpoint/2010/main" val="235064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/Titolo 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05C598E-3D8F-0FA7-49EE-C6899ADDC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3515" y="2306740"/>
            <a:ext cx="3048485" cy="45512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BBEAA78-B4AD-6F4E-1EC8-307CEC758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3176" y="3788485"/>
            <a:ext cx="7034104" cy="1523642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800" baseline="0"/>
            </a:lvl1pPr>
          </a:lstStyle>
          <a:p>
            <a:r>
              <a:rPr lang="de-DE" dirty="0" err="1"/>
              <a:t>Titolo</a:t>
            </a:r>
            <a:r>
              <a:rPr lang="de-DE" dirty="0"/>
              <a:t> della </a:t>
            </a:r>
            <a:br>
              <a:rPr lang="de-DE" dirty="0"/>
            </a:br>
            <a:r>
              <a:rPr lang="de-DE" dirty="0" err="1"/>
              <a:t>presentazione</a:t>
            </a:r>
            <a:endParaRPr lang="de-I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1C563B-BBC8-CE54-92C1-466F6471DC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3176" y="5589802"/>
            <a:ext cx="7034104" cy="817338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Datum/</a:t>
            </a:r>
            <a:r>
              <a:rPr lang="de-DE" dirty="0" err="1"/>
              <a:t>data</a:t>
            </a:r>
            <a:r>
              <a:rPr lang="de-DE" dirty="0"/>
              <a:t>, Referent-Referentin/</a:t>
            </a:r>
            <a:r>
              <a:rPr lang="de-DE" dirty="0" err="1"/>
              <a:t>relatore-relatrice</a:t>
            </a:r>
            <a:endParaRPr lang="de-I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9FC11E-A25A-B1F7-1241-8287F4836E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9316" y="541650"/>
            <a:ext cx="2510362" cy="629718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125585C-0C8A-0813-A843-68D56D4C0D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588" y="2166026"/>
            <a:ext cx="7045325" cy="1622458"/>
          </a:xfrm>
        </p:spPr>
        <p:txBody>
          <a:bodyPr anchor="b" anchorCtr="0"/>
          <a:lstStyle>
            <a:lvl1pPr>
              <a:spcBef>
                <a:spcPts val="0"/>
              </a:spcBef>
              <a:defRPr sz="4800" b="1" i="0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Titel der </a:t>
            </a:r>
            <a:br>
              <a:rPr lang="de-DE" dirty="0"/>
            </a:br>
            <a:r>
              <a:rPr lang="de-DE" dirty="0"/>
              <a:t>Präsentation</a:t>
            </a:r>
            <a:endParaRPr lang="de-IT" dirty="0"/>
          </a:p>
        </p:txBody>
      </p:sp>
    </p:spTree>
    <p:extLst>
      <p:ext uri="{BB962C8B-B14F-4D97-AF65-F5344CB8AC3E}">
        <p14:creationId xmlns:p14="http://schemas.microsoft.com/office/powerpoint/2010/main" val="2723371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enderseite/mitt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0A8821A-4FA7-B238-BA07-6A66C7F0F4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71588" y="3429000"/>
            <a:ext cx="4608512" cy="2631266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400" baseline="0"/>
            </a:lvl2pPr>
            <a:lvl3pPr>
              <a:defRPr sz="2400" baseline="0"/>
            </a:lvl3pPr>
          </a:lstStyle>
          <a:p>
            <a:pPr lvl="0"/>
            <a:r>
              <a:rPr lang="de-DE" dirty="0"/>
              <a:t>Absender mit Kontaktdaten</a:t>
            </a:r>
            <a:endParaRPr lang="de-I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13D7B5-9A31-1998-1481-42E3ED4E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062" y="541650"/>
            <a:ext cx="2518870" cy="62971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E8B663F-7D28-2609-0963-4679853FB9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5659" y="2306740"/>
            <a:ext cx="3048485" cy="455125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3DF9C5-3B34-D6DF-D2A5-05C59D55CB3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1902" y="3429000"/>
            <a:ext cx="4608512" cy="2631266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400" baseline="0"/>
            </a:lvl2pPr>
            <a:lvl3pPr>
              <a:defRPr sz="2400" baseline="0"/>
            </a:lvl3pPr>
          </a:lstStyle>
          <a:p>
            <a:pPr lvl="0"/>
            <a:r>
              <a:rPr lang="de-DE" dirty="0" err="1"/>
              <a:t>Mittente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dati</a:t>
            </a:r>
            <a:r>
              <a:rPr lang="de-DE" dirty="0"/>
              <a:t> </a:t>
            </a:r>
            <a:r>
              <a:rPr lang="de-DE" dirty="0" err="1"/>
              <a:t>contatto</a:t>
            </a:r>
            <a:endParaRPr lang="de-IT" dirty="0"/>
          </a:p>
        </p:txBody>
      </p:sp>
    </p:spTree>
    <p:extLst>
      <p:ext uri="{BB962C8B-B14F-4D97-AF65-F5344CB8AC3E}">
        <p14:creationId xmlns:p14="http://schemas.microsoft.com/office/powerpoint/2010/main" val="181328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79AE57-C6EC-2EB0-928A-227962AEC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de-DE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075EC4-2B40-3CAB-D7E9-E67932E6A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0C29CA-F1F6-C2C4-FAFE-B6039798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67EC-E683-4D58-B571-F320513080B9}" type="datetimeFigureOut">
              <a:rPr lang="de-DE" smtClean="0"/>
              <a:t>13.03.2026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8F9299-FE01-0373-50F8-5FFC03B2C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327E8F-BF88-21EF-1D1E-3AE2C546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29AE-7256-482C-AA84-94DCAF8CD36D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0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/titolo presenta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69FC11E-A25A-B1F7-1241-8287F4836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316" y="541650"/>
            <a:ext cx="2510362" cy="629718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D096CE-8DA5-5CD8-A9AB-2EEDA685D5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1" y="0"/>
            <a:ext cx="5880100" cy="6857999"/>
          </a:xfrm>
        </p:spPr>
        <p:txBody>
          <a:bodyPr/>
          <a:lstStyle/>
          <a:p>
            <a:r>
              <a:rPr lang="de-IT" dirty="0"/>
              <a:t>Bild/immagine</a:t>
            </a:r>
          </a:p>
          <a:p>
            <a:endParaRPr lang="de-I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711C62-B0EF-CF24-BAAF-4C238EA966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3176" y="3788485"/>
            <a:ext cx="4596924" cy="1523642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800" baseline="0"/>
            </a:lvl1pPr>
          </a:lstStyle>
          <a:p>
            <a:r>
              <a:rPr lang="de-DE" dirty="0" err="1"/>
              <a:t>Titolo</a:t>
            </a:r>
            <a:r>
              <a:rPr lang="de-DE" dirty="0"/>
              <a:t> della </a:t>
            </a:r>
            <a:r>
              <a:rPr lang="de-DE" dirty="0" err="1"/>
              <a:t>presentazione</a:t>
            </a:r>
            <a:endParaRPr lang="de-I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32DA45C-33C4-B516-80F3-965C08A2A9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3176" y="5589802"/>
            <a:ext cx="4596924" cy="817338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Datum/</a:t>
            </a:r>
            <a:r>
              <a:rPr lang="de-DE" dirty="0" err="1"/>
              <a:t>data</a:t>
            </a:r>
            <a:r>
              <a:rPr lang="de-DE" dirty="0"/>
              <a:t>, Referent-Referentin/</a:t>
            </a:r>
            <a:r>
              <a:rPr lang="de-DE" dirty="0" err="1"/>
              <a:t>relatore-relatrice</a:t>
            </a:r>
            <a:endParaRPr lang="de-IT" dirty="0"/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F02D0D12-F54A-2805-28F9-994C66A040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1588" y="2166026"/>
            <a:ext cx="4604257" cy="1622458"/>
          </a:xfrm>
        </p:spPr>
        <p:txBody>
          <a:bodyPr anchor="b" anchorCtr="0"/>
          <a:lstStyle>
            <a:lvl1pPr>
              <a:spcBef>
                <a:spcPts val="0"/>
              </a:spcBef>
              <a:defRPr sz="4800" b="1" i="0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Titel der </a:t>
            </a:r>
            <a:br>
              <a:rPr lang="de-DE" dirty="0"/>
            </a:br>
            <a:r>
              <a:rPr lang="de-DE" dirty="0"/>
              <a:t>Präsentation</a:t>
            </a:r>
            <a:endParaRPr lang="de-IT" dirty="0"/>
          </a:p>
        </p:txBody>
      </p:sp>
    </p:spTree>
    <p:extLst>
      <p:ext uri="{BB962C8B-B14F-4D97-AF65-F5344CB8AC3E}">
        <p14:creationId xmlns:p14="http://schemas.microsoft.com/office/powerpoint/2010/main" val="233226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/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6F362-C883-3C77-2469-2C45CA755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4600"/>
            <a:ext cx="10514013" cy="960315"/>
          </a:xfr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I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4EF458-1AC0-0D3E-C042-2848D9CE8B7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5041900" cy="435249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de-IT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9B041C6-61F4-DC32-DEF2-9F13C9BE4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503636"/>
            <a:ext cx="4928826" cy="891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aseline="0">
                <a:solidFill>
                  <a:schemeClr val="tx1">
                    <a:tint val="82000"/>
                  </a:schemeClr>
                </a:solidFill>
                <a:latin typeface="Asap" pitchFamily="2" charset="77"/>
              </a:defRPr>
            </a:lvl1pPr>
          </a:lstStyle>
          <a:p>
            <a:r>
              <a:rPr lang="de-DE"/>
              <a:t>Datum/data, Referent-Referentin/relatore-relatricie</a:t>
            </a:r>
            <a:endParaRPr lang="de-IT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60CEBB0-356E-2D0E-30ED-379B0DB5B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6651" y="6473531"/>
            <a:ext cx="532313" cy="1327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>
                    <a:tint val="82000"/>
                  </a:schemeClr>
                </a:solidFill>
                <a:latin typeface="Asap" pitchFamily="2" charset="77"/>
              </a:defRPr>
            </a:lvl1pPr>
          </a:lstStyle>
          <a:p>
            <a:fld id="{F1CA634B-EE3A-F043-9605-67067B4CCBC4}" type="slidenum">
              <a:rPr lang="de-IT" smtClean="0"/>
              <a:pPr/>
              <a:t>‹N›</a:t>
            </a:fld>
            <a:endParaRPr lang="de-IT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6764B2C6-8902-8E4A-ED68-305FC5046F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1899" y="1825626"/>
            <a:ext cx="5041900" cy="43524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>
              <a:defRPr/>
            </a:lvl2pPr>
            <a:lvl3pPr>
              <a:defRPr/>
            </a:lvl3pPr>
          </a:lstStyle>
          <a:p>
            <a:pPr lvl="0"/>
            <a:r>
              <a:rPr lang="de-DE" dirty="0"/>
              <a:t>Testo</a:t>
            </a:r>
          </a:p>
          <a:p>
            <a:pPr lvl="1"/>
            <a:r>
              <a:rPr lang="de-DE" dirty="0"/>
              <a:t>Secondo </a:t>
            </a:r>
            <a:r>
              <a:rPr lang="de-DE" dirty="0" err="1"/>
              <a:t>livello</a:t>
            </a:r>
            <a:endParaRPr lang="de-DE" dirty="0"/>
          </a:p>
          <a:p>
            <a:pPr lvl="2"/>
            <a:r>
              <a:rPr lang="de-DE" dirty="0" err="1"/>
              <a:t>Terzo</a:t>
            </a:r>
            <a:r>
              <a:rPr lang="de-DE" dirty="0"/>
              <a:t> </a:t>
            </a:r>
            <a:r>
              <a:rPr lang="de-DE" dirty="0" err="1"/>
              <a:t>livello</a:t>
            </a:r>
            <a:endParaRPr lang="de-I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1050BB-C476-54C4-FD88-DDAF62C86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565327" y="6178124"/>
            <a:ext cx="412229" cy="5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4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/cap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B3B9370-BB5E-7642-0A1E-DB1B15D20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5659" y="2306740"/>
            <a:ext cx="3048485" cy="45512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BBEAA78-B4AD-6F4E-1EC8-307CEC758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3175" y="4345021"/>
            <a:ext cx="10069037" cy="791183"/>
          </a:xfrm>
        </p:spPr>
        <p:txBody>
          <a:bodyPr anchor="b">
            <a:normAutofit/>
          </a:bodyPr>
          <a:lstStyle>
            <a:lvl1pPr algn="l">
              <a:defRPr sz="4800" baseline="0"/>
            </a:lvl1pPr>
          </a:lstStyle>
          <a:p>
            <a:r>
              <a:rPr lang="de-DE" dirty="0"/>
              <a:t>Namen vom Kapitel</a:t>
            </a:r>
            <a:endParaRPr lang="de-IT" dirty="0"/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0F28C588-3BD7-A856-36CD-2AAF3233F0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588" y="5136205"/>
            <a:ext cx="10085099" cy="682628"/>
          </a:xfrm>
        </p:spPr>
        <p:txBody>
          <a:bodyPr anchor="b" anchorCtr="0"/>
          <a:lstStyle>
            <a:lvl1pPr>
              <a:spcBef>
                <a:spcPts val="0"/>
              </a:spcBef>
              <a:defRPr sz="4800" b="1" i="0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Nome del </a:t>
            </a:r>
            <a:r>
              <a:rPr lang="de-DE" dirty="0" err="1"/>
              <a:t>capitolo</a:t>
            </a:r>
            <a:endParaRPr lang="de-IT" dirty="0"/>
          </a:p>
        </p:txBody>
      </p:sp>
    </p:spTree>
    <p:extLst>
      <p:ext uri="{BB962C8B-B14F-4D97-AF65-F5344CB8AC3E}">
        <p14:creationId xmlns:p14="http://schemas.microsoft.com/office/powerpoint/2010/main" val="224098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enderseite/mitt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0A8821A-4FA7-B238-BA07-6A66C7F0F4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71588" y="3429000"/>
            <a:ext cx="4608512" cy="2631266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400" baseline="0"/>
            </a:lvl2pPr>
            <a:lvl3pPr>
              <a:defRPr sz="2400" baseline="0"/>
            </a:lvl3pPr>
          </a:lstStyle>
          <a:p>
            <a:pPr lvl="0"/>
            <a:r>
              <a:rPr lang="de-DE" dirty="0"/>
              <a:t>Absender mit Kontaktdaten</a:t>
            </a:r>
            <a:endParaRPr lang="de-I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13D7B5-9A31-1998-1481-42E3ED4E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316" y="541650"/>
            <a:ext cx="2510362" cy="62971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E8B663F-7D28-2609-0963-4679853FB9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5659" y="2306740"/>
            <a:ext cx="3048485" cy="455125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3DF9C5-3B34-D6DF-D2A5-05C59D55CB3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1902" y="3429000"/>
            <a:ext cx="4608512" cy="2631266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400" baseline="0"/>
            </a:lvl2pPr>
            <a:lvl3pPr>
              <a:defRPr sz="2400" baseline="0"/>
            </a:lvl3pPr>
          </a:lstStyle>
          <a:p>
            <a:pPr lvl="0"/>
            <a:r>
              <a:rPr lang="de-DE" dirty="0" err="1"/>
              <a:t>Mittente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dati</a:t>
            </a:r>
            <a:r>
              <a:rPr lang="de-DE" dirty="0"/>
              <a:t> </a:t>
            </a:r>
            <a:r>
              <a:rPr lang="de-DE" dirty="0" err="1"/>
              <a:t>contatto</a:t>
            </a:r>
            <a:endParaRPr lang="de-IT" dirty="0"/>
          </a:p>
        </p:txBody>
      </p:sp>
    </p:spTree>
    <p:extLst>
      <p:ext uri="{BB962C8B-B14F-4D97-AF65-F5344CB8AC3E}">
        <p14:creationId xmlns:p14="http://schemas.microsoft.com/office/powerpoint/2010/main" val="663306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/Titolo 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05C598E-3D8F-0FA7-49EE-C6899ADDC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3515" y="2306740"/>
            <a:ext cx="3048485" cy="45512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BBEAA78-B4AD-6F4E-1EC8-307CEC758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3176" y="3788485"/>
            <a:ext cx="7034104" cy="1523642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800" baseline="0"/>
            </a:lvl1pPr>
          </a:lstStyle>
          <a:p>
            <a:r>
              <a:rPr lang="de-DE" dirty="0" err="1"/>
              <a:t>Titolo</a:t>
            </a:r>
            <a:r>
              <a:rPr lang="de-DE" dirty="0"/>
              <a:t> della </a:t>
            </a:r>
            <a:br>
              <a:rPr lang="de-DE" dirty="0"/>
            </a:br>
            <a:r>
              <a:rPr lang="de-DE" dirty="0" err="1"/>
              <a:t>presentazione</a:t>
            </a:r>
            <a:endParaRPr lang="de-I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1C563B-BBC8-CE54-92C1-466F6471DC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3176" y="5589802"/>
            <a:ext cx="7034104" cy="817338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Datum/</a:t>
            </a:r>
            <a:r>
              <a:rPr lang="de-DE" dirty="0" err="1"/>
              <a:t>data</a:t>
            </a:r>
            <a:r>
              <a:rPr lang="de-DE" dirty="0"/>
              <a:t>, Referent-Referentin/</a:t>
            </a:r>
            <a:r>
              <a:rPr lang="de-DE" dirty="0" err="1"/>
              <a:t>relatore-relatrice</a:t>
            </a:r>
            <a:endParaRPr lang="de-I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9FC11E-A25A-B1F7-1241-8287F4836E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062" y="541650"/>
            <a:ext cx="2518870" cy="629718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125585C-0C8A-0813-A843-68D56D4C0D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588" y="2166026"/>
            <a:ext cx="7045325" cy="1622458"/>
          </a:xfrm>
        </p:spPr>
        <p:txBody>
          <a:bodyPr anchor="b" anchorCtr="0"/>
          <a:lstStyle>
            <a:lvl1pPr>
              <a:spcBef>
                <a:spcPts val="0"/>
              </a:spcBef>
              <a:defRPr sz="4800" b="1" i="0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Titel der </a:t>
            </a:r>
            <a:br>
              <a:rPr lang="de-DE" dirty="0"/>
            </a:br>
            <a:r>
              <a:rPr lang="de-DE" dirty="0"/>
              <a:t>Präsentation</a:t>
            </a:r>
            <a:endParaRPr lang="de-IT" dirty="0"/>
          </a:p>
        </p:txBody>
      </p:sp>
    </p:spTree>
    <p:extLst>
      <p:ext uri="{BB962C8B-B14F-4D97-AF65-F5344CB8AC3E}">
        <p14:creationId xmlns:p14="http://schemas.microsoft.com/office/powerpoint/2010/main" val="2805588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mit Bild/titolo presenta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69FC11E-A25A-B1F7-1241-8287F4836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062" y="541650"/>
            <a:ext cx="2518870" cy="629718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D096CE-8DA5-5CD8-A9AB-2EEDA685D5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1" y="0"/>
            <a:ext cx="5880100" cy="6857999"/>
          </a:xfrm>
        </p:spPr>
        <p:txBody>
          <a:bodyPr/>
          <a:lstStyle/>
          <a:p>
            <a:r>
              <a:rPr lang="de-IT" dirty="0"/>
              <a:t>Bild/immagine</a:t>
            </a:r>
          </a:p>
          <a:p>
            <a:endParaRPr lang="de-I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711C62-B0EF-CF24-BAAF-4C238EA966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3176" y="3788485"/>
            <a:ext cx="4596924" cy="1523642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800" baseline="0"/>
            </a:lvl1pPr>
          </a:lstStyle>
          <a:p>
            <a:r>
              <a:rPr lang="de-DE" dirty="0" err="1"/>
              <a:t>Titolo</a:t>
            </a:r>
            <a:r>
              <a:rPr lang="de-DE" dirty="0"/>
              <a:t> della </a:t>
            </a:r>
            <a:r>
              <a:rPr lang="de-DE" dirty="0" err="1"/>
              <a:t>presentazione</a:t>
            </a:r>
            <a:endParaRPr lang="de-I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32DA45C-33C4-B516-80F3-965C08A2A9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3176" y="5589802"/>
            <a:ext cx="4596924" cy="817338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Datum/</a:t>
            </a:r>
            <a:r>
              <a:rPr lang="de-DE" dirty="0" err="1"/>
              <a:t>data</a:t>
            </a:r>
            <a:r>
              <a:rPr lang="de-DE" dirty="0"/>
              <a:t>, Referent-Referentin/</a:t>
            </a:r>
            <a:r>
              <a:rPr lang="de-DE" dirty="0" err="1"/>
              <a:t>relatore-relatrice</a:t>
            </a:r>
            <a:endParaRPr lang="de-IT" dirty="0"/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F02D0D12-F54A-2805-28F9-994C66A040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1588" y="2166026"/>
            <a:ext cx="4604257" cy="1622458"/>
          </a:xfrm>
        </p:spPr>
        <p:txBody>
          <a:bodyPr anchor="b" anchorCtr="0"/>
          <a:lstStyle>
            <a:lvl1pPr>
              <a:spcBef>
                <a:spcPts val="0"/>
              </a:spcBef>
              <a:defRPr sz="4800" b="1" i="0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Titel der </a:t>
            </a:r>
            <a:br>
              <a:rPr lang="de-DE" dirty="0"/>
            </a:br>
            <a:r>
              <a:rPr lang="de-DE" dirty="0"/>
              <a:t>Präsentation</a:t>
            </a:r>
            <a:endParaRPr lang="de-IT" dirty="0"/>
          </a:p>
        </p:txBody>
      </p:sp>
    </p:spTree>
    <p:extLst>
      <p:ext uri="{BB962C8B-B14F-4D97-AF65-F5344CB8AC3E}">
        <p14:creationId xmlns:p14="http://schemas.microsoft.com/office/powerpoint/2010/main" val="1030443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/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6F362-C883-3C77-2469-2C45CA755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4600"/>
            <a:ext cx="10514013" cy="960315"/>
          </a:xfr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I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4EF458-1AC0-0D3E-C042-2848D9CE8B7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5041900" cy="435249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de-IT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9B041C6-61F4-DC32-DEF2-9F13C9BE4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503636"/>
            <a:ext cx="4928826" cy="891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aseline="0">
                <a:solidFill>
                  <a:schemeClr val="tx1">
                    <a:tint val="82000"/>
                  </a:schemeClr>
                </a:solidFill>
                <a:latin typeface="Asap" pitchFamily="2" charset="77"/>
              </a:defRPr>
            </a:lvl1pPr>
          </a:lstStyle>
          <a:p>
            <a:r>
              <a:rPr lang="de-DE" dirty="0"/>
              <a:t>Datum/</a:t>
            </a:r>
            <a:r>
              <a:rPr lang="de-DE" dirty="0" err="1"/>
              <a:t>data</a:t>
            </a:r>
            <a:r>
              <a:rPr lang="de-DE" dirty="0"/>
              <a:t>, Referent-Referentin/</a:t>
            </a:r>
            <a:r>
              <a:rPr lang="de-DE" dirty="0" err="1"/>
              <a:t>relatore-relatrice</a:t>
            </a:r>
            <a:endParaRPr lang="de-IT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60CEBB0-356E-2D0E-30ED-379B0DB5B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6651" y="6473531"/>
            <a:ext cx="532313" cy="1327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>
                    <a:tint val="82000"/>
                  </a:schemeClr>
                </a:solidFill>
                <a:latin typeface="Asap" pitchFamily="2" charset="77"/>
              </a:defRPr>
            </a:lvl1pPr>
          </a:lstStyle>
          <a:p>
            <a:fld id="{F1CA634B-EE3A-F043-9605-67067B4CCBC4}" type="slidenum">
              <a:rPr lang="de-IT" smtClean="0"/>
              <a:pPr/>
              <a:t>‹N›</a:t>
            </a:fld>
            <a:endParaRPr lang="de-IT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6764B2C6-8902-8E4A-ED68-305FC5046F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1899" y="1825626"/>
            <a:ext cx="5041900" cy="43524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2pPr>
              <a:defRPr/>
            </a:lvl2pPr>
            <a:lvl3pPr>
              <a:defRPr/>
            </a:lvl3pPr>
          </a:lstStyle>
          <a:p>
            <a:pPr lvl="0"/>
            <a:r>
              <a:rPr lang="de-DE" dirty="0"/>
              <a:t>Testo</a:t>
            </a:r>
          </a:p>
          <a:p>
            <a:pPr lvl="1"/>
            <a:r>
              <a:rPr lang="de-DE" dirty="0"/>
              <a:t>Secondo </a:t>
            </a:r>
            <a:r>
              <a:rPr lang="de-DE" dirty="0" err="1"/>
              <a:t>livello</a:t>
            </a:r>
            <a:endParaRPr lang="de-DE" dirty="0"/>
          </a:p>
          <a:p>
            <a:pPr lvl="2"/>
            <a:r>
              <a:rPr lang="de-DE" dirty="0" err="1"/>
              <a:t>Terzo</a:t>
            </a:r>
            <a:r>
              <a:rPr lang="de-DE" dirty="0"/>
              <a:t> </a:t>
            </a:r>
            <a:r>
              <a:rPr lang="de-DE" dirty="0" err="1"/>
              <a:t>livello</a:t>
            </a:r>
            <a:endParaRPr lang="de-I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1050BB-C476-54C4-FD88-DDAF62C86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1892" y="6178124"/>
            <a:ext cx="419099" cy="5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1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eite/cap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B3B9370-BB5E-7642-0A1E-DB1B15D20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5659" y="2306740"/>
            <a:ext cx="3048485" cy="45512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BBEAA78-B4AD-6F4E-1EC8-307CEC758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3175" y="4345021"/>
            <a:ext cx="10069037" cy="791183"/>
          </a:xfrm>
        </p:spPr>
        <p:txBody>
          <a:bodyPr anchor="b">
            <a:normAutofit/>
          </a:bodyPr>
          <a:lstStyle>
            <a:lvl1pPr algn="l">
              <a:defRPr sz="4800" baseline="0"/>
            </a:lvl1pPr>
          </a:lstStyle>
          <a:p>
            <a:r>
              <a:rPr lang="de-DE" dirty="0"/>
              <a:t>Namen vom Kapitel</a:t>
            </a:r>
            <a:endParaRPr lang="de-IT" dirty="0"/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0F28C588-3BD7-A856-36CD-2AAF3233F0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588" y="5136205"/>
            <a:ext cx="10085099" cy="682628"/>
          </a:xfrm>
        </p:spPr>
        <p:txBody>
          <a:bodyPr anchor="b" anchorCtr="0"/>
          <a:lstStyle>
            <a:lvl1pPr>
              <a:spcBef>
                <a:spcPts val="0"/>
              </a:spcBef>
              <a:defRPr sz="4800" b="1" i="0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Nome del </a:t>
            </a:r>
            <a:r>
              <a:rPr lang="de-DE" dirty="0" err="1"/>
              <a:t>capitolo</a:t>
            </a:r>
            <a:endParaRPr lang="de-IT" dirty="0"/>
          </a:p>
        </p:txBody>
      </p:sp>
    </p:spTree>
    <p:extLst>
      <p:ext uri="{BB962C8B-B14F-4D97-AF65-F5344CB8AC3E}">
        <p14:creationId xmlns:p14="http://schemas.microsoft.com/office/powerpoint/2010/main" val="1495222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58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517AC2-7D52-B84F-5630-D8E1FC52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197"/>
            <a:ext cx="10515600" cy="9603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I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64B359-B51A-B13C-7B86-43E06EBFA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5041900" cy="4352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de-I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BB3F0D-9098-FA21-3ABC-8FCE7D265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497151"/>
            <a:ext cx="4928826" cy="891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aseline="0">
                <a:solidFill>
                  <a:schemeClr val="tx1">
                    <a:tint val="82000"/>
                  </a:schemeClr>
                </a:solidFill>
                <a:latin typeface="Asap" pitchFamily="2" charset="77"/>
              </a:defRPr>
            </a:lvl1pPr>
          </a:lstStyle>
          <a:p>
            <a:r>
              <a:rPr lang="de-DE"/>
              <a:t>Datum/data, Referent-Referentin/relatore-relatricie</a:t>
            </a:r>
            <a:endParaRPr lang="de-I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476A7B-337F-D8AE-C65E-9C3FAB0F1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3675" y="6467046"/>
            <a:ext cx="532313" cy="1327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>
                    <a:tint val="82000"/>
                  </a:schemeClr>
                </a:solidFill>
                <a:latin typeface="Asap" pitchFamily="2" charset="77"/>
              </a:defRPr>
            </a:lvl1pPr>
          </a:lstStyle>
          <a:p>
            <a:fld id="{F1CA634B-EE3A-F043-9605-67067B4CCBC4}" type="slidenum">
              <a:rPr lang="de-IT" smtClean="0"/>
              <a:pPr/>
              <a:t>‹N›</a:t>
            </a:fld>
            <a:endParaRPr lang="de-IT" dirty="0"/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91C2A72-2129-71F4-4BB8-087C7F6FCC3C}"/>
              </a:ext>
            </a:extLst>
          </p:cNvPr>
          <p:cNvCxnSpPr>
            <a:cxnSpLocks/>
          </p:cNvCxnSpPr>
          <p:nvPr userDrawn="1"/>
        </p:nvCxnSpPr>
        <p:spPr>
          <a:xfrm>
            <a:off x="47670" y="0"/>
            <a:ext cx="0" cy="6858000"/>
          </a:xfrm>
          <a:prstGeom prst="line">
            <a:avLst/>
          </a:prstGeom>
          <a:ln w="952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8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60" r:id="rId7"/>
    <p:sldLayoutId id="2147483650" r:id="rId8"/>
    <p:sldLayoutId id="2147483661" r:id="rId9"/>
    <p:sldLayoutId id="2147483662" r:id="rId10"/>
    <p:sldLayoutId id="214748366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 baseline="0">
          <a:solidFill>
            <a:schemeClr val="tx1"/>
          </a:solidFill>
          <a:latin typeface="Asap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tx1"/>
          </a:solidFill>
          <a:latin typeface="Asap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tx1"/>
          </a:solidFill>
          <a:latin typeface="Asap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tx1"/>
          </a:solidFill>
          <a:latin typeface="Asap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tx1"/>
          </a:solidFill>
          <a:latin typeface="Asap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6" pos="3704">
          <p15:clr>
            <a:srgbClr val="F26B43"/>
          </p15:clr>
        </p15:guide>
        <p15:guide id="7" pos="3976">
          <p15:clr>
            <a:srgbClr val="F26B43"/>
          </p15:clr>
        </p15:guide>
        <p15:guide id="12" pos="801">
          <p15:clr>
            <a:srgbClr val="F26B43"/>
          </p15:clr>
        </p15:guide>
        <p15:guide id="13" pos="529">
          <p15:clr>
            <a:srgbClr val="F26B43"/>
          </p15:clr>
        </p15:guide>
        <p15:guide id="14" pos="71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7134A-0A57-F9B9-6773-A8E2DE561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891" y="5731496"/>
            <a:ext cx="7954954" cy="612335"/>
          </a:xfrm>
        </p:spPr>
        <p:txBody>
          <a:bodyPr>
            <a:normAutofit/>
          </a:bodyPr>
          <a:lstStyle/>
          <a:p>
            <a:r>
              <a:rPr lang="de-DE" sz="1400" dirty="0">
                <a:solidFill>
                  <a:schemeClr val="tx1">
                    <a:lumMod val="50000"/>
                  </a:schemeClr>
                </a:solidFill>
              </a:rPr>
              <a:t>Dipartimento Opere Pubbliche, Valorizzazione del patrimonio, Libro fondiario e Catasto</a:t>
            </a:r>
            <a:br>
              <a:rPr lang="de-DE" sz="1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50000"/>
                  </a:schemeClr>
                </a:solidFill>
              </a:rPr>
              <a:t>Ressort Hochbau, Valorisierung des Vermögens, Grundbuch und Kataster</a:t>
            </a:r>
            <a:endParaRPr lang="de-IT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0EA90E-5BCB-52CB-FE89-0E2E1DAFA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731" y="4430375"/>
            <a:ext cx="7870114" cy="817338"/>
          </a:xfrm>
        </p:spPr>
        <p:txBody>
          <a:bodyPr>
            <a:normAutofit/>
          </a:bodyPr>
          <a:lstStyle/>
          <a:p>
            <a:r>
              <a:rPr lang="de-DE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16.03.2026 Assessore provinciale/ Landesrat Christian Bianchi </a:t>
            </a:r>
            <a:endParaRPr lang="de-IT" sz="24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32E5BF-FD62-799A-1681-975EE2946C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91" y="2108200"/>
            <a:ext cx="8149936" cy="1622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IT" sz="3200" dirty="0"/>
              <a:t>P</a:t>
            </a:r>
            <a:r>
              <a:rPr lang="de-DE" sz="3200" dirty="0"/>
              <a:t>rogramma edilizia pubblica 2026 - 2028</a:t>
            </a:r>
          </a:p>
          <a:p>
            <a:pPr marL="0" indent="0">
              <a:buNone/>
            </a:pPr>
            <a:r>
              <a:rPr lang="de-DE" sz="3200" dirty="0"/>
              <a:t>Hochbauprogramm 2026 - 2028</a:t>
            </a:r>
            <a:endParaRPr lang="de-IT" sz="3200" dirty="0"/>
          </a:p>
        </p:txBody>
      </p:sp>
    </p:spTree>
    <p:extLst>
      <p:ext uri="{BB962C8B-B14F-4D97-AF65-F5344CB8AC3E}">
        <p14:creationId xmlns:p14="http://schemas.microsoft.com/office/powerpoint/2010/main" val="3060686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>
            <a:extLst>
              <a:ext uri="{FF2B5EF4-FFF2-40B4-BE49-F238E27FC236}">
                <a16:creationId xmlns:a16="http://schemas.microsoft.com/office/drawing/2014/main" id="{8D289FCE-A2F1-C384-EE56-AB90D8B31905}"/>
              </a:ext>
            </a:extLst>
          </p:cNvPr>
          <p:cNvSpPr txBox="1"/>
          <p:nvPr/>
        </p:nvSpPr>
        <p:spPr>
          <a:xfrm>
            <a:off x="0" y="164968"/>
            <a:ext cx="1205688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b="1" kern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Conservatorio musicale Monteverdi</a:t>
            </a:r>
            <a:r>
              <a:rPr lang="it-IT" sz="1700" kern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Bolzano – Ristrutturazione dell’edificio – 10,5</a:t>
            </a:r>
            <a:r>
              <a:rPr lang="de-D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Mio. €</a:t>
            </a:r>
            <a:r>
              <a:rPr lang="it-IT" sz="1700" kern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de-DE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progettazione – Inizio 1° lotto 2026</a:t>
            </a:r>
          </a:p>
          <a:p>
            <a:pPr algn="ctr"/>
            <a:endParaRPr lang="de-DE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1700" b="1" kern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Musikkonservatorium Monteverdi</a:t>
            </a:r>
            <a:r>
              <a:rPr lang="it-IT" sz="1700" kern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Bozen – Umbau des Gebäudes - 10</a:t>
            </a:r>
            <a:r>
              <a:rPr lang="de-D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Mio. €</a:t>
            </a:r>
            <a:endParaRPr lang="it-IT" sz="1700" kern="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Planung – Beginn 1. Baulos 2026</a:t>
            </a:r>
            <a:endParaRPr lang="it-IT" sz="17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B45CE13-0108-DF1E-1D72-5C3AB90C2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301" y="1650193"/>
            <a:ext cx="8391110" cy="48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67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9A698-D00D-FD49-CB65-1799676DF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570DA2-034C-3E60-BC14-4C0710C34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11</a:t>
            </a:fld>
            <a:endParaRPr lang="de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D2BDD5-39F7-66D0-FA98-A759686F8492}"/>
              </a:ext>
            </a:extLst>
          </p:cNvPr>
          <p:cNvSpPr txBox="1"/>
          <p:nvPr/>
        </p:nvSpPr>
        <p:spPr>
          <a:xfrm>
            <a:off x="0" y="72798"/>
            <a:ext cx="1228626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Ricostruzione </a:t>
            </a:r>
            <a:r>
              <a:rPr kumimoji="0" lang="it-IT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edificio</a:t>
            </a:r>
            <a:r>
              <a:rPr kumimoji="0" lang="it-IT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Viale Europa 138 </a:t>
            </a:r>
            <a:r>
              <a:rPr kumimoji="0" lang="it-IT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ospitante i servizi residenziali e diurni </a:t>
            </a:r>
            <a:r>
              <a:rPr kumimoji="0" lang="it-IT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per persone con disabilità </a:t>
            </a:r>
            <a:r>
              <a:rPr kumimoji="0" lang="it-IT" sz="17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– 6,3 Mio. 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700" b="1" kern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Inizio lavori 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700" b="1" kern="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700" kern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kumimoji="0" lang="de-DE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iederaufbau </a:t>
            </a:r>
            <a:r>
              <a:rPr kumimoji="0" lang="de-DE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Gebäude</a:t>
            </a:r>
            <a:r>
              <a:rPr kumimoji="0" lang="de-DE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Europaallee 138 </a:t>
            </a:r>
            <a:r>
              <a:rPr kumimoji="0" lang="de-DE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für stationäre und teilstationäre Einrichtungen </a:t>
            </a:r>
            <a:r>
              <a:rPr kumimoji="0" lang="de-DE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für Menschen mit Behinderung </a:t>
            </a:r>
            <a:r>
              <a:rPr kumimoji="0" lang="it-IT" sz="17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– 6,3 Mio. 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Baubeginn 2026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CA2E999-F44D-F152-2E69-264F1367C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36" y="1473181"/>
            <a:ext cx="8861196" cy="5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13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5E3AD-A301-42F1-E809-E05825432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BDE869-059E-92BB-F25F-FD9B6A5E2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12</a:t>
            </a:fld>
            <a:endParaRPr lang="de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005561-7833-B363-4923-E12028AD88E8}"/>
              </a:ext>
            </a:extLst>
          </p:cNvPr>
          <p:cNvSpPr txBox="1"/>
          <p:nvPr/>
        </p:nvSpPr>
        <p:spPr>
          <a:xfrm>
            <a:off x="482807" y="45736"/>
            <a:ext cx="1079524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Ristrutturazione e ampliamento - </a:t>
            </a:r>
            <a:r>
              <a:rPr lang="it-IT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Istituto Provinciale di Assistenza all'infanzia IPAI</a:t>
            </a:r>
            <a:r>
              <a:rPr lang="it-IT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8,9 Mio. €</a:t>
            </a:r>
          </a:p>
          <a:p>
            <a:pPr algn="ctr"/>
            <a:r>
              <a:rPr lang="it-IT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Inizio lavori entro il 2026</a:t>
            </a:r>
          </a:p>
          <a:p>
            <a:pPr algn="ctr"/>
            <a:endParaRPr lang="de-DE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Umbau und Erweiterung - </a:t>
            </a:r>
            <a:r>
              <a:rPr lang="de-DE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Landeskleinkinderheim IPAI </a:t>
            </a:r>
            <a:r>
              <a:rPr lang="de-D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8,9 Mio. €</a:t>
            </a:r>
          </a:p>
          <a:p>
            <a:pPr algn="ctr"/>
            <a:r>
              <a:rPr lang="de-DE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Baubeginn innerhalb 2026</a:t>
            </a:r>
            <a:endParaRPr lang="it-IT" sz="17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A330EB-2A40-CEE5-41A1-6D7521736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66" y="1446119"/>
            <a:ext cx="9143867" cy="50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60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B55CF-4A3E-F72D-9DAC-DF0A2AB32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2EDF8D-AADA-17A8-477C-4F7354848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13</a:t>
            </a:fld>
            <a:endParaRPr lang="de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2C264F5-8725-D495-AE51-2282231AAA39}"/>
              </a:ext>
            </a:extLst>
          </p:cNvPr>
          <p:cNvSpPr/>
          <p:nvPr/>
        </p:nvSpPr>
        <p:spPr>
          <a:xfrm>
            <a:off x="1875006" y="355789"/>
            <a:ext cx="9352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opere in esecuzione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cui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termine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previsto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 triennio 2026 – 2028</a:t>
            </a:r>
          </a:p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Einige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Bauvorhaben in Ausführung,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 Dreijahreszeitraum 2026 – 2028 fertiggestellt werden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it-IT" sz="1200" dirty="0"/>
          </a:p>
        </p:txBody>
      </p:sp>
      <p:graphicFrame>
        <p:nvGraphicFramePr>
          <p:cNvPr id="6" name="Tabella 7">
            <a:extLst>
              <a:ext uri="{FF2B5EF4-FFF2-40B4-BE49-F238E27FC236}">
                <a16:creationId xmlns:a16="http://schemas.microsoft.com/office/drawing/2014/main" id="{A7BD56F0-7B95-3680-DBFB-172396167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512207"/>
              </p:ext>
            </p:extLst>
          </p:nvPr>
        </p:nvGraphicFramePr>
        <p:xfrm>
          <a:off x="216652" y="1186786"/>
          <a:ext cx="11632842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414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8625845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15583">
                  <a:extLst>
                    <a:ext uri="{9D8B030D-6E8A-4147-A177-3AD203B41FA5}">
                      <a16:colId xmlns:a16="http://schemas.microsoft.com/office/drawing/2014/main" val="2463034639"/>
                    </a:ext>
                  </a:extLst>
                </a:gridCol>
              </a:tblGrid>
              <a:tr h="510145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Comune Gemeinde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 - Bauvorhaben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Fine </a:t>
                      </a:r>
                      <a:r>
                        <a:rPr lang="de-DE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Lavori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Ende der Arbeiten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72020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Bolzano - Bozen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Convitto</a:t>
                      </a: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per studenti - lotto 7 + 8 -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Centro Formazione San Maurizio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(46,5  Mio. €)</a:t>
                      </a:r>
                      <a:endParaRPr lang="de-DE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Studentenheim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- Los 7 + 8 -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Berufsbildungszentrum Moritzing</a:t>
                      </a:r>
                    </a:p>
                    <a:p>
                      <a:endParaRPr lang="de-DE" sz="1400" spc="-5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2027</a:t>
                      </a:r>
                      <a:endParaRPr lang="de-DE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086780"/>
                  </a:ext>
                </a:extLst>
              </a:tr>
              <a:tr h="72020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Unificazione dei servizi in un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Centro di competenza per la Motorizzazione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(2,7 Mio. €)​</a:t>
                      </a:r>
                    </a:p>
                    <a:p>
                      <a:pPr rtl="0" fontAlgn="base"/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Zusammenführung der Dienststellen in ein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Kompetenzzentrum für Fahrzeuge</a:t>
                      </a:r>
                      <a:endParaRPr lang="de-DE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lang="de-DE" sz="1400" spc="-5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186067"/>
                  </a:ext>
                </a:extLst>
              </a:tr>
              <a:tr h="9302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Merano - Meran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spc="-5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 per il turismo e le biotechnologie Marie Curie </a:t>
                      </a:r>
                      <a:r>
                        <a:rPr lang="de-DE" sz="1400" spc="-5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it-IT" sz="1400" spc="-5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Risanamento delle facciate e sostituzione dei serramenti esterni </a:t>
                      </a:r>
                    </a:p>
                    <a:p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(4,0 Mio. €)</a:t>
                      </a:r>
                      <a:endParaRPr lang="it-IT" sz="1400" spc="-5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1400" b="1" spc="-5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FOS für Tourismus und Biotechnologie Marie Curie</a:t>
                      </a:r>
                      <a:r>
                        <a:rPr lang="de-DE" sz="1400" spc="-5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Sanierung der Fassaden und Austausch der Fenster u. Türen</a:t>
                      </a:r>
                    </a:p>
                    <a:p>
                      <a:endParaRPr lang="de-DE" sz="1400" spc="-5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de-DE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65487"/>
                  </a:ext>
                </a:extLst>
              </a:tr>
              <a:tr h="5138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de-DE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aives</a:t>
                      </a: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de-DE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Leifers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PNRR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Casa della Comunità e nuova sede del distretto sanitario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Laives-Bronzolo-Vadena (21,8 Mio. €)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PNRR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Gemeinschaftshaus und neuer Sprengelsitz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Leifers-Branzoll-Pfatten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061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545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8AA70-50E4-6ADB-D09C-F955DDA8E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D35D3E-07F7-2D2A-C1C5-F26A2B50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14</a:t>
            </a:fld>
            <a:endParaRPr lang="de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AC32EF0-50E7-AE0B-2DFC-6ADFFDD21D45}"/>
              </a:ext>
            </a:extLst>
          </p:cNvPr>
          <p:cNvGrpSpPr/>
          <p:nvPr/>
        </p:nvGrpSpPr>
        <p:grpSpPr>
          <a:xfrm>
            <a:off x="2198441" y="1626568"/>
            <a:ext cx="7795115" cy="5033905"/>
            <a:chOff x="2444191" y="845250"/>
            <a:chExt cx="9262534" cy="575206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1D89119-B73C-DA60-367D-635F5DA5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94802" y="4167495"/>
              <a:ext cx="3362476" cy="2429818"/>
            </a:xfrm>
            <a:prstGeom prst="rect">
              <a:avLst/>
            </a:prstGeom>
          </p:spPr>
        </p:pic>
        <p:pic>
          <p:nvPicPr>
            <p:cNvPr id="9" name="Immagine 8" descr="Immagine che contiene Modello in scala, casa, design&#10;&#10;Descrizione generata automaticamente">
              <a:extLst>
                <a:ext uri="{FF2B5EF4-FFF2-40B4-BE49-F238E27FC236}">
                  <a16:creationId xmlns:a16="http://schemas.microsoft.com/office/drawing/2014/main" id="{5DB2FB81-E367-2A7C-AF06-8402A7D59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" t="24562" r="-1" b="22638"/>
            <a:stretch/>
          </p:blipFill>
          <p:spPr>
            <a:xfrm>
              <a:off x="2444191" y="845250"/>
              <a:ext cx="9262534" cy="3257123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B128236-284D-83F0-594A-B1C4EE531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216" b="3494"/>
            <a:stretch/>
          </p:blipFill>
          <p:spPr>
            <a:xfrm>
              <a:off x="2444191" y="4167495"/>
              <a:ext cx="5230238" cy="2416846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757DAE3-5D4F-BDC9-B0D8-985F7FC0A373}"/>
              </a:ext>
            </a:extLst>
          </p:cNvPr>
          <p:cNvSpPr txBox="1"/>
          <p:nvPr/>
        </p:nvSpPr>
        <p:spPr>
          <a:xfrm>
            <a:off x="407606" y="81618"/>
            <a:ext cx="1137678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Convitto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studenti - lotti 7 e 8 -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Formazione San Maurizio a Bolzano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46,5 Mio. €</a:t>
            </a:r>
          </a:p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Fine lavori settembre 2027</a:t>
            </a:r>
          </a:p>
          <a:p>
            <a:pPr algn="ctr"/>
            <a:endParaRPr lang="de-DE" sz="1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Studentenheim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Lose 7 und 8 -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Berufsbildungszentrum Moritzing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Bozen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46,5 Mio. €</a:t>
            </a:r>
          </a:p>
          <a:p>
            <a:pPr lvl="0" algn="ctr">
              <a:lnSpc>
                <a:spcPct val="100000"/>
              </a:lnSpc>
            </a:pP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Bauende September 2027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504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96339-BA4F-5042-C9D2-40191F716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70C53A3-0029-0185-90DB-DC95138F0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15</a:t>
            </a:fld>
            <a:endParaRPr lang="de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1EA5DD-EC07-F8FF-1EDF-4A2BDF0D35F3}"/>
              </a:ext>
            </a:extLst>
          </p:cNvPr>
          <p:cNvSpPr txBox="1"/>
          <p:nvPr/>
        </p:nvSpPr>
        <p:spPr>
          <a:xfrm>
            <a:off x="563229" y="369190"/>
            <a:ext cx="1079524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it-IT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PNRR </a:t>
            </a:r>
            <a:r>
              <a:rPr lang="it-IT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Casa della Comunità </a:t>
            </a:r>
            <a:r>
              <a:rPr lang="it-IT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Laives-Bronzolo-Vadena </a:t>
            </a:r>
            <a:r>
              <a:rPr lang="it-IT" sz="170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70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21,4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Mio. € -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Fine lavori entro il 2026</a:t>
            </a:r>
          </a:p>
          <a:p>
            <a:pPr algn="ctr"/>
            <a:endParaRPr lang="de-DE" sz="1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PNRR </a:t>
            </a:r>
            <a:r>
              <a:rPr lang="it-IT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Gemeinschaftshaus</a:t>
            </a:r>
            <a:r>
              <a:rPr lang="it-IT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Leifers-Branzoll-Pfatten</a:t>
            </a:r>
            <a:r>
              <a:rPr lang="de-DE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21,4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Mio. € -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Bauende innerhalb 2026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 descr="Immagine che contiene aria aperta, albero, cielo, edificio&#10;&#10;Descrizione generata automaticamente">
            <a:extLst>
              <a:ext uri="{FF2B5EF4-FFF2-40B4-BE49-F238E27FC236}">
                <a16:creationId xmlns:a16="http://schemas.microsoft.com/office/drawing/2014/main" id="{6B89EC45-C3C5-E1D5-278A-CB5CD5503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23" y="1366505"/>
            <a:ext cx="8776353" cy="51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7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45316-8E94-F5C6-F455-04ED2CFC7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F21FAE-A5A4-E7B0-083E-911B4FA4D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16</a:t>
            </a:fld>
            <a:endParaRPr lang="de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64FB55A-5F36-ABF8-E5B0-A8E80DD7363B}"/>
              </a:ext>
            </a:extLst>
          </p:cNvPr>
          <p:cNvSpPr/>
          <p:nvPr/>
        </p:nvSpPr>
        <p:spPr>
          <a:xfrm>
            <a:off x="1907940" y="155008"/>
            <a:ext cx="866893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Alcune opere la cui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esecuzione inizierà nel triennio 2026 – 2028</a:t>
            </a:r>
          </a:p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Einige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Bauvorhaben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deren Ausführung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Dreijahreszeitraum 2026 – 2028 beginnt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6" name="Tabella 7">
            <a:extLst>
              <a:ext uri="{FF2B5EF4-FFF2-40B4-BE49-F238E27FC236}">
                <a16:creationId xmlns:a16="http://schemas.microsoft.com/office/drawing/2014/main" id="{3BE7D79D-217C-CAE7-15F7-1DBA293CD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693745"/>
              </p:ext>
            </p:extLst>
          </p:nvPr>
        </p:nvGraphicFramePr>
        <p:xfrm>
          <a:off x="482807" y="881312"/>
          <a:ext cx="11150162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25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894980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43932">
                  <a:extLst>
                    <a:ext uri="{9D8B030D-6E8A-4147-A177-3AD203B41FA5}">
                      <a16:colId xmlns:a16="http://schemas.microsoft.com/office/drawing/2014/main" val="3196618350"/>
                    </a:ext>
                  </a:extLst>
                </a:gridCol>
              </a:tblGrid>
              <a:tr h="272093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Comune Gemeinde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 - Bauvorhaben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Inizio Lavori</a:t>
                      </a:r>
                    </a:p>
                    <a:p>
                      <a:pPr algn="ctr"/>
                      <a:r>
                        <a:rPr lang="it-IT" sz="1400" spc="-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Beginn der Arbeiten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01216">
                <a:tc row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Bolzano – Bozen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Realizzazione della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sede della facoltà di medicina</a:t>
                      </a: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presso il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centro formazione San Maurizio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(35 Mio. €)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Errichtung eines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Sitzes des Laureatsstudienganges in Medizin 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Bildungszentrum Moritzing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2028</a:t>
                      </a: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endParaRPr lang="de-DE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376025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Centro formazione San Maurizio lotti 3 e 6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asilo nido e mini appartamenti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 il personale (17,2 Mio. €)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Bildungszentrum Moritzing Lose 3 und 6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Kinderhort und Miniwohnungen 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für das Personal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2027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4986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Risanamento edificio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ex-telefoni di stato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SMART UP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(9,5 Mio. €)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Sanierung des ehemaligen Gebäudes der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Ex-Staatstelefone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SMART UP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2027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33783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Liceo scientifico "Evangelista Torricelli"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Ampliamento e lavori interni (7,9 Mio. €)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Realgymnasium "Evangelista Torricelli" 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Erweiterung und interne Umbauarbeiten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2027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03755"/>
                  </a:ext>
                </a:extLst>
              </a:tr>
              <a:tr h="33783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Ristrutturazione e ampliamento dell’edificio convitto - 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Damiano Chiesa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(25,2 Mio. €)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Umbau und Erweiterung des Schulheimes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Damiano Chiesa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2027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6906"/>
                  </a:ext>
                </a:extLst>
              </a:tr>
              <a:tr h="33783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Risanamento ed ampliamento sotterraneo - Arredamento deposito e sale espositive, aggiornamento mostra permanente -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Museo delle Scienze Naturali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(11,8 .Mio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Sanierung und unterirdische Erweiterung - Einrichtung Depot- und Ausstellungsräume, Aktualisierung Dauerausstellung -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Naturmuseum Südtirol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2027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923140"/>
                  </a:ext>
                </a:extLst>
              </a:tr>
              <a:tr h="33783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Nuova costruzione e ristrutturazione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edificio servizi di soccorso presso l'ospedale di Bolzano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(12 Mio.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Neubau und Umbau Gebäude der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Rettungsdienste beim Krankenhaus Bozen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2028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07107"/>
                  </a:ext>
                </a:extLst>
              </a:tr>
              <a:tr h="33783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Merano – Meran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Ampliamento -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Istituto Tecnico per Attività Sociali Marie Curie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(2,5 Mio.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Erweiterung -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Fachoberschule für Soziales Marie Curie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2027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768800"/>
                  </a:ext>
                </a:extLst>
              </a:tr>
              <a:tr h="337838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Ristrutturazione e costruzione di diversi edifici -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Caserma Polonio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(25,9 Mio.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Renovierung und Neubau verschiedener Gebäude -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Kaserne Polonio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093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619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08243-CBA8-1580-BE02-7E1F964B8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CB7E01-7BBD-92CB-9C58-1C69082E5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17</a:t>
            </a:fld>
            <a:endParaRPr lang="de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19C4F8-05BB-66E6-DF1D-E453E70440B1}"/>
              </a:ext>
            </a:extLst>
          </p:cNvPr>
          <p:cNvSpPr txBox="1"/>
          <p:nvPr/>
        </p:nvSpPr>
        <p:spPr>
          <a:xfrm>
            <a:off x="698376" y="251731"/>
            <a:ext cx="1079524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Aft>
                <a:spcPts val="0"/>
              </a:spcAft>
              <a:buFont typeface="Calibri" panose="020F0502020204030204" pitchFamily="34" charset="0"/>
              <a:buNone/>
            </a:pPr>
            <a:r>
              <a:rPr kumimoji="0" lang="it-IT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Realizzazione della </a:t>
            </a:r>
            <a:r>
              <a:rPr kumimoji="0" lang="it-IT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sede della facoltà di medicina</a:t>
            </a:r>
            <a:r>
              <a:rPr kumimoji="0" lang="it-IT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presso il </a:t>
            </a:r>
            <a:r>
              <a:rPr kumimoji="0" lang="it-IT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centro formazione San Maurizio </a:t>
            </a:r>
            <a:r>
              <a:rPr kumimoji="0" lang="it-IT" sz="17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– 35 Mio. €</a:t>
            </a:r>
            <a:br>
              <a:rPr kumimoji="0" lang="it-IT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Inizio lavori entro 2028</a:t>
            </a:r>
            <a:br>
              <a:rPr lang="it-IT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it-IT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de-DE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Errichtung eines </a:t>
            </a:r>
            <a:r>
              <a:rPr kumimoji="0" lang="de-DE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Sitzes des Laureatsstudienganges in Medizin </a:t>
            </a:r>
            <a:r>
              <a:rPr kumimoji="0" lang="de-DE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0" lang="de-DE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Bildungszentrum Moritzing </a:t>
            </a:r>
            <a:r>
              <a:rPr kumimoji="0" lang="it-IT" sz="17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– 35 Mio. €</a:t>
            </a:r>
            <a:br>
              <a:rPr kumimoji="0" lang="de-DE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Baubeginn innerhalb 2028</a:t>
            </a:r>
            <a:endParaRPr lang="it-IT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D6B79A-784F-9E02-D80E-6FFF8AA31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59" y="1829378"/>
            <a:ext cx="11726331" cy="419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23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98540-AE6E-40B2-8DB7-19F2F4FA6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C75EDC-6F37-72ED-483F-910F4C0AD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18</a:t>
            </a:fld>
            <a:endParaRPr lang="de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1B4F89-A23B-5577-49E8-C9288471D680}"/>
              </a:ext>
            </a:extLst>
          </p:cNvPr>
          <p:cNvSpPr txBox="1"/>
          <p:nvPr/>
        </p:nvSpPr>
        <p:spPr>
          <a:xfrm>
            <a:off x="698376" y="119755"/>
            <a:ext cx="1079524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it-IT" sz="170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Centro formazione San Maurizio a Bolzano lotti 3 e 6 </a:t>
            </a:r>
            <a:r>
              <a:rPr lang="it-IT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asilo nido e mini appartamenti </a:t>
            </a:r>
            <a:r>
              <a:rPr lang="it-IT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 il personale</a:t>
            </a:r>
            <a:r>
              <a:rPr lang="it-IT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70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Mio. €</a:t>
            </a:r>
          </a:p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Inizio lavori entro il 2027</a:t>
            </a:r>
          </a:p>
          <a:p>
            <a:pPr algn="ctr"/>
            <a:endParaRPr lang="de-DE" sz="1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70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Bildungszentrum Moritzing in Bozen Lose 3 und 6 </a:t>
            </a:r>
            <a:r>
              <a:rPr lang="de-DE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Kinderhort und Miniwohnungen </a:t>
            </a:r>
            <a:r>
              <a:rPr lang="de-DE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für das Personal -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Mio. €</a:t>
            </a:r>
          </a:p>
          <a:p>
            <a:pPr lvl="0" algn="ctr">
              <a:lnSpc>
                <a:spcPct val="100000"/>
              </a:lnSpc>
            </a:pP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Baubeginn innerhalb 2027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0294B44-B16D-2EA5-81AE-4621609A088E}"/>
              </a:ext>
            </a:extLst>
          </p:cNvPr>
          <p:cNvGrpSpPr/>
          <p:nvPr/>
        </p:nvGrpSpPr>
        <p:grpSpPr>
          <a:xfrm>
            <a:off x="2234153" y="1598738"/>
            <a:ext cx="8358431" cy="5085369"/>
            <a:chOff x="2431550" y="411448"/>
            <a:chExt cx="9277772" cy="611505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6C6A9F1-3672-85F8-1BE9-8EADA4530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10" t="9226" r="17715"/>
            <a:stretch/>
          </p:blipFill>
          <p:spPr>
            <a:xfrm>
              <a:off x="2444760" y="411448"/>
              <a:ext cx="4015871" cy="3462276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82F83058-4ED4-74B2-0B2C-B7C53A7EC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171"/>
            <a:stretch/>
          </p:blipFill>
          <p:spPr>
            <a:xfrm>
              <a:off x="2431550" y="4027354"/>
              <a:ext cx="5238755" cy="2499144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7D8B296-01D2-AF62-FD11-F5BAF1E88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00"/>
            <a:stretch/>
          </p:blipFill>
          <p:spPr>
            <a:xfrm>
              <a:off x="8108302" y="4027354"/>
              <a:ext cx="3587982" cy="2499144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90DA5DC-1860-CD94-5988-BDFD8C464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45" t="16007" r="6416"/>
            <a:stretch/>
          </p:blipFill>
          <p:spPr>
            <a:xfrm>
              <a:off x="6571265" y="411448"/>
              <a:ext cx="5138057" cy="3440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529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C9D98-E552-E05E-B8F7-F390F8AB4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E17F0A-7515-4FD0-F5F5-1994B608C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19</a:t>
            </a:fld>
            <a:endParaRPr lang="de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62DA4C-4EBE-007B-A245-1F721683DC72}"/>
              </a:ext>
            </a:extLst>
          </p:cNvPr>
          <p:cNvSpPr txBox="1"/>
          <p:nvPr/>
        </p:nvSpPr>
        <p:spPr>
          <a:xfrm>
            <a:off x="698376" y="340911"/>
            <a:ext cx="1079524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Risanamento edificio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Ex- </a:t>
            </a:r>
            <a:r>
              <a:rPr lang="de-DE" sz="17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Telefoni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Stato – SMART Up – Co-</a:t>
            </a:r>
            <a:r>
              <a:rPr lang="de-DE" sz="17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 Casa delle </a:t>
            </a:r>
            <a:r>
              <a:rPr lang="de-DE" sz="17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associazioni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- 9,6 Mio. €</a:t>
            </a:r>
          </a:p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iniziata la progettazione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fase progetto di fattibilità tecnico economica (PFTE)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Sanierung Gebäude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Ex-Staatstelefone -  SMART Up – Coworking und Vereinshaus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9,6 Mio. €</a:t>
            </a:r>
          </a:p>
          <a:p>
            <a:pPr algn="ctr"/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Planung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begonnen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Phase technisch-wirtschaftliches Machbarkeitsprojekt 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esterni, edificio, città, edificio governativo&#10;&#10;Descrizione generata automaticamente">
            <a:extLst>
              <a:ext uri="{FF2B5EF4-FFF2-40B4-BE49-F238E27FC236}">
                <a16:creationId xmlns:a16="http://schemas.microsoft.com/office/drawing/2014/main" id="{95D9233B-1ED4-3B79-8381-4E10DA7E9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22" y="2196445"/>
            <a:ext cx="2940227" cy="32684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D2CBFB-5EEF-5C9D-4275-1674DE732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757" y="2196446"/>
            <a:ext cx="3027163" cy="330391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98DD2E2-C69D-DE0C-8418-FEB67E222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654" y="2196445"/>
            <a:ext cx="3141073" cy="32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12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06E4B-5881-C837-E65F-C3C85E91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64" y="378105"/>
            <a:ext cx="10514013" cy="424016"/>
          </a:xfrm>
        </p:spPr>
        <p:txBody>
          <a:bodyPr>
            <a:norm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50000"/>
                  </a:schemeClr>
                </a:solidFill>
              </a:rPr>
              <a:t>Ripartizione dei lavori - Aufteilung der Arbeiten</a:t>
            </a:r>
            <a:endParaRPr lang="de-IT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F53026-BF52-394F-883B-8FE64696A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2</a:t>
            </a:fld>
            <a:endParaRPr lang="de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B5DD9E3-F921-0FB2-0097-CE7987F7A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545" y="894666"/>
            <a:ext cx="8597153" cy="53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07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96528-A83B-30D1-2B23-308903180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3950" y="252257"/>
            <a:ext cx="12320831" cy="1322019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it-IT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Liceo scientifico "Evangelista Torricelli" </a:t>
            </a:r>
            <a:r>
              <a:rPr kumimoji="0" lang="it-IT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- Ampliamento e lavori interni – 7,9 Mio. € - </a:t>
            </a:r>
            <a:r>
              <a:rPr kumimoji="0" lang="it-IT" sz="17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Inizio lavori 2027</a:t>
            </a:r>
            <a:br>
              <a:rPr kumimoji="0" lang="it-IT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</a:br>
            <a:br>
              <a:rPr kumimoji="0" lang="it-IT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</a:br>
            <a:r>
              <a:rPr kumimoji="0" lang="de-DE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Realgymnasium "Evangelista Torricelli" </a:t>
            </a:r>
            <a:r>
              <a:rPr kumimoji="0" lang="de-DE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- Erweiterung und interne Umbauarbeiten</a:t>
            </a:r>
            <a:r>
              <a:rPr kumimoji="0" lang="it-IT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– 7,9 Mio. € - </a:t>
            </a:r>
            <a:r>
              <a:rPr kumimoji="0" lang="de-DE" sz="17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Baubeginn 2027</a:t>
            </a:r>
            <a:endParaRPr lang="de-DE" sz="1700" dirty="0"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49D050-CA4D-0634-9DBD-BFA6AD10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54" y="1259527"/>
            <a:ext cx="9212221" cy="521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89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61BF2F7-443E-FF7B-1730-F4D3E6B68189}"/>
              </a:ext>
            </a:extLst>
          </p:cNvPr>
          <p:cNvSpPr txBox="1"/>
          <p:nvPr/>
        </p:nvSpPr>
        <p:spPr>
          <a:xfrm>
            <a:off x="1365789" y="454039"/>
            <a:ext cx="9779358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it-IT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Ristrutturazione e ampliamento dell’edificio convitto </a:t>
            </a:r>
            <a:r>
              <a:rPr kumimoji="0" lang="it-IT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Damiano Chiesa</a:t>
            </a:r>
            <a:r>
              <a:rPr kumimoji="0" lang="it-IT" sz="17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15,8 Mio. € - </a:t>
            </a:r>
            <a:r>
              <a:rPr lang="it-IT" sz="1700" b="1" kern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Inizio lavori 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kumimoji="0" lang="it-IT" sz="1700" i="0" u="none" strike="noStrike" kern="3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de-DE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Umbau und Erweiterung des Schulheimes </a:t>
            </a:r>
            <a:r>
              <a:rPr kumimoji="0" lang="de-DE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Damiano Chiesa</a:t>
            </a:r>
            <a:r>
              <a:rPr kumimoji="0" lang="it-IT" sz="17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15,8 Mio. € - </a:t>
            </a:r>
            <a:r>
              <a:rPr lang="it-IT" sz="1700" b="1" kern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Baubeginn 2026</a:t>
            </a:r>
            <a:endParaRPr kumimoji="0" lang="de-DE" sz="1700" b="1" i="0" u="none" strike="noStrike" kern="3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62F5733-4523-AB7F-6F20-66E381B3B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833" y="1657186"/>
            <a:ext cx="9227271" cy="491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10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06294-89C1-7650-C6A7-385B5F5F8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BD4271-2BFD-30A5-297B-A8F454923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22</a:t>
            </a:fld>
            <a:endParaRPr lang="de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0818167-755A-1A4E-8F98-18B1B4543D75}"/>
              </a:ext>
            </a:extLst>
          </p:cNvPr>
          <p:cNvSpPr/>
          <p:nvPr/>
        </p:nvSpPr>
        <p:spPr>
          <a:xfrm>
            <a:off x="1446027" y="384469"/>
            <a:ext cx="901772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opere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cui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esecuzione inizierà nel triennio 2026 – 2028</a:t>
            </a:r>
          </a:p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Einige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Bauvorhaben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deren Ausführung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Dreijahreszeitraum 2026 – 2028 beginnt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6" name="Tabella 7">
            <a:extLst>
              <a:ext uri="{FF2B5EF4-FFF2-40B4-BE49-F238E27FC236}">
                <a16:creationId xmlns:a16="http://schemas.microsoft.com/office/drawing/2014/main" id="{305AFD21-0068-43BE-D9EA-9EF42A171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640040"/>
              </p:ext>
            </p:extLst>
          </p:nvPr>
        </p:nvGraphicFramePr>
        <p:xfrm>
          <a:off x="359707" y="1159593"/>
          <a:ext cx="11472586" cy="5313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3632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8386163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22791">
                  <a:extLst>
                    <a:ext uri="{9D8B030D-6E8A-4147-A177-3AD203B41FA5}">
                      <a16:colId xmlns:a16="http://schemas.microsoft.com/office/drawing/2014/main" val="3203117749"/>
                    </a:ext>
                  </a:extLst>
                </a:gridCol>
              </a:tblGrid>
              <a:tr h="503754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Comune Gemeinde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 - Bauvorhaben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Inizio Lavori</a:t>
                      </a:r>
                    </a:p>
                    <a:p>
                      <a:pPr algn="ctr"/>
                      <a:r>
                        <a:rPr lang="it-IT" sz="1400" spc="-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Beginn der Arbeiten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4080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Bressanone - Brixen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Centro scolastico Falcone e Borsellino </a:t>
                      </a: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Ristrutturazione tratto classi ed ampliamento della biblioteca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(12,8 Mio. €)</a:t>
                      </a:r>
                      <a:endParaRPr lang="it-IT" sz="140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Schulzentrum Falcone und Borsellino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Umbau Klassentrakt und Erweiterung der Bibliothek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2027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58523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Liceo scientifico Fallmerayer </a:t>
                      </a: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– Ristrutturazione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(3,7 Mio. €)</a:t>
                      </a:r>
                      <a:endParaRPr lang="it-IT" sz="140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Realgymnasium Fallmerayer </a:t>
                      </a: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– Umbau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2027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805886"/>
                  </a:ext>
                </a:extLst>
              </a:tr>
              <a:tr h="53555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Brunico - Bruneck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Caserma E. Federico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demolizione degli edifici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(3,3 Mio. €)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 Federico Kaserne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Abbruch der Gebäude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1027"/>
                  </a:ext>
                </a:extLst>
              </a:tr>
              <a:tr h="535551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Zona produttiva provinciale Brunico Ovest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infrastrutture primarie ampliamento della zona produttiva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(3,2 Mio. €)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Gewerbegebiet von Landesinteresse Bruneck West</a:t>
                      </a: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primäre Infrastrukturen Erweiterung des Gewerbegebietes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219576"/>
                  </a:ext>
                </a:extLst>
              </a:tr>
              <a:tr h="711182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Interventi di risanamento 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energetico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 di risanamento straordinario -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Liceo linguistico e scientifico "N. Cusanus"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(10,1 Mio. €)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Energetische- und außerordentliche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Sanierungsmaßnahmen -</a:t>
                      </a: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Sprachen- und Realgymnasium "N. Cusanus"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2027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401162"/>
                  </a:ext>
                </a:extLst>
              </a:tr>
              <a:tr h="5355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Aldino – Aldein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kern="1200" noProof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Ristrutturazione ed ampliamento - Centro Visitatori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Geoparc Bletterbach 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(4,2 Mio. €)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Umbau und Erweiterung des Besucherzentrums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Geoparc Bletterbach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2027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de-DE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7111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Corvara - Corvara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Costruzione punto logistico di Corvara (5,8 Mio. €)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Neubau Straßenstützpunkt Corvara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2028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134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FA45E-3414-E81A-426B-B3AC54732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A84483-E056-890E-9CA6-667CE2984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23</a:t>
            </a:fld>
            <a:endParaRPr lang="de-IT" dirty="0"/>
          </a:p>
        </p:txBody>
      </p:sp>
      <p:graphicFrame>
        <p:nvGraphicFramePr>
          <p:cNvPr id="2" name="Tabella 7">
            <a:extLst>
              <a:ext uri="{FF2B5EF4-FFF2-40B4-BE49-F238E27FC236}">
                <a16:creationId xmlns:a16="http://schemas.microsoft.com/office/drawing/2014/main" id="{A1930D76-6491-85D3-C08C-A8013B5EA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269743"/>
              </p:ext>
            </p:extLst>
          </p:nvPr>
        </p:nvGraphicFramePr>
        <p:xfrm>
          <a:off x="482806" y="1455654"/>
          <a:ext cx="11404393" cy="4568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267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8054361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99765">
                  <a:extLst>
                    <a:ext uri="{9D8B030D-6E8A-4147-A177-3AD203B41FA5}">
                      <a16:colId xmlns:a16="http://schemas.microsoft.com/office/drawing/2014/main" val="881983711"/>
                    </a:ext>
                  </a:extLst>
                </a:gridCol>
              </a:tblGrid>
              <a:tr h="554694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bri"/>
                        </a:rPr>
                        <a:t>Comune Gemeinde </a:t>
                      </a:r>
                      <a:endParaRPr lang="it-IT" sz="1400" dirty="0">
                        <a:latin typeface="Calbri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bri"/>
                        </a:rPr>
                        <a:t>Opera - Bauvorhaben</a:t>
                      </a:r>
                      <a:endParaRPr lang="it-IT" sz="1400" dirty="0">
                        <a:latin typeface="Calbri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bri"/>
                        </a:rPr>
                        <a:t>Inizio Lavori</a:t>
                      </a:r>
                    </a:p>
                    <a:p>
                      <a:pPr algn="ctr"/>
                      <a:r>
                        <a:rPr lang="it-IT" sz="1400" spc="-50" baseline="0" dirty="0">
                          <a:latin typeface="Calbri"/>
                        </a:rPr>
                        <a:t>Beginn der Arbeiten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4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Egna - Neumarkt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PNRR</a:t>
                      </a: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 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Ospedale di comunità e Casa di comunità </a:t>
                      </a: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con centrale operativa territoriale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 (16,8 Mio. €)</a:t>
                      </a:r>
                      <a:endParaRPr lang="it-IT" sz="140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PNRR</a:t>
                      </a: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 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Gemeinschaftshaus und Gemeinschaftkrankenhaus </a:t>
                      </a: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mit wohnortnaher Einsatzzentrale</a:t>
                      </a:r>
                      <a:endParaRPr lang="de-DE" sz="140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2027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783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Fortezza - Franzensfeste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Riduzione del rischio 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derivato da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processi di crollo 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lungo la SS 12 ed abitato di Mezzaselva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 (2,4 Mio. €)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Entschärfung der Steinschlaggefahr 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entlang der S.S. 12 im Bereich Mittewald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554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Lana – Lana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Realizzazione nuovo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Cantiere Provinciale Lana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(12,2 Mio. €)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Neubau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Landesbauhof Lana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2027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  <a:tr h="554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Malles – Mals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Costruzione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convitto con mensa 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- Istituto Superiore Sport Invernali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 (10 Mio. €)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Errichtung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Schülerheim mit Mensa </a:t>
                      </a: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- Sportoberschule im Oberschulzentrum Mals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2027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476305"/>
                  </a:ext>
                </a:extLst>
              </a:tr>
              <a:tr h="783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San Candido – Innichen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Ristrutturazione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, risanamento energetico e ampliamento del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centro scolastico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(2,5 Mio. €)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Umbau,</a:t>
                      </a: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 energetische Sanierung und Erweiterung des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  <a:cs typeface="Arial" panose="020B0604020202020204" pitchFamily="34" charset="0"/>
                        </a:rPr>
                        <a:t>Schulzentrums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2027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587489"/>
                  </a:ext>
                </a:extLst>
              </a:tr>
              <a:tr h="783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S. Paolo Appiano – St. Pauls Eppan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Musealizzazione della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"Villa Romana" 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- Via Aica - S. Paolo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 (9,3 Mio. €)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Musealisierung der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"Römischen Villa"- </a:t>
                      </a: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Aichweg - St. Pauls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2027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469262"/>
                  </a:ext>
                </a:extLst>
              </a:tr>
            </a:tbl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6BFEC1A3-F8D8-D435-559D-D05BA3C955B5}"/>
              </a:ext>
            </a:extLst>
          </p:cNvPr>
          <p:cNvSpPr/>
          <p:nvPr/>
        </p:nvSpPr>
        <p:spPr>
          <a:xfrm>
            <a:off x="1685713" y="519592"/>
            <a:ext cx="87443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opere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cui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esecuzione inizierà nel triennio 2026 – 2028</a:t>
            </a:r>
          </a:p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Einige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Bauvorhaben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deren Ausführung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Dreijahreszeitraum 2026 – 2028 beginnt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0654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A1786-9E30-9894-10F3-9545FCE9E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459C0E-D7C8-8655-F332-C9EDC2A30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24</a:t>
            </a:fld>
            <a:endParaRPr lang="de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7E9F1A-8D9D-1A0C-0616-966889958452}"/>
              </a:ext>
            </a:extLst>
          </p:cNvPr>
          <p:cNvSpPr txBox="1"/>
          <p:nvPr/>
        </p:nvSpPr>
        <p:spPr>
          <a:xfrm>
            <a:off x="120169" y="491739"/>
            <a:ext cx="1141823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Musealizzazione della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"Villa Romana"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Via Aica - S. Paolo  - 7,0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Mio. € -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Progettazione – Fase progetto definitivo</a:t>
            </a:r>
          </a:p>
          <a:p>
            <a:pPr algn="ctr"/>
            <a:endParaRPr lang="de-DE" sz="1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Musealisierung der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"Römischen Villa"-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Aichweg - St. Pauls  - 7,0 Mio. € -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Planung – Phase definitives Projekt 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5">
            <a:extLst>
              <a:ext uri="{FF2B5EF4-FFF2-40B4-BE49-F238E27FC236}">
                <a16:creationId xmlns:a16="http://schemas.microsoft.com/office/drawing/2014/main" id="{2C8151DC-5AA5-51C3-9162-9D05093CE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6"/>
          <a:stretch/>
        </p:blipFill>
        <p:spPr>
          <a:xfrm>
            <a:off x="674104" y="2026763"/>
            <a:ext cx="7289922" cy="4339498"/>
          </a:xfrm>
          <a:prstGeom prst="rect">
            <a:avLst/>
          </a:prstGeom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853AD9D9-EDF3-D34A-D8F2-60027C352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270" y="1869097"/>
            <a:ext cx="3280309" cy="2207690"/>
          </a:xfrm>
          <a:prstGeom prst="rect">
            <a:avLst/>
          </a:prstGeom>
        </p:spPr>
      </p:pic>
      <p:pic>
        <p:nvPicPr>
          <p:cNvPr id="8" name="Grafik 12">
            <a:extLst>
              <a:ext uri="{FF2B5EF4-FFF2-40B4-BE49-F238E27FC236}">
                <a16:creationId xmlns:a16="http://schemas.microsoft.com/office/drawing/2014/main" id="{A4892D72-99FA-B8A6-684E-CF11AF3EAF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8"/>
          <a:stretch/>
        </p:blipFill>
        <p:spPr>
          <a:xfrm>
            <a:off x="8143989" y="4421408"/>
            <a:ext cx="3373907" cy="194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53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C04A4-C86F-181C-AD3D-E94DE27BB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F74521-918A-44BE-6FE6-EAA00BF35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25</a:t>
            </a:fld>
            <a:endParaRPr lang="de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06AC54-8FC5-55A3-798F-A2DF89AD7738}"/>
              </a:ext>
            </a:extLst>
          </p:cNvPr>
          <p:cNvSpPr txBox="1"/>
          <p:nvPr/>
        </p:nvSpPr>
        <p:spPr>
          <a:xfrm>
            <a:off x="619789" y="251731"/>
            <a:ext cx="1079524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bri"/>
                <a:cs typeface="Arial" panose="020B0604020202020204" pitchFamily="34" charset="0"/>
              </a:rPr>
              <a:t>Costruzione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bri"/>
                <a:cs typeface="Arial" panose="020B0604020202020204" pitchFamily="34" charset="0"/>
              </a:rPr>
              <a:t>convitto con mensa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bri"/>
                <a:cs typeface="Arial" panose="020B0604020202020204" pitchFamily="34" charset="0"/>
              </a:rPr>
              <a:t>- Istituto Superiore Sport Invernali a Malles –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bri"/>
                <a:cs typeface="Arial" panose="020B0604020202020204" pitchFamily="34" charset="0"/>
              </a:rPr>
              <a:t>19,0 Mio. €</a:t>
            </a:r>
          </a:p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bri"/>
              </a:rPr>
              <a:t>Progettazione – Fase progetto di fattibilità tecnico economica</a:t>
            </a:r>
          </a:p>
          <a:p>
            <a:pPr algn="ctr"/>
            <a:endParaRPr lang="de-DE" sz="1700" dirty="0">
              <a:solidFill>
                <a:schemeClr val="tx1">
                  <a:lumMod val="50000"/>
                </a:schemeClr>
              </a:solidFill>
              <a:latin typeface="Calbri"/>
            </a:endParaRPr>
          </a:p>
          <a:p>
            <a:pPr algn="ctr"/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bri"/>
                <a:cs typeface="Arial" panose="020B0604020202020204" pitchFamily="34" charset="0"/>
              </a:rPr>
              <a:t>Errichtung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bri"/>
                <a:cs typeface="Arial" panose="020B0604020202020204" pitchFamily="34" charset="0"/>
              </a:rPr>
              <a:t>Schülerheim mit Mensa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bri"/>
                <a:cs typeface="Arial" panose="020B0604020202020204" pitchFamily="34" charset="0"/>
              </a:rPr>
              <a:t>- Sportoberschule im Oberschulzentrum Mals – 19,0 Mio. €</a:t>
            </a:r>
          </a:p>
          <a:p>
            <a:pPr algn="ctr"/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bri"/>
              </a:rPr>
              <a:t>Planung – Phase technisch-wirtschaftliches Machbarkeitsprojekt 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bri"/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828F6302-2368-82D9-85F7-3796C70DA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546" y="1772240"/>
            <a:ext cx="9304908" cy="4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9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2A2A-8FA3-77CA-AFFC-E3EF138BF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6815F6-C51D-A47A-048E-F79797597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26</a:t>
            </a:fld>
            <a:endParaRPr lang="de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539FA0-4469-4E34-206F-7EE216F66CB1}"/>
              </a:ext>
            </a:extLst>
          </p:cNvPr>
          <p:cNvSpPr txBox="1"/>
          <p:nvPr/>
        </p:nvSpPr>
        <p:spPr>
          <a:xfrm>
            <a:off x="619790" y="251731"/>
            <a:ext cx="1079524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Ristrutturazione ed ampliamento - Centro Visitatori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Geoparc Bletterbach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- 4,2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Mio. €</a:t>
            </a:r>
          </a:p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Progettazione – Fase progetto definitivo</a:t>
            </a:r>
          </a:p>
          <a:p>
            <a:pPr algn="ctr"/>
            <a:endParaRPr lang="de-DE" sz="1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Umbau und Erweiterung des Besucherzentrums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Geoparc </a:t>
            </a:r>
            <a:r>
              <a:rPr lang="de-DE" sz="17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Bletterbach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- 4,2 Mio. €</a:t>
            </a:r>
          </a:p>
          <a:p>
            <a:pPr algn="ctr"/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Planung – Phase definitives Projekt 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id="{305BDF2C-3868-29F4-F1CF-C99129DB7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734" y="1743960"/>
            <a:ext cx="9609883" cy="47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68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48039-15AF-151A-AA1C-DC4EFF0E3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29EF31-750B-E091-1227-9B6DE249B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27</a:t>
            </a:fld>
            <a:endParaRPr lang="de-IT" dirty="0"/>
          </a:p>
        </p:txBody>
      </p:sp>
      <p:graphicFrame>
        <p:nvGraphicFramePr>
          <p:cNvPr id="2" name="Tabella 7">
            <a:extLst>
              <a:ext uri="{FF2B5EF4-FFF2-40B4-BE49-F238E27FC236}">
                <a16:creationId xmlns:a16="http://schemas.microsoft.com/office/drawing/2014/main" id="{923AD071-8214-C0EC-BAB5-6C14F5B65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533487"/>
              </p:ext>
            </p:extLst>
          </p:nvPr>
        </p:nvGraphicFramePr>
        <p:xfrm>
          <a:off x="543262" y="1423447"/>
          <a:ext cx="11334511" cy="4260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542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8005007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89962">
                  <a:extLst>
                    <a:ext uri="{9D8B030D-6E8A-4147-A177-3AD203B41FA5}">
                      <a16:colId xmlns:a16="http://schemas.microsoft.com/office/drawing/2014/main" val="881983711"/>
                    </a:ext>
                  </a:extLst>
                </a:gridCol>
              </a:tblGrid>
              <a:tr h="811269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bri"/>
                        </a:rPr>
                        <a:t>Comune Gemeinde </a:t>
                      </a:r>
                      <a:endParaRPr lang="it-IT" sz="1400" dirty="0">
                        <a:latin typeface="Calbri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bri"/>
                        </a:rPr>
                        <a:t>Opera - Bauvorhaben</a:t>
                      </a:r>
                      <a:endParaRPr lang="it-IT" sz="1400" dirty="0">
                        <a:latin typeface="Calbri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bri"/>
                        </a:rPr>
                        <a:t>Inizio Lavori</a:t>
                      </a:r>
                    </a:p>
                    <a:p>
                      <a:pPr algn="ctr"/>
                      <a:r>
                        <a:rPr lang="it-IT" sz="1400" spc="-50" baseline="0" dirty="0">
                          <a:latin typeface="Calbri"/>
                        </a:rPr>
                        <a:t>Beginn der Arbeiten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8112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Tesimo - Tisens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Realizzazione del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Centro per le cure palliative per bambini e minori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 (11,8 Mio. €)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bri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Bau der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Palliative-Care-Einrichtung für Kinder und Jugendliche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bri"/>
                        <a:ea typeface="+mn-ea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8112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Vadena - Pfatten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Realizzazione laboratori flessibili (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struttura Jolly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) - Centro di Sperimentazione Laimburg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 (24,3 Mio. €)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Errichtung einer flexiblen Laboreinrichtung (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Jollystruktur</a:t>
                      </a: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) - Versuchszentrum Laimburg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2027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84964"/>
                  </a:ext>
                </a:extLst>
              </a:tr>
              <a:tr h="81126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de-DE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de-DE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Vipiteno – Sterzing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Nuova costruzione e ristrutturazione dell'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alloggio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psichiatrico protetto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 (4 Mio.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Neubau und Umbau Gebäude für das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psychiatrische Wohnheim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2028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1015078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</a:rPr>
                        <a:t>Sanierung und Umgestaltung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</a:rPr>
                        <a:t>Dreifachturnhalle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</a:rPr>
                        <a:t> Sterzing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  <a:cs typeface="+mn-cs"/>
                        </a:rPr>
                        <a:t> (12,3 Mio. €)</a:t>
                      </a:r>
                      <a:endParaRPr lang="de-DE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bri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</a:rPr>
                        <a:t>Ristrutturazione e rimodellamento della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bri"/>
                          <a:ea typeface="+mn-ea"/>
                        </a:rPr>
                        <a:t>palestra tripla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bri"/>
                        </a:rPr>
                        <a:t>2028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bri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</a:tbl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BF1C2300-D104-32FE-C814-AE0954DC96E8}"/>
              </a:ext>
            </a:extLst>
          </p:cNvPr>
          <p:cNvSpPr/>
          <p:nvPr/>
        </p:nvSpPr>
        <p:spPr>
          <a:xfrm>
            <a:off x="1723825" y="417464"/>
            <a:ext cx="87443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opere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cui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esecuzione inizierà nel triennio 2026 – 2028</a:t>
            </a:r>
          </a:p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Einige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Bauvorhaben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deren Ausführung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Dreijahreszeitraum 2026 – 2028 beginnt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5884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1307A-E10F-A397-A1F4-C75F8A591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6DBF66-BD89-14F3-DB76-3349537D2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28</a:t>
            </a:fld>
            <a:endParaRPr lang="de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CF40B97-EEE7-704C-B7F4-CFE5549D32BF}"/>
              </a:ext>
            </a:extLst>
          </p:cNvPr>
          <p:cNvSpPr/>
          <p:nvPr/>
        </p:nvSpPr>
        <p:spPr>
          <a:xfrm>
            <a:off x="1856152" y="588642"/>
            <a:ext cx="80991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opere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cui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esecuzione inizierà nel triennio 2026 – 2028</a:t>
            </a:r>
          </a:p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Einige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Bauvorhaben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deren Ausführung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Dreijahreszeitraum 2026 – 2028 beginnt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it-IT" sz="1200" dirty="0"/>
          </a:p>
        </p:txBody>
      </p:sp>
      <p:graphicFrame>
        <p:nvGraphicFramePr>
          <p:cNvPr id="3" name="Tabella 7">
            <a:extLst>
              <a:ext uri="{FF2B5EF4-FFF2-40B4-BE49-F238E27FC236}">
                <a16:creationId xmlns:a16="http://schemas.microsoft.com/office/drawing/2014/main" id="{855CF3BA-0225-6124-CA29-2DBE1515C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167676"/>
              </p:ext>
            </p:extLst>
          </p:nvPr>
        </p:nvGraphicFramePr>
        <p:xfrm>
          <a:off x="575035" y="1536570"/>
          <a:ext cx="11368725" cy="4345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071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8472037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601617">
                  <a:extLst>
                    <a:ext uri="{9D8B030D-6E8A-4147-A177-3AD203B41FA5}">
                      <a16:colId xmlns:a16="http://schemas.microsoft.com/office/drawing/2014/main" val="163209601"/>
                    </a:ext>
                  </a:extLst>
                </a:gridCol>
              </a:tblGrid>
              <a:tr h="701349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Comune Gemeinde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 - Bauvorhaben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Inizio Lavori</a:t>
                      </a:r>
                    </a:p>
                    <a:p>
                      <a:pPr algn="ctr"/>
                      <a:r>
                        <a:rPr lang="it-IT" sz="1400" spc="-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Beginn der Arbeiten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7977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Silandro</a:t>
                      </a: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Schlanders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Ampliamento della scuola professionale provinciale a Silandro </a:t>
                      </a:r>
                      <a:r>
                        <a:rPr lang="it-IT" sz="1400" spc="-5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Realizzazione di un </a:t>
                      </a:r>
                      <a:r>
                        <a:rPr lang="it-IT" sz="1400" b="1" spc="-5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capannone per opere non edili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Erweiterung der Landesberufsschule in Schlanders - Errichtung einer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Tiefbauhalle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(5,1 Mio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9901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 comuni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spc="-7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Verschiedene Gemeinde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Realizzazione di sistemi di antenna per la ricezione del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segnale mobile nei tunnel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(4 Mio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Realisierung Antenna Systeme für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Mobilempfang in den Tunnel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18565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 comuni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Verschiedene Gemeinde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Caratterizzazione ambientale delle caserme: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(1,5 Mio €)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it-IT" sz="1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Reatto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 </a:t>
                      </a:r>
                      <a:r>
                        <a:rPr lang="it-IT" sz="1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Schenoni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Bressanone;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Verdone 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 Varna.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Umweltcharakterisierung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Kasernen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it-IT" sz="1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Reatto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und </a:t>
                      </a:r>
                      <a:r>
                        <a:rPr lang="it-IT" sz="1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Schenoni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Brixen;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Verdone 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Vahrn.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de-DE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678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610EF-E96B-848E-2A64-5E9B09EC4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23A0CC-7D43-945A-E842-565E58EB8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29</a:t>
            </a:fld>
            <a:endParaRPr lang="de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352ACC-B548-D98B-3D3D-ED09ABADF151}"/>
              </a:ext>
            </a:extLst>
          </p:cNvPr>
          <p:cNvSpPr txBox="1"/>
          <p:nvPr/>
        </p:nvSpPr>
        <p:spPr>
          <a:xfrm>
            <a:off x="698376" y="119755"/>
            <a:ext cx="1079524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it-IT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Realizzazione del </a:t>
            </a:r>
            <a:r>
              <a:rPr lang="it-IT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Centro per le cure palliative per bambini e minori a Tesimo </a:t>
            </a:r>
            <a:r>
              <a:rPr lang="it-IT" sz="170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Mio. € -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Inizio lavori entro il 2026</a:t>
            </a:r>
          </a:p>
          <a:p>
            <a:pPr algn="ctr"/>
            <a:endParaRPr lang="de-DE" sz="1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Bau der </a:t>
            </a:r>
            <a:r>
              <a:rPr lang="de-DE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Palliative-Care-Einrichtung für Kinder und Jugendliche in Tisens </a:t>
            </a:r>
            <a:r>
              <a:rPr lang="de-DE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Mio. € -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Baubeginn innerhalb 2026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64692F1-74B6-7944-2F99-DB6A23668845}"/>
              </a:ext>
            </a:extLst>
          </p:cNvPr>
          <p:cNvGrpSpPr/>
          <p:nvPr/>
        </p:nvGrpSpPr>
        <p:grpSpPr>
          <a:xfrm>
            <a:off x="2092751" y="1177588"/>
            <a:ext cx="8220172" cy="5295943"/>
            <a:chOff x="3225800" y="397933"/>
            <a:chExt cx="8178801" cy="5989445"/>
          </a:xfrm>
        </p:grpSpPr>
        <p:pic>
          <p:nvPicPr>
            <p:cNvPr id="11" name="Immagine 10" descr="Immagine che contiene aria aperta, proprietà, edificio, pianta&#10;&#10;Descrizione generata automaticamente">
              <a:extLst>
                <a:ext uri="{FF2B5EF4-FFF2-40B4-BE49-F238E27FC236}">
                  <a16:creationId xmlns:a16="http://schemas.microsoft.com/office/drawing/2014/main" id="{0E3E3139-47CC-A94D-3BF6-2475C3E24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" r="10345"/>
            <a:stretch/>
          </p:blipFill>
          <p:spPr>
            <a:xfrm>
              <a:off x="3225801" y="397933"/>
              <a:ext cx="8178800" cy="3128451"/>
            </a:xfrm>
            <a:prstGeom prst="rect">
              <a:avLst/>
            </a:prstGeom>
          </p:spPr>
        </p:pic>
        <p:pic>
          <p:nvPicPr>
            <p:cNvPr id="12" name="Immagine 11" descr="Immagine che contiene edificio, pianta, aria aperta, albero&#10;&#10;Descrizione generata automaticamente">
              <a:extLst>
                <a:ext uri="{FF2B5EF4-FFF2-40B4-BE49-F238E27FC236}">
                  <a16:creationId xmlns:a16="http://schemas.microsoft.com/office/drawing/2014/main" id="{49E8FAE3-D7E0-AB0E-5ABD-D93EA905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800" y="3591206"/>
              <a:ext cx="8178800" cy="2796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7106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B2DC0-C109-C88B-57DA-863605599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DDCC98-027F-8D7D-7426-FEFCFD4B7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3</a:t>
            </a:fld>
            <a:endParaRPr lang="de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D61855-BB2B-FAA4-982F-8A5FAC47C287}"/>
              </a:ext>
            </a:extLst>
          </p:cNvPr>
          <p:cNvSpPr txBox="1"/>
          <p:nvPr/>
        </p:nvSpPr>
        <p:spPr>
          <a:xfrm>
            <a:off x="2398654" y="259683"/>
            <a:ext cx="7108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FONDI NEL TRIENNIO 2026-2028</a:t>
            </a:r>
          </a:p>
          <a:p>
            <a:pPr algn="ctr"/>
            <a:r>
              <a:rPr lang="it-IT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FINANZIELLE MITTEL IM DREIJAHRESZEITRAUM 2026-2028</a:t>
            </a:r>
          </a:p>
          <a:p>
            <a:pPr algn="ctr"/>
            <a:endParaRPr lang="it-IT" b="1" dirty="0"/>
          </a:p>
          <a:p>
            <a:endParaRPr lang="it-IT" dirty="0"/>
          </a:p>
        </p:txBody>
      </p:sp>
      <p:graphicFrame>
        <p:nvGraphicFramePr>
          <p:cNvPr id="9" name="Tabella 3">
            <a:extLst>
              <a:ext uri="{FF2B5EF4-FFF2-40B4-BE49-F238E27FC236}">
                <a16:creationId xmlns:a16="http://schemas.microsoft.com/office/drawing/2014/main" id="{078B6712-264E-F672-4701-6DC93EA74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436870"/>
              </p:ext>
            </p:extLst>
          </p:nvPr>
        </p:nvGraphicFramePr>
        <p:xfrm>
          <a:off x="405353" y="1131216"/>
          <a:ext cx="11559302" cy="5118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4250">
                  <a:extLst>
                    <a:ext uri="{9D8B030D-6E8A-4147-A177-3AD203B41FA5}">
                      <a16:colId xmlns:a16="http://schemas.microsoft.com/office/drawing/2014/main" val="3908964129"/>
                    </a:ext>
                  </a:extLst>
                </a:gridCol>
                <a:gridCol w="8565052">
                  <a:extLst>
                    <a:ext uri="{9D8B030D-6E8A-4147-A177-3AD203B41FA5}">
                      <a16:colId xmlns:a16="http://schemas.microsoft.com/office/drawing/2014/main" val="1906608685"/>
                    </a:ext>
                  </a:extLst>
                </a:gridCol>
              </a:tblGrid>
              <a:tr h="127825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Anno</a:t>
                      </a:r>
                    </a:p>
                    <a:p>
                      <a:pPr algn="ctr"/>
                      <a:r>
                        <a:rPr lang="de-D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Jahr </a:t>
                      </a:r>
                      <a:endParaRPr lang="it-IT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Fondi </a:t>
                      </a:r>
                      <a:r>
                        <a:rPr lang="de-DE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stanziamento</a:t>
                      </a:r>
                      <a:r>
                        <a:rPr lang="de-D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competenza + DANC + </a:t>
                      </a:r>
                      <a:r>
                        <a:rPr lang="de-DE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fondi</a:t>
                      </a:r>
                      <a:r>
                        <a:rPr lang="de-D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dedicati</a:t>
                      </a:r>
                      <a:r>
                        <a:rPr lang="de-D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de-DE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permute</a:t>
                      </a:r>
                      <a:r>
                        <a:rPr lang="de-D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militari</a:t>
                      </a:r>
                    </a:p>
                    <a:p>
                      <a:pPr algn="ctr"/>
                      <a:endParaRPr lang="de-DE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de-DE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Mittel Kompetenzbetrag + DANC + Ressourcen aufgrund von Tauschgeschäften mit dem Militär</a:t>
                      </a:r>
                      <a:endParaRPr lang="it-IT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157506"/>
                  </a:ext>
                </a:extLst>
              </a:tr>
              <a:tr h="768101"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          41.587.073,48 €</a:t>
                      </a:r>
                    </a:p>
                    <a:p>
                      <a:pPr algn="ctr"/>
                      <a:endParaRPr lang="it-IT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359972"/>
                  </a:ext>
                </a:extLst>
              </a:tr>
              <a:tr h="768101"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2027</a:t>
                      </a:r>
                      <a:endParaRPr lang="it-IT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          30.803.376,55 €</a:t>
                      </a:r>
                    </a:p>
                    <a:p>
                      <a:pPr algn="l"/>
                      <a:endParaRPr lang="it-IT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696272"/>
                  </a:ext>
                </a:extLst>
              </a:tr>
              <a:tr h="768101"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2028</a:t>
                      </a:r>
                      <a:endParaRPr lang="it-IT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         35,172.421,13 €</a:t>
                      </a:r>
                    </a:p>
                    <a:p>
                      <a:pPr algn="l"/>
                      <a:endParaRPr lang="it-IT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67951"/>
                  </a:ext>
                </a:extLst>
              </a:tr>
              <a:tr h="768101"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Impegni</a:t>
                      </a:r>
                      <a:r>
                        <a:rPr lang="de-DE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anni</a:t>
                      </a:r>
                      <a:r>
                        <a:rPr lang="de-DE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precedenti</a:t>
                      </a:r>
                      <a:endParaRPr lang="de-DE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de-DE" b="0" spc="-1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Zweckbindungen der Vorjahre</a:t>
                      </a:r>
                      <a:endParaRPr lang="it-IT" b="0" spc="-1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  ca. 324.000.000,00 €</a:t>
                      </a:r>
                      <a:endParaRPr lang="it-IT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799752"/>
                  </a:ext>
                </a:extLst>
              </a:tr>
              <a:tr h="768101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TOTALE – SUMME </a:t>
                      </a:r>
                      <a:endParaRPr lang="it-IT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        431.562.871,16 €	</a:t>
                      </a:r>
                      <a:r>
                        <a:rPr lang="it-IT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	</a:t>
                      </a:r>
                    </a:p>
                    <a:p>
                      <a:pPr algn="l"/>
                      <a:endParaRPr lang="it-IT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464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196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A5394-55B1-6574-3B00-0C7797579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A59ED1-4535-47EF-5612-15F2F6544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30</a:t>
            </a:fld>
            <a:endParaRPr lang="de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6C92033-4BFC-7AD9-1B39-73D2317F6DEB}"/>
              </a:ext>
            </a:extLst>
          </p:cNvPr>
          <p:cNvSpPr/>
          <p:nvPr/>
        </p:nvSpPr>
        <p:spPr>
          <a:xfrm>
            <a:off x="854697" y="164435"/>
            <a:ext cx="104826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Alcune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opere in esecuzione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cui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termine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previsto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 triennio 2026 – 2028</a:t>
            </a:r>
          </a:p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Einige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Bauvorhaben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Ausführung,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 Dreijahreszeitraum 2026 – 2028 fertiggestellt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werden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it-IT" sz="1200" dirty="0"/>
          </a:p>
        </p:txBody>
      </p:sp>
      <p:graphicFrame>
        <p:nvGraphicFramePr>
          <p:cNvPr id="3" name="Tabella 7">
            <a:extLst>
              <a:ext uri="{FF2B5EF4-FFF2-40B4-BE49-F238E27FC236}">
                <a16:creationId xmlns:a16="http://schemas.microsoft.com/office/drawing/2014/main" id="{E68FDF67-868F-80E7-CEBD-CC2440530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585949"/>
              </p:ext>
            </p:extLst>
          </p:nvPr>
        </p:nvGraphicFramePr>
        <p:xfrm>
          <a:off x="395927" y="964654"/>
          <a:ext cx="11576114" cy="5124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716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8486249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83149">
                  <a:extLst>
                    <a:ext uri="{9D8B030D-6E8A-4147-A177-3AD203B41FA5}">
                      <a16:colId xmlns:a16="http://schemas.microsoft.com/office/drawing/2014/main" val="3830048909"/>
                    </a:ext>
                  </a:extLst>
                </a:gridCol>
              </a:tblGrid>
              <a:tr h="311764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Comune Gemeinde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 - Bauvorhaben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Fine </a:t>
                      </a:r>
                      <a:r>
                        <a:rPr lang="de-DE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Lavori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Ende der Arbeiten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223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Appiano – Eppan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Caserma Mercanti Appiano: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demolizione degli edifici e bonifica ambientale 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dei terreni sulla </a:t>
                      </a:r>
                      <a:r>
                        <a:rPr lang="it-IT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p.ed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862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(8,1 Mio. €)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Mercanti Kaserne Eppan: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Abbruch der Gebäude und Bodensanierung </a:t>
                      </a: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auf der B.P. 862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069379"/>
                  </a:ext>
                </a:extLst>
              </a:tr>
              <a:tr h="467646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Caserma Carabinieri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Trasformazione dell'areale dell'ex caserma mercanti a San Michele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(4,1 Mio.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Carabinieri Kaserne 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Bebauung des Areals der ehemaligen, Mercanti Kaserne in St. Michael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2027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467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Vadena - Pfatten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Recupero dell'areale ex-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Stadlhof 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Laimburg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(50,5 Mio. €)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Wiedergewinnung des ehemaligen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Areals Stadlhof 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Laimburg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67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Nova Ponente - </a:t>
                      </a:r>
                      <a:r>
                        <a:rPr lang="de-DE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Deutschnofen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Nuova sede -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Stazione Forestale Nova Ponente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(1,7 Mio.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Errichtung neuer Sitz -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Forststation </a:t>
                      </a:r>
                      <a:r>
                        <a:rPr lang="de-DE" sz="1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Deutschnofen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5071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 comuni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Verschiedene Gemeinde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Chiusure anelli di rete e realizzazione di seconde vie per la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rete telematica provinciale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(10,8 Mio.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Schliessung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von Netzringen und Einrichtung von zweiten Strecken der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Landestelekommunikationsnetz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913983"/>
                  </a:ext>
                </a:extLst>
              </a:tr>
              <a:tr h="1716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Alto Adige - Südtirol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Progetto realizzazione della cartografia geologica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(Predazzo, Silandro, Vipiteno, Malles, Passo Resia)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(1,5 Mio.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Projekt Erstellung der Geologischen Karte des Staates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0" spc="-5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(Predazzo, Schlanders, Sterzing, Mals, Reschenpass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 / 2027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  <a:tr h="482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 comuni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Verschiedene Gemeinde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Progettazione e realizzazione opere di mitigazione del pericolo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(Brennero – Solda - Passo di Lavazè)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(2,5 Mio. €)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Planung und Durchführung von diversen Schutzbauten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(Brenner - Sulden - Lavazejoch)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73354"/>
                  </a:ext>
                </a:extLst>
              </a:tr>
              <a:tr h="482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Alto Adige - Südtirol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Progetto CARG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Realizzazione della carta geologica d'Italia a scala 1 : 50.000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(0,8 Mio. €)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Projekt CARG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Realisierung der geologischen Karte Italiens im Maßstab 1 : 50.000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2027</a:t>
                      </a:r>
                    </a:p>
                    <a:p>
                      <a:pPr algn="ctr"/>
                      <a:endParaRPr lang="it-IT" sz="14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439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208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A1574-6381-8FC3-AC33-A6CA15F75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EDE09A-D142-8E6D-C71A-800D99FDC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31</a:t>
            </a:fld>
            <a:endParaRPr lang="de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3E74D8B-66C5-74A3-ECA5-28A32662A234}"/>
              </a:ext>
            </a:extLst>
          </p:cNvPr>
          <p:cNvSpPr/>
          <p:nvPr/>
        </p:nvSpPr>
        <p:spPr>
          <a:xfrm>
            <a:off x="2228452" y="620765"/>
            <a:ext cx="747868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Concorsi di progettazione</a:t>
            </a:r>
          </a:p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Planungswettbewerbe</a:t>
            </a:r>
          </a:p>
        </p:txBody>
      </p:sp>
      <p:graphicFrame>
        <p:nvGraphicFramePr>
          <p:cNvPr id="6" name="Tabella 7">
            <a:extLst>
              <a:ext uri="{FF2B5EF4-FFF2-40B4-BE49-F238E27FC236}">
                <a16:creationId xmlns:a16="http://schemas.microsoft.com/office/drawing/2014/main" id="{81C38FBA-1099-C188-084E-E51FF8526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019347"/>
              </p:ext>
            </p:extLst>
          </p:nvPr>
        </p:nvGraphicFramePr>
        <p:xfrm>
          <a:off x="527901" y="1480008"/>
          <a:ext cx="11143179" cy="4449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178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863159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69842">
                  <a:extLst>
                    <a:ext uri="{9D8B030D-6E8A-4147-A177-3AD203B41FA5}">
                      <a16:colId xmlns:a16="http://schemas.microsoft.com/office/drawing/2014/main" val="3203117749"/>
                    </a:ext>
                  </a:extLst>
                </a:gridCol>
              </a:tblGrid>
              <a:tr h="705272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Comune Gemeinde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 - Bauvorhaben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Pubblicazione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it-IT" sz="1400" spc="-5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Veröffentlichung</a:t>
                      </a:r>
                      <a:endParaRPr lang="it-IT" sz="1400" spc="-5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757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Bressanone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Brixen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Ristrutturazione 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Liceo scientifico J. </a:t>
                      </a:r>
                      <a:r>
                        <a:rPr lang="it-IT" sz="1400" b="1" kern="3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Ph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Fallmerayer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Umbau 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Realgymnasium J. </a:t>
                      </a:r>
                      <a:r>
                        <a:rPr lang="it-IT" sz="1400" b="1" kern="3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Ph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it-IT" sz="1400" b="1" kern="3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Fallmerayer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2025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7052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Bolzano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Bozen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Nuova costruzione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museo archeologico 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(Ötzi)</a:t>
                      </a:r>
                      <a:endParaRPr lang="de-DE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Neubau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Archäologiemuseum 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(Ötzi)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15764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Merano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Meran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Riqualificazione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Ippodromo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Neuentwicklung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Pferderennplatz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Ristrutturazione e ampliamento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Scuola Professionale Alberghiera Ritz 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Convitto per studenti e mensa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Umbau und Erweiterung der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Landesberufsschule C. Ritz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Studentenheim und Mensa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de-DE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de-DE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7052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Bolzano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Bozen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Ristrutturazione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poligono di San Maurizio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Sanierung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Schießstand Morizing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2027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47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184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7317E-82D5-2271-24A6-6BE02A504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707C4D-AC92-588A-B504-2B743B6C4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32</a:t>
            </a:fld>
            <a:endParaRPr lang="de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58EA107-2CA0-67DB-0EC8-EB2D6510DAD6}"/>
              </a:ext>
            </a:extLst>
          </p:cNvPr>
          <p:cNvSpPr/>
          <p:nvPr/>
        </p:nvSpPr>
        <p:spPr>
          <a:xfrm>
            <a:off x="2162464" y="418959"/>
            <a:ext cx="747868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 di fattibilità - 2026</a:t>
            </a:r>
          </a:p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Machbarkeitsstudien - 2026</a:t>
            </a:r>
          </a:p>
        </p:txBody>
      </p:sp>
      <p:graphicFrame>
        <p:nvGraphicFramePr>
          <p:cNvPr id="3" name="Tabella 7">
            <a:extLst>
              <a:ext uri="{FF2B5EF4-FFF2-40B4-BE49-F238E27FC236}">
                <a16:creationId xmlns:a16="http://schemas.microsoft.com/office/drawing/2014/main" id="{8C59729B-5D8F-58DF-EB8D-603ECCF17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632228"/>
              </p:ext>
            </p:extLst>
          </p:nvPr>
        </p:nvGraphicFramePr>
        <p:xfrm>
          <a:off x="509047" y="1172178"/>
          <a:ext cx="10982227" cy="5040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862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9020365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</a:tblGrid>
              <a:tr h="343305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Comune Gemeinde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 – Bauvorhaben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6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Bolzano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Bozen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Nuovo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macello provinciale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Neuer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Landesschlachthof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de-DE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Ristrutturazione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poligono di San Maurizio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Sanierung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Schießstand Morizing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de-DE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Nuova sede della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Centrale provinciale di emergenza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Neuer Sitz der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Landesnotrufzentrale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endParaRPr lang="de-DE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Bike Parking 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Palazzo 2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Bike Parking 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Landesgebäude 2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550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Bressanone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Brixen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Opere di risanamento e adeguamento (palestra) 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Istituto Professionale Servizi Economici Aziendali e Turistici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Sanierungs- und Anpassungsarbeiten (Turnhalle) -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WFO 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50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 comuni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spc="-7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Verschiedene Gemeinde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Realizzazione di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sistemi di antenna 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 la ricezione del segnale mobile negli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ospedali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Realisierung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Antennensysteme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für Mobilempfang in den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Krankenhäusern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5946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Bolzano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Bozen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Ristrutturazione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centro riabilitativo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via Fago 14 (2. lotto)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Sanierung des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Rehabilitationszentrums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in der </a:t>
                      </a:r>
                      <a:r>
                        <a:rPr lang="de-DE" sz="1400" b="0" kern="3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Fagenstraße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14 (2.Baulos)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  <a:tr h="5946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Egna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Neumarkt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Ristrutturazione ed ampliamento -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Scuola Professionale economia domestica ed agroalimentare - Griesfeld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Umbau und Erweiterung der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Fachschule für Hauswirtschaft und Ernährung - Griesfeld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338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728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589E8-3EA4-8F8E-249F-3F9B06587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B79B5E-A2DF-9719-1B19-673211E00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33</a:t>
            </a:fld>
            <a:endParaRPr lang="de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94241D9-C89F-F0AE-073F-D3DEF5096666}"/>
              </a:ext>
            </a:extLst>
          </p:cNvPr>
          <p:cNvSpPr/>
          <p:nvPr/>
        </p:nvSpPr>
        <p:spPr>
          <a:xfrm>
            <a:off x="2181317" y="257829"/>
            <a:ext cx="747868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 di fattibilità - 2026</a:t>
            </a:r>
          </a:p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Machbarkeitsstudien - 2026</a:t>
            </a:r>
          </a:p>
        </p:txBody>
      </p:sp>
      <p:graphicFrame>
        <p:nvGraphicFramePr>
          <p:cNvPr id="6" name="Tabella 7">
            <a:extLst>
              <a:ext uri="{FF2B5EF4-FFF2-40B4-BE49-F238E27FC236}">
                <a16:creationId xmlns:a16="http://schemas.microsoft.com/office/drawing/2014/main" id="{154375A5-B242-4EE9-8F14-C67CF0448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01025"/>
              </p:ext>
            </p:extLst>
          </p:nvPr>
        </p:nvGraphicFramePr>
        <p:xfrm>
          <a:off x="914400" y="873382"/>
          <a:ext cx="10548593" cy="5372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397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8664196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</a:tblGrid>
              <a:tr h="343305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Comune Gemeinde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 - Bauvorhaben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6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Brunico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Bruneck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Ampliamento 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Istituto tecnologico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 Via Josef Ferrari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Erweiterung der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Technologischen Fachoberschule 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 der Josef-Ferrari-Straße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endParaRPr lang="de-DE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Sozialwissenschaftliches Gymnasium und Kunstgymnasium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Liceo per le scienze sociali e liceo artistico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Realizzazione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mensa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- Centro Scolastico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Realisierung einer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Mensa 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für die Schulen im Bildungszentrum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de-DE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Ristrutturazione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centro sociale Trayah -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 lotto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Sanierung des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Sozialzentrums </a:t>
                      </a:r>
                      <a:r>
                        <a:rPr lang="de-DE" sz="1400" b="1" kern="3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Trayah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-  2. Baulos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454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Dobbiaco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Toblach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Risanamento energetico e miglioramento funzionale -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Centro culturale Grand Hotel Dobbiaco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Energetische Sanierung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Kulturzentrum Grand Hotel Toblach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505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Terlano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Terlan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Risanamento energetico e ristrutturazione 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Scuola Provinciale Vigili del Fuoco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Vilpiano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Energetische Sanierung und Erneuerung  -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Landesfeuerwehrschule - Vilpian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444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Vadena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Pfatten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Edificio principale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centro sperimentale Laimburg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Hauptgebäude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Versuchzentrum Laimburg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  <a:tr h="4658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Ortisei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St. Ulrich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Realizzazione di un nuovo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convitto con mensa e palestra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Realisierung </a:t>
                      </a:r>
                      <a:r>
                        <a:rPr lang="it-IT" sz="1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eines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neuen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Studentenheims mit Mensa und Turnhalle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338730"/>
                  </a:ext>
                </a:extLst>
              </a:tr>
              <a:tr h="4403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Varna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Vahrn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Demo-Ricostruzione dell'edificio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Bartgaishof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Varna 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Alloggi comunità e laboratori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Abbruch und Wiederaufbau des Gebäudes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Bartgaishof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Vahrn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it-IT" sz="1400" b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Wohngemeinschaften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und Werkstätten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618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601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06E4B-5881-C837-E65F-C3C85E91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64" y="429528"/>
            <a:ext cx="10514013" cy="960315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Piano Edilizia Scolastica (PES)</a:t>
            </a:r>
            <a:br>
              <a:rPr lang="de-DE" sz="2000" dirty="0"/>
            </a:br>
            <a:r>
              <a:rPr lang="de-DE" sz="2000" dirty="0"/>
              <a:t>Schulbauplanung (SBP)</a:t>
            </a:r>
            <a:br>
              <a:rPr lang="de-DE" sz="2000" dirty="0"/>
            </a:br>
            <a:endParaRPr lang="de-IT" sz="2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98775C-81E9-D27D-00C0-E05869B0A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64" y="1721877"/>
            <a:ext cx="4748994" cy="4419619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Istituzione del </a:t>
            </a:r>
            <a:r>
              <a:rPr lang="it-IT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Gruppo di lavoro interistituzionale PES</a:t>
            </a:r>
            <a:r>
              <a:rPr lang="it-IT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Decisione </a:t>
            </a:r>
            <a:r>
              <a:rPr lang="de-DE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 </a:t>
            </a:r>
            <a:r>
              <a:rPr lang="de-DE" sz="16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Giunta</a:t>
            </a:r>
            <a:r>
              <a:rPr lang="de-DE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provinciale (23.07.2024) </a:t>
            </a:r>
          </a:p>
          <a:p>
            <a:pPr marL="342900" indent="-3429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Obiettivo: definizione puntuale del </a:t>
            </a:r>
            <a:r>
              <a:rPr lang="it-IT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fabbisogno </a:t>
            </a:r>
            <a:r>
              <a:rPr lang="it-IT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delle scuole in termini di </a:t>
            </a:r>
            <a:r>
              <a:rPr lang="it-IT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spazi </a:t>
            </a:r>
            <a:r>
              <a:rPr lang="it-IT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delle</a:t>
            </a:r>
            <a:r>
              <a:rPr lang="it-IT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priorità degli interventi</a:t>
            </a:r>
            <a:endParaRPr lang="it-IT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F53026-BF52-394F-883B-8FE64696A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34</a:t>
            </a:fld>
            <a:endParaRPr lang="de-IT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897A57C5-8CBB-AED7-CA64-21242C8E50F1}"/>
              </a:ext>
            </a:extLst>
          </p:cNvPr>
          <p:cNvSpPr txBox="1">
            <a:spLocks/>
          </p:cNvSpPr>
          <p:nvPr/>
        </p:nvSpPr>
        <p:spPr>
          <a:xfrm>
            <a:off x="5929491" y="1721877"/>
            <a:ext cx="4930187" cy="44196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Asap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tx1"/>
                </a:solidFill>
                <a:latin typeface="Asap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Asap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Asap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Asap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Konstituierung der </a:t>
            </a:r>
            <a:r>
              <a:rPr lang="de-DE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Arbeitsgruppe SBP </a:t>
            </a:r>
            <a:r>
              <a:rPr lang="de-DE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Entscheidung der Landesregierung (23.07.2024)</a:t>
            </a:r>
          </a:p>
          <a:p>
            <a:pPr marL="342900" indent="-3429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Ziel: </a:t>
            </a:r>
            <a:r>
              <a:rPr lang="de-DE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präzise Festlegung des </a:t>
            </a:r>
            <a:r>
              <a:rPr lang="de-DE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Bedarfs der Schulen </a:t>
            </a:r>
            <a:r>
              <a:rPr lang="de-DE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hinsichtlich der </a:t>
            </a:r>
            <a:r>
              <a:rPr lang="de-DE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Räumlichkeiten </a:t>
            </a:r>
            <a:r>
              <a:rPr lang="de-DE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der </a:t>
            </a:r>
            <a:r>
              <a:rPr lang="de-DE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Prioritäten der Maßnahmen</a:t>
            </a:r>
            <a:endParaRPr lang="it-IT" sz="16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94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31973-342A-3EF0-60D5-CA9D9925A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EBA55-9F51-DD77-2D88-F5B98EA2E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600"/>
            <a:ext cx="10514013" cy="960315"/>
          </a:xfrm>
        </p:spPr>
        <p:txBody>
          <a:bodyPr anchor="t">
            <a:normAutofit/>
          </a:bodyPr>
          <a:lstStyle/>
          <a:p>
            <a:pPr algn="ctr"/>
            <a:r>
              <a:rPr lang="it-IT" sz="2000" dirty="0"/>
              <a:t>Gruppo di lavoro interistituzionale PES </a:t>
            </a:r>
            <a:br>
              <a:rPr lang="de-DE" sz="2000" dirty="0"/>
            </a:br>
            <a:r>
              <a:rPr lang="de-DE" sz="2000" dirty="0"/>
              <a:t>Arbeitsgruppe SBP </a:t>
            </a:r>
            <a:br>
              <a:rPr lang="de-DE" sz="2000" dirty="0"/>
            </a:br>
            <a:endParaRPr lang="de-IT" sz="2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6975C2-110D-B0A6-6170-EF5DD70C6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51" y="1825626"/>
            <a:ext cx="5456728" cy="4352498"/>
          </a:xfrm>
        </p:spPr>
        <p:txBody>
          <a:bodyPr>
            <a:norm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500" dirty="0"/>
              <a:t>Direttore Dipartimento Opere pubbliche ed alla valorizzazione del patrimonio/ Direktor Ressort  </a:t>
            </a:r>
            <a:r>
              <a:rPr lang="de-DE" sz="1500" dirty="0"/>
              <a:t>Hochbau, Valorisierung des Vermögens, Grundbuch und Kataster</a:t>
            </a:r>
            <a:r>
              <a:rPr lang="it-IT" sz="1500" dirty="0"/>
              <a:t> (</a:t>
            </a:r>
            <a:r>
              <a:rPr lang="it-IT" sz="1500" b="1" dirty="0"/>
              <a:t>Daniel Bedin</a:t>
            </a:r>
            <a:r>
              <a:rPr lang="it-IT" sz="1500" dirty="0"/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500" dirty="0"/>
              <a:t>Direttore Ripartizione Edilizia e servizio tecnico/ Direktor Abteilung Hochbau und technischer Dienst (</a:t>
            </a:r>
            <a:r>
              <a:rPr lang="it-IT" sz="1500" b="1" dirty="0"/>
              <a:t>Marco Springhetti)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500" dirty="0"/>
              <a:t>Direttore per l'istruzione e la formazione italiana / Direktor  Italienische Bildung (</a:t>
            </a:r>
            <a:r>
              <a:rPr lang="it-IT" sz="1500" b="1" dirty="0"/>
              <a:t>Vincenzo Gullotta</a:t>
            </a:r>
            <a:r>
              <a:rPr lang="it-IT" sz="1500" dirty="0"/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500" dirty="0"/>
              <a:t>Direttore per l’istruzione e la formazione tedesca/ Direktor  Deutsche Bildung (</a:t>
            </a:r>
            <a:r>
              <a:rPr lang="it-IT" sz="1500" b="1" dirty="0"/>
              <a:t>Gustav Tschenett</a:t>
            </a:r>
            <a:r>
              <a:rPr lang="it-IT" sz="1500" dirty="0"/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500" dirty="0"/>
              <a:t>Direttore per l’istruzione, la formazione e la cultura ladina/ Direktor Ladinische Bildung und Kultur  (</a:t>
            </a:r>
            <a:r>
              <a:rPr lang="it-IT" sz="1500" b="1" dirty="0"/>
              <a:t>André Comploi</a:t>
            </a:r>
            <a:r>
              <a:rPr lang="it-IT" sz="1500" dirty="0"/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500" dirty="0"/>
              <a:t>Direttrice della Ripartizione Diritto allo studio/ </a:t>
            </a:r>
            <a:r>
              <a:rPr lang="it-IT" sz="1500" dirty="0" err="1"/>
              <a:t>Direktorin</a:t>
            </a:r>
            <a:r>
              <a:rPr lang="it-IT" sz="1500" dirty="0"/>
              <a:t> Abteilung Bildungsförderung (</a:t>
            </a:r>
            <a:r>
              <a:rPr lang="it-IT" sz="1500" b="1" dirty="0"/>
              <a:t>Rolanda Tschugguel</a:t>
            </a:r>
            <a:r>
              <a:rPr lang="it-IT" sz="15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/>
          </a:p>
        </p:txBody>
      </p:sp>
      <p:sp>
        <p:nvSpPr>
          <p:cNvPr id="1031" name="Footer Placeholder 3">
            <a:extLst>
              <a:ext uri="{FF2B5EF4-FFF2-40B4-BE49-F238E27FC236}">
                <a16:creationId xmlns:a16="http://schemas.microsoft.com/office/drawing/2014/main" id="{B2470721-4D12-CAEB-E724-FE3D4FCAE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503636"/>
            <a:ext cx="4928826" cy="89193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600"/>
              <a:t>Datum/data, Referent-Referentin/relatore-relatricie</a:t>
            </a:r>
            <a:endParaRPr lang="de-IT" sz="60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289EBE-F6A0-B282-7AFA-EEF1B2D3A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6651" y="6473531"/>
            <a:ext cx="532313" cy="13273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1CA634B-EE3A-F043-9605-67067B4CCBC4}" type="slidenum">
              <a:rPr lang="de-IT" smtClean="0"/>
              <a:pPr>
                <a:lnSpc>
                  <a:spcPct val="90000"/>
                </a:lnSpc>
                <a:spcAft>
                  <a:spcPts val="600"/>
                </a:spcAft>
              </a:pPr>
              <a:t>35</a:t>
            </a:fld>
            <a:endParaRPr lang="de-IT"/>
          </a:p>
        </p:txBody>
      </p:sp>
      <p:pic>
        <p:nvPicPr>
          <p:cNvPr id="1028" name="Picture 4" descr="Ein Bild, das Kleidung, Person, Anzug, Mann enthält.&#10;&#10;KI-generierte Inhalte können fehlerhaft sein.">
            <a:extLst>
              <a:ext uri="{FF2B5EF4-FFF2-40B4-BE49-F238E27FC236}">
                <a16:creationId xmlns:a16="http://schemas.microsoft.com/office/drawing/2014/main" id="{864E40C9-6C1C-5ED5-6B8C-14A6B778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9" y="1825626"/>
            <a:ext cx="5597469" cy="419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27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5CD0A-0E5E-ACDD-ADBF-A3B5B3CBE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16B66-4103-B07F-2C83-F946332FD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1" y="508356"/>
            <a:ext cx="10514013" cy="960315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Gruppo di lavoro PES - </a:t>
            </a:r>
            <a:r>
              <a:rPr lang="de-DE" sz="2000" dirty="0" err="1"/>
              <a:t>Risultati</a:t>
            </a:r>
            <a:br>
              <a:rPr lang="de-DE" sz="2000" dirty="0"/>
            </a:br>
            <a:r>
              <a:rPr lang="de-DE" sz="2000" dirty="0"/>
              <a:t>Arbeitsgruppe SBP - Ergebnisse</a:t>
            </a:r>
            <a:endParaRPr lang="de-IT" sz="2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08758C-EAAD-7AB8-4844-B994685A7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05" y="1621410"/>
            <a:ext cx="11604395" cy="4188571"/>
          </a:xfrm>
        </p:spPr>
        <p:txBody>
          <a:bodyPr>
            <a:normAutofit/>
          </a:bodyPr>
          <a:lstStyle/>
          <a:p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Scuole in lingua italiana/ </a:t>
            </a:r>
            <a:r>
              <a:rPr lang="it-IT" sz="1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Schulen</a:t>
            </a:r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italienischer</a:t>
            </a:r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Sprache</a:t>
            </a:r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1° priorità/1.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Scuola professionale alberghiera Ritz (Merano) 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ampliamento e ristrutturazione/ Erweiterung und Umbau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2° priorità/ 2.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IPC C. de Medici (Bolzano) 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ampliamento /Erweiterung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3° priorità/ 3.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Liceo scientifico Evangelista Torricelli (Bolzano) 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ampliamento/ Erweiterung</a:t>
            </a:r>
          </a:p>
          <a:p>
            <a:pPr algn="just"/>
            <a:endParaRPr lang="it-IT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Scuole in lingua tedesca/ </a:t>
            </a:r>
            <a:r>
              <a:rPr lang="it-IT" sz="1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Schulen</a:t>
            </a:r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deutscher</a:t>
            </a:r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Sprache</a:t>
            </a:r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1° priorità/ 1.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Istituto Professionale Servizi Economici Aziendali e Turistici (Bressanone) 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risanamento e adeguamento/ Erweiterung und Umbau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2° priorità/ 2.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Scuola Professionale Provinciale per il commercio e le arti grafiche J. Gutenberg (Bolzano)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risanamento/ Umbau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3° priorità/3.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Scuola professionale alberghiera Emma Hellenstainer (Bressanone)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risanamento/ Erweiterung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4° priorità/ 4.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Istituto tecnologico (Brunico) 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ampliamento/ Erweiterung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5° priorità/ 5.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Liceo delle Scienze Umane e Istituto Tecnico per il Turismo R. Gasteiner (Bolzano) 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ampliamento/ Erweiterung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6° priorità/ 6.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Scolastico Karl Wolf (Merano) 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ristrutturazione e realizzazione di una mensa/ Umbau und Bau einer Mensa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709908-653D-546A-25A0-38E58A5B4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36</a:t>
            </a:fld>
            <a:endParaRPr lang="de-IT" dirty="0"/>
          </a:p>
        </p:txBody>
      </p:sp>
    </p:spTree>
    <p:extLst>
      <p:ext uri="{BB962C8B-B14F-4D97-AF65-F5344CB8AC3E}">
        <p14:creationId xmlns:p14="http://schemas.microsoft.com/office/powerpoint/2010/main" val="20901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06E31-5B80-32C0-1F8E-CECDE2961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B97F3-A633-C5BE-E8DA-40A309F8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13" y="800588"/>
            <a:ext cx="10514013" cy="960315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Gruppo di lavoro PES - </a:t>
            </a:r>
            <a:r>
              <a:rPr lang="de-DE" sz="2000" dirty="0" err="1"/>
              <a:t>Risultati</a:t>
            </a:r>
            <a:br>
              <a:rPr lang="de-DE" sz="2000" dirty="0"/>
            </a:br>
            <a:r>
              <a:rPr lang="de-DE" sz="2000" dirty="0"/>
              <a:t>Arbeitsgruppe SBP - Ergebnisse</a:t>
            </a:r>
            <a:endParaRPr lang="de-IT" sz="2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4261C2-91B0-A912-0DD3-82838A63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57" y="1992017"/>
            <a:ext cx="10514012" cy="2873965"/>
          </a:xfrm>
        </p:spPr>
        <p:txBody>
          <a:bodyPr>
            <a:normAutofit lnSpcReduction="10000"/>
          </a:bodyPr>
          <a:lstStyle/>
          <a:p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Scuole in lingua ladina/ </a:t>
            </a:r>
            <a:r>
              <a:rPr lang="it-IT" sz="1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Schulen</a:t>
            </a:r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ladinischer</a:t>
            </a:r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Sprache</a:t>
            </a:r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1° priorità/ 1.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Complesso scolastico a La Villa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ristrutturazione/ Umbau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il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Comune di Ortisei 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stata individuata come nuova priorità la realizzazione di una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palestra dedicata al convitto, di una mensa e di un campo da calcio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Gemeinde St. Ulrich wurde der Bau einer </a:t>
            </a:r>
            <a:r>
              <a:rPr lang="de-DE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Turnhalle für das Schülerheim</a:t>
            </a:r>
            <a:r>
              <a:rPr lang="de-DE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einer Mensa und eines Fußballplatzes </a:t>
            </a:r>
            <a:r>
              <a:rPr lang="de-DE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 neue Priorität identifiziert.</a:t>
            </a:r>
            <a:endParaRPr lang="it-IT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Convitti/ </a:t>
            </a:r>
            <a:r>
              <a:rPr lang="it-IT" sz="1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Schülerheime</a:t>
            </a:r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1° priorità/ 1.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Istituto Superiore Sport Invernali (Malles)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ampliamento/ Erweiterung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2° priorità/ 2. Priorität: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Convitti Maria Ward e Marianum (Bressanone)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 risanamento/ Sanierung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Realizzazione di un nuovo convitto con mensa e palestra per circa 130 studenti nel </a:t>
            </a:r>
            <a:r>
              <a:rPr lang="it-IT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Comune di Ortisei</a:t>
            </a:r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 eines neuen Schülerheims mit Mensa und Turnhalle für etwa 130 Schüler in der </a:t>
            </a:r>
            <a:r>
              <a:rPr lang="de-DE" sz="1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Gemeinde St. Ulrich</a:t>
            </a:r>
            <a:r>
              <a:rPr lang="de-DE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14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DB7D91-8732-C47B-6F5F-79DDFE098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37</a:t>
            </a:fld>
            <a:endParaRPr lang="de-IT" dirty="0"/>
          </a:p>
        </p:txBody>
      </p:sp>
    </p:spTree>
    <p:extLst>
      <p:ext uri="{BB962C8B-B14F-4D97-AF65-F5344CB8AC3E}">
        <p14:creationId xmlns:p14="http://schemas.microsoft.com/office/powerpoint/2010/main" val="3610177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BF3ECC1-1C1D-CD5D-5F9D-077B9CC2F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38</a:t>
            </a:fld>
            <a:endParaRPr lang="de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66E99A-2412-7742-F0CC-CF8ABDC9BD53}"/>
              </a:ext>
            </a:extLst>
          </p:cNvPr>
          <p:cNvSpPr txBox="1"/>
          <p:nvPr/>
        </p:nvSpPr>
        <p:spPr>
          <a:xfrm>
            <a:off x="2270540" y="639459"/>
            <a:ext cx="7108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FONDI NEL TRIENNIO 2026-2028</a:t>
            </a:r>
          </a:p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FINANZIELLE MITTEL IM DREIJAHRESZEITRAUM 2026-2028</a:t>
            </a:r>
          </a:p>
          <a:p>
            <a:pPr algn="ctr"/>
            <a:endParaRPr lang="it-IT" b="1" dirty="0">
              <a:solidFill>
                <a:schemeClr val="tx1">
                  <a:lumMod val="50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8D2D6F-77BB-6520-685B-F2C468D3DB2C}"/>
              </a:ext>
            </a:extLst>
          </p:cNvPr>
          <p:cNvSpPr txBox="1"/>
          <p:nvPr/>
        </p:nvSpPr>
        <p:spPr>
          <a:xfrm>
            <a:off x="2911328" y="50103"/>
            <a:ext cx="7108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Opere pubbliche - Ripartizione Amministrazione del patrimonio</a:t>
            </a:r>
          </a:p>
          <a:p>
            <a:pPr algn="ctr"/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Öffentliche – Abteilung Vermögensverwaltung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b="1" dirty="0"/>
          </a:p>
          <a:p>
            <a:endParaRPr lang="it-IT" dirty="0"/>
          </a:p>
        </p:txBody>
      </p:sp>
      <p:graphicFrame>
        <p:nvGraphicFramePr>
          <p:cNvPr id="9" name="Tabella 3">
            <a:extLst>
              <a:ext uri="{FF2B5EF4-FFF2-40B4-BE49-F238E27FC236}">
                <a16:creationId xmlns:a16="http://schemas.microsoft.com/office/drawing/2014/main" id="{35DCEEC9-C68A-D5D3-C6CB-1C3D566E3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936063"/>
              </p:ext>
            </p:extLst>
          </p:nvPr>
        </p:nvGraphicFramePr>
        <p:xfrm>
          <a:off x="319406" y="1461156"/>
          <a:ext cx="11406433" cy="4448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5420">
                  <a:extLst>
                    <a:ext uri="{9D8B030D-6E8A-4147-A177-3AD203B41FA5}">
                      <a16:colId xmlns:a16="http://schemas.microsoft.com/office/drawing/2014/main" val="3908964129"/>
                    </a:ext>
                  </a:extLst>
                </a:gridCol>
                <a:gridCol w="8281013">
                  <a:extLst>
                    <a:ext uri="{9D8B030D-6E8A-4147-A177-3AD203B41FA5}">
                      <a16:colId xmlns:a16="http://schemas.microsoft.com/office/drawing/2014/main" val="1906608685"/>
                    </a:ext>
                  </a:extLst>
                </a:gridCol>
              </a:tblGrid>
              <a:tr h="829557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Anno</a:t>
                      </a:r>
                    </a:p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Jahr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Fondi già </a:t>
                      </a:r>
                      <a:r>
                        <a:rPr lang="de-DE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impegnati</a:t>
                      </a:r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 </a:t>
                      </a:r>
                      <a:r>
                        <a:rPr lang="de-DE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prenotati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Bereits zweckgebundene oder vorgemerkte finanzielle Mittel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157506"/>
                  </a:ext>
                </a:extLst>
              </a:tr>
              <a:tr h="673162"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PPP Gamper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28,9 Mio. €  </a:t>
                      </a:r>
                    </a:p>
                    <a:p>
                      <a:pPr algn="ctr"/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(= 46% del costo dell’investimento/ 46% der Investitionskosten)</a:t>
                      </a:r>
                    </a:p>
                    <a:p>
                      <a:pPr algn="l"/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359972"/>
                  </a:ext>
                </a:extLst>
              </a:tr>
              <a:tr h="673162"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PPP Building Renovation+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54,8 Mio. € </a:t>
                      </a:r>
                    </a:p>
                    <a:p>
                      <a:pPr algn="ctr"/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(= 52% del costo dell’investimento/ gleich 52% der Investitionskosten)</a:t>
                      </a:r>
                    </a:p>
                    <a:p>
                      <a:pPr algn="ctr"/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696272"/>
                  </a:ext>
                </a:extLst>
              </a:tr>
              <a:tr h="673162"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PPP Cura Resort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31,5 Mio. € </a:t>
                      </a:r>
                    </a:p>
                    <a:p>
                      <a:pPr algn="ctr"/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(= 37% del costo dell’investimento/ gleich 37% der Investitionskosten)</a:t>
                      </a:r>
                    </a:p>
                    <a:p>
                      <a:pPr algn="ctr"/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67951"/>
                  </a:ext>
                </a:extLst>
              </a:tr>
              <a:tr h="750724"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PPP-Kulturgüterdepot</a:t>
                      </a:r>
                      <a:endParaRPr lang="it-IT" sz="1400" b="0" spc="-1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51,15 Mio. € </a:t>
                      </a:r>
                    </a:p>
                    <a:p>
                      <a:pPr algn="ctr"/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(= 49% del costo </a:t>
                      </a:r>
                      <a:r>
                        <a:rPr lang="de-DE" sz="1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dell‘investimento</a:t>
                      </a: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46% der Investitionskosten)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799752"/>
                  </a:ext>
                </a:extLst>
              </a:tr>
              <a:tr h="67316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TOTALE – SUMME </a:t>
                      </a:r>
                      <a:endParaRPr lang="it-IT" sz="16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                                       166,4 Mio.  €	</a:t>
                      </a:r>
                      <a:r>
                        <a:rPr lang="it-IT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	</a:t>
                      </a:r>
                    </a:p>
                    <a:p>
                      <a:pPr algn="l"/>
                      <a:endParaRPr lang="it-IT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464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715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D377E-FCB5-18B3-4576-08C4F9681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813E798-FE75-762C-137F-746505A87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39</a:t>
            </a:fld>
            <a:endParaRPr lang="de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01FB9D-CA2B-5B86-E788-D8D0042229F3}"/>
              </a:ext>
            </a:extLst>
          </p:cNvPr>
          <p:cNvSpPr txBox="1"/>
          <p:nvPr/>
        </p:nvSpPr>
        <p:spPr>
          <a:xfrm>
            <a:off x="120169" y="491739"/>
            <a:ext cx="1141823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PPP Via Gamper –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Palazzo provinciale 13</a:t>
            </a:r>
          </a:p>
          <a:p>
            <a:pPr algn="ctr"/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PPP Gamperstraße –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Landhaus 13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Immagine 1">
            <a:extLst>
              <a:ext uri="{FF2B5EF4-FFF2-40B4-BE49-F238E27FC236}">
                <a16:creationId xmlns:a16="http://schemas.microsoft.com/office/drawing/2014/main" id="{1E01B7C7-31B4-8FE3-BA38-29DF72F6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17" y="1242313"/>
            <a:ext cx="9428166" cy="497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62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0EAEF-83ED-D98B-D448-32038CDD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EA6C7C-AF3F-623D-2209-7FA18F265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4</a:t>
            </a:fld>
            <a:endParaRPr lang="de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383E91-7371-5B26-EEB0-CC1009E3B722}"/>
              </a:ext>
            </a:extLst>
          </p:cNvPr>
          <p:cNvSpPr txBox="1"/>
          <p:nvPr/>
        </p:nvSpPr>
        <p:spPr>
          <a:xfrm>
            <a:off x="216651" y="178653"/>
            <a:ext cx="120664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€ 431.562.871,16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ripartiti  per ambito di competenza  - 113 opere</a:t>
            </a:r>
          </a:p>
          <a:p>
            <a:pPr lvl="0" algn="ctr">
              <a:defRPr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€ 431.562.871,16 </a:t>
            </a: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unterteilt nach Kompetenzbereich - 113 Bauvorhaben</a:t>
            </a: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003AD0-778F-E248-03FA-BBEB210FC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02" y="1065229"/>
            <a:ext cx="8983744" cy="57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00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872B2-C133-D0D1-9D3C-6C816301F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DB723-D7B0-6F42-A24D-D62720508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40</a:t>
            </a:fld>
            <a:endParaRPr lang="de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21AAA7-9287-882B-D09E-B59205CA2145}"/>
              </a:ext>
            </a:extLst>
          </p:cNvPr>
          <p:cNvSpPr txBox="1"/>
          <p:nvPr/>
        </p:nvSpPr>
        <p:spPr>
          <a:xfrm>
            <a:off x="120169" y="491739"/>
            <a:ext cx="1141823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PPP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Deposito Beni Culturali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Egna</a:t>
            </a:r>
            <a:endParaRPr lang="de-DE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PPP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Kulturgüterdepot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Neumarkt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9E99376-9E88-40A7-05B1-FC811887A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54" y="1368902"/>
            <a:ext cx="8789782" cy="4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557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11CF0D-137F-BA3D-C71C-287ACED8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41</a:t>
            </a:fld>
            <a:endParaRPr lang="de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67EE0D8-DFE9-6516-2EEF-3C9E3B6D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51" y="775583"/>
            <a:ext cx="11354188" cy="583068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7DE50C-FC2B-61CA-424D-F284ED747FDF}"/>
              </a:ext>
            </a:extLst>
          </p:cNvPr>
          <p:cNvSpPr txBox="1"/>
          <p:nvPr/>
        </p:nvSpPr>
        <p:spPr>
          <a:xfrm>
            <a:off x="1958790" y="251731"/>
            <a:ext cx="82744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Progetti esecutivi già consegnati -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Bereits eingereichte Ausführungsprojekte</a:t>
            </a:r>
          </a:p>
        </p:txBody>
      </p:sp>
    </p:spTree>
    <p:extLst>
      <p:ext uri="{BB962C8B-B14F-4D97-AF65-F5344CB8AC3E}">
        <p14:creationId xmlns:p14="http://schemas.microsoft.com/office/powerpoint/2010/main" val="2329621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E56595-31B7-D364-4A66-390E4AC61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42</a:t>
            </a:fld>
            <a:endParaRPr lang="de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5BDB91-3BC0-44D5-33C7-40EB7361D1AD}"/>
              </a:ext>
            </a:extLst>
          </p:cNvPr>
          <p:cNvSpPr txBox="1"/>
          <p:nvPr/>
        </p:nvSpPr>
        <p:spPr>
          <a:xfrm>
            <a:off x="2541977" y="360969"/>
            <a:ext cx="710804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</a:t>
            </a:r>
            <a:r>
              <a:rPr lang="de-DE" sz="17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Building Renovation+ / Fokus auf </a:t>
            </a:r>
            <a:r>
              <a:rPr lang="de-DE" sz="17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Buildung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7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Renovatio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2251022-C813-450C-450A-483134351FC8}"/>
              </a:ext>
            </a:extLst>
          </p:cNvPr>
          <p:cNvSpPr/>
          <p:nvPr/>
        </p:nvSpPr>
        <p:spPr>
          <a:xfrm>
            <a:off x="1934274" y="730301"/>
            <a:ext cx="80991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opere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cui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esecuzione inizierà nel 2026 </a:t>
            </a:r>
          </a:p>
          <a:p>
            <a:pPr algn="ctr"/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Einige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Bauvorhaben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deren Ausführung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2026 beginnt </a:t>
            </a:r>
            <a:r>
              <a:rPr lang="it-IT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it-IT" sz="1200" dirty="0"/>
          </a:p>
        </p:txBody>
      </p:sp>
      <p:graphicFrame>
        <p:nvGraphicFramePr>
          <p:cNvPr id="9" name="Tabella 7">
            <a:extLst>
              <a:ext uri="{FF2B5EF4-FFF2-40B4-BE49-F238E27FC236}">
                <a16:creationId xmlns:a16="http://schemas.microsoft.com/office/drawing/2014/main" id="{A265555E-8E8D-ECEA-8715-9A3B17F22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899370"/>
              </p:ext>
            </p:extLst>
          </p:nvPr>
        </p:nvGraphicFramePr>
        <p:xfrm>
          <a:off x="1146028" y="1461156"/>
          <a:ext cx="10175564" cy="4769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566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6464183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832815">
                  <a:extLst>
                    <a:ext uri="{9D8B030D-6E8A-4147-A177-3AD203B41FA5}">
                      <a16:colId xmlns:a16="http://schemas.microsoft.com/office/drawing/2014/main" val="163209601"/>
                    </a:ext>
                  </a:extLst>
                </a:gridCol>
              </a:tblGrid>
              <a:tr h="87093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Comune Gemeinde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 - Bauvorhaben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Inizio Lavori</a:t>
                      </a:r>
                    </a:p>
                    <a:p>
                      <a:pPr algn="ctr"/>
                      <a:r>
                        <a:rPr lang="it-IT" sz="1400" spc="-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Beginn der Arbeiten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825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Bolzano - Bozen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Palazzo provinciale 1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Landhaus 1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2026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endParaRPr lang="de-DE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768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Bolzano - Bozen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Palazzo provinciale 3b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Landhaus 3b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768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Bolzano - Bozen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Piscina scolastica 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Samuele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Schulschwimmbad</a:t>
                      </a: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Samuele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768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Bolzano - Bozen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Intendenza scolastica tedesca e ladina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Deutsche und ladinische Bildungsdirektion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890260"/>
                  </a:ext>
                </a:extLst>
              </a:tr>
              <a:tr h="768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Bolzano - Bozen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Palazzo provinciale 7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Landhaus 7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462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967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B4FAAB2-3A9E-DB10-6C55-542A3A51E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33" y="5452237"/>
            <a:ext cx="8560569" cy="605672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Calibri" panose="020F0502020204030204" pitchFamily="34" charset="0"/>
              </a:rPr>
              <a:t>Assessore provinciale/Landesrat Christian Bianchi</a:t>
            </a:r>
            <a:br>
              <a:rPr lang="de-DE" dirty="0"/>
            </a:br>
            <a:endParaRPr lang="de-IT" dirty="0"/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95F9FA94-9B1B-98E2-C418-3C7F708F71F6}"/>
              </a:ext>
            </a:extLst>
          </p:cNvPr>
          <p:cNvSpPr txBox="1">
            <a:spLocks/>
          </p:cNvSpPr>
          <p:nvPr/>
        </p:nvSpPr>
        <p:spPr>
          <a:xfrm>
            <a:off x="574519" y="3429000"/>
            <a:ext cx="8861195" cy="539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Asap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Asap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Asap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Asap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Asap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COSTRUIAMO PER VOI - WIR BAUEN FÜR EUCH</a:t>
            </a:r>
            <a:r>
              <a:rPr lang="de-DE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de-IT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IT" dirty="0"/>
          </a:p>
        </p:txBody>
      </p:sp>
    </p:spTree>
    <p:extLst>
      <p:ext uri="{BB962C8B-B14F-4D97-AF65-F5344CB8AC3E}">
        <p14:creationId xmlns:p14="http://schemas.microsoft.com/office/powerpoint/2010/main" val="1537544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A6F31-4261-2257-3A4B-E34F853E7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B93634-77A4-E96B-DBCF-38A615A08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5</a:t>
            </a:fld>
            <a:endParaRPr lang="de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A7D23C6-6A62-3A74-4B7D-C85539937202}"/>
              </a:ext>
            </a:extLst>
          </p:cNvPr>
          <p:cNvSpPr/>
          <p:nvPr/>
        </p:nvSpPr>
        <p:spPr>
          <a:xfrm>
            <a:off x="1922139" y="223679"/>
            <a:ext cx="8099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Alcune </a:t>
            </a:r>
            <a:r>
              <a:rPr lang="it-IT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opere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cui </a:t>
            </a:r>
            <a:r>
              <a:rPr lang="it-IT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esecuzione inizierà nel triennio 2026 – 2028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Einige </a:t>
            </a:r>
            <a:r>
              <a:rPr lang="it-IT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Bauvorhaben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deren Ausführung </a:t>
            </a:r>
            <a:r>
              <a:rPr lang="it-IT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Dreijahreszeitraum 2026 – 2028 beginnt 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it-IT" sz="1200" dirty="0"/>
          </a:p>
        </p:txBody>
      </p:sp>
      <p:graphicFrame>
        <p:nvGraphicFramePr>
          <p:cNvPr id="6" name="Tabella 7">
            <a:extLst>
              <a:ext uri="{FF2B5EF4-FFF2-40B4-BE49-F238E27FC236}">
                <a16:creationId xmlns:a16="http://schemas.microsoft.com/office/drawing/2014/main" id="{2D408A02-86F1-0241-0732-0FA92880A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320390"/>
              </p:ext>
            </p:extLst>
          </p:nvPr>
        </p:nvGraphicFramePr>
        <p:xfrm>
          <a:off x="430142" y="1054676"/>
          <a:ext cx="11331716" cy="502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114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7996199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596403">
                  <a:extLst>
                    <a:ext uri="{9D8B030D-6E8A-4147-A177-3AD203B41FA5}">
                      <a16:colId xmlns:a16="http://schemas.microsoft.com/office/drawing/2014/main" val="163209601"/>
                    </a:ext>
                  </a:extLst>
                </a:gridCol>
              </a:tblGrid>
              <a:tr h="55312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Comune Gemeinde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 - Bauvorhaben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Inizio Lavori</a:t>
                      </a:r>
                    </a:p>
                    <a:p>
                      <a:pPr algn="ctr"/>
                      <a:r>
                        <a:rPr lang="it-IT" sz="1400" spc="-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Beginn der Arbeiten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70791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Bolzano - Bozen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Nuova sede del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distretto Bolzano/Oltrisarco – Aslago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(14,9 Mio. €)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Neuer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Sprengelsitz Bozen/Oberau – Haslach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1008632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Realizzazione del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Centro bibliotecario </a:t>
                      </a:r>
                      <a:r>
                        <a:rPr lang="it-IT" sz="1400" b="0" i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Bolzano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 il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Centro di documentazione per la Tutela delle minoranze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l’Autonomia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 le mediateche audiovisive provinciali (103 Mio. €)</a:t>
                      </a:r>
                      <a:endParaRPr lang="de-DE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Realisierung des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Bibliothekenzentrums 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 Bozen mit dem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Dokumentationszentrum für den Minderheitenschutz, für die Autonomie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und die Landesmediatheken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780877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Demolizione, ricostruzione e costruzione di nuovi edifici 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Caserma Vittorio Veneto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(29,8 Mio. €)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Abbruch, Wiederaufbau und Neubau verschiedener Gebäude -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Kaserne Vittorio Veneto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553121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Conservatorio musicale Monteverdi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– Ristrutturazione dell’edificio (10,5 Mio. €)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400" b="1" kern="3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Musikkonservatorium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Monteverdi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– Umbau des </a:t>
                      </a:r>
                      <a:r>
                        <a:rPr lang="it-IT" sz="1400" b="0" kern="3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Gebäudes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890260"/>
                  </a:ext>
                </a:extLst>
              </a:tr>
              <a:tr h="100863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Opere di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adeguamento e trasformazione degli impianti termici secondari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degli edifici provinciali di Bolzano già allacciati alla rete di teleriscaldamento (1,7 Mio. €)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Anpassungs- und Umbauarbeiten an den sekundären Heizungsanlagen 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der bereits an das Fernwärmenetz angeschlossenen Landesgebäude in Bozen</a:t>
                      </a:r>
                      <a:endParaRPr lang="it-IT" sz="1400" b="0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462482"/>
                  </a:ext>
                </a:extLst>
              </a:tr>
              <a:tr h="55312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Risanamento piani interrati </a:t>
                      </a: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scuola Hannah Arendt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(2,1 Mio. €)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Sanierung von Untergeschossen der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Schule Hannah Arendt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2027</a:t>
                      </a:r>
                      <a:endParaRPr lang="it-IT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17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433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A2676-56A2-AC4C-FF1C-AD159E55A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A3079A-E60B-9B78-95A2-8270EE2DE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6</a:t>
            </a:fld>
            <a:endParaRPr lang="de-IT" dirty="0"/>
          </a:p>
        </p:txBody>
      </p:sp>
      <p:graphicFrame>
        <p:nvGraphicFramePr>
          <p:cNvPr id="6" name="Tabella 7">
            <a:extLst>
              <a:ext uri="{FF2B5EF4-FFF2-40B4-BE49-F238E27FC236}">
                <a16:creationId xmlns:a16="http://schemas.microsoft.com/office/drawing/2014/main" id="{78878B26-B443-4D6C-41FC-279FEFE03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472366"/>
              </p:ext>
            </p:extLst>
          </p:nvPr>
        </p:nvGraphicFramePr>
        <p:xfrm>
          <a:off x="216651" y="1186786"/>
          <a:ext cx="11482013" cy="259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203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8227424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  <a:gridCol w="1753386">
                  <a:extLst>
                    <a:ext uri="{9D8B030D-6E8A-4147-A177-3AD203B41FA5}">
                      <a16:colId xmlns:a16="http://schemas.microsoft.com/office/drawing/2014/main" val="2463034639"/>
                    </a:ext>
                  </a:extLst>
                </a:gridCol>
              </a:tblGrid>
              <a:tr h="311764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Comune Gemeinde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 - Bauvorhaben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Inizio Lavori</a:t>
                      </a:r>
                    </a:p>
                    <a:p>
                      <a:pPr algn="ctr"/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Beginn der Arbeiten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46764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Bolzano - Bozen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Ricostruzione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edificio</a:t>
                      </a:r>
                      <a:r>
                        <a:rPr lang="it-IT" sz="140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ospitante i servizi residenziali e diurni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 persone con disabilità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(8,9 Mio. €)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Wiederaufbau des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Gebäudes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für stationäre und teilstationäre Einrichtungen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für Menschen mit Behinderung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46764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Ristrutturazione e ampliamento - </a:t>
                      </a: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Istituto Provinciale di Assistenza all'infanzia IPAI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(8,9 Mio. €)</a:t>
                      </a:r>
                      <a:endParaRPr lang="it-IT" sz="1400" b="1" kern="3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Umbau und Erweiterung -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Landeskleinkinderheim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IPAI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6764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Studio geologico della conca di Bolzano </a:t>
                      </a:r>
                      <a:r>
                        <a:rPr lang="it-IT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 esecuzione di un sondaggio profondo a Bolzano Sud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(2,3 Mio. €)</a:t>
                      </a:r>
                      <a:endParaRPr lang="it-IT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Geognostische Untersuchung</a:t>
                      </a: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und Stratigraphie des Untergrundes </a:t>
                      </a:r>
                      <a:r>
                        <a:rPr lang="de-DE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 Bozner </a:t>
                      </a:r>
                      <a:r>
                        <a:rPr lang="de-DE" sz="1400" b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Talkessels </a:t>
                      </a:r>
                      <a:endParaRPr lang="it-IT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5218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Merano – Meran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it-IT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Caserma Rossi</a:t>
                      </a:r>
                      <a:r>
                        <a:rPr lang="it-IT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Realizzazione di una recinzione perimetrale (0,6 Mio. €)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de-DE" sz="1400" b="1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Kaserne Rossi</a:t>
                      </a:r>
                      <a:r>
                        <a:rPr lang="de-DE" sz="1400" b="0" kern="3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Errichtung eines Perimeterzauns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2026</a:t>
                      </a:r>
                      <a:endParaRPr lang="it-IT" sz="1400" dirty="0">
                        <a:solidFill>
                          <a:schemeClr val="tx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</a:tbl>
          </a:graphicData>
        </a:graphic>
      </p:graphicFrame>
      <p:sp>
        <p:nvSpPr>
          <p:cNvPr id="2" name="Rettangolo 3">
            <a:extLst>
              <a:ext uri="{FF2B5EF4-FFF2-40B4-BE49-F238E27FC236}">
                <a16:creationId xmlns:a16="http://schemas.microsoft.com/office/drawing/2014/main" id="{07F4035F-71C9-2D80-DEFB-C97B8A707B92}"/>
              </a:ext>
            </a:extLst>
          </p:cNvPr>
          <p:cNvSpPr/>
          <p:nvPr/>
        </p:nvSpPr>
        <p:spPr>
          <a:xfrm>
            <a:off x="1922139" y="223679"/>
            <a:ext cx="8099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Alcune </a:t>
            </a:r>
            <a:r>
              <a:rPr lang="it-IT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opere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cui </a:t>
            </a:r>
            <a:r>
              <a:rPr lang="it-IT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esecuzione inizierà nel triennio 2026 – 2028</a:t>
            </a:r>
          </a:p>
          <a:p>
            <a:pPr algn="ctr"/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Einige </a:t>
            </a:r>
            <a:r>
              <a:rPr lang="it-IT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Bauvorhaben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deren Ausführung </a:t>
            </a:r>
            <a:r>
              <a:rPr lang="it-IT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Dreijahreszeitraum 2026 – 2028 beginnt 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148226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CC434-E981-DEC9-1D31-772D221D6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9BF7CF-58CC-B66B-8F78-2CEBA0CE7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7</a:t>
            </a:fld>
            <a:endParaRPr lang="de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8BB46A-DD89-BC06-9FAC-FC6F65AEB54D}"/>
              </a:ext>
            </a:extLst>
          </p:cNvPr>
          <p:cNvSpPr txBox="1"/>
          <p:nvPr/>
        </p:nvSpPr>
        <p:spPr>
          <a:xfrm>
            <a:off x="748964" y="251731"/>
            <a:ext cx="1079524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Nuova sede di </a:t>
            </a:r>
            <a:r>
              <a:rPr lang="it-IT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distretto Bolzano/Oltrisarco – Aslago</a:t>
            </a:r>
            <a:r>
              <a:rPr lang="it-IT" sz="1700" b="1" kern="3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70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Mio. € -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Inizio lavori entro il 2026</a:t>
            </a:r>
          </a:p>
          <a:p>
            <a:pPr lvl="0" algn="ctr">
              <a:lnSpc>
                <a:spcPct val="100000"/>
              </a:lnSpc>
            </a:pP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Neuer </a:t>
            </a:r>
            <a:r>
              <a:rPr lang="de-DE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Sprengelsitz Bozen/Oberau – Haslach </a:t>
            </a:r>
            <a:r>
              <a:rPr lang="de-DE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Mio. € -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Baubeginn innerhalb 2026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135D633-84DA-AE0D-BF13-3AB988473C8E}"/>
              </a:ext>
            </a:extLst>
          </p:cNvPr>
          <p:cNvGrpSpPr/>
          <p:nvPr/>
        </p:nvGrpSpPr>
        <p:grpSpPr>
          <a:xfrm>
            <a:off x="2073897" y="1265783"/>
            <a:ext cx="8295587" cy="5070858"/>
            <a:chOff x="168437" y="549276"/>
            <a:chExt cx="10339676" cy="6113992"/>
          </a:xfrm>
        </p:grpSpPr>
        <p:pic>
          <p:nvPicPr>
            <p:cNvPr id="7" name="Immagine 6" descr="Immagine che contiene edificio, architettura, aria aperta, cielo&#10;&#10;Descrizione generata automaticamente">
              <a:extLst>
                <a:ext uri="{FF2B5EF4-FFF2-40B4-BE49-F238E27FC236}">
                  <a16:creationId xmlns:a16="http://schemas.microsoft.com/office/drawing/2014/main" id="{1B784ADF-A3EF-5A61-5F23-D4D121759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" r="237"/>
            <a:stretch/>
          </p:blipFill>
          <p:spPr>
            <a:xfrm>
              <a:off x="168437" y="549276"/>
              <a:ext cx="10339675" cy="4070435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8709641-5C19-5265-E185-5BFFFDEA0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24" r="5688"/>
            <a:stretch/>
          </p:blipFill>
          <p:spPr>
            <a:xfrm>
              <a:off x="7996669" y="4743912"/>
              <a:ext cx="2511444" cy="1919356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04B2A04-515C-6946-D502-68AD7C841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8" r="4202"/>
            <a:stretch/>
          </p:blipFill>
          <p:spPr>
            <a:xfrm>
              <a:off x="3237319" y="4745059"/>
              <a:ext cx="4577601" cy="1918209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7719DB6-543C-3692-8A39-55A7F0E62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586"/>
            <a:stretch/>
          </p:blipFill>
          <p:spPr>
            <a:xfrm>
              <a:off x="168437" y="4754787"/>
              <a:ext cx="2887132" cy="1906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35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4D643-2E3A-0B6B-35E2-F441832B7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353BBA-D927-0D68-8093-BC56C7A0B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CA634B-EE3A-F043-9605-67067B4CCBC4}" type="slidenum">
              <a:rPr lang="de-IT" smtClean="0"/>
              <a:pPr/>
              <a:t>8</a:t>
            </a:fld>
            <a:endParaRPr lang="de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678821-5E4A-A423-AA15-42466710DB33}"/>
              </a:ext>
            </a:extLst>
          </p:cNvPr>
          <p:cNvSpPr txBox="1"/>
          <p:nvPr/>
        </p:nvSpPr>
        <p:spPr>
          <a:xfrm>
            <a:off x="563227" y="251731"/>
            <a:ext cx="1143709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Realizzazione del </a:t>
            </a:r>
            <a:r>
              <a:rPr lang="it-IT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Centro bibliotecario </a:t>
            </a:r>
            <a:r>
              <a:rPr lang="it-IT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Bolzano con il </a:t>
            </a:r>
            <a:r>
              <a:rPr lang="it-IT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Centro di documentazione per la Tutela delle minoranze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103,2 Mio. €  </a:t>
            </a:r>
            <a:r>
              <a:rPr lang="it-IT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Inizio lavori 2026</a:t>
            </a:r>
          </a:p>
          <a:p>
            <a:pPr algn="ctr"/>
            <a:endParaRPr lang="de-DE" sz="17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Realisierung des </a:t>
            </a:r>
            <a:r>
              <a:rPr lang="de-DE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Bibliothekenzentrums</a:t>
            </a:r>
            <a:r>
              <a:rPr lang="de-DE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Bozen mit dem </a:t>
            </a:r>
            <a:r>
              <a:rPr lang="de-DE" sz="1700" b="1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Dokumentationszentrum für den Minderheitenschutz</a:t>
            </a:r>
            <a:r>
              <a:rPr lang="de-DE" sz="1700" b="0" kern="300" baseline="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103,2 Mio. €- </a:t>
            </a:r>
            <a:r>
              <a:rPr lang="de-DE" sz="17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Baubeginn 2026</a:t>
            </a:r>
            <a:endParaRPr lang="it-IT" sz="17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C0A85D4-A350-1241-FA56-A1AF7ACAA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51" y="1809946"/>
            <a:ext cx="11706696" cy="45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9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CE343DBD-D801-9BCA-BAC0-7BE51C86D2DC}"/>
              </a:ext>
            </a:extLst>
          </p:cNvPr>
          <p:cNvSpPr txBox="1"/>
          <p:nvPr/>
        </p:nvSpPr>
        <p:spPr>
          <a:xfrm>
            <a:off x="472911" y="480727"/>
            <a:ext cx="11246177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Demolizione, ricostruzione e costruzione di nuovi edifici - </a:t>
            </a:r>
            <a:r>
              <a:rPr kumimoji="0" lang="it-IT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Caserma Vittorio Veneto</a:t>
            </a:r>
            <a:r>
              <a:rPr kumimoji="0" lang="it-IT" sz="17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30 Mio. € - </a:t>
            </a:r>
            <a:r>
              <a:rPr lang="it-IT" sz="1700" b="1" kern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Inizio lavori 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700" i="0" u="none" strike="noStrike" kern="3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Abbruch, Wiederaufbau und Neubau verschiedener Gebäude - </a:t>
            </a:r>
            <a:r>
              <a:rPr kumimoji="0" lang="de-DE" sz="1700" b="1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Kaserne Vittorio Veneto</a:t>
            </a:r>
            <a:r>
              <a:rPr kumimoji="0" lang="it-IT" sz="1700" i="0" u="none" strike="noStrike" kern="3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30 Mio. € - </a:t>
            </a:r>
            <a:r>
              <a:rPr lang="it-IT" sz="1700" b="1" kern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Baubeginn 2026</a:t>
            </a:r>
            <a:endParaRPr kumimoji="0" lang="de-DE" sz="1700" b="1" i="0" u="none" strike="noStrike" kern="3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D34DEB-25A1-402C-B8FA-C573A1C4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24" y="1677971"/>
            <a:ext cx="10297952" cy="42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408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Benutzerdefiniert 4">
      <a:dk1>
        <a:srgbClr val="595959"/>
      </a:dk1>
      <a:lt1>
        <a:srgbClr val="FFFFFF"/>
      </a:lt1>
      <a:dk2>
        <a:srgbClr val="595941"/>
      </a:dk2>
      <a:lt2>
        <a:srgbClr val="F0F0F0"/>
      </a:lt2>
      <a:accent1>
        <a:srgbClr val="595959"/>
      </a:accent1>
      <a:accent2>
        <a:srgbClr val="D11524"/>
      </a:accent2>
      <a:accent3>
        <a:srgbClr val="8B8B8B"/>
      </a:accent3>
      <a:accent4>
        <a:srgbClr val="DF5B66"/>
      </a:accent4>
      <a:accent5>
        <a:srgbClr val="B3B3B3"/>
      </a:accent5>
      <a:accent6>
        <a:srgbClr val="E9979D"/>
      </a:accent6>
      <a:hlink>
        <a:srgbClr val="595959"/>
      </a:hlink>
      <a:folHlink>
        <a:srgbClr val="59595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A7C358513C7854F81A6D7B2AA9C8F3B" ma:contentTypeVersion="14" ma:contentTypeDescription="Creare un nuovo documento." ma:contentTypeScope="" ma:versionID="1f353aedba6b9b39e6fef2100f9f40ee">
  <xsd:schema xmlns:xsd="http://www.w3.org/2001/XMLSchema" xmlns:xs="http://www.w3.org/2001/XMLSchema" xmlns:p="http://schemas.microsoft.com/office/2006/metadata/properties" xmlns:ns2="7e19bd23-b27e-44ef-8789-8b3cddf0192c" xmlns:ns3="f525d221-893c-47da-a483-0eaa3acd1047" targetNamespace="http://schemas.microsoft.com/office/2006/metadata/properties" ma:root="true" ma:fieldsID="b9c5a959133a001403e3fabd7578d1f6" ns2:_="" ns3:_="">
    <xsd:import namespace="7e19bd23-b27e-44ef-8789-8b3cddf0192c"/>
    <xsd:import namespace="f525d221-893c-47da-a483-0eaa3acd10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19bd23-b27e-44ef-8789-8b3cddf019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 immagine" ma:readOnly="false" ma:fieldId="{5cf76f15-5ced-4ddc-b409-7134ff3c332f}" ma:taxonomyMulti="true" ma:sspId="e5e32e91-e282-4ae8-add1-730c2c7066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5d221-893c-47da-a483-0eaa3acd104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2f311fa-8333-482a-baa2-0f59d6d9d5f0}" ma:internalName="TaxCatchAll" ma:showField="CatchAllData" ma:web="f525d221-893c-47da-a483-0eaa3acd10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25d221-893c-47da-a483-0eaa3acd1047" xsi:nil="true"/>
    <lcf76f155ced4ddcb4097134ff3c332f xmlns="7e19bd23-b27e-44ef-8789-8b3cddf0192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AB09AA-515D-42BD-8411-054B91177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19bd23-b27e-44ef-8789-8b3cddf0192c"/>
    <ds:schemaRef ds:uri="f525d221-893c-47da-a483-0eaa3acd10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839458-8350-4631-B6D4-975FE4291B71}">
  <ds:schemaRefs>
    <ds:schemaRef ds:uri="http://schemas.microsoft.com/office/2006/metadata/properties"/>
    <ds:schemaRef ds:uri="http://schemas.microsoft.com/office/infopath/2007/PartnerControls"/>
    <ds:schemaRef ds:uri="f525d221-893c-47da-a483-0eaa3acd1047"/>
    <ds:schemaRef ds:uri="7e19bd23-b27e-44ef-8789-8b3cddf0192c"/>
  </ds:schemaRefs>
</ds:datastoreItem>
</file>

<file path=customXml/itemProps3.xml><?xml version="1.0" encoding="utf-8"?>
<ds:datastoreItem xmlns:ds="http://schemas.openxmlformats.org/officeDocument/2006/customXml" ds:itemID="{FB19AA79-CF44-4880-9DD1-5CE22D27ED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3998</Words>
  <Application>Microsoft Office PowerPoint</Application>
  <PresentationFormat>Widescreen</PresentationFormat>
  <Paragraphs>599</Paragraphs>
  <Slides>43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9" baseType="lpstr">
      <vt:lpstr>Aptos</vt:lpstr>
      <vt:lpstr>Arial</vt:lpstr>
      <vt:lpstr>Asap</vt:lpstr>
      <vt:lpstr>Calbri</vt:lpstr>
      <vt:lpstr>Calibri</vt:lpstr>
      <vt:lpstr>1_Office</vt:lpstr>
      <vt:lpstr>Dipartimento Opere Pubbliche, Valorizzazione del patrimonio, Libro fondiario e Catasto Ressort Hochbau, Valorisierung des Vermögens, Grundbuch und Kataster</vt:lpstr>
      <vt:lpstr>Ripartizione dei lavori - Aufteilung der Arbeiten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Liceo scientifico "Evangelista Torricelli" - Ampliamento e lavori interni – 7,9 Mio. € - Inizio lavori 2027  Realgymnasium "Evangelista Torricelli" - Erweiterung und interne Umbauarbeiten – 7,9 Mio. € - Baubeginn 2027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Piano Edilizia Scolastica (PES) Schulbauplanung (SBP) </vt:lpstr>
      <vt:lpstr>Gruppo di lavoro interistituzionale PES  Arbeitsgruppe SBP  </vt:lpstr>
      <vt:lpstr>Gruppo di lavoro PES - Risultati Arbeitsgruppe SBP - Ergebnisse</vt:lpstr>
      <vt:lpstr>Gruppo di lavoro PES - Risultati Arbeitsgruppe SBP - Ergebnisse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Hört</dc:creator>
  <cp:lastModifiedBy>Crocco, Gianluca</cp:lastModifiedBy>
  <cp:revision>300</cp:revision>
  <cp:lastPrinted>2025-05-26T15:11:15Z</cp:lastPrinted>
  <dcterms:created xsi:type="dcterms:W3CDTF">2025-04-04T08:40:30Z</dcterms:created>
  <dcterms:modified xsi:type="dcterms:W3CDTF">2026-03-13T09:00:34Z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0x0101008A7C358513C7854F81A6D7B2AA9C8F3B</vt:lpwstr>
  </property>
</Properties>
</file>