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65" r:id="rId5"/>
    <p:sldId id="1026" r:id="rId6"/>
    <p:sldId id="268" r:id="rId7"/>
    <p:sldId id="262" r:id="rId8"/>
    <p:sldId id="267" r:id="rId9"/>
    <p:sldId id="266" r:id="rId10"/>
    <p:sldId id="1028" r:id="rId11"/>
    <p:sldId id="272" r:id="rId12"/>
    <p:sldId id="269" r:id="rId13"/>
    <p:sldId id="270" r:id="rId14"/>
    <p:sldId id="271" r:id="rId15"/>
    <p:sldId id="1029" r:id="rId16"/>
  </p:sldIdLst>
  <p:sldSz cx="12192000" cy="6858000"/>
  <p:notesSz cx="6858000" cy="9144000"/>
  <p:defaultTextStyle>
    <a:defPPr>
      <a:defRPr lang="de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96327"/>
  </p:normalViewPr>
  <p:slideViewPr>
    <p:cSldViewPr snapToGrid="0" snapToObjects="1" showGuides="1">
      <p:cViewPr varScale="1">
        <p:scale>
          <a:sx n="82" d="100"/>
          <a:sy n="82" d="100"/>
        </p:scale>
        <p:origin x="54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25D9B-87E4-4E45-A286-2A8AB7611B76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66DCE-3AD5-462D-A296-10FB94164F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023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382C43CE-BE51-42CC-A5A2-52B91CC6F2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715963" y="658813"/>
            <a:ext cx="8161338" cy="4591050"/>
          </a:xfrm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99799B4-2C15-46CF-B274-1F2667C2C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74530"/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2CD07AE-852E-4041-8AAC-C9A035AAC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29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397" indent="-278403" defTabSz="92329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9339" indent="-221779" defTabSz="92329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2332" indent="-221779" defTabSz="92329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5326" indent="-221779" defTabSz="92329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8320" indent="-221779" defTabSz="92329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314" indent="-221779" defTabSz="92329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4307" indent="-221779" defTabSz="92329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7301" indent="-221779" defTabSz="92329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13DFBD-2C89-4399-9AE0-48636D334E72}" type="slidenum">
              <a:rPr lang="it-IT" altLang="de-DE" sz="1300" b="0" i="0"/>
              <a:pPr/>
              <a:t>2</a:t>
            </a:fld>
            <a:endParaRPr lang="it-IT" altLang="de-DE" sz="1300" b="0" i="0"/>
          </a:p>
        </p:txBody>
      </p:sp>
    </p:spTree>
    <p:extLst>
      <p:ext uri="{BB962C8B-B14F-4D97-AF65-F5344CB8AC3E}">
        <p14:creationId xmlns:p14="http://schemas.microsoft.com/office/powerpoint/2010/main" val="3437826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382C43CE-BE51-42CC-A5A2-52B91CC6F2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715963" y="658813"/>
            <a:ext cx="8161338" cy="4591050"/>
          </a:xfrm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99799B4-2C15-46CF-B274-1F2667C2C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74530"/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2CD07AE-852E-4041-8AAC-C9A035AAC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29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397" indent="-278403" defTabSz="92329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9339" indent="-221779" defTabSz="92329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82332" indent="-221779" defTabSz="92329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35326" indent="-221779" defTabSz="92329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8320" indent="-221779" defTabSz="92329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314" indent="-221779" defTabSz="92329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4307" indent="-221779" defTabSz="92329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7301" indent="-221779" defTabSz="92329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13DFBD-2C89-4399-9AE0-48636D334E72}" type="slidenum">
              <a:rPr lang="it-IT" altLang="de-DE" sz="1300" b="0" i="0"/>
              <a:pPr/>
              <a:t>7</a:t>
            </a:fld>
            <a:endParaRPr lang="it-IT" altLang="de-DE" sz="1300" b="0" i="0"/>
          </a:p>
        </p:txBody>
      </p:sp>
    </p:spTree>
    <p:extLst>
      <p:ext uri="{BB962C8B-B14F-4D97-AF65-F5344CB8AC3E}">
        <p14:creationId xmlns:p14="http://schemas.microsoft.com/office/powerpoint/2010/main" val="417802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–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867A628-A536-4319-8206-7CC383516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6016" t="40235" r="7060" b="4145"/>
          <a:stretch/>
        </p:blipFill>
        <p:spPr>
          <a:xfrm>
            <a:off x="-48000" y="1636613"/>
            <a:ext cx="12240000" cy="5221387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E95CFA9-68DD-5745-8EBE-FC9099B3D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1191" y="3155609"/>
            <a:ext cx="5618427" cy="133760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Titolo</a:t>
            </a:r>
            <a:br>
              <a:rPr lang="de-DE" dirty="0"/>
            </a:b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B135CA7-1CE0-9E47-9694-23BD56ADF2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3030" y="5943350"/>
            <a:ext cx="9425940" cy="39542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FontTx/>
              <a:buNone/>
              <a:defRPr sz="2500">
                <a:solidFill>
                  <a:schemeClr val="tx1"/>
                </a:solidFill>
              </a:defRPr>
            </a:lvl1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Datum/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D266C343-45AF-43CF-9F9F-C14A6D518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100" y="3157200"/>
            <a:ext cx="5838091" cy="133760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None/>
              <a:defRPr sz="4400">
                <a:latin typeface="+mj-lt"/>
              </a:defRPr>
            </a:lvl1pPr>
          </a:lstStyle>
          <a:p>
            <a:pPr lvl="0"/>
            <a:r>
              <a:rPr lang="it-IT" dirty="0" err="1"/>
              <a:t>Titel</a:t>
            </a:r>
            <a:endParaRPr lang="it-IT" dirty="0"/>
          </a:p>
          <a:p>
            <a:pPr lvl="0"/>
            <a:r>
              <a:rPr lang="it-IT" dirty="0" err="1"/>
              <a:t>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488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 –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esterni, edificio governativo, pietra&#10;&#10;Descrizione generata automaticamente">
            <a:extLst>
              <a:ext uri="{FF2B5EF4-FFF2-40B4-BE49-F238E27FC236}">
                <a16:creationId xmlns:a16="http://schemas.microsoft.com/office/drawing/2014/main" id="{ACD0E887-87D7-4FC3-9DCE-3B6A8EF16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5709" y="1726784"/>
            <a:ext cx="6676292" cy="4456425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E95CFA9-68DD-5745-8EBE-FC9099B3D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3688243"/>
            <a:ext cx="5515707" cy="1243401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Titolo</a:t>
            </a:r>
            <a:br>
              <a:rPr lang="de-DE" dirty="0"/>
            </a:b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B135CA7-1CE0-9E47-9694-23BD56ADF2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87787"/>
            <a:ext cx="5515708" cy="39542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FontTx/>
              <a:buNone/>
              <a:defRPr sz="2500">
                <a:solidFill>
                  <a:schemeClr val="tx1"/>
                </a:solidFill>
              </a:defRPr>
            </a:lvl1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Datum/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355420E-74D5-419D-AF4B-326873BD90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085813"/>
            <a:ext cx="5515709" cy="12434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latin typeface="+mj-lt"/>
              </a:defRPr>
            </a:lvl1pPr>
          </a:lstStyle>
          <a:p>
            <a:pPr lvl="0"/>
            <a:r>
              <a:rPr lang="it-IT" dirty="0" err="1"/>
              <a:t>Titel</a:t>
            </a:r>
            <a:endParaRPr lang="it-IT" dirty="0"/>
          </a:p>
          <a:p>
            <a:pPr lvl="0"/>
            <a:r>
              <a:rPr lang="it-IT" dirty="0" err="1"/>
              <a:t>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604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9D3328F-3D7F-0749-A9FB-F23B6A648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3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</a:t>
            </a:r>
          </a:p>
          <a:p>
            <a:pPr lvl="4"/>
            <a:endParaRPr lang="de-DE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073B678-E877-F740-A281-D309BB1745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061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 </a:t>
            </a:r>
          </a:p>
          <a:p>
            <a:pPr lvl="4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2FDF0AA-5C97-7243-A9E4-67ADAB7B7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06AA17-D688-174D-82CC-E18C58E30E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2B009B6E-2863-254B-A5E7-068F87C8DDF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35015" y="6346940"/>
            <a:ext cx="8272585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76E4B31-F86B-4D01-82B9-BA046F931F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481" y="5860800"/>
            <a:ext cx="1021412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6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9D3328F-3D7F-0749-A9FB-F23B6A648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3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</a:t>
            </a:r>
          </a:p>
          <a:p>
            <a:pPr lvl="4"/>
            <a:endParaRPr lang="de-DE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073B678-E877-F740-A281-D309BB1745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061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 </a:t>
            </a:r>
          </a:p>
          <a:p>
            <a:pPr lvl="4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2FDF0AA-5C97-7243-A9E4-67ADAB7B7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06AA17-D688-174D-82CC-E18C58E30E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2B009B6E-2863-254B-A5E7-068F87C8DDF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82615" y="6346940"/>
            <a:ext cx="8424985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3912A7-4248-4909-B002-E791D1DB2E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107" y="58608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6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aehlung_ElencoPunt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001A19-02EF-2C42-BD86-D2771BE24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9" y="2824163"/>
            <a:ext cx="4955221" cy="28559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C00000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C00000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C0000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21AC7BB-9BEB-F345-A6FE-423062A280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8075" y="2824163"/>
            <a:ext cx="4967288" cy="2946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C00000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C00000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C0000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ext Box 45">
            <a:extLst>
              <a:ext uri="{FF2B5EF4-FFF2-40B4-BE49-F238E27FC236}">
                <a16:creationId xmlns:a16="http://schemas.microsoft.com/office/drawing/2014/main" id="{DB164A65-C48D-2B4E-9E82-86275CDC1D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44F7671-2C1C-4A4B-8A17-A70881E7F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D4172E3C-B7B2-2140-AB1D-2B35DA4F80E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7D64D67-ED88-C847-9E1B-9359030BF8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0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_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26097638-6DE7-7247-ABF0-F8F9035AA8C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98538" y="2784475"/>
            <a:ext cx="10156825" cy="26606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2" name="Text Box 45">
            <a:extLst>
              <a:ext uri="{FF2B5EF4-FFF2-40B4-BE49-F238E27FC236}">
                <a16:creationId xmlns:a16="http://schemas.microsoft.com/office/drawing/2014/main" id="{ABDD0012-CBB4-1043-9185-22798E4B3C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B3B941C-0E10-824A-833A-5DB2EE7DE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6" name="Line 39">
            <a:extLst>
              <a:ext uri="{FF2B5EF4-FFF2-40B4-BE49-F238E27FC236}">
                <a16:creationId xmlns:a16="http://schemas.microsoft.com/office/drawing/2014/main" id="{716E2B8D-F680-904B-89F0-412C9F49DFB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C80AE59-2F04-5244-9FB9-87AF72E311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2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_Cap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2833044"/>
            <a:ext cx="10325100" cy="79152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Kapitel/</a:t>
            </a:r>
            <a:r>
              <a:rPr lang="de-DE" dirty="0" err="1"/>
              <a:t>Capitolo</a:t>
            </a:r>
            <a:endParaRPr lang="de-DE" dirty="0"/>
          </a:p>
        </p:txBody>
      </p:sp>
      <p:sp>
        <p:nvSpPr>
          <p:cNvPr id="14" name="Text Box 45">
            <a:extLst>
              <a:ext uri="{FF2B5EF4-FFF2-40B4-BE49-F238E27FC236}">
                <a16:creationId xmlns:a16="http://schemas.microsoft.com/office/drawing/2014/main" id="{58AE6F72-7564-084F-AFB5-6EBA1B26C8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26FE294-C510-1A4D-858D-4AB9BC919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21" name="Line 39">
            <a:extLst>
              <a:ext uri="{FF2B5EF4-FFF2-40B4-BE49-F238E27FC236}">
                <a16:creationId xmlns:a16="http://schemas.microsoft.com/office/drawing/2014/main" id="{BCD465EC-F032-8F4A-AB24-E596E10DCC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ACF5B7C-2234-6E45-8320-9363A5EAAA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6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4CC2849-6C40-8040-A319-77D682817A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501390"/>
            <a:ext cx="12191999" cy="535661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B19C107-82DE-1C49-BE6F-931955E0F7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244340"/>
            <a:ext cx="5006975" cy="1905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Kontaktdaten/</a:t>
            </a:r>
            <a:r>
              <a:rPr lang="de-DE" dirty="0" err="1"/>
              <a:t>dati</a:t>
            </a:r>
            <a:r>
              <a:rPr lang="de-DE" dirty="0"/>
              <a:t> di </a:t>
            </a:r>
            <a:r>
              <a:rPr lang="de-DE" dirty="0" err="1"/>
              <a:t>contatto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06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7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49" r:id="rId3"/>
    <p:sldLayoutId id="2147483665" r:id="rId4"/>
    <p:sldLayoutId id="2147483663" r:id="rId5"/>
    <p:sldLayoutId id="2147483664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E828422-88A3-433E-A606-375E42A1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162712"/>
            <a:ext cx="5515707" cy="1243401"/>
          </a:xfrm>
        </p:spPr>
        <p:txBody>
          <a:bodyPr/>
          <a:lstStyle/>
          <a:p>
            <a:r>
              <a:rPr lang="de-DE" sz="3200" dirty="0" err="1"/>
              <a:t>Conferenza</a:t>
            </a:r>
            <a:r>
              <a:rPr lang="de-DE" sz="3200" dirty="0"/>
              <a:t> </a:t>
            </a:r>
            <a:r>
              <a:rPr lang="de-DE" sz="3200" dirty="0" err="1"/>
              <a:t>stampa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/>
              <a:t>della Giunta </a:t>
            </a:r>
            <a:r>
              <a:rPr lang="de-DE" sz="3200" dirty="0" err="1"/>
              <a:t>Provinciale</a:t>
            </a:r>
            <a:br>
              <a:rPr lang="de-DE" dirty="0"/>
            </a:br>
            <a:endParaRPr lang="de-DE" sz="320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CCBB1D1-FBB9-4AF6-9978-4AE89AF4DF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de-DE" dirty="0"/>
              <a:t>12.09.2023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5AD0E0A-E856-4FDE-B82E-4FABDD97D7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" y="4440134"/>
            <a:ext cx="5515709" cy="1243401"/>
          </a:xfrm>
        </p:spPr>
        <p:txBody>
          <a:bodyPr/>
          <a:lstStyle/>
          <a:p>
            <a:r>
              <a:rPr lang="it-IT" sz="3200" dirty="0" err="1"/>
              <a:t>Cunferënza</a:t>
            </a:r>
            <a:r>
              <a:rPr lang="it-IT" sz="3200" dirty="0"/>
              <a:t> stampa </a:t>
            </a:r>
            <a:br>
              <a:rPr lang="it-IT" sz="3200" dirty="0"/>
            </a:br>
            <a:r>
              <a:rPr lang="it-IT" sz="3200" dirty="0" err="1"/>
              <a:t>dla</a:t>
            </a:r>
            <a:r>
              <a:rPr lang="it-IT" sz="3200" dirty="0"/>
              <a:t> </a:t>
            </a:r>
            <a:r>
              <a:rPr lang="it-IT" sz="3200" dirty="0" err="1"/>
              <a:t>Jonta</a:t>
            </a:r>
            <a:r>
              <a:rPr lang="it-IT" sz="3200" dirty="0"/>
              <a:t> </a:t>
            </a:r>
            <a:r>
              <a:rPr lang="it-IT" sz="3200" dirty="0" err="1"/>
              <a:t>Provinziela</a:t>
            </a:r>
            <a:endParaRPr lang="de-DE" sz="3200" dirty="0"/>
          </a:p>
        </p:txBody>
      </p:sp>
      <p:pic>
        <p:nvPicPr>
          <p:cNvPr id="8" name="Grafik 23">
            <a:extLst>
              <a:ext uri="{FF2B5EF4-FFF2-40B4-BE49-F238E27FC236}">
                <a16:creationId xmlns:a16="http://schemas.microsoft.com/office/drawing/2014/main" id="{4307FAF7-2C2D-4FC1-9D08-918CC4F68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3721" y="248684"/>
            <a:ext cx="8944558" cy="1150298"/>
          </a:xfrm>
          <a:prstGeom prst="rect">
            <a:avLst/>
          </a:prstGeom>
        </p:spPr>
      </p:pic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6C98CFF-A15F-4F50-9341-880BD0C04B44}"/>
              </a:ext>
            </a:extLst>
          </p:cNvPr>
          <p:cNvSpPr txBox="1">
            <a:spLocks/>
          </p:cNvSpPr>
          <p:nvPr/>
        </p:nvSpPr>
        <p:spPr>
          <a:xfrm>
            <a:off x="-3" y="1849082"/>
            <a:ext cx="5515709" cy="1243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/>
              <a:t>Pressekonferenz </a:t>
            </a:r>
            <a:br>
              <a:rPr lang="de-DE" sz="3200" dirty="0"/>
            </a:br>
            <a:r>
              <a:rPr lang="de-DE" sz="3200" dirty="0"/>
              <a:t>der Landesregierung</a:t>
            </a:r>
          </a:p>
        </p:txBody>
      </p:sp>
    </p:spTree>
    <p:extLst>
      <p:ext uri="{BB962C8B-B14F-4D97-AF65-F5344CB8AC3E}">
        <p14:creationId xmlns:p14="http://schemas.microsoft.com/office/powerpoint/2010/main" val="2627565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B1C66D-D095-4399-915A-B5A007796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318" y="4317570"/>
            <a:ext cx="10935969" cy="2817494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ea typeface="+mn-lt"/>
                <a:cs typeface="+mn-lt"/>
              </a:rPr>
              <a:t>In futuro, ogni galleria sarà a senso unico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ea typeface="+mn-lt"/>
                <a:cs typeface="+mn-lt"/>
              </a:rPr>
              <a:t>Tunnel Virgolo esistente per il traffico in direzione nord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ea typeface="+mn-lt"/>
                <a:cs typeface="+mn-lt"/>
              </a:rPr>
              <a:t>Tunnel gemello per il traffico in direzione sud</a:t>
            </a:r>
            <a:br>
              <a:rPr lang="de-DE" dirty="0">
                <a:ea typeface="+mn-lt"/>
                <a:cs typeface="+mn-lt"/>
              </a:rPr>
            </a:br>
            <a:br>
              <a:rPr lang="de-DE" dirty="0">
                <a:ea typeface="+mn-lt"/>
                <a:cs typeface="+mn-lt"/>
              </a:rPr>
            </a:br>
            <a:endParaRPr lang="de-DE" sz="1400" dirty="0">
              <a:solidFill>
                <a:srgbClr val="FF0000"/>
              </a:solidFill>
              <a:cs typeface="Arial" panose="020B0604020202020204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57F6208-7625-4978-A6C7-AE6C0BFB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98" y="838040"/>
            <a:ext cx="10157142" cy="885100"/>
          </a:xfrm>
        </p:spPr>
        <p:txBody>
          <a:bodyPr lIns="91440" tIns="45720" rIns="91440" bIns="45720" anchor="t"/>
          <a:lstStyle/>
          <a:p>
            <a:r>
              <a:rPr lang="en-US" sz="3600" dirty="0">
                <a:cs typeface="Arial"/>
              </a:rPr>
              <a:t>Galleria </a:t>
            </a:r>
            <a:r>
              <a:rPr lang="en-US" sz="3600" dirty="0" err="1">
                <a:cs typeface="Arial"/>
              </a:rPr>
              <a:t>gemella</a:t>
            </a:r>
            <a:r>
              <a:rPr lang="en-US" sz="3600" dirty="0">
                <a:cs typeface="Arial"/>
              </a:rPr>
              <a:t> </a:t>
            </a:r>
            <a:r>
              <a:rPr lang="en-US" sz="3600" dirty="0" err="1">
                <a:cs typeface="Arial"/>
              </a:rPr>
              <a:t>nel</a:t>
            </a:r>
            <a:r>
              <a:rPr lang="en-US" sz="3600" dirty="0">
                <a:cs typeface="Arial"/>
              </a:rPr>
              <a:t> </a:t>
            </a:r>
            <a:r>
              <a:rPr lang="en-US" sz="3600" dirty="0" err="1">
                <a:cs typeface="Arial"/>
              </a:rPr>
              <a:t>Virgolo</a:t>
            </a:r>
            <a:endParaRPr lang="en-US" sz="3600" dirty="0">
              <a:cs typeface="Arial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852BA4C-8061-463B-8DDC-5FF548AB1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8E96852-37D0-8C64-F023-C3F9DCDBB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" y="1879257"/>
            <a:ext cx="11458575" cy="232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5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B1C66D-D095-4399-915A-B5A007796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2899722"/>
            <a:ext cx="4891722" cy="2817494"/>
          </a:xfrm>
        </p:spPr>
        <p:txBody>
          <a:bodyPr lIns="91440" tIns="45720" rIns="91440" bIns="45720" anchor="t"/>
          <a:lstStyle/>
          <a:p>
            <a:pPr marL="457200" indent="-457200">
              <a:buFont typeface="Arial"/>
              <a:buChar char="•"/>
            </a:pPr>
            <a:r>
              <a:rPr lang="it-IT" dirty="0">
                <a:cs typeface="Arial" panose="020B0604020202020204"/>
              </a:rPr>
              <a:t>Tunnel conforme agli standard di sicurezza europei</a:t>
            </a:r>
          </a:p>
          <a:p>
            <a:pPr marL="457200" indent="-457200">
              <a:buFont typeface="Arial"/>
              <a:buChar char="•"/>
            </a:pPr>
            <a:r>
              <a:rPr lang="it-IT" dirty="0">
                <a:cs typeface="Arial" panose="020B0604020202020204"/>
              </a:rPr>
              <a:t>Lunghezza di 678 metri</a:t>
            </a:r>
          </a:p>
          <a:p>
            <a:pPr marL="457200" indent="-457200">
              <a:buFont typeface="Arial"/>
              <a:buChar char="•"/>
            </a:pPr>
            <a:r>
              <a:rPr lang="it-IT" dirty="0">
                <a:cs typeface="Arial" panose="020B0604020202020204"/>
              </a:rPr>
              <a:t>Due corsie in direzione sud</a:t>
            </a:r>
            <a:endParaRPr lang="de-DE" dirty="0">
              <a:cs typeface="Arial" panose="020B0604020202020204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57F6208-7625-4978-A6C7-AE6C0BFB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1165344"/>
            <a:ext cx="10157142" cy="885100"/>
          </a:xfrm>
        </p:spPr>
        <p:txBody>
          <a:bodyPr lIns="91440" tIns="45720" rIns="91440" bIns="45720" anchor="t"/>
          <a:lstStyle/>
          <a:p>
            <a:r>
              <a:rPr lang="de-DE" dirty="0" err="1">
                <a:cs typeface="Arial"/>
              </a:rPr>
              <a:t>Dati</a:t>
            </a:r>
            <a:r>
              <a:rPr lang="de-DE" dirty="0">
                <a:cs typeface="Arial"/>
              </a:rPr>
              <a:t> del </a:t>
            </a:r>
            <a:r>
              <a:rPr lang="de-DE" dirty="0" err="1">
                <a:cs typeface="Arial"/>
              </a:rPr>
              <a:t>progetto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E543889-1804-1E6D-ED3D-1F9F89F20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826" y="621116"/>
            <a:ext cx="3890234" cy="360311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894D3C8-90E1-213E-2E7A-F556F48E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66" y="4224227"/>
            <a:ext cx="5091259" cy="252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2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E828422-88A3-433E-A606-375E42A1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162712"/>
            <a:ext cx="5515707" cy="1243401"/>
          </a:xfrm>
        </p:spPr>
        <p:txBody>
          <a:bodyPr/>
          <a:lstStyle/>
          <a:p>
            <a:r>
              <a:rPr lang="de-DE" sz="3200" dirty="0" err="1"/>
              <a:t>Conferenza</a:t>
            </a:r>
            <a:r>
              <a:rPr lang="de-DE" sz="3200" dirty="0"/>
              <a:t> </a:t>
            </a:r>
            <a:r>
              <a:rPr lang="de-DE" sz="3200" dirty="0" err="1"/>
              <a:t>stampa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/>
              <a:t>della Giunta </a:t>
            </a:r>
            <a:r>
              <a:rPr lang="de-DE" sz="3200" dirty="0" err="1"/>
              <a:t>Provinciale</a:t>
            </a:r>
            <a:br>
              <a:rPr lang="de-DE" dirty="0"/>
            </a:br>
            <a:endParaRPr lang="de-DE" sz="320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CCBB1D1-FBB9-4AF6-9978-4AE89AF4DF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de-DE" dirty="0"/>
              <a:t>12.09.2023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5AD0E0A-E856-4FDE-B82E-4FABDD97D7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" y="4440134"/>
            <a:ext cx="5515709" cy="1243401"/>
          </a:xfrm>
        </p:spPr>
        <p:txBody>
          <a:bodyPr/>
          <a:lstStyle/>
          <a:p>
            <a:r>
              <a:rPr lang="it-IT" sz="3200" dirty="0" err="1"/>
              <a:t>Cunferënza</a:t>
            </a:r>
            <a:r>
              <a:rPr lang="it-IT" sz="3200" dirty="0"/>
              <a:t> stampa </a:t>
            </a:r>
            <a:br>
              <a:rPr lang="it-IT" sz="3200" dirty="0"/>
            </a:br>
            <a:r>
              <a:rPr lang="it-IT" sz="3200" dirty="0" err="1"/>
              <a:t>dla</a:t>
            </a:r>
            <a:r>
              <a:rPr lang="it-IT" sz="3200" dirty="0"/>
              <a:t> </a:t>
            </a:r>
            <a:r>
              <a:rPr lang="it-IT" sz="3200" dirty="0" err="1"/>
              <a:t>Jonta</a:t>
            </a:r>
            <a:r>
              <a:rPr lang="it-IT" sz="3200" dirty="0"/>
              <a:t> </a:t>
            </a:r>
            <a:r>
              <a:rPr lang="it-IT" sz="3200" dirty="0" err="1"/>
              <a:t>Provinziela</a:t>
            </a:r>
            <a:endParaRPr lang="de-DE" sz="3200" dirty="0"/>
          </a:p>
        </p:txBody>
      </p:sp>
      <p:pic>
        <p:nvPicPr>
          <p:cNvPr id="8" name="Grafik 23">
            <a:extLst>
              <a:ext uri="{FF2B5EF4-FFF2-40B4-BE49-F238E27FC236}">
                <a16:creationId xmlns:a16="http://schemas.microsoft.com/office/drawing/2014/main" id="{4307FAF7-2C2D-4FC1-9D08-918CC4F68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3721" y="248684"/>
            <a:ext cx="8944558" cy="1150298"/>
          </a:xfrm>
          <a:prstGeom prst="rect">
            <a:avLst/>
          </a:prstGeom>
        </p:spPr>
      </p:pic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46C98CFF-A15F-4F50-9341-880BD0C04B44}"/>
              </a:ext>
            </a:extLst>
          </p:cNvPr>
          <p:cNvSpPr txBox="1">
            <a:spLocks/>
          </p:cNvSpPr>
          <p:nvPr/>
        </p:nvSpPr>
        <p:spPr>
          <a:xfrm>
            <a:off x="-3" y="1849082"/>
            <a:ext cx="5515709" cy="1243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/>
              <a:t>Pressekonferenz </a:t>
            </a:r>
            <a:br>
              <a:rPr lang="de-DE" sz="3200" dirty="0"/>
            </a:br>
            <a:r>
              <a:rPr lang="de-DE" sz="3200" dirty="0"/>
              <a:t>der Landesregierung</a:t>
            </a:r>
          </a:p>
        </p:txBody>
      </p:sp>
    </p:spTree>
    <p:extLst>
      <p:ext uri="{BB962C8B-B14F-4D97-AF65-F5344CB8AC3E}">
        <p14:creationId xmlns:p14="http://schemas.microsoft.com/office/powerpoint/2010/main" val="33348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feld 1">
            <a:extLst>
              <a:ext uri="{FF2B5EF4-FFF2-40B4-BE49-F238E27FC236}">
                <a16:creationId xmlns:a16="http://schemas.microsoft.com/office/drawing/2014/main" id="{70A1DD2B-5779-41DE-ADE5-CE27E0287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250" y="6524625"/>
            <a:ext cx="3602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EA7550-DCE7-49FC-B551-4F7BB0B2EF32}" type="slidenum">
              <a:rPr lang="de-DE" altLang="de-DE" sz="1000"/>
              <a:pPr/>
              <a:t>2</a:t>
            </a:fld>
            <a:endParaRPr lang="de-DE" altLang="de-DE" sz="1000" dirty="0"/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B195522F-C759-481F-A121-46D84CA951E3}"/>
              </a:ext>
            </a:extLst>
          </p:cNvPr>
          <p:cNvSpPr txBox="1"/>
          <p:nvPr/>
        </p:nvSpPr>
        <p:spPr>
          <a:xfrm>
            <a:off x="1791079" y="884450"/>
            <a:ext cx="8244456" cy="415498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>
              <a:defRPr/>
            </a:pPr>
            <a:r>
              <a:rPr lang="it-IT" sz="2400" b="1" i="0" dirty="0" err="1"/>
              <a:t>Reorganisation</a:t>
            </a:r>
            <a:r>
              <a:rPr lang="it-IT" sz="2400" b="1" i="0" dirty="0"/>
              <a:t> Bozen </a:t>
            </a:r>
            <a:r>
              <a:rPr lang="it-IT" sz="2400" b="1" i="0" dirty="0" err="1"/>
              <a:t>Süd</a:t>
            </a:r>
            <a:r>
              <a:rPr lang="it-IT" sz="2400" b="1" i="0" dirty="0"/>
              <a:t>	</a:t>
            </a:r>
            <a:endParaRPr lang="it-IT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89219D9-C12F-4DC1-800F-E6493F34E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079" y="1810371"/>
            <a:ext cx="880338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64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B1C66D-D095-4399-915A-B5A007796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715" y="2151392"/>
            <a:ext cx="9724249" cy="2817494"/>
          </a:xfrm>
        </p:spPr>
        <p:txBody>
          <a:bodyPr lIns="91440" tIns="45720" rIns="91440" bIns="45720" anchor="t"/>
          <a:lstStyle/>
          <a:p>
            <a:pPr marL="457200" indent="-457200">
              <a:buFont typeface="Arial"/>
              <a:buChar char="•"/>
            </a:pPr>
            <a:r>
              <a:rPr lang="de-DE" dirty="0">
                <a:cs typeface="Arial" panose="020B0604020202020204"/>
              </a:rPr>
              <a:t>Bauleitplanänderung genehmigt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cs typeface="Arial" panose="020B0604020202020204"/>
              </a:rPr>
              <a:t>Verbindung Siemensstraße, </a:t>
            </a:r>
            <a:r>
              <a:rPr lang="de-DE" dirty="0" err="1">
                <a:cs typeface="Arial" panose="020B0604020202020204"/>
              </a:rPr>
              <a:t>Grandistraße</a:t>
            </a:r>
            <a:r>
              <a:rPr lang="de-DE" dirty="0">
                <a:cs typeface="Arial" panose="020B0604020202020204"/>
              </a:rPr>
              <a:t> und </a:t>
            </a:r>
            <a:r>
              <a:rPr lang="de-DE" dirty="0" err="1">
                <a:cs typeface="Arial" panose="020B0604020202020204"/>
              </a:rPr>
              <a:t>Virgltunnel</a:t>
            </a:r>
            <a:r>
              <a:rPr lang="de-DE" dirty="0">
                <a:cs typeface="Arial" panose="020B0604020202020204"/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cs typeface="Arial" panose="020B0604020202020204"/>
              </a:rPr>
              <a:t>Mittels Unterführung Romstraße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57F6208-7625-4978-A6C7-AE6C0BFB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1165344"/>
            <a:ext cx="10157142" cy="885100"/>
          </a:xfrm>
        </p:spPr>
        <p:txBody>
          <a:bodyPr lIns="91440" tIns="45720" rIns="91440" bIns="45720" anchor="t"/>
          <a:lstStyle/>
          <a:p>
            <a:r>
              <a:rPr lang="de-DE" dirty="0">
                <a:cs typeface="Arial"/>
              </a:rPr>
              <a:t>Unterführung Romstraße</a:t>
            </a:r>
            <a:endParaRPr lang="de-DE" dirty="0"/>
          </a:p>
        </p:txBody>
      </p:sp>
      <p:pic>
        <p:nvPicPr>
          <p:cNvPr id="2" name="Immagine 18">
            <a:extLst>
              <a:ext uri="{FF2B5EF4-FFF2-40B4-BE49-F238E27FC236}">
                <a16:creationId xmlns:a16="http://schemas.microsoft.com/office/drawing/2014/main" id="{9A802428-F150-E174-2D1D-70A098698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r="1176"/>
          <a:stretch/>
        </p:blipFill>
        <p:spPr>
          <a:xfrm>
            <a:off x="2536867" y="4065361"/>
            <a:ext cx="9550224" cy="260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5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B1C66D-D095-4399-915A-B5A007796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7897" y="2399542"/>
            <a:ext cx="5202363" cy="2817494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ea typeface="+mn-lt"/>
                <a:cs typeface="+mn-lt"/>
              </a:rPr>
              <a:t>Genehmigung der technischen Eigenschaften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ea typeface="+mn-lt"/>
                <a:cs typeface="+mn-lt"/>
              </a:rPr>
              <a:t>Zusammenarbeit Provinz, Stadt Bozen und RFI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FF0000"/>
              </a:solidFill>
              <a:cs typeface="Arial" panose="020B0604020202020204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57F6208-7625-4978-A6C7-AE6C0BFB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89" y="798876"/>
            <a:ext cx="10157142" cy="885100"/>
          </a:xfrm>
        </p:spPr>
        <p:txBody>
          <a:bodyPr lIns="91440" tIns="45720" rIns="91440" bIns="45720" anchor="t"/>
          <a:lstStyle/>
          <a:p>
            <a:r>
              <a:rPr lang="de-DE" dirty="0"/>
              <a:t>Verdoppelung des </a:t>
            </a:r>
            <a:r>
              <a:rPr lang="de-DE" dirty="0" err="1"/>
              <a:t>Virgltunnels</a:t>
            </a:r>
            <a:endParaRPr lang="en-US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852BA4C-8061-463B-8DDC-5FF548AB1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098C29D-4E71-45E3-47B4-B8FD58F36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260" y="2393572"/>
            <a:ext cx="6144578" cy="328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0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B1C66D-D095-4399-915A-B5A007796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318" y="4317570"/>
            <a:ext cx="10935969" cy="2817494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ea typeface="+mn-lt"/>
                <a:cs typeface="+mn-lt"/>
              </a:rPr>
              <a:t>Zukünftig jeder Tunnel Einbahnstraße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ea typeface="+mn-lt"/>
                <a:cs typeface="+mn-lt"/>
              </a:rPr>
              <a:t>Bestehender </a:t>
            </a:r>
            <a:r>
              <a:rPr lang="de-DE" dirty="0" err="1">
                <a:ea typeface="+mn-lt"/>
                <a:cs typeface="+mn-lt"/>
              </a:rPr>
              <a:t>Virgltunnel</a:t>
            </a:r>
            <a:r>
              <a:rPr lang="de-DE" dirty="0">
                <a:ea typeface="+mn-lt"/>
                <a:cs typeface="+mn-lt"/>
              </a:rPr>
              <a:t> für Fahrtrichtung Nord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>
                <a:ea typeface="+mn-lt"/>
                <a:cs typeface="+mn-lt"/>
              </a:rPr>
              <a:t>Zwillingstunnel für Fahrtrichtung Süd</a:t>
            </a:r>
            <a:br>
              <a:rPr lang="de-DE" dirty="0">
                <a:ea typeface="+mn-lt"/>
                <a:cs typeface="+mn-lt"/>
              </a:rPr>
            </a:br>
            <a:br>
              <a:rPr lang="de-DE" dirty="0">
                <a:ea typeface="+mn-lt"/>
                <a:cs typeface="+mn-lt"/>
              </a:rPr>
            </a:br>
            <a:endParaRPr lang="de-DE" sz="1400" dirty="0">
              <a:solidFill>
                <a:srgbClr val="FF0000"/>
              </a:solidFill>
              <a:cs typeface="Arial" panose="020B0604020202020204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57F6208-7625-4978-A6C7-AE6C0BFB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98" y="798876"/>
            <a:ext cx="10157142" cy="885100"/>
          </a:xfrm>
        </p:spPr>
        <p:txBody>
          <a:bodyPr lIns="91440" tIns="45720" rIns="91440" bIns="45720" anchor="t"/>
          <a:lstStyle/>
          <a:p>
            <a:r>
              <a:rPr lang="en-US" sz="3600" dirty="0">
                <a:cs typeface="Arial"/>
              </a:rPr>
              <a:t>Zwillingstunnel </a:t>
            </a:r>
            <a:r>
              <a:rPr lang="en-US" sz="3600" dirty="0" err="1">
                <a:cs typeface="Arial"/>
              </a:rPr>
              <a:t>im</a:t>
            </a:r>
            <a:r>
              <a:rPr lang="en-US" sz="3600" dirty="0">
                <a:cs typeface="Arial"/>
              </a:rPr>
              <a:t> </a:t>
            </a:r>
            <a:r>
              <a:rPr lang="en-US" sz="3600" dirty="0" err="1">
                <a:cs typeface="Arial"/>
              </a:rPr>
              <a:t>Virgl</a:t>
            </a:r>
            <a:endParaRPr lang="en-US" sz="3600" dirty="0">
              <a:cs typeface="Arial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852BA4C-8061-463B-8DDC-5FF548AB1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8E96852-37D0-8C64-F023-C3F9DCDBB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" y="1879257"/>
            <a:ext cx="11458575" cy="232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86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B1C66D-D095-4399-915A-B5A007796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200" y="2211825"/>
            <a:ext cx="4891722" cy="2817494"/>
          </a:xfrm>
        </p:spPr>
        <p:txBody>
          <a:bodyPr lIns="91440" tIns="45720" rIns="91440" bIns="45720" anchor="t"/>
          <a:lstStyle/>
          <a:p>
            <a:pPr marL="457200" indent="-457200">
              <a:buFont typeface="Arial"/>
              <a:buChar char="•"/>
            </a:pPr>
            <a:r>
              <a:rPr lang="de-DE" dirty="0">
                <a:cs typeface="Arial" panose="020B0604020202020204"/>
              </a:rPr>
              <a:t>Tunnel nach europäischen Sicherheitsstandards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cs typeface="Arial" panose="020B0604020202020204"/>
              </a:rPr>
              <a:t>Länge von 678 Metern</a:t>
            </a:r>
          </a:p>
          <a:p>
            <a:pPr marL="457200" indent="-457200">
              <a:buFont typeface="Arial"/>
              <a:buChar char="•"/>
            </a:pPr>
            <a:r>
              <a:rPr lang="de-DE" dirty="0">
                <a:cs typeface="Arial" panose="020B0604020202020204"/>
              </a:rPr>
              <a:t>Zwei Fahrspuren in Richtung Süden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57F6208-7625-4978-A6C7-AE6C0BFB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79" y="1064676"/>
            <a:ext cx="4212701" cy="885100"/>
          </a:xfrm>
        </p:spPr>
        <p:txBody>
          <a:bodyPr lIns="91440" tIns="45720" rIns="91440" bIns="45720" anchor="t"/>
          <a:lstStyle/>
          <a:p>
            <a:r>
              <a:rPr lang="de-DE" dirty="0">
                <a:cs typeface="Arial"/>
              </a:rPr>
              <a:t>Projektdaten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E543889-1804-1E6D-ED3D-1F9F89F20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192" y="603146"/>
            <a:ext cx="3985070" cy="369094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4DA28F3-0C8B-D51E-EDFC-A75CA0D6C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66" y="4224227"/>
            <a:ext cx="5091259" cy="252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61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feld 1">
            <a:extLst>
              <a:ext uri="{FF2B5EF4-FFF2-40B4-BE49-F238E27FC236}">
                <a16:creationId xmlns:a16="http://schemas.microsoft.com/office/drawing/2014/main" id="{70A1DD2B-5779-41DE-ADE5-CE27E0287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250" y="6524625"/>
            <a:ext cx="3602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EA7550-DCE7-49FC-B551-4F7BB0B2EF32}" type="slidenum">
              <a:rPr lang="de-DE" altLang="de-DE" sz="1000"/>
              <a:pPr/>
              <a:t>7</a:t>
            </a:fld>
            <a:endParaRPr lang="de-DE" altLang="de-DE" sz="1000" dirty="0"/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B195522F-C759-481F-A121-46D84CA951E3}"/>
              </a:ext>
            </a:extLst>
          </p:cNvPr>
          <p:cNvSpPr txBox="1"/>
          <p:nvPr/>
        </p:nvSpPr>
        <p:spPr>
          <a:xfrm>
            <a:off x="1791079" y="884450"/>
            <a:ext cx="8244456" cy="415498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>
              <a:defRPr/>
            </a:pPr>
            <a:r>
              <a:rPr lang="it-IT" sz="2400" b="1" i="0" dirty="0" err="1"/>
              <a:t>Reorganizzazione</a:t>
            </a:r>
            <a:r>
              <a:rPr lang="it-IT" sz="2400" b="1" i="0" dirty="0"/>
              <a:t> Bolzano Sud	</a:t>
            </a:r>
            <a:endParaRPr lang="it-IT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89219D9-C12F-4DC1-800F-E6493F34E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079" y="1810371"/>
            <a:ext cx="880338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6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B1C66D-D095-4399-915A-B5A007796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715" y="2357580"/>
            <a:ext cx="10327995" cy="2817494"/>
          </a:xfrm>
        </p:spPr>
        <p:txBody>
          <a:bodyPr lIns="91440" tIns="45720" rIns="91440" bIns="45720" anchor="t"/>
          <a:lstStyle/>
          <a:p>
            <a:pPr marL="457200" indent="-457200">
              <a:buFont typeface="Arial"/>
              <a:buChar char="•"/>
            </a:pPr>
            <a:r>
              <a:rPr lang="it-IT" dirty="0">
                <a:cs typeface="Arial" panose="020B0604020202020204"/>
              </a:rPr>
              <a:t>Approvata la modifica del piano urbanistico</a:t>
            </a:r>
          </a:p>
          <a:p>
            <a:pPr marL="457200" indent="-457200">
              <a:buFont typeface="Arial"/>
              <a:buChar char="•"/>
            </a:pPr>
            <a:r>
              <a:rPr lang="it-IT" dirty="0">
                <a:cs typeface="Arial" panose="020B0604020202020204"/>
              </a:rPr>
              <a:t>Collegamento via Siemens, via Grandi e Galleria Virgolo</a:t>
            </a:r>
          </a:p>
          <a:p>
            <a:pPr marL="457200" indent="-457200">
              <a:buFont typeface="Arial"/>
              <a:buChar char="•"/>
            </a:pPr>
            <a:r>
              <a:rPr lang="it-IT" dirty="0">
                <a:cs typeface="Arial" panose="020B0604020202020204"/>
              </a:rPr>
              <a:t> Tramite il sottopasso di via Roma</a:t>
            </a:r>
            <a:endParaRPr lang="de-DE" dirty="0">
              <a:cs typeface="Arial" panose="020B0604020202020204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57F6208-7625-4978-A6C7-AE6C0BFB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1165344"/>
            <a:ext cx="10157142" cy="885100"/>
          </a:xfrm>
        </p:spPr>
        <p:txBody>
          <a:bodyPr lIns="91440" tIns="45720" rIns="91440" bIns="45720" anchor="t"/>
          <a:lstStyle/>
          <a:p>
            <a:r>
              <a:rPr lang="de-DE" dirty="0" err="1">
                <a:cs typeface="Arial"/>
              </a:rPr>
              <a:t>Sottopasso</a:t>
            </a:r>
            <a:r>
              <a:rPr lang="de-DE" dirty="0">
                <a:cs typeface="Arial"/>
              </a:rPr>
              <a:t> via Roma</a:t>
            </a:r>
            <a:endParaRPr lang="de-DE" dirty="0"/>
          </a:p>
        </p:txBody>
      </p:sp>
      <p:pic>
        <p:nvPicPr>
          <p:cNvPr id="2" name="Immagine 18">
            <a:extLst>
              <a:ext uri="{FF2B5EF4-FFF2-40B4-BE49-F238E27FC236}">
                <a16:creationId xmlns:a16="http://schemas.microsoft.com/office/drawing/2014/main" id="{878D4937-3F06-586F-AB94-27156E932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r="1176"/>
          <a:stretch/>
        </p:blipFill>
        <p:spPr>
          <a:xfrm>
            <a:off x="2536867" y="4056030"/>
            <a:ext cx="9550224" cy="260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3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B1C66D-D095-4399-915A-B5A007796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8" y="2393572"/>
            <a:ext cx="4891722" cy="2817494"/>
          </a:xfrm>
        </p:spPr>
        <p:txBody>
          <a:bodyPr lIns="91440" tIns="45720" rIns="91440" bIns="4572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ea typeface="+mn-lt"/>
                <a:cs typeface="+mn-lt"/>
              </a:rPr>
              <a:t>Approvazione delle caratteristiche tecniche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dirty="0">
                <a:ea typeface="+mn-lt"/>
                <a:cs typeface="+mn-lt"/>
              </a:rPr>
              <a:t>Collaborazione tra Provincia, Città di Bolzano e RFI</a:t>
            </a:r>
            <a:endParaRPr lang="de-DE" sz="1400" dirty="0">
              <a:solidFill>
                <a:srgbClr val="FF0000"/>
              </a:solidFill>
              <a:cs typeface="Arial" panose="020B0604020202020204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57F6208-7625-4978-A6C7-AE6C0BFB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89" y="798876"/>
            <a:ext cx="10157142" cy="885100"/>
          </a:xfrm>
        </p:spPr>
        <p:txBody>
          <a:bodyPr lIns="91440" tIns="45720" rIns="91440" bIns="45720" anchor="t"/>
          <a:lstStyle/>
          <a:p>
            <a:r>
              <a:rPr lang="it-IT" dirty="0"/>
              <a:t>Riprogettazione della rete stradale al Virgolo</a:t>
            </a:r>
            <a:endParaRPr lang="en-US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852BA4C-8061-463B-8DDC-5FF548AB1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098C29D-4E71-45E3-47B4-B8FD58F36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098" y="2393572"/>
            <a:ext cx="6301740" cy="328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29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Provinz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80019"/>
      </a:accent1>
      <a:accent2>
        <a:srgbClr val="C40218"/>
      </a:accent2>
      <a:accent3>
        <a:srgbClr val="A5A5A5"/>
      </a:accent3>
      <a:accent4>
        <a:srgbClr val="D5D5D5"/>
      </a:accent4>
      <a:accent5>
        <a:srgbClr val="797979"/>
      </a:accent5>
      <a:accent6>
        <a:srgbClr val="42424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9bac97-59ac-4b4a-a46b-0915938f060b" xsi:nil="true"/>
    <lcf76f155ced4ddcb4097134ff3c332f xmlns="815cc375-22db-4470-81e0-8bfc29943cb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DF9813C0E84DC4EAB45C231B43DC75A" ma:contentTypeVersion="19" ma:contentTypeDescription="Creare un nuovo documento." ma:contentTypeScope="" ma:versionID="83d7650755326134ff1259e175553322">
  <xsd:schema xmlns:xsd="http://www.w3.org/2001/XMLSchema" xmlns:xs="http://www.w3.org/2001/XMLSchema" xmlns:p="http://schemas.microsoft.com/office/2006/metadata/properties" xmlns:ns2="815cc375-22db-4470-81e0-8bfc29943cb1" xmlns:ns3="059bac97-59ac-4b4a-a46b-0915938f060b" targetNamespace="http://schemas.microsoft.com/office/2006/metadata/properties" ma:root="true" ma:fieldsID="14bb5dddbae0ba3bdb5c2c21c26e8591" ns2:_="" ns3:_="">
    <xsd:import namespace="815cc375-22db-4470-81e0-8bfc29943cb1"/>
    <xsd:import namespace="059bac97-59ac-4b4a-a46b-0915938f06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5cc375-22db-4470-81e0-8bfc29943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Tag immagine" ma:readOnly="false" ma:fieldId="{5cf76f15-5ced-4ddc-b409-7134ff3c332f}" ma:taxonomyMulti="true" ma:sspId="e5e32e91-e282-4ae8-add1-730c2c7066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bac97-59ac-4b4a-a46b-0915938f06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07ac4a1-0382-4395-be50-443850cd5aec}" ma:internalName="TaxCatchAll" ma:showField="CatchAllData" ma:web="059bac97-59ac-4b4a-a46b-0915938f06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94A369-8880-4D46-B4EE-CF2301BFA4E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59bac97-59ac-4b4a-a46b-0915938f060b"/>
    <ds:schemaRef ds:uri="815cc375-22db-4470-81e0-8bfc29943cb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ED1C5BF-A09C-497C-AA80-91EA4AE47F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5cc375-22db-4470-81e0-8bfc29943cb1"/>
    <ds:schemaRef ds:uri="059bac97-59ac-4b4a-a46b-0915938f06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3A1618-2871-4C15-BBE1-EAE82B565F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</Words>
  <Application>Microsoft Office PowerPoint</Application>
  <PresentationFormat>Breitbild</PresentationFormat>
  <Paragraphs>44</Paragraphs>
  <Slides>12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</vt:lpstr>
      <vt:lpstr>Conferenza stampa  della Giunta Provinciale </vt:lpstr>
      <vt:lpstr>PowerPoint-Präsentation</vt:lpstr>
      <vt:lpstr>Unterführung Romstraße</vt:lpstr>
      <vt:lpstr>Verdoppelung des Virgltunnels</vt:lpstr>
      <vt:lpstr>Zwillingstunnel im Virgl</vt:lpstr>
      <vt:lpstr>Projektdaten</vt:lpstr>
      <vt:lpstr>PowerPoint-Präsentation</vt:lpstr>
      <vt:lpstr>Sottopasso via Roma</vt:lpstr>
      <vt:lpstr>Riprogettazione della rete stradale al Virgolo</vt:lpstr>
      <vt:lpstr>Galleria gemella nel Virgolo</vt:lpstr>
      <vt:lpstr>Dati del progetto</vt:lpstr>
      <vt:lpstr>Conferenza stampa  della Giunta Provinciale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stephanie.innerbichler@gmail.com</dc:creator>
  <cp:lastModifiedBy>Dejaco, Ingo</cp:lastModifiedBy>
  <cp:revision>134</cp:revision>
  <dcterms:created xsi:type="dcterms:W3CDTF">2021-07-06T06:47:48Z</dcterms:created>
  <dcterms:modified xsi:type="dcterms:W3CDTF">2023-09-12T10:28:16Z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0x010100BDF9813C0E84DC4EAB45C231B43DC75A</vt:lpwstr>
  </property>
  <property fmtid="{D5CDD505-2E9C-101B-9397-08002B2CF9AE}" pid="3" name="MediaServiceImageTags">
    <vt:lpwstr/>
  </property>
</Properties>
</file>