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90" r:id="rId5"/>
    <p:sldId id="307" r:id="rId6"/>
    <p:sldId id="271" r:id="rId7"/>
    <p:sldId id="598" r:id="rId8"/>
    <p:sldId id="600" r:id="rId9"/>
    <p:sldId id="273" r:id="rId10"/>
    <p:sldId id="601" r:id="rId11"/>
    <p:sldId id="602" r:id="rId12"/>
    <p:sldId id="313" r:id="rId13"/>
    <p:sldId id="296" r:id="rId14"/>
    <p:sldId id="310" r:id="rId15"/>
    <p:sldId id="298" r:id="rId16"/>
    <p:sldId id="603" r:id="rId17"/>
    <p:sldId id="604" r:id="rId18"/>
    <p:sldId id="314" r:id="rId19"/>
  </p:sldIdLst>
  <p:sldSz cx="12192000" cy="6858000"/>
  <p:notesSz cx="7315200" cy="96012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98"/>
  </p:normalViewPr>
  <p:slideViewPr>
    <p:cSldViewPr snapToGrid="0" showGuides="1">
      <p:cViewPr>
        <p:scale>
          <a:sx n="150" d="100"/>
          <a:sy n="150" d="100"/>
        </p:scale>
        <p:origin x="-149" y="-1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0003A-8C09-4185-91B2-BCB9F2820FE2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69E0E6A0-54A2-4B3D-B81B-7F9DAEA032D6}">
      <dgm:prSet/>
      <dgm:spPr/>
      <dgm:t>
        <a:bodyPr/>
        <a:lstStyle/>
        <a:p>
          <a:r>
            <a:rPr lang="de-DE" b="1" dirty="0">
              <a:solidFill>
                <a:srgbClr val="000000"/>
              </a:solidFill>
            </a:rPr>
            <a:t>Landesgesetz Nr. 13/2021 </a:t>
          </a:r>
          <a:br>
            <a:rPr lang="de-DE" b="1" dirty="0">
              <a:solidFill>
                <a:srgbClr val="000000"/>
              </a:solidFill>
            </a:rPr>
          </a:br>
          <a:r>
            <a:rPr lang="de-DE" b="0" dirty="0">
              <a:solidFill>
                <a:srgbClr val="000000"/>
              </a:solidFill>
            </a:rPr>
            <a:t>„Maßnahmen zur Prävention und Bekämpfung geschlechtsspezifischer Gewalt und zur Unterstützung von Frauen und ihren Kindern“</a:t>
          </a:r>
        </a:p>
        <a:p>
          <a:r>
            <a:rPr lang="de-DE" b="1" i="1" dirty="0"/>
            <a:t>Legge </a:t>
          </a:r>
          <a:r>
            <a:rPr lang="de-DE" b="1" i="1" dirty="0" err="1"/>
            <a:t>provinciale</a:t>
          </a:r>
          <a:r>
            <a:rPr lang="de-DE" b="1" i="1" dirty="0"/>
            <a:t> n. 13/2021 </a:t>
          </a:r>
          <a:br>
            <a:rPr lang="de-DE" b="1" i="1" dirty="0"/>
          </a:br>
          <a:r>
            <a:rPr lang="de-DE" i="1" dirty="0"/>
            <a:t>“</a:t>
          </a:r>
          <a:r>
            <a:rPr lang="it-IT" i="1" dirty="0"/>
            <a:t>Interventi di prevenzione e contrasto della violenza di genere e di sostegno alle donne </a:t>
          </a:r>
          <a:br>
            <a:rPr lang="it-IT" i="1" dirty="0"/>
          </a:br>
          <a:r>
            <a:rPr lang="it-IT" i="1" dirty="0"/>
            <a:t>e ai loro figli e figlie</a:t>
          </a:r>
          <a:r>
            <a:rPr lang="de-DE" i="1" dirty="0"/>
            <a:t>”</a:t>
          </a:r>
          <a:endParaRPr lang="de-DE" dirty="0"/>
        </a:p>
      </dgm:t>
    </dgm:pt>
    <dgm:pt modelId="{A252A0A6-618E-48FF-996F-29FBA5EF1FAB}" type="parTrans" cxnId="{79364ED6-1CC8-4AD2-87D2-31FDAC4CF206}">
      <dgm:prSet/>
      <dgm:spPr/>
      <dgm:t>
        <a:bodyPr/>
        <a:lstStyle/>
        <a:p>
          <a:endParaRPr lang="de-DE"/>
        </a:p>
      </dgm:t>
    </dgm:pt>
    <dgm:pt modelId="{A6D9480A-764D-42F8-9608-857257A6C2A4}" type="sibTrans" cxnId="{79364ED6-1CC8-4AD2-87D2-31FDAC4CF206}">
      <dgm:prSet/>
      <dgm:spPr/>
      <dgm:t>
        <a:bodyPr/>
        <a:lstStyle/>
        <a:p>
          <a:endParaRPr lang="de-DE"/>
        </a:p>
      </dgm:t>
    </dgm:pt>
    <dgm:pt modelId="{1CD44E48-62EE-4F98-A4BA-8526B3C2C6C4}">
      <dgm:prSet/>
      <dgm:spPr/>
      <dgm:t>
        <a:bodyPr/>
        <a:lstStyle/>
        <a:p>
          <a:pPr>
            <a:buFontTx/>
            <a:buNone/>
          </a:pPr>
          <a:endParaRPr lang="de-DE" dirty="0"/>
        </a:p>
      </dgm:t>
    </dgm:pt>
    <dgm:pt modelId="{555D92C4-17F1-44F6-8D84-F9A430B3A327}" type="sibTrans" cxnId="{E315A979-BF95-4D6B-8CE3-7E267C4933C7}">
      <dgm:prSet/>
      <dgm:spPr/>
      <dgm:t>
        <a:bodyPr/>
        <a:lstStyle/>
        <a:p>
          <a:endParaRPr lang="de-DE"/>
        </a:p>
      </dgm:t>
    </dgm:pt>
    <dgm:pt modelId="{49C6D8DA-6E93-4BE9-9B89-37DE5336E269}" type="parTrans" cxnId="{E315A979-BF95-4D6B-8CE3-7E267C4933C7}">
      <dgm:prSet/>
      <dgm:spPr/>
      <dgm:t>
        <a:bodyPr/>
        <a:lstStyle/>
        <a:p>
          <a:endParaRPr lang="de-DE"/>
        </a:p>
      </dgm:t>
    </dgm:pt>
    <dgm:pt modelId="{33447C4F-67BA-4215-BF09-DD2C9F19002B}" type="pres">
      <dgm:prSet presAssocID="{6390003A-8C09-4185-91B2-BCB9F2820FE2}" presName="vert0" presStyleCnt="0">
        <dgm:presLayoutVars>
          <dgm:dir/>
          <dgm:animOne val="branch"/>
          <dgm:animLvl val="lvl"/>
        </dgm:presLayoutVars>
      </dgm:prSet>
      <dgm:spPr/>
    </dgm:pt>
    <dgm:pt modelId="{EB80C0F5-8BD0-4DD6-BD8E-6A977B820D3C}" type="pres">
      <dgm:prSet presAssocID="{69E0E6A0-54A2-4B3D-B81B-7F9DAEA032D6}" presName="thickLine" presStyleLbl="alignNode1" presStyleIdx="0" presStyleCnt="2"/>
      <dgm:spPr/>
    </dgm:pt>
    <dgm:pt modelId="{E3F356CA-2337-4822-8570-6B2B1933A7F5}" type="pres">
      <dgm:prSet presAssocID="{69E0E6A0-54A2-4B3D-B81B-7F9DAEA032D6}" presName="horz1" presStyleCnt="0"/>
      <dgm:spPr/>
    </dgm:pt>
    <dgm:pt modelId="{5CCD7D2E-E77D-4102-B067-CF13C31463DF}" type="pres">
      <dgm:prSet presAssocID="{69E0E6A0-54A2-4B3D-B81B-7F9DAEA032D6}" presName="tx1" presStyleLbl="revTx" presStyleIdx="0" presStyleCnt="2"/>
      <dgm:spPr/>
    </dgm:pt>
    <dgm:pt modelId="{31143B3D-5A85-43D1-9118-D533B24A67D2}" type="pres">
      <dgm:prSet presAssocID="{69E0E6A0-54A2-4B3D-B81B-7F9DAEA032D6}" presName="vert1" presStyleCnt="0"/>
      <dgm:spPr/>
    </dgm:pt>
    <dgm:pt modelId="{3B1F483D-581D-4E26-9FBB-00C5D130703B}" type="pres">
      <dgm:prSet presAssocID="{1CD44E48-62EE-4F98-A4BA-8526B3C2C6C4}" presName="thickLine" presStyleLbl="alignNode1" presStyleIdx="1" presStyleCnt="2"/>
      <dgm:spPr/>
    </dgm:pt>
    <dgm:pt modelId="{1B6BCA11-9D08-468B-AF2E-50AAF1B01E53}" type="pres">
      <dgm:prSet presAssocID="{1CD44E48-62EE-4F98-A4BA-8526B3C2C6C4}" presName="horz1" presStyleCnt="0"/>
      <dgm:spPr/>
    </dgm:pt>
    <dgm:pt modelId="{D722EF27-D3A6-47CF-8A26-AB4C5D062A21}" type="pres">
      <dgm:prSet presAssocID="{1CD44E48-62EE-4F98-A4BA-8526B3C2C6C4}" presName="tx1" presStyleLbl="revTx" presStyleIdx="1" presStyleCnt="2"/>
      <dgm:spPr/>
    </dgm:pt>
    <dgm:pt modelId="{6A7270E6-D5FB-4D65-A18E-29BBD2D70A81}" type="pres">
      <dgm:prSet presAssocID="{1CD44E48-62EE-4F98-A4BA-8526B3C2C6C4}" presName="vert1" presStyleCnt="0"/>
      <dgm:spPr/>
    </dgm:pt>
  </dgm:ptLst>
  <dgm:cxnLst>
    <dgm:cxn modelId="{F18E485D-D923-43A7-8487-42F0C0F99CB0}" type="presOf" srcId="{1CD44E48-62EE-4F98-A4BA-8526B3C2C6C4}" destId="{D722EF27-D3A6-47CF-8A26-AB4C5D062A21}" srcOrd="0" destOrd="0" presId="urn:microsoft.com/office/officeart/2008/layout/LinedList"/>
    <dgm:cxn modelId="{48693A66-9BCB-4969-A6DB-8D4696A3F775}" type="presOf" srcId="{6390003A-8C09-4185-91B2-BCB9F2820FE2}" destId="{33447C4F-67BA-4215-BF09-DD2C9F19002B}" srcOrd="0" destOrd="0" presId="urn:microsoft.com/office/officeart/2008/layout/LinedList"/>
    <dgm:cxn modelId="{E315A979-BF95-4D6B-8CE3-7E267C4933C7}" srcId="{6390003A-8C09-4185-91B2-BCB9F2820FE2}" destId="{1CD44E48-62EE-4F98-A4BA-8526B3C2C6C4}" srcOrd="1" destOrd="0" parTransId="{49C6D8DA-6E93-4BE9-9B89-37DE5336E269}" sibTransId="{555D92C4-17F1-44F6-8D84-F9A430B3A327}"/>
    <dgm:cxn modelId="{00555996-F897-4CA9-A0BD-41AFB8AF4E17}" type="presOf" srcId="{69E0E6A0-54A2-4B3D-B81B-7F9DAEA032D6}" destId="{5CCD7D2E-E77D-4102-B067-CF13C31463DF}" srcOrd="0" destOrd="0" presId="urn:microsoft.com/office/officeart/2008/layout/LinedList"/>
    <dgm:cxn modelId="{79364ED6-1CC8-4AD2-87D2-31FDAC4CF206}" srcId="{6390003A-8C09-4185-91B2-BCB9F2820FE2}" destId="{69E0E6A0-54A2-4B3D-B81B-7F9DAEA032D6}" srcOrd="0" destOrd="0" parTransId="{A252A0A6-618E-48FF-996F-29FBA5EF1FAB}" sibTransId="{A6D9480A-764D-42F8-9608-857257A6C2A4}"/>
    <dgm:cxn modelId="{25259E70-D931-4675-92B4-C0C40C75B8F4}" type="presParOf" srcId="{33447C4F-67BA-4215-BF09-DD2C9F19002B}" destId="{EB80C0F5-8BD0-4DD6-BD8E-6A977B820D3C}" srcOrd="0" destOrd="0" presId="urn:microsoft.com/office/officeart/2008/layout/LinedList"/>
    <dgm:cxn modelId="{9DED4CEE-60E6-433D-AB51-AD52B5EAD6E9}" type="presParOf" srcId="{33447C4F-67BA-4215-BF09-DD2C9F19002B}" destId="{E3F356CA-2337-4822-8570-6B2B1933A7F5}" srcOrd="1" destOrd="0" presId="urn:microsoft.com/office/officeart/2008/layout/LinedList"/>
    <dgm:cxn modelId="{F8DD9D27-630D-44A8-8D77-97E96DE34C24}" type="presParOf" srcId="{E3F356CA-2337-4822-8570-6B2B1933A7F5}" destId="{5CCD7D2E-E77D-4102-B067-CF13C31463DF}" srcOrd="0" destOrd="0" presId="urn:microsoft.com/office/officeart/2008/layout/LinedList"/>
    <dgm:cxn modelId="{B45B8CEF-CB7C-4EFC-AC5C-B77597CEDE9D}" type="presParOf" srcId="{E3F356CA-2337-4822-8570-6B2B1933A7F5}" destId="{31143B3D-5A85-43D1-9118-D533B24A67D2}" srcOrd="1" destOrd="0" presId="urn:microsoft.com/office/officeart/2008/layout/LinedList"/>
    <dgm:cxn modelId="{3827BAD6-2B54-4D1F-87FD-75C97C9E1980}" type="presParOf" srcId="{33447C4F-67BA-4215-BF09-DD2C9F19002B}" destId="{3B1F483D-581D-4E26-9FBB-00C5D130703B}" srcOrd="2" destOrd="0" presId="urn:microsoft.com/office/officeart/2008/layout/LinedList"/>
    <dgm:cxn modelId="{00B7F3C6-8617-4257-BBEB-2F5321FA754E}" type="presParOf" srcId="{33447C4F-67BA-4215-BF09-DD2C9F19002B}" destId="{1B6BCA11-9D08-468B-AF2E-50AAF1B01E53}" srcOrd="3" destOrd="0" presId="urn:microsoft.com/office/officeart/2008/layout/LinedList"/>
    <dgm:cxn modelId="{8C86A411-0D2D-418D-97D8-D127E57C9400}" type="presParOf" srcId="{1B6BCA11-9D08-468B-AF2E-50AAF1B01E53}" destId="{D722EF27-D3A6-47CF-8A26-AB4C5D062A21}" srcOrd="0" destOrd="0" presId="urn:microsoft.com/office/officeart/2008/layout/LinedList"/>
    <dgm:cxn modelId="{28C17607-30F7-496B-B4CF-AC62CA5CE135}" type="presParOf" srcId="{1B6BCA11-9D08-468B-AF2E-50AAF1B01E53}" destId="{6A7270E6-D5FB-4D65-A18E-29BBD2D70A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39C27-97D9-4587-A9BE-07FCC219A7D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8A049867-4E1C-431F-BCB1-F22FCBDA42D8}">
      <dgm:prSet/>
      <dgm:spPr/>
      <dgm:t>
        <a:bodyPr/>
        <a:lstStyle/>
        <a:p>
          <a:r>
            <a:rPr lang="de-DE" b="1" dirty="0">
              <a:solidFill>
                <a:srgbClr val="000000"/>
              </a:solidFill>
            </a:rPr>
            <a:t>Erweiterung des „Frauenhausdienstes“ </a:t>
          </a:r>
          <a:r>
            <a:rPr lang="de-DE" dirty="0">
              <a:solidFill>
                <a:srgbClr val="000000"/>
              </a:solidFill>
            </a:rPr>
            <a:t>auf die Bezirksgemeinschaften</a:t>
          </a:r>
          <a:br>
            <a:rPr lang="de-DE" dirty="0">
              <a:solidFill>
                <a:srgbClr val="000000"/>
              </a:solidFill>
            </a:rPr>
          </a:br>
          <a:r>
            <a:rPr lang="it-IT" b="1" i="1" dirty="0">
              <a:solidFill>
                <a:schemeClr val="tx1"/>
              </a:solidFill>
            </a:rPr>
            <a:t>Ampliamento del servizio “Casa delle </a:t>
          </a:r>
          <a:r>
            <a:rPr lang="de-DE" b="1" i="1" dirty="0" err="1">
              <a:solidFill>
                <a:schemeClr val="tx1"/>
              </a:solidFill>
            </a:rPr>
            <a:t>donne</a:t>
          </a:r>
          <a:r>
            <a:rPr lang="de-DE" b="1" i="1" dirty="0">
              <a:solidFill>
                <a:schemeClr val="tx1"/>
              </a:solidFill>
            </a:rPr>
            <a:t>” </a:t>
          </a:r>
          <a:r>
            <a:rPr lang="de-DE" i="1" dirty="0">
              <a:solidFill>
                <a:schemeClr val="tx1"/>
              </a:solidFill>
            </a:rPr>
            <a:t>alle Comunità </a:t>
          </a:r>
          <a:r>
            <a:rPr lang="de-DE" i="1" dirty="0" err="1">
              <a:solidFill>
                <a:schemeClr val="tx1"/>
              </a:solidFill>
            </a:rPr>
            <a:t>comprensoriali</a:t>
          </a:r>
          <a:endParaRPr lang="de-DE" i="1" dirty="0">
            <a:solidFill>
              <a:schemeClr val="tx1"/>
            </a:solidFill>
          </a:endParaRPr>
        </a:p>
      </dgm:t>
    </dgm:pt>
    <dgm:pt modelId="{AF91FDC2-392A-434B-B13A-10F924383865}" type="parTrans" cxnId="{675013AC-C500-4D6D-8F7B-C4F59503DE09}">
      <dgm:prSet/>
      <dgm:spPr/>
      <dgm:t>
        <a:bodyPr/>
        <a:lstStyle/>
        <a:p>
          <a:endParaRPr lang="de-DE"/>
        </a:p>
      </dgm:t>
    </dgm:pt>
    <dgm:pt modelId="{EE4D502D-702D-4724-A373-C7F4DF107092}" type="sibTrans" cxnId="{675013AC-C500-4D6D-8F7B-C4F59503DE09}">
      <dgm:prSet/>
      <dgm:spPr/>
      <dgm:t>
        <a:bodyPr/>
        <a:lstStyle/>
        <a:p>
          <a:endParaRPr lang="de-DE"/>
        </a:p>
      </dgm:t>
    </dgm:pt>
    <dgm:pt modelId="{18E1D9D1-72B9-4EBE-91C6-B98BDC773E61}">
      <dgm:prSet/>
      <dgm:spPr/>
      <dgm:t>
        <a:bodyPr/>
        <a:lstStyle/>
        <a:p>
          <a:r>
            <a:rPr lang="de-DE" dirty="0">
              <a:solidFill>
                <a:srgbClr val="000000"/>
              </a:solidFill>
            </a:rPr>
            <a:t>Die Thematische Arbeitsgruppe zum Schutz von Frauen mit Migrationshintergrund, die Opfer von Gewalt geworden sind, hat ihre Arbeit abgeschlossen: </a:t>
          </a:r>
          <a:r>
            <a:rPr lang="de-DE" b="1" dirty="0">
              <a:solidFill>
                <a:srgbClr val="000000"/>
              </a:solidFill>
            </a:rPr>
            <a:t>Begleitungsweg für Frauen mit Migrationshintergrund und Erfahrungen von geschlechtsspezifischer Gewalt</a:t>
          </a:r>
          <a:br>
            <a:rPr lang="it-IT" dirty="0">
              <a:solidFill>
                <a:srgbClr val="000000"/>
              </a:solidFill>
            </a:rPr>
          </a:br>
          <a:r>
            <a:rPr lang="it-IT" i="1" dirty="0" err="1">
              <a:solidFill>
                <a:schemeClr val="tx1"/>
              </a:solidFill>
            </a:rPr>
            <a:t>ll</a:t>
          </a:r>
          <a:r>
            <a:rPr lang="it-IT" i="1" dirty="0">
              <a:solidFill>
                <a:schemeClr val="tx1"/>
              </a:solidFill>
            </a:rPr>
            <a:t> Tavolo tematico sulla tutela delle donne con background migratorio vittime di violenza ha concluso il lavoro: </a:t>
          </a:r>
          <a:r>
            <a:rPr lang="it-IT" b="1" i="1" dirty="0">
              <a:solidFill>
                <a:schemeClr val="tx1"/>
              </a:solidFill>
            </a:rPr>
            <a:t>Percorso di accompagnamento di donne migranti con un vissuto di violenza di genere</a:t>
          </a:r>
          <a:endParaRPr lang="de-DE" b="1" i="1" dirty="0">
            <a:solidFill>
              <a:schemeClr val="tx1"/>
            </a:solidFill>
          </a:endParaRPr>
        </a:p>
      </dgm:t>
    </dgm:pt>
    <dgm:pt modelId="{09BC9B5E-36FE-4BFC-8134-542648A71ED4}" type="parTrans" cxnId="{42024953-D64B-4A94-8C43-BA6424F44D97}">
      <dgm:prSet/>
      <dgm:spPr/>
      <dgm:t>
        <a:bodyPr/>
        <a:lstStyle/>
        <a:p>
          <a:endParaRPr lang="de-DE"/>
        </a:p>
      </dgm:t>
    </dgm:pt>
    <dgm:pt modelId="{E92230C0-8E91-495B-8110-FBCAA48FC708}" type="sibTrans" cxnId="{42024953-D64B-4A94-8C43-BA6424F44D97}">
      <dgm:prSet/>
      <dgm:spPr/>
      <dgm:t>
        <a:bodyPr/>
        <a:lstStyle/>
        <a:p>
          <a:endParaRPr lang="de-DE"/>
        </a:p>
      </dgm:t>
    </dgm:pt>
    <dgm:pt modelId="{153E1E53-D9E2-4B0B-9C8C-9278C89085C3}">
      <dgm:prSet/>
      <dgm:spPr/>
      <dgm:t>
        <a:bodyPr/>
        <a:lstStyle/>
        <a:p>
          <a:r>
            <a:rPr lang="de-DE" b="1" dirty="0">
              <a:solidFill>
                <a:srgbClr val="000000"/>
              </a:solidFill>
            </a:rPr>
            <a:t>Elternunterstützung</a:t>
          </a:r>
          <a:r>
            <a:rPr lang="de-DE" dirty="0">
              <a:solidFill>
                <a:srgbClr val="000000"/>
              </a:solidFill>
            </a:rPr>
            <a:t> für Väter, die häusliche Gewalt ausüben</a:t>
          </a:r>
          <a:br>
            <a:rPr lang="de-DE" dirty="0">
              <a:solidFill>
                <a:srgbClr val="000000"/>
              </a:solidFill>
            </a:rPr>
          </a:br>
          <a:r>
            <a:rPr lang="it-IT" b="1" i="1" dirty="0">
              <a:solidFill>
                <a:schemeClr val="tx1"/>
              </a:solidFill>
            </a:rPr>
            <a:t>Sostegno alla genitorialità </a:t>
          </a:r>
          <a:r>
            <a:rPr lang="it-IT" i="1" dirty="0">
              <a:solidFill>
                <a:schemeClr val="tx1"/>
              </a:solidFill>
            </a:rPr>
            <a:t>rivolto ai padri autori di violenza domestica</a:t>
          </a:r>
          <a:endParaRPr lang="de-DE" i="1" dirty="0">
            <a:solidFill>
              <a:schemeClr val="tx1"/>
            </a:solidFill>
          </a:endParaRPr>
        </a:p>
      </dgm:t>
    </dgm:pt>
    <dgm:pt modelId="{405BDBFC-2495-4992-B995-689C5F81CA9D}" type="parTrans" cxnId="{0EEF03C8-FA15-4F07-8BB6-90460D1667A9}">
      <dgm:prSet/>
      <dgm:spPr/>
      <dgm:t>
        <a:bodyPr/>
        <a:lstStyle/>
        <a:p>
          <a:endParaRPr lang="de-DE"/>
        </a:p>
      </dgm:t>
    </dgm:pt>
    <dgm:pt modelId="{36B5494A-068D-42EB-9403-F9425FF39FAD}" type="sibTrans" cxnId="{0EEF03C8-FA15-4F07-8BB6-90460D1667A9}">
      <dgm:prSet/>
      <dgm:spPr/>
      <dgm:t>
        <a:bodyPr/>
        <a:lstStyle/>
        <a:p>
          <a:endParaRPr lang="de-DE"/>
        </a:p>
      </dgm:t>
    </dgm:pt>
    <dgm:pt modelId="{1F3DE598-1A4D-4D3D-B238-64A5E70D1308}">
      <dgm:prSet/>
      <dgm:spPr/>
      <dgm:t>
        <a:bodyPr/>
        <a:lstStyle/>
        <a:p>
          <a:r>
            <a:rPr lang="de-DE" b="1" dirty="0">
              <a:solidFill>
                <a:srgbClr val="000000"/>
              </a:solidFill>
            </a:rPr>
            <a:t>Solidaritätsbeitrag für Rechtsbeistand</a:t>
          </a:r>
          <a:r>
            <a:rPr lang="de-DE" dirty="0">
              <a:solidFill>
                <a:srgbClr val="000000"/>
              </a:solidFill>
            </a:rPr>
            <a:t>: Seit 2024 bis heute haben 66 Frauen einen Antrag gestellt und 40 wurde bereits ein Betrag von insgesamt 52.152,00 € ausgezahlt</a:t>
          </a:r>
          <a:br>
            <a:rPr lang="de-DE" dirty="0">
              <a:solidFill>
                <a:srgbClr val="000000"/>
              </a:solidFill>
            </a:rPr>
          </a:br>
          <a:r>
            <a:rPr lang="it-IT" b="1" i="1" dirty="0">
              <a:solidFill>
                <a:schemeClr val="tx1"/>
              </a:solidFill>
            </a:rPr>
            <a:t>Contributo di solidarietà per il patrocinio legale</a:t>
          </a:r>
          <a:r>
            <a:rPr lang="it-IT" i="1" dirty="0">
              <a:solidFill>
                <a:schemeClr val="tx1"/>
              </a:solidFill>
            </a:rPr>
            <a:t>: dal 2024 ad oggi 66 donne hanno presentato domanda e a 40 è già stato erogato per un importo totale di € 52.152,00</a:t>
          </a:r>
          <a:endParaRPr lang="de-DE" i="1" dirty="0">
            <a:solidFill>
              <a:schemeClr val="tx1"/>
            </a:solidFill>
          </a:endParaRPr>
        </a:p>
      </dgm:t>
    </dgm:pt>
    <dgm:pt modelId="{CB4F79B9-3944-475A-A205-4AF7B0144552}" type="parTrans" cxnId="{BD2BCE9D-54AD-4C5F-99B3-3C16862E1CAF}">
      <dgm:prSet/>
      <dgm:spPr/>
      <dgm:t>
        <a:bodyPr/>
        <a:lstStyle/>
        <a:p>
          <a:endParaRPr lang="de-DE"/>
        </a:p>
      </dgm:t>
    </dgm:pt>
    <dgm:pt modelId="{7EC9C1FA-7195-47D2-ADE6-A52F345862E8}" type="sibTrans" cxnId="{BD2BCE9D-54AD-4C5F-99B3-3C16862E1CAF}">
      <dgm:prSet/>
      <dgm:spPr/>
      <dgm:t>
        <a:bodyPr/>
        <a:lstStyle/>
        <a:p>
          <a:endParaRPr lang="de-DE"/>
        </a:p>
      </dgm:t>
    </dgm:pt>
    <dgm:pt modelId="{1643FEB4-1ECC-46D9-ACB0-BB42A3F461BF}">
      <dgm:prSet/>
      <dgm:spPr/>
      <dgm:t>
        <a:bodyPr/>
        <a:lstStyle/>
        <a:p>
          <a:r>
            <a:rPr lang="it-IT" dirty="0"/>
            <a:t>Bis Ende 2025 </a:t>
          </a:r>
          <a:r>
            <a:rPr lang="it-IT" dirty="0" err="1"/>
            <a:t>wird</a:t>
          </a:r>
          <a:r>
            <a:rPr lang="it-IT" dirty="0"/>
            <a:t> der </a:t>
          </a:r>
          <a:r>
            <a:rPr lang="it-IT" b="1" dirty="0" err="1"/>
            <a:t>neue</a:t>
          </a:r>
          <a:r>
            <a:rPr lang="it-IT" b="1" dirty="0"/>
            <a:t> </a:t>
          </a:r>
          <a:r>
            <a:rPr lang="it-IT" b="1" dirty="0" err="1"/>
            <a:t>Dreijahresplan</a:t>
          </a:r>
          <a:r>
            <a:rPr lang="it-IT" b="1" dirty="0"/>
            <a:t> 2026-2028 </a:t>
          </a:r>
          <a:r>
            <a:rPr lang="it-IT" dirty="0" err="1"/>
            <a:t>genehmigt</a:t>
          </a:r>
          <a:br>
            <a:rPr lang="it-IT" dirty="0"/>
          </a:br>
          <a:r>
            <a:rPr lang="it-IT" dirty="0"/>
            <a:t>Entro la fine del 2025 verrà approvato il </a:t>
          </a:r>
          <a:r>
            <a:rPr lang="it-IT" b="1" dirty="0"/>
            <a:t>nuovo Piano triennale 2026-2028</a:t>
          </a:r>
          <a:br>
            <a:rPr lang="it-IT" dirty="0"/>
          </a:br>
          <a:endParaRPr lang="de-DE" dirty="0"/>
        </a:p>
      </dgm:t>
    </dgm:pt>
    <dgm:pt modelId="{3DF667FF-35CE-47DF-BE71-1E2CF7C4D248}" type="parTrans" cxnId="{FD8AD4D9-D29C-4454-AC19-B6CA1C52D22D}">
      <dgm:prSet/>
      <dgm:spPr/>
      <dgm:t>
        <a:bodyPr/>
        <a:lstStyle/>
        <a:p>
          <a:endParaRPr lang="de-DE"/>
        </a:p>
      </dgm:t>
    </dgm:pt>
    <dgm:pt modelId="{B7FC2658-4886-4BE7-B74D-95DD1AA0C591}" type="sibTrans" cxnId="{FD8AD4D9-D29C-4454-AC19-B6CA1C52D22D}">
      <dgm:prSet/>
      <dgm:spPr/>
      <dgm:t>
        <a:bodyPr/>
        <a:lstStyle/>
        <a:p>
          <a:endParaRPr lang="de-DE"/>
        </a:p>
      </dgm:t>
    </dgm:pt>
    <dgm:pt modelId="{A9423B0D-CE2F-437D-B0F4-CDA96E7F74D3}" type="pres">
      <dgm:prSet presAssocID="{05639C27-97D9-4587-A9BE-07FCC219A7D7}" presName="vert0" presStyleCnt="0">
        <dgm:presLayoutVars>
          <dgm:dir/>
          <dgm:animOne val="branch"/>
          <dgm:animLvl val="lvl"/>
        </dgm:presLayoutVars>
      </dgm:prSet>
      <dgm:spPr/>
    </dgm:pt>
    <dgm:pt modelId="{6D8396DC-F243-4354-B6FF-2C5D44195005}" type="pres">
      <dgm:prSet presAssocID="{8A049867-4E1C-431F-BCB1-F22FCBDA42D8}" presName="thickLine" presStyleLbl="alignNode1" presStyleIdx="0" presStyleCnt="5"/>
      <dgm:spPr/>
    </dgm:pt>
    <dgm:pt modelId="{242DF77B-00FD-47ED-8AFF-C41261A96355}" type="pres">
      <dgm:prSet presAssocID="{8A049867-4E1C-431F-BCB1-F22FCBDA42D8}" presName="horz1" presStyleCnt="0"/>
      <dgm:spPr/>
    </dgm:pt>
    <dgm:pt modelId="{145DAD25-9E63-47B8-87F5-7B6A095F010D}" type="pres">
      <dgm:prSet presAssocID="{8A049867-4E1C-431F-BCB1-F22FCBDA42D8}" presName="tx1" presStyleLbl="revTx" presStyleIdx="0" presStyleCnt="5"/>
      <dgm:spPr/>
    </dgm:pt>
    <dgm:pt modelId="{5401CFDF-1A8F-4EC3-A02F-1248AF0D2338}" type="pres">
      <dgm:prSet presAssocID="{8A049867-4E1C-431F-BCB1-F22FCBDA42D8}" presName="vert1" presStyleCnt="0"/>
      <dgm:spPr/>
    </dgm:pt>
    <dgm:pt modelId="{FF789374-3028-44C9-BF77-F34739ED865C}" type="pres">
      <dgm:prSet presAssocID="{18E1D9D1-72B9-4EBE-91C6-B98BDC773E61}" presName="thickLine" presStyleLbl="alignNode1" presStyleIdx="1" presStyleCnt="5"/>
      <dgm:spPr/>
    </dgm:pt>
    <dgm:pt modelId="{B04AEAD5-A385-445D-8363-B1737CF400C3}" type="pres">
      <dgm:prSet presAssocID="{18E1D9D1-72B9-4EBE-91C6-B98BDC773E61}" presName="horz1" presStyleCnt="0"/>
      <dgm:spPr/>
    </dgm:pt>
    <dgm:pt modelId="{4F48F99C-6D94-403F-A558-B202160BD923}" type="pres">
      <dgm:prSet presAssocID="{18E1D9D1-72B9-4EBE-91C6-B98BDC773E61}" presName="tx1" presStyleLbl="revTx" presStyleIdx="1" presStyleCnt="5"/>
      <dgm:spPr/>
    </dgm:pt>
    <dgm:pt modelId="{374FEE4C-2A7D-4218-8A6D-908B07557BC6}" type="pres">
      <dgm:prSet presAssocID="{18E1D9D1-72B9-4EBE-91C6-B98BDC773E61}" presName="vert1" presStyleCnt="0"/>
      <dgm:spPr/>
    </dgm:pt>
    <dgm:pt modelId="{BC15853F-EA70-473F-93AA-C8C616DC3F75}" type="pres">
      <dgm:prSet presAssocID="{153E1E53-D9E2-4B0B-9C8C-9278C89085C3}" presName="thickLine" presStyleLbl="alignNode1" presStyleIdx="2" presStyleCnt="5"/>
      <dgm:spPr/>
    </dgm:pt>
    <dgm:pt modelId="{1DFFF89A-DC20-4709-A1F4-4F9BA5C0B242}" type="pres">
      <dgm:prSet presAssocID="{153E1E53-D9E2-4B0B-9C8C-9278C89085C3}" presName="horz1" presStyleCnt="0"/>
      <dgm:spPr/>
    </dgm:pt>
    <dgm:pt modelId="{368BB5A4-0FC9-4A09-ADB7-F47D5F386810}" type="pres">
      <dgm:prSet presAssocID="{153E1E53-D9E2-4B0B-9C8C-9278C89085C3}" presName="tx1" presStyleLbl="revTx" presStyleIdx="2" presStyleCnt="5"/>
      <dgm:spPr/>
    </dgm:pt>
    <dgm:pt modelId="{890509FF-E8C9-4BF2-A506-DAB8867706C4}" type="pres">
      <dgm:prSet presAssocID="{153E1E53-D9E2-4B0B-9C8C-9278C89085C3}" presName="vert1" presStyleCnt="0"/>
      <dgm:spPr/>
    </dgm:pt>
    <dgm:pt modelId="{A997A49D-0E3E-473B-BCEC-E6B51BFC6DFF}" type="pres">
      <dgm:prSet presAssocID="{1F3DE598-1A4D-4D3D-B238-64A5E70D1308}" presName="thickLine" presStyleLbl="alignNode1" presStyleIdx="3" presStyleCnt="5"/>
      <dgm:spPr/>
    </dgm:pt>
    <dgm:pt modelId="{794B3E39-C287-4C5B-BA9E-9B5EB443A162}" type="pres">
      <dgm:prSet presAssocID="{1F3DE598-1A4D-4D3D-B238-64A5E70D1308}" presName="horz1" presStyleCnt="0"/>
      <dgm:spPr/>
    </dgm:pt>
    <dgm:pt modelId="{57F8C139-478E-4028-B01C-3DCFF5ABCE27}" type="pres">
      <dgm:prSet presAssocID="{1F3DE598-1A4D-4D3D-B238-64A5E70D1308}" presName="tx1" presStyleLbl="revTx" presStyleIdx="3" presStyleCnt="5"/>
      <dgm:spPr/>
    </dgm:pt>
    <dgm:pt modelId="{6ECEE63F-1136-4944-BC8C-5CDB427D3009}" type="pres">
      <dgm:prSet presAssocID="{1F3DE598-1A4D-4D3D-B238-64A5E70D1308}" presName="vert1" presStyleCnt="0"/>
      <dgm:spPr/>
    </dgm:pt>
    <dgm:pt modelId="{52878EB7-2122-4DA4-B7C2-03E8FC00B4E4}" type="pres">
      <dgm:prSet presAssocID="{1643FEB4-1ECC-46D9-ACB0-BB42A3F461BF}" presName="thickLine" presStyleLbl="alignNode1" presStyleIdx="4" presStyleCnt="5"/>
      <dgm:spPr/>
    </dgm:pt>
    <dgm:pt modelId="{40E1BF45-66EB-453B-ADC2-17D5563B1956}" type="pres">
      <dgm:prSet presAssocID="{1643FEB4-1ECC-46D9-ACB0-BB42A3F461BF}" presName="horz1" presStyleCnt="0"/>
      <dgm:spPr/>
    </dgm:pt>
    <dgm:pt modelId="{D26BAD21-6822-44F2-92AA-9BA930C4CA99}" type="pres">
      <dgm:prSet presAssocID="{1643FEB4-1ECC-46D9-ACB0-BB42A3F461BF}" presName="tx1" presStyleLbl="revTx" presStyleIdx="4" presStyleCnt="5"/>
      <dgm:spPr/>
    </dgm:pt>
    <dgm:pt modelId="{90140294-8789-4044-AEA9-578D235689BE}" type="pres">
      <dgm:prSet presAssocID="{1643FEB4-1ECC-46D9-ACB0-BB42A3F461BF}" presName="vert1" presStyleCnt="0"/>
      <dgm:spPr/>
    </dgm:pt>
  </dgm:ptLst>
  <dgm:cxnLst>
    <dgm:cxn modelId="{44FE2A04-C2FD-47FF-89D2-9CAA2F02C11B}" type="presOf" srcId="{1643FEB4-1ECC-46D9-ACB0-BB42A3F461BF}" destId="{D26BAD21-6822-44F2-92AA-9BA930C4CA99}" srcOrd="0" destOrd="0" presId="urn:microsoft.com/office/officeart/2008/layout/LinedList"/>
    <dgm:cxn modelId="{42024953-D64B-4A94-8C43-BA6424F44D97}" srcId="{05639C27-97D9-4587-A9BE-07FCC219A7D7}" destId="{18E1D9D1-72B9-4EBE-91C6-B98BDC773E61}" srcOrd="1" destOrd="0" parTransId="{09BC9B5E-36FE-4BFC-8134-542648A71ED4}" sibTransId="{E92230C0-8E91-495B-8110-FBCAA48FC708}"/>
    <dgm:cxn modelId="{8160FB7E-9349-4E26-8775-96EDC98A4045}" type="presOf" srcId="{8A049867-4E1C-431F-BCB1-F22FCBDA42D8}" destId="{145DAD25-9E63-47B8-87F5-7B6A095F010D}" srcOrd="0" destOrd="0" presId="urn:microsoft.com/office/officeart/2008/layout/LinedList"/>
    <dgm:cxn modelId="{BD2BCE9D-54AD-4C5F-99B3-3C16862E1CAF}" srcId="{05639C27-97D9-4587-A9BE-07FCC219A7D7}" destId="{1F3DE598-1A4D-4D3D-B238-64A5E70D1308}" srcOrd="3" destOrd="0" parTransId="{CB4F79B9-3944-475A-A205-4AF7B0144552}" sibTransId="{7EC9C1FA-7195-47D2-ADE6-A52F345862E8}"/>
    <dgm:cxn modelId="{675013AC-C500-4D6D-8F7B-C4F59503DE09}" srcId="{05639C27-97D9-4587-A9BE-07FCC219A7D7}" destId="{8A049867-4E1C-431F-BCB1-F22FCBDA42D8}" srcOrd="0" destOrd="0" parTransId="{AF91FDC2-392A-434B-B13A-10F924383865}" sibTransId="{EE4D502D-702D-4724-A373-C7F4DF107092}"/>
    <dgm:cxn modelId="{0EEF03C8-FA15-4F07-8BB6-90460D1667A9}" srcId="{05639C27-97D9-4587-A9BE-07FCC219A7D7}" destId="{153E1E53-D9E2-4B0B-9C8C-9278C89085C3}" srcOrd="2" destOrd="0" parTransId="{405BDBFC-2495-4992-B995-689C5F81CA9D}" sibTransId="{36B5494A-068D-42EB-9403-F9425FF39FAD}"/>
    <dgm:cxn modelId="{E05EFAD1-2DCE-490A-820A-3DF911947AF0}" type="presOf" srcId="{18E1D9D1-72B9-4EBE-91C6-B98BDC773E61}" destId="{4F48F99C-6D94-403F-A558-B202160BD923}" srcOrd="0" destOrd="0" presId="urn:microsoft.com/office/officeart/2008/layout/LinedList"/>
    <dgm:cxn modelId="{FD8AD4D9-D29C-4454-AC19-B6CA1C52D22D}" srcId="{05639C27-97D9-4587-A9BE-07FCC219A7D7}" destId="{1643FEB4-1ECC-46D9-ACB0-BB42A3F461BF}" srcOrd="4" destOrd="0" parTransId="{3DF667FF-35CE-47DF-BE71-1E2CF7C4D248}" sibTransId="{B7FC2658-4886-4BE7-B74D-95DD1AA0C591}"/>
    <dgm:cxn modelId="{185F73DE-660F-4723-A002-37E2CD0CBC5C}" type="presOf" srcId="{153E1E53-D9E2-4B0B-9C8C-9278C89085C3}" destId="{368BB5A4-0FC9-4A09-ADB7-F47D5F386810}" srcOrd="0" destOrd="0" presId="urn:microsoft.com/office/officeart/2008/layout/LinedList"/>
    <dgm:cxn modelId="{A63BA9F0-2136-4DC2-81D4-BB9E4F5996CE}" type="presOf" srcId="{05639C27-97D9-4587-A9BE-07FCC219A7D7}" destId="{A9423B0D-CE2F-437D-B0F4-CDA96E7F74D3}" srcOrd="0" destOrd="0" presId="urn:microsoft.com/office/officeart/2008/layout/LinedList"/>
    <dgm:cxn modelId="{B843EFF1-8E62-4780-8398-1D3A8BEF0216}" type="presOf" srcId="{1F3DE598-1A4D-4D3D-B238-64A5E70D1308}" destId="{57F8C139-478E-4028-B01C-3DCFF5ABCE27}" srcOrd="0" destOrd="0" presId="urn:microsoft.com/office/officeart/2008/layout/LinedList"/>
    <dgm:cxn modelId="{671413CF-F89A-4F8A-91C2-241803CBA565}" type="presParOf" srcId="{A9423B0D-CE2F-437D-B0F4-CDA96E7F74D3}" destId="{6D8396DC-F243-4354-B6FF-2C5D44195005}" srcOrd="0" destOrd="0" presId="urn:microsoft.com/office/officeart/2008/layout/LinedList"/>
    <dgm:cxn modelId="{CB33EEA1-EBBD-40BB-A371-5422FF8913B3}" type="presParOf" srcId="{A9423B0D-CE2F-437D-B0F4-CDA96E7F74D3}" destId="{242DF77B-00FD-47ED-8AFF-C41261A96355}" srcOrd="1" destOrd="0" presId="urn:microsoft.com/office/officeart/2008/layout/LinedList"/>
    <dgm:cxn modelId="{6FA4F907-1005-4C37-BAA1-941BAAEDB071}" type="presParOf" srcId="{242DF77B-00FD-47ED-8AFF-C41261A96355}" destId="{145DAD25-9E63-47B8-87F5-7B6A095F010D}" srcOrd="0" destOrd="0" presId="urn:microsoft.com/office/officeart/2008/layout/LinedList"/>
    <dgm:cxn modelId="{9AB9AD1A-C613-43FE-97FF-478CDF1ABAEB}" type="presParOf" srcId="{242DF77B-00FD-47ED-8AFF-C41261A96355}" destId="{5401CFDF-1A8F-4EC3-A02F-1248AF0D2338}" srcOrd="1" destOrd="0" presId="urn:microsoft.com/office/officeart/2008/layout/LinedList"/>
    <dgm:cxn modelId="{4BC2567A-751D-4A46-B655-B688EE26A1D8}" type="presParOf" srcId="{A9423B0D-CE2F-437D-B0F4-CDA96E7F74D3}" destId="{FF789374-3028-44C9-BF77-F34739ED865C}" srcOrd="2" destOrd="0" presId="urn:microsoft.com/office/officeart/2008/layout/LinedList"/>
    <dgm:cxn modelId="{A7D3E9C1-110B-48AC-AF84-78348F665E43}" type="presParOf" srcId="{A9423B0D-CE2F-437D-B0F4-CDA96E7F74D3}" destId="{B04AEAD5-A385-445D-8363-B1737CF400C3}" srcOrd="3" destOrd="0" presId="urn:microsoft.com/office/officeart/2008/layout/LinedList"/>
    <dgm:cxn modelId="{7F6F0488-24E2-4A49-B7DB-5E67F5899AE6}" type="presParOf" srcId="{B04AEAD5-A385-445D-8363-B1737CF400C3}" destId="{4F48F99C-6D94-403F-A558-B202160BD923}" srcOrd="0" destOrd="0" presId="urn:microsoft.com/office/officeart/2008/layout/LinedList"/>
    <dgm:cxn modelId="{87D45EF2-77DB-43E5-86B6-C6A50D0CCCA9}" type="presParOf" srcId="{B04AEAD5-A385-445D-8363-B1737CF400C3}" destId="{374FEE4C-2A7D-4218-8A6D-908B07557BC6}" srcOrd="1" destOrd="0" presId="urn:microsoft.com/office/officeart/2008/layout/LinedList"/>
    <dgm:cxn modelId="{671C5622-FEA7-49BF-AFEB-11D0A6FD74D7}" type="presParOf" srcId="{A9423B0D-CE2F-437D-B0F4-CDA96E7F74D3}" destId="{BC15853F-EA70-473F-93AA-C8C616DC3F75}" srcOrd="4" destOrd="0" presId="urn:microsoft.com/office/officeart/2008/layout/LinedList"/>
    <dgm:cxn modelId="{3AE38BB6-1055-498F-B740-A11681424FF0}" type="presParOf" srcId="{A9423B0D-CE2F-437D-B0F4-CDA96E7F74D3}" destId="{1DFFF89A-DC20-4709-A1F4-4F9BA5C0B242}" srcOrd="5" destOrd="0" presId="urn:microsoft.com/office/officeart/2008/layout/LinedList"/>
    <dgm:cxn modelId="{6A34ADCC-520C-4B99-BF90-F6B95DE9D50F}" type="presParOf" srcId="{1DFFF89A-DC20-4709-A1F4-4F9BA5C0B242}" destId="{368BB5A4-0FC9-4A09-ADB7-F47D5F386810}" srcOrd="0" destOrd="0" presId="urn:microsoft.com/office/officeart/2008/layout/LinedList"/>
    <dgm:cxn modelId="{EF4523D8-20F2-4BD8-8541-4A9383A5E73A}" type="presParOf" srcId="{1DFFF89A-DC20-4709-A1F4-4F9BA5C0B242}" destId="{890509FF-E8C9-4BF2-A506-DAB8867706C4}" srcOrd="1" destOrd="0" presId="urn:microsoft.com/office/officeart/2008/layout/LinedList"/>
    <dgm:cxn modelId="{DC72217F-8CCC-4482-A5B9-1A6DA84D0AD1}" type="presParOf" srcId="{A9423B0D-CE2F-437D-B0F4-CDA96E7F74D3}" destId="{A997A49D-0E3E-473B-BCEC-E6B51BFC6DFF}" srcOrd="6" destOrd="0" presId="urn:microsoft.com/office/officeart/2008/layout/LinedList"/>
    <dgm:cxn modelId="{7AC5E5C9-7665-4AB4-84D1-C2199AECC506}" type="presParOf" srcId="{A9423B0D-CE2F-437D-B0F4-CDA96E7F74D3}" destId="{794B3E39-C287-4C5B-BA9E-9B5EB443A162}" srcOrd="7" destOrd="0" presId="urn:microsoft.com/office/officeart/2008/layout/LinedList"/>
    <dgm:cxn modelId="{EDBB7218-8CFF-444B-9792-B6DAF06B4CFD}" type="presParOf" srcId="{794B3E39-C287-4C5B-BA9E-9B5EB443A162}" destId="{57F8C139-478E-4028-B01C-3DCFF5ABCE27}" srcOrd="0" destOrd="0" presId="urn:microsoft.com/office/officeart/2008/layout/LinedList"/>
    <dgm:cxn modelId="{7B3A1DDB-E09C-4426-95AC-A570712F857C}" type="presParOf" srcId="{794B3E39-C287-4C5B-BA9E-9B5EB443A162}" destId="{6ECEE63F-1136-4944-BC8C-5CDB427D3009}" srcOrd="1" destOrd="0" presId="urn:microsoft.com/office/officeart/2008/layout/LinedList"/>
    <dgm:cxn modelId="{1F9095D5-D9A0-4315-890F-0C01D2B66A4E}" type="presParOf" srcId="{A9423B0D-CE2F-437D-B0F4-CDA96E7F74D3}" destId="{52878EB7-2122-4DA4-B7C2-03E8FC00B4E4}" srcOrd="8" destOrd="0" presId="urn:microsoft.com/office/officeart/2008/layout/LinedList"/>
    <dgm:cxn modelId="{ECA04002-A926-4233-920A-F59051C1DE6E}" type="presParOf" srcId="{A9423B0D-CE2F-437D-B0F4-CDA96E7F74D3}" destId="{40E1BF45-66EB-453B-ADC2-17D5563B1956}" srcOrd="9" destOrd="0" presId="urn:microsoft.com/office/officeart/2008/layout/LinedList"/>
    <dgm:cxn modelId="{353DBCB4-66DD-40B2-9A44-379022DEF1BF}" type="presParOf" srcId="{40E1BF45-66EB-453B-ADC2-17D5563B1956}" destId="{D26BAD21-6822-44F2-92AA-9BA930C4CA99}" srcOrd="0" destOrd="0" presId="urn:microsoft.com/office/officeart/2008/layout/LinedList"/>
    <dgm:cxn modelId="{00ADAB10-0931-4AEE-AB80-04A4DC168A63}" type="presParOf" srcId="{40E1BF45-66EB-453B-ADC2-17D5563B1956}" destId="{90140294-8789-4044-AEA9-578D235689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0C0F5-8BD0-4DD6-BD8E-6A977B820D3C}">
      <dsp:nvSpPr>
        <dsp:cNvPr id="0" name=""/>
        <dsp:cNvSpPr/>
      </dsp:nvSpPr>
      <dsp:spPr>
        <a:xfrm>
          <a:off x="0" y="0"/>
          <a:ext cx="10201274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D7D2E-E77D-4102-B067-CF13C31463DF}">
      <dsp:nvSpPr>
        <dsp:cNvPr id="0" name=""/>
        <dsp:cNvSpPr/>
      </dsp:nvSpPr>
      <dsp:spPr>
        <a:xfrm>
          <a:off x="0" y="0"/>
          <a:ext cx="10201274" cy="238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>
              <a:solidFill>
                <a:srgbClr val="000000"/>
              </a:solidFill>
            </a:rPr>
            <a:t>Landesgesetz Nr. 13/2021 </a:t>
          </a:r>
          <a:br>
            <a:rPr lang="de-DE" sz="2100" b="1" kern="1200" dirty="0">
              <a:solidFill>
                <a:srgbClr val="000000"/>
              </a:solidFill>
            </a:rPr>
          </a:br>
          <a:r>
            <a:rPr lang="de-DE" sz="2100" b="0" kern="1200" dirty="0">
              <a:solidFill>
                <a:srgbClr val="000000"/>
              </a:solidFill>
            </a:rPr>
            <a:t>„Maßnahmen zur Prävention und Bekämpfung geschlechtsspezifischer Gewalt und zur Unterstützung von Frauen und ihren Kindern“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i="1" kern="1200" dirty="0"/>
            <a:t>Legge </a:t>
          </a:r>
          <a:r>
            <a:rPr lang="de-DE" sz="2100" b="1" i="1" kern="1200" dirty="0" err="1"/>
            <a:t>provinciale</a:t>
          </a:r>
          <a:r>
            <a:rPr lang="de-DE" sz="2100" b="1" i="1" kern="1200" dirty="0"/>
            <a:t> n. 13/2021 </a:t>
          </a:r>
          <a:br>
            <a:rPr lang="de-DE" sz="2100" b="1" i="1" kern="1200" dirty="0"/>
          </a:br>
          <a:r>
            <a:rPr lang="de-DE" sz="2100" i="1" kern="1200" dirty="0"/>
            <a:t>“</a:t>
          </a:r>
          <a:r>
            <a:rPr lang="it-IT" sz="2100" i="1" kern="1200" dirty="0"/>
            <a:t>Interventi di prevenzione e contrasto della violenza di genere e di sostegno alle donne </a:t>
          </a:r>
          <a:br>
            <a:rPr lang="it-IT" sz="2100" i="1" kern="1200" dirty="0"/>
          </a:br>
          <a:r>
            <a:rPr lang="it-IT" sz="2100" i="1" kern="1200" dirty="0"/>
            <a:t>e ai loro figli e figlie</a:t>
          </a:r>
          <a:r>
            <a:rPr lang="de-DE" sz="2100" i="1" kern="1200" dirty="0"/>
            <a:t>”</a:t>
          </a:r>
          <a:endParaRPr lang="de-DE" sz="2100" kern="1200" dirty="0"/>
        </a:p>
      </dsp:txBody>
      <dsp:txXfrm>
        <a:off x="0" y="0"/>
        <a:ext cx="10201274" cy="2389307"/>
      </dsp:txXfrm>
    </dsp:sp>
    <dsp:sp modelId="{3B1F483D-581D-4E26-9FBB-00C5D130703B}">
      <dsp:nvSpPr>
        <dsp:cNvPr id="0" name=""/>
        <dsp:cNvSpPr/>
      </dsp:nvSpPr>
      <dsp:spPr>
        <a:xfrm>
          <a:off x="0" y="2389307"/>
          <a:ext cx="10201274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2EF27-D3A6-47CF-8A26-AB4C5D062A21}">
      <dsp:nvSpPr>
        <dsp:cNvPr id="0" name=""/>
        <dsp:cNvSpPr/>
      </dsp:nvSpPr>
      <dsp:spPr>
        <a:xfrm>
          <a:off x="0" y="2389307"/>
          <a:ext cx="10201274" cy="238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de-DE" sz="2100" kern="1200" dirty="0"/>
        </a:p>
      </dsp:txBody>
      <dsp:txXfrm>
        <a:off x="0" y="2389307"/>
        <a:ext cx="10201274" cy="238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396DC-F243-4354-B6FF-2C5D44195005}">
      <dsp:nvSpPr>
        <dsp:cNvPr id="0" name=""/>
        <dsp:cNvSpPr/>
      </dsp:nvSpPr>
      <dsp:spPr>
        <a:xfrm>
          <a:off x="0" y="762"/>
          <a:ext cx="112765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DAD25-9E63-47B8-87F5-7B6A095F010D}">
      <dsp:nvSpPr>
        <dsp:cNvPr id="0" name=""/>
        <dsp:cNvSpPr/>
      </dsp:nvSpPr>
      <dsp:spPr>
        <a:xfrm>
          <a:off x="0" y="762"/>
          <a:ext cx="11276575" cy="12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000000"/>
              </a:solidFill>
            </a:rPr>
            <a:t>Erweiterung des „Frauenhausdienstes“ </a:t>
          </a:r>
          <a:r>
            <a:rPr lang="de-DE" sz="1600" kern="1200" dirty="0">
              <a:solidFill>
                <a:srgbClr val="000000"/>
              </a:solidFill>
            </a:rPr>
            <a:t>auf die Bezirksgemeinschaften</a:t>
          </a:r>
          <a:br>
            <a:rPr lang="de-DE" sz="1600" kern="1200" dirty="0">
              <a:solidFill>
                <a:srgbClr val="000000"/>
              </a:solidFill>
            </a:rPr>
          </a:br>
          <a:r>
            <a:rPr lang="it-IT" sz="1600" b="1" i="1" kern="1200" dirty="0">
              <a:solidFill>
                <a:schemeClr val="tx1"/>
              </a:solidFill>
            </a:rPr>
            <a:t>Ampliamento del servizio “Casa delle </a:t>
          </a:r>
          <a:r>
            <a:rPr lang="de-DE" sz="1600" b="1" i="1" kern="1200" dirty="0" err="1">
              <a:solidFill>
                <a:schemeClr val="tx1"/>
              </a:solidFill>
            </a:rPr>
            <a:t>donne</a:t>
          </a:r>
          <a:r>
            <a:rPr lang="de-DE" sz="1600" b="1" i="1" kern="1200" dirty="0">
              <a:solidFill>
                <a:schemeClr val="tx1"/>
              </a:solidFill>
            </a:rPr>
            <a:t>” </a:t>
          </a:r>
          <a:r>
            <a:rPr lang="de-DE" sz="1600" i="1" kern="1200" dirty="0">
              <a:solidFill>
                <a:schemeClr val="tx1"/>
              </a:solidFill>
            </a:rPr>
            <a:t>alle Comunità </a:t>
          </a:r>
          <a:r>
            <a:rPr lang="de-DE" sz="1600" i="1" kern="1200" dirty="0" err="1">
              <a:solidFill>
                <a:schemeClr val="tx1"/>
              </a:solidFill>
            </a:rPr>
            <a:t>comprensoriali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762"/>
        <a:ext cx="11276575" cy="1248681"/>
      </dsp:txXfrm>
    </dsp:sp>
    <dsp:sp modelId="{FF789374-3028-44C9-BF77-F34739ED865C}">
      <dsp:nvSpPr>
        <dsp:cNvPr id="0" name=""/>
        <dsp:cNvSpPr/>
      </dsp:nvSpPr>
      <dsp:spPr>
        <a:xfrm>
          <a:off x="0" y="1249443"/>
          <a:ext cx="112765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8F99C-6D94-403F-A558-B202160BD923}">
      <dsp:nvSpPr>
        <dsp:cNvPr id="0" name=""/>
        <dsp:cNvSpPr/>
      </dsp:nvSpPr>
      <dsp:spPr>
        <a:xfrm>
          <a:off x="0" y="1249443"/>
          <a:ext cx="11276575" cy="12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0000"/>
              </a:solidFill>
            </a:rPr>
            <a:t>Die Thematische Arbeitsgruppe zum Schutz von Frauen mit Migrationshintergrund, die Opfer von Gewalt geworden sind, hat ihre Arbeit abgeschlossen: </a:t>
          </a:r>
          <a:r>
            <a:rPr lang="de-DE" sz="1600" b="1" kern="1200" dirty="0">
              <a:solidFill>
                <a:srgbClr val="000000"/>
              </a:solidFill>
            </a:rPr>
            <a:t>Begleitungsweg für Frauen mit Migrationshintergrund und Erfahrungen von geschlechtsspezifischer Gewalt</a:t>
          </a:r>
          <a:br>
            <a:rPr lang="it-IT" sz="1600" kern="1200" dirty="0">
              <a:solidFill>
                <a:srgbClr val="000000"/>
              </a:solidFill>
            </a:rPr>
          </a:br>
          <a:r>
            <a:rPr lang="it-IT" sz="1600" i="1" kern="1200" dirty="0" err="1">
              <a:solidFill>
                <a:schemeClr val="tx1"/>
              </a:solidFill>
            </a:rPr>
            <a:t>ll</a:t>
          </a:r>
          <a:r>
            <a:rPr lang="it-IT" sz="1600" i="1" kern="1200" dirty="0">
              <a:solidFill>
                <a:schemeClr val="tx1"/>
              </a:solidFill>
            </a:rPr>
            <a:t> Tavolo tematico sulla tutela delle donne con background migratorio vittime di violenza ha concluso il lavoro: </a:t>
          </a:r>
          <a:r>
            <a:rPr lang="it-IT" sz="1600" b="1" i="1" kern="1200" dirty="0">
              <a:solidFill>
                <a:schemeClr val="tx1"/>
              </a:solidFill>
            </a:rPr>
            <a:t>Percorso di accompagnamento di donne migranti con un vissuto di violenza di genere</a:t>
          </a:r>
          <a:endParaRPr lang="de-DE" sz="1600" b="1" i="1" kern="1200" dirty="0">
            <a:solidFill>
              <a:schemeClr val="tx1"/>
            </a:solidFill>
          </a:endParaRPr>
        </a:p>
      </dsp:txBody>
      <dsp:txXfrm>
        <a:off x="0" y="1249443"/>
        <a:ext cx="11276575" cy="1248681"/>
      </dsp:txXfrm>
    </dsp:sp>
    <dsp:sp modelId="{BC15853F-EA70-473F-93AA-C8C616DC3F75}">
      <dsp:nvSpPr>
        <dsp:cNvPr id="0" name=""/>
        <dsp:cNvSpPr/>
      </dsp:nvSpPr>
      <dsp:spPr>
        <a:xfrm>
          <a:off x="0" y="2498125"/>
          <a:ext cx="112765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BB5A4-0FC9-4A09-ADB7-F47D5F386810}">
      <dsp:nvSpPr>
        <dsp:cNvPr id="0" name=""/>
        <dsp:cNvSpPr/>
      </dsp:nvSpPr>
      <dsp:spPr>
        <a:xfrm>
          <a:off x="0" y="2498125"/>
          <a:ext cx="11276575" cy="12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000000"/>
              </a:solidFill>
            </a:rPr>
            <a:t>Elternunterstützung</a:t>
          </a:r>
          <a:r>
            <a:rPr lang="de-DE" sz="1600" kern="1200" dirty="0">
              <a:solidFill>
                <a:srgbClr val="000000"/>
              </a:solidFill>
            </a:rPr>
            <a:t> für Väter, die häusliche Gewalt ausüben</a:t>
          </a:r>
          <a:br>
            <a:rPr lang="de-DE" sz="1600" kern="1200" dirty="0">
              <a:solidFill>
                <a:srgbClr val="000000"/>
              </a:solidFill>
            </a:rPr>
          </a:br>
          <a:r>
            <a:rPr lang="it-IT" sz="1600" b="1" i="1" kern="1200" dirty="0">
              <a:solidFill>
                <a:schemeClr val="tx1"/>
              </a:solidFill>
            </a:rPr>
            <a:t>Sostegno alla genitorialità </a:t>
          </a:r>
          <a:r>
            <a:rPr lang="it-IT" sz="1600" i="1" kern="1200" dirty="0">
              <a:solidFill>
                <a:schemeClr val="tx1"/>
              </a:solidFill>
            </a:rPr>
            <a:t>rivolto ai padri autori di violenza domestica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2498125"/>
        <a:ext cx="11276575" cy="1248681"/>
      </dsp:txXfrm>
    </dsp:sp>
    <dsp:sp modelId="{A997A49D-0E3E-473B-BCEC-E6B51BFC6DFF}">
      <dsp:nvSpPr>
        <dsp:cNvPr id="0" name=""/>
        <dsp:cNvSpPr/>
      </dsp:nvSpPr>
      <dsp:spPr>
        <a:xfrm>
          <a:off x="0" y="3746807"/>
          <a:ext cx="112765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8C139-478E-4028-B01C-3DCFF5ABCE27}">
      <dsp:nvSpPr>
        <dsp:cNvPr id="0" name=""/>
        <dsp:cNvSpPr/>
      </dsp:nvSpPr>
      <dsp:spPr>
        <a:xfrm>
          <a:off x="0" y="3746807"/>
          <a:ext cx="11276575" cy="12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000000"/>
              </a:solidFill>
            </a:rPr>
            <a:t>Solidaritätsbeitrag für Rechtsbeistand</a:t>
          </a:r>
          <a:r>
            <a:rPr lang="de-DE" sz="1600" kern="1200" dirty="0">
              <a:solidFill>
                <a:srgbClr val="000000"/>
              </a:solidFill>
            </a:rPr>
            <a:t>: Seit 2024 bis heute haben 66 Frauen einen Antrag gestellt und 40 wurde bereits ein Betrag von insgesamt 52.152,00 € ausgezahlt</a:t>
          </a:r>
          <a:br>
            <a:rPr lang="de-DE" sz="1600" kern="1200" dirty="0">
              <a:solidFill>
                <a:srgbClr val="000000"/>
              </a:solidFill>
            </a:rPr>
          </a:br>
          <a:r>
            <a:rPr lang="it-IT" sz="1600" b="1" i="1" kern="1200" dirty="0">
              <a:solidFill>
                <a:schemeClr val="tx1"/>
              </a:solidFill>
            </a:rPr>
            <a:t>Contributo di solidarietà per il patrocinio legale</a:t>
          </a:r>
          <a:r>
            <a:rPr lang="it-IT" sz="1600" i="1" kern="1200" dirty="0">
              <a:solidFill>
                <a:schemeClr val="tx1"/>
              </a:solidFill>
            </a:rPr>
            <a:t>: dal 2024 ad oggi 66 donne hanno presentato domanda e a 40 è già stato erogato per un importo totale di € 52.152,00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3746807"/>
        <a:ext cx="11276575" cy="1248681"/>
      </dsp:txXfrm>
    </dsp:sp>
    <dsp:sp modelId="{52878EB7-2122-4DA4-B7C2-03E8FC00B4E4}">
      <dsp:nvSpPr>
        <dsp:cNvPr id="0" name=""/>
        <dsp:cNvSpPr/>
      </dsp:nvSpPr>
      <dsp:spPr>
        <a:xfrm>
          <a:off x="0" y="4995489"/>
          <a:ext cx="112765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BAD21-6822-44F2-92AA-9BA930C4CA99}">
      <dsp:nvSpPr>
        <dsp:cNvPr id="0" name=""/>
        <dsp:cNvSpPr/>
      </dsp:nvSpPr>
      <dsp:spPr>
        <a:xfrm>
          <a:off x="0" y="4995489"/>
          <a:ext cx="11276575" cy="124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Bis Ende 2025 </a:t>
          </a:r>
          <a:r>
            <a:rPr lang="it-IT" sz="1600" kern="1200" dirty="0" err="1"/>
            <a:t>wird</a:t>
          </a:r>
          <a:r>
            <a:rPr lang="it-IT" sz="1600" kern="1200" dirty="0"/>
            <a:t> der </a:t>
          </a:r>
          <a:r>
            <a:rPr lang="it-IT" sz="1600" b="1" kern="1200" dirty="0" err="1"/>
            <a:t>neue</a:t>
          </a:r>
          <a:r>
            <a:rPr lang="it-IT" sz="1600" b="1" kern="1200" dirty="0"/>
            <a:t> </a:t>
          </a:r>
          <a:r>
            <a:rPr lang="it-IT" sz="1600" b="1" kern="1200" dirty="0" err="1"/>
            <a:t>Dreijahresplan</a:t>
          </a:r>
          <a:r>
            <a:rPr lang="it-IT" sz="1600" b="1" kern="1200" dirty="0"/>
            <a:t> 2026-2028 </a:t>
          </a:r>
          <a:r>
            <a:rPr lang="it-IT" sz="1600" kern="1200" dirty="0" err="1"/>
            <a:t>genehmigt</a:t>
          </a:r>
          <a:br>
            <a:rPr lang="it-IT" sz="1600" kern="1200" dirty="0"/>
          </a:br>
          <a:r>
            <a:rPr lang="it-IT" sz="1600" kern="1200" dirty="0"/>
            <a:t>Entro la fine del 2025 verrà approvato il </a:t>
          </a:r>
          <a:r>
            <a:rPr lang="it-IT" sz="1600" b="1" kern="1200" dirty="0"/>
            <a:t>nuovo Piano triennale 2026-2028</a:t>
          </a:r>
          <a:br>
            <a:rPr lang="it-IT" sz="1600" kern="1200" dirty="0"/>
          </a:br>
          <a:endParaRPr lang="de-DE" sz="1600" kern="1200" dirty="0"/>
        </a:p>
      </dsp:txBody>
      <dsp:txXfrm>
        <a:off x="0" y="4995489"/>
        <a:ext cx="11276575" cy="124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0E89A2-E008-1E40-94D3-FB16E4D6846D}" type="datetimeFigureOut">
              <a:rPr lang="de-IT" smtClean="0"/>
              <a:t>11/18/2025</a:t>
            </a:fld>
            <a:endParaRPr lang="de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927C46-E2B7-084E-B5BB-1F0CF9CE30D6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3506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27C46-E2B7-084E-B5BB-1F0CF9CE30D6}" type="slidenum">
              <a:rPr lang="de-IT" smtClean="0"/>
              <a:t>2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150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BE60-BE40-CA41-7C30-4B5677863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04639B-85C5-CD93-B17C-6D0A13195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FCEE05-5087-F9B9-5653-63A52643C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9368B9-912F-D252-D9FA-C0939A75D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27C46-E2B7-084E-B5BB-1F0CF9CE30D6}" type="slidenum">
              <a:rPr lang="de-IT" smtClean="0"/>
              <a:t>14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0224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/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5C598E-3D8F-0FA7-49EE-C6899ADDC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3515" y="2306740"/>
            <a:ext cx="3048485" cy="45512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BEAA78-B4AD-6F4E-1EC8-307CEC758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3176" y="3788485"/>
            <a:ext cx="7034104" cy="152364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aseline="0"/>
            </a:lvl1pPr>
          </a:lstStyle>
          <a:p>
            <a:r>
              <a:rPr lang="de-DE" dirty="0" err="1"/>
              <a:t>Titolo</a:t>
            </a:r>
            <a:r>
              <a:rPr lang="de-DE" dirty="0"/>
              <a:t> della </a:t>
            </a:r>
            <a:br>
              <a:rPr lang="de-DE" dirty="0"/>
            </a:br>
            <a:r>
              <a:rPr lang="de-DE" dirty="0" err="1"/>
              <a:t>presentazione</a:t>
            </a:r>
            <a:endParaRPr lang="de-I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1C563B-BBC8-CE54-92C1-466F6471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3176" y="5589802"/>
            <a:ext cx="7034104" cy="8173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endParaRPr lang="de-I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9FC11E-A25A-B1F7-1241-8287F4836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62" y="541650"/>
            <a:ext cx="2518870" cy="629718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25585C-0C8A-0813-A843-68D56D4C0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2166026"/>
            <a:ext cx="7045325" cy="1622458"/>
          </a:xfrm>
        </p:spPr>
        <p:txBody>
          <a:bodyPr anchor="b" anchorCtr="0"/>
          <a:lstStyle>
            <a:lvl1pPr>
              <a:spcBef>
                <a:spcPts val="0"/>
              </a:spcBef>
              <a:defRPr sz="4800" b="1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280558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/titolo presenta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11C62-B0EF-CF24-BAAF-4C238EA96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3176" y="3788485"/>
            <a:ext cx="4596924" cy="152364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aseline="0"/>
            </a:lvl1pPr>
          </a:lstStyle>
          <a:p>
            <a:r>
              <a:rPr lang="de-DE" dirty="0"/>
              <a:t>Name</a:t>
            </a:r>
            <a:endParaRPr lang="de-I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2DA45C-33C4-B516-80F3-965C08A2A9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3176" y="5589802"/>
            <a:ext cx="4596924" cy="8173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Organisation</a:t>
            </a:r>
            <a:endParaRPr lang="de-IT" dirty="0"/>
          </a:p>
        </p:txBody>
      </p:sp>
      <p:pic>
        <p:nvPicPr>
          <p:cNvPr id="7" name="Grafik 6" descr="Ein Bild, das Grafiken, Kunst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ED8FBF64-8E10-C128-C201-507DD7D3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2107" y="117351"/>
            <a:ext cx="1016510" cy="10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3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6F362-C883-3C77-2469-2C45CA755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4600"/>
            <a:ext cx="10514013" cy="960315"/>
          </a:xfr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4EF458-1AC0-0D3E-C042-2848D9CE8B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5041900" cy="435249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de-I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9B041C6-61F4-DC32-DEF2-9F13C9BE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03636"/>
            <a:ext cx="4928826" cy="8919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82000"/>
                  </a:schemeClr>
                </a:solidFill>
                <a:latin typeface="Asap" pitchFamily="2" charset="77"/>
              </a:defRPr>
            </a:lvl1pPr>
          </a:lstStyle>
          <a:p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endParaRPr lang="de-IT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60CEBB0-356E-2D0E-30ED-379B0DB5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651" y="6473531"/>
            <a:ext cx="532313" cy="13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>
                    <a:tint val="82000"/>
                  </a:schemeClr>
                </a:solidFill>
                <a:latin typeface="Asap" pitchFamily="2" charset="77"/>
              </a:defRPr>
            </a:lvl1pPr>
          </a:lstStyle>
          <a:p>
            <a:fld id="{F1CA634B-EE3A-F043-9605-67067B4CCBC4}" type="slidenum">
              <a:rPr lang="de-IT" smtClean="0"/>
              <a:pPr/>
              <a:t>‹Nr.›</a:t>
            </a:fld>
            <a:endParaRPr lang="de-IT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764B2C6-8902-8E4A-ED68-305FC5046F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11899" y="1825626"/>
            <a:ext cx="5041900" cy="43524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Testo</a:t>
            </a:r>
          </a:p>
          <a:p>
            <a:pPr lvl="1"/>
            <a:r>
              <a:rPr lang="de-DE" dirty="0"/>
              <a:t>Secondo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I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1050BB-C476-54C4-FD88-DDAF62C8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1892" y="6178124"/>
            <a:ext cx="419099" cy="5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/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B3B9370-BB5E-7642-0A1E-DB1B15D20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659" y="2306740"/>
            <a:ext cx="3048485" cy="45512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BEAA78-B4AD-6F4E-1EC8-307CEC758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3175" y="4345021"/>
            <a:ext cx="10069037" cy="791183"/>
          </a:xfrm>
        </p:spPr>
        <p:txBody>
          <a:bodyPr anchor="b">
            <a:normAutofit/>
          </a:bodyPr>
          <a:lstStyle>
            <a:lvl1pPr algn="l">
              <a:defRPr sz="4800" baseline="0"/>
            </a:lvl1pPr>
          </a:lstStyle>
          <a:p>
            <a:r>
              <a:rPr lang="de-DE" dirty="0"/>
              <a:t>Namen vom Kapitel</a:t>
            </a:r>
            <a:endParaRPr lang="de-IT" dirty="0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F28C588-3BD7-A856-36CD-2AAF3233F0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136205"/>
            <a:ext cx="10085099" cy="682628"/>
          </a:xfrm>
        </p:spPr>
        <p:txBody>
          <a:bodyPr anchor="b" anchorCtr="0"/>
          <a:lstStyle>
            <a:lvl1pPr>
              <a:spcBef>
                <a:spcPts val="0"/>
              </a:spcBef>
              <a:defRPr sz="4800" b="1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Nome del </a:t>
            </a:r>
            <a:r>
              <a:rPr lang="de-DE" dirty="0" err="1"/>
              <a:t>capitolo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495222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enderseite/mitt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0A8821A-4FA7-B238-BA07-6A66C7F0F4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588" y="3429000"/>
            <a:ext cx="4608512" cy="2631266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</a:lstStyle>
          <a:p>
            <a:pPr lvl="0"/>
            <a:r>
              <a:rPr lang="de-DE" dirty="0"/>
              <a:t>Absender mit Kontaktdaten</a:t>
            </a:r>
            <a:endParaRPr lang="de-I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13D7B5-9A31-1998-1481-42E3ED4EF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062" y="541650"/>
            <a:ext cx="2518870" cy="62971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E8B663F-7D28-2609-0963-4679853FB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5659" y="2306740"/>
            <a:ext cx="3048485" cy="455125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3DF9C5-3B34-D6DF-D2A5-05C59D55CB3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11902" y="3429000"/>
            <a:ext cx="4608512" cy="2631266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</a:lstStyle>
          <a:p>
            <a:pPr lvl="0"/>
            <a:r>
              <a:rPr lang="de-DE" dirty="0" err="1"/>
              <a:t>Mittente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 </a:t>
            </a:r>
            <a:r>
              <a:rPr lang="de-DE" dirty="0" err="1"/>
              <a:t>contatto</a:t>
            </a:r>
            <a:endParaRPr lang="de-IT" dirty="0"/>
          </a:p>
        </p:txBody>
      </p:sp>
    </p:spTree>
    <p:extLst>
      <p:ext uri="{BB962C8B-B14F-4D97-AF65-F5344CB8AC3E}">
        <p14:creationId xmlns:p14="http://schemas.microsoft.com/office/powerpoint/2010/main" val="181328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517AC2-7D52-B84F-5630-D8E1FC52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97"/>
            <a:ext cx="10515600" cy="9603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I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64B359-B51A-B13C-7B86-43E06EBFA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5041900" cy="4352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de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B3F0D-9098-FA21-3ABC-8FCE7D265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497151"/>
            <a:ext cx="4928826" cy="8919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82000"/>
                  </a:schemeClr>
                </a:solidFill>
                <a:latin typeface="Asap" pitchFamily="2" charset="77"/>
              </a:defRPr>
            </a:lvl1pPr>
          </a:lstStyle>
          <a:p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endParaRPr lang="de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476A7B-337F-D8AE-C65E-9C3FAB0F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675" y="6467046"/>
            <a:ext cx="532313" cy="13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>
                    <a:tint val="82000"/>
                  </a:schemeClr>
                </a:solidFill>
                <a:latin typeface="Asap" pitchFamily="2" charset="77"/>
              </a:defRPr>
            </a:lvl1pPr>
          </a:lstStyle>
          <a:p>
            <a:fld id="{F1CA634B-EE3A-F043-9605-67067B4CCBC4}" type="slidenum">
              <a:rPr lang="de-IT" smtClean="0"/>
              <a:pPr/>
              <a:t>‹Nr.›</a:t>
            </a:fld>
            <a:endParaRPr lang="de-IT" dirty="0"/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391C2A72-2129-71F4-4BB8-087C7F6FCC3C}"/>
              </a:ext>
            </a:extLst>
          </p:cNvPr>
          <p:cNvCxnSpPr>
            <a:cxnSpLocks/>
          </p:cNvCxnSpPr>
          <p:nvPr userDrawn="1"/>
        </p:nvCxnSpPr>
        <p:spPr>
          <a:xfrm>
            <a:off x="47670" y="0"/>
            <a:ext cx="0" cy="6858000"/>
          </a:xfrm>
          <a:prstGeom prst="line">
            <a:avLst/>
          </a:prstGeom>
          <a:ln w="952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tx1"/>
          </a:solidFill>
          <a:latin typeface="Asap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Asap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Asap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Asap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Asap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12" pos="801" userDrawn="1">
          <p15:clr>
            <a:srgbClr val="F26B43"/>
          </p15:clr>
        </p15:guide>
        <p15:guide id="13" pos="529" userDrawn="1">
          <p15:clr>
            <a:srgbClr val="F26B43"/>
          </p15:clr>
        </p15:guide>
        <p15:guide id="14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2070C-71EA-61E5-A648-35199396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45" y="1644317"/>
            <a:ext cx="9981316" cy="1478784"/>
          </a:xfrm>
        </p:spPr>
        <p:txBody>
          <a:bodyPr>
            <a:noAutofit/>
          </a:bodyPr>
          <a:lstStyle/>
          <a:p>
            <a:r>
              <a:rPr lang="de-DE" sz="5400" dirty="0"/>
              <a:t>Südtirol schaut hin</a:t>
            </a:r>
            <a:br>
              <a:rPr lang="de-DE" sz="5400" dirty="0"/>
            </a:br>
            <a:r>
              <a:rPr lang="de-DE" sz="5400" dirty="0" err="1"/>
              <a:t>L‘Alto</a:t>
            </a:r>
            <a:r>
              <a:rPr lang="de-DE" sz="5400" dirty="0"/>
              <a:t> </a:t>
            </a:r>
            <a:r>
              <a:rPr lang="de-DE" sz="5400" dirty="0" err="1"/>
              <a:t>Adige</a:t>
            </a:r>
            <a:r>
              <a:rPr lang="de-DE" sz="5400" dirty="0"/>
              <a:t> si </a:t>
            </a:r>
            <a:r>
              <a:rPr lang="de-DE" sz="5400" dirty="0" err="1"/>
              <a:t>alza</a:t>
            </a:r>
            <a:r>
              <a:rPr lang="de-DE" sz="5400" dirty="0"/>
              <a:t> in </a:t>
            </a:r>
            <a:r>
              <a:rPr lang="de-DE" sz="5400" dirty="0" err="1"/>
              <a:t>piedi</a:t>
            </a:r>
            <a:endParaRPr lang="de-DE" sz="5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104ED1-D056-360E-5513-14A876F22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545" y="3661921"/>
            <a:ext cx="11334162" cy="1596992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accent3">
                    <a:lumMod val="75000"/>
                  </a:schemeClr>
                </a:solidFill>
              </a:rPr>
              <a:t>25.11.2025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Internationaler Tag gegen Gewalt an Frauen</a:t>
            </a:r>
            <a:br>
              <a:rPr lang="de-DE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Giornata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internazionale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contro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la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violenza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sulle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donne</a:t>
            </a:r>
            <a:endParaRPr lang="it-IT" sz="3200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 descr="Ein Bild, das Text, Visiten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47F779C0-F39A-1516-05FC-93B1F4DE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636" y="173339"/>
            <a:ext cx="2760385" cy="911195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BAD1F6C-0ACB-036E-3793-B6BB7B309858}"/>
              </a:ext>
            </a:extLst>
          </p:cNvPr>
          <p:cNvSpPr txBox="1">
            <a:spLocks/>
          </p:cNvSpPr>
          <p:nvPr/>
        </p:nvSpPr>
        <p:spPr>
          <a:xfrm>
            <a:off x="661545" y="5082615"/>
            <a:ext cx="11200517" cy="11877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17F5C0-F3CE-064F-5D69-749A91DCA984}"/>
              </a:ext>
            </a:extLst>
          </p:cNvPr>
          <p:cNvSpPr txBox="1"/>
          <p:nvPr/>
        </p:nvSpPr>
        <p:spPr>
          <a:xfrm>
            <a:off x="527902" y="5901055"/>
            <a:ext cx="62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Pressekonferenz │ </a:t>
            </a:r>
            <a:r>
              <a:rPr lang="de-DE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Conferenza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stampa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18.11.2025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22327F-AF5C-7DE0-35A6-6E146D94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" y="433852"/>
            <a:ext cx="2518870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5D0870-D03F-0455-173D-47FCB2908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328" y="1838226"/>
            <a:ext cx="5288437" cy="403467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endParaRPr lang="it-IT" sz="2600" dirty="0"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it-IT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Richiamare l´attenzione sulla Giornata internazionale contro la violenza sulle donne in tutto il territorio altoatesino</a:t>
            </a:r>
          </a:p>
          <a:p>
            <a:pPr>
              <a:buClr>
                <a:srgbClr val="C00000"/>
              </a:buClr>
            </a:pPr>
            <a:endParaRPr lang="it-IT" sz="2600" dirty="0">
              <a:solidFill>
                <a:schemeClr val="accent3">
                  <a:lumMod val="75000"/>
                </a:schemeClr>
              </a:solidFill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it-IT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Sensibilizzare e informare la popolazione sul tema della violenza di genere e soprattutto sulle sue forme meno conosciute </a:t>
            </a: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endParaRPr lang="it-IT" sz="2600" dirty="0"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it-IT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Coinvolgere enti e associazioni operanti in vari ambiti della società per farsi portavoce del messaggio e fare rete per moltiplicarlo</a:t>
            </a:r>
          </a:p>
          <a:p>
            <a:endParaRPr lang="de-IT" sz="32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E07DD-B066-E9D2-E641-3A3F590DD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42" y="537328"/>
            <a:ext cx="3308808" cy="791183"/>
          </a:xfrm>
        </p:spPr>
        <p:txBody>
          <a:bodyPr>
            <a:normAutofit/>
          </a:bodyPr>
          <a:lstStyle/>
          <a:p>
            <a:r>
              <a:rPr lang="de-DE" sz="4000" dirty="0" err="1"/>
              <a:t>Obiettivi</a:t>
            </a:r>
            <a:endParaRPr lang="de-DE" sz="4000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05A87CC8-77E1-581D-E7D9-4382160D9852}"/>
              </a:ext>
            </a:extLst>
          </p:cNvPr>
          <p:cNvSpPr txBox="1">
            <a:spLocks/>
          </p:cNvSpPr>
          <p:nvPr/>
        </p:nvSpPr>
        <p:spPr>
          <a:xfrm>
            <a:off x="6223261" y="1838226"/>
            <a:ext cx="5288437" cy="4232635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de-DE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Aufmerksamkeit auf den Internationalen Tag gegen Gewalt an Frauen in ganz Südtirol lenken</a:t>
            </a: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endParaRPr lang="it-IT" sz="2600" dirty="0"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de-DE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Die Bevölkerung für das Thema geschlechtsspezifische Gewalt sensibilisieren und informieren, insbesondere über deren weniger bekannte Formen </a:t>
            </a:r>
            <a:endParaRPr lang="it-IT" sz="2600" dirty="0">
              <a:solidFill>
                <a:schemeClr val="accent3">
                  <a:lumMod val="75000"/>
                </a:schemeClr>
              </a:solidFill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endParaRPr lang="it-IT" sz="2600" dirty="0">
              <a:cs typeface="Arial" panose="020B0604020202020204"/>
            </a:endParaRPr>
          </a:p>
          <a:p>
            <a:pPr marL="457200" indent="-457200">
              <a:buClr>
                <a:srgbClr val="C00000"/>
              </a:buClr>
              <a:buFont typeface="Wingdings" panose="020B0604020202020204" pitchFamily="34" charset="0"/>
              <a:buChar char="§"/>
            </a:pPr>
            <a:r>
              <a:rPr lang="de-DE" sz="2600" dirty="0">
                <a:solidFill>
                  <a:schemeClr val="accent3">
                    <a:lumMod val="75000"/>
                  </a:schemeClr>
                </a:solidFill>
                <a:cs typeface="Arial" panose="020B0604020202020204"/>
              </a:rPr>
              <a:t>Einbeziehung von Einrichtungen und Verbänden, die in verschiedenen Bereichen der Gesellschaft tätig sind, um die Botschaft zu verbreiten und sich zu vernetzen, um sie zu multiplizieren</a:t>
            </a:r>
            <a:endParaRPr lang="de-IT" sz="3200" dirty="0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29CBFEC7-75B0-EDE6-D4D3-23DF8655B25E}"/>
              </a:ext>
            </a:extLst>
          </p:cNvPr>
          <p:cNvSpPr txBox="1">
            <a:spLocks/>
          </p:cNvSpPr>
          <p:nvPr/>
        </p:nvSpPr>
        <p:spPr>
          <a:xfrm>
            <a:off x="6638043" y="537328"/>
            <a:ext cx="3308808" cy="79118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dirty="0">
                <a:cs typeface="Calibri" panose="020F0502020204030204" pitchFamily="34" charset="0"/>
              </a:rPr>
              <a:t>Ziele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0357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4D104-ECF9-F8E9-FE80-8257E9C6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5AE11C4-3608-696C-31F3-93342DB3F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816" y="1190898"/>
            <a:ext cx="6363093" cy="1083413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it-IT" sz="4000" dirty="0" err="1">
                <a:solidFill>
                  <a:schemeClr val="accent3">
                    <a:lumMod val="75000"/>
                  </a:schemeClr>
                </a:solidFill>
              </a:rPr>
              <a:t>versteckte</a:t>
            </a:r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accent3">
                    <a:lumMod val="75000"/>
                  </a:schemeClr>
                </a:solidFill>
              </a:rPr>
              <a:t>Formen</a:t>
            </a:r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 von </a:t>
            </a:r>
            <a:r>
              <a:rPr lang="it-IT" sz="4000" dirty="0" err="1">
                <a:solidFill>
                  <a:schemeClr val="accent3">
                    <a:lumMod val="75000"/>
                  </a:schemeClr>
                </a:solidFill>
              </a:rPr>
              <a:t>Gewalt</a:t>
            </a:r>
            <a:br>
              <a:rPr lang="it-IT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4 forme di violenza nascosta</a:t>
            </a:r>
            <a:endParaRPr lang="de-DE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2" descr="L'iceberg della violenza contro le donne | Helianthus Val di Sole">
            <a:extLst>
              <a:ext uri="{FF2B5EF4-FFF2-40B4-BE49-F238E27FC236}">
                <a16:creationId xmlns:a16="http://schemas.microsoft.com/office/drawing/2014/main" id="{CCAAFB18-FC86-58E3-F15D-342BD0E7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3" y="1195587"/>
            <a:ext cx="3159828" cy="39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5882D27-E41F-E5B9-3841-11F9577F04B4}"/>
              </a:ext>
            </a:extLst>
          </p:cNvPr>
          <p:cNvSpPr txBox="1">
            <a:spLocks/>
          </p:cNvSpPr>
          <p:nvPr/>
        </p:nvSpPr>
        <p:spPr>
          <a:xfrm>
            <a:off x="859410" y="3885415"/>
            <a:ext cx="7154944" cy="13928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cs typeface="Arial" panose="020B0604020202020204"/>
              </a:rPr>
              <a:t> </a:t>
            </a:r>
          </a:p>
          <a:p>
            <a:endParaRPr lang="de-IT" sz="3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2BACEC-FFED-8C60-7F2B-377DE28D88C0}"/>
              </a:ext>
            </a:extLst>
          </p:cNvPr>
          <p:cNvSpPr txBox="1"/>
          <p:nvPr/>
        </p:nvSpPr>
        <p:spPr>
          <a:xfrm>
            <a:off x="3797151" y="2972585"/>
            <a:ext cx="590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Kontrolle │ </a:t>
            </a:r>
            <a:r>
              <a:rPr lang="de-DE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Emotionale Erpressung │ </a:t>
            </a:r>
            <a:r>
              <a:rPr lang="de-DE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Ricatti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emotivi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Manipulation │</a:t>
            </a:r>
            <a:r>
              <a:rPr lang="de-DE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Manipolazione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Erniedrigung │ </a:t>
            </a:r>
            <a:r>
              <a:rPr lang="de-DE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Denigrazione</a:t>
            </a:r>
            <a:endParaRPr lang="de-DE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7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40AA9-5A88-A016-94F4-59C58AA2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Schrift, Buch, Grafikdesign enthält.&#10;&#10;KI-generierte Inhalte können fehlerhaft sein.">
            <a:extLst>
              <a:ext uri="{FF2B5EF4-FFF2-40B4-BE49-F238E27FC236}">
                <a16:creationId xmlns:a16="http://schemas.microsoft.com/office/drawing/2014/main" id="{D46DC8C7-85AF-6982-AF69-D5831CC8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5" y="1123527"/>
            <a:ext cx="3234872" cy="4604800"/>
          </a:xfrm>
          <a:prstGeom prst="rect">
            <a:avLst/>
          </a:prstGeom>
        </p:spPr>
      </p:pic>
      <p:pic>
        <p:nvPicPr>
          <p:cNvPr id="14" name="Grafik 13" descr="Ein Bild, das Text, Schrift, Grafikdesign, Buch enthält.&#10;&#10;KI-generierte Inhalte können fehlerhaft sein.">
            <a:extLst>
              <a:ext uri="{FF2B5EF4-FFF2-40B4-BE49-F238E27FC236}">
                <a16:creationId xmlns:a16="http://schemas.microsoft.com/office/drawing/2014/main" id="{0CFF99DA-B647-AB30-1C31-5CA355F8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57" y="1123527"/>
            <a:ext cx="3246383" cy="4604800"/>
          </a:xfrm>
          <a:prstGeom prst="rect">
            <a:avLst/>
          </a:prstGeom>
        </p:spPr>
      </p:pic>
      <p:pic>
        <p:nvPicPr>
          <p:cNvPr id="10" name="Grafik 9" descr="Ein Bild, das Text, Schrift, Buch, Grafikdesign enthält.&#10;&#10;KI-generierte Inhalte können fehlerhaft sein.">
            <a:extLst>
              <a:ext uri="{FF2B5EF4-FFF2-40B4-BE49-F238E27FC236}">
                <a16:creationId xmlns:a16="http://schemas.microsoft.com/office/drawing/2014/main" id="{FB2F2CEE-A251-4A2E-A2DC-1E6B5BFD0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460" y="1123528"/>
            <a:ext cx="323487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11909-0952-A00B-2E10-B77E5BB74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Link Trailer</a:t>
            </a:r>
          </a:p>
        </p:txBody>
      </p:sp>
    </p:spTree>
    <p:extLst>
      <p:ext uri="{BB962C8B-B14F-4D97-AF65-F5344CB8AC3E}">
        <p14:creationId xmlns:p14="http://schemas.microsoft.com/office/powerpoint/2010/main" val="420680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9FAB-871F-6055-E9CD-212E3414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Visiten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5C52B37C-5ECB-4938-D3C6-968AA365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7" y="100390"/>
            <a:ext cx="3307139" cy="10916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D18C136-BF27-813D-EF9F-FCE998D9340E}"/>
              </a:ext>
            </a:extLst>
          </p:cNvPr>
          <p:cNvSpPr txBox="1">
            <a:spLocks/>
          </p:cNvSpPr>
          <p:nvPr/>
        </p:nvSpPr>
        <p:spPr>
          <a:xfrm>
            <a:off x="593887" y="3277613"/>
            <a:ext cx="9624768" cy="317032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5200" dirty="0"/>
              <a:t>Ulrike Oberhammer</a:t>
            </a:r>
            <a:br>
              <a:rPr lang="de-DE" dirty="0"/>
            </a:b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Präsidentin Landesbeirat für Chancengleichheit</a:t>
            </a:r>
          </a:p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Presidente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Commissione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Provinciale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Pari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Opportunità</a:t>
            </a:r>
            <a:endParaRPr lang="de-DE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e-DE" sz="3500" dirty="0">
              <a:solidFill>
                <a:schemeClr val="tx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1B9875-4779-EF09-E98C-D221B2085857}"/>
              </a:ext>
            </a:extLst>
          </p:cNvPr>
          <p:cNvSpPr txBox="1"/>
          <p:nvPr/>
        </p:nvSpPr>
        <p:spPr>
          <a:xfrm>
            <a:off x="331607" y="1958995"/>
            <a:ext cx="1087686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2565">
              <a:spcAft>
                <a:spcPts val="300"/>
              </a:spcAft>
              <a:buNone/>
            </a:pP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Aufruf zum Mitmachen landesweit </a:t>
            </a:r>
            <a:endParaRPr lang="de-DE" sz="3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2565">
              <a:spcAft>
                <a:spcPts val="300"/>
              </a:spcAft>
              <a:buNone/>
            </a:pPr>
            <a:r>
              <a:rPr lang="de-DE" sz="3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Invito</a:t>
            </a: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3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partecipare</a:t>
            </a: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3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livello</a:t>
            </a: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provinciale</a:t>
            </a:r>
            <a:r>
              <a:rPr lang="de-DE" sz="36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50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3B82B0-C41B-4CEA-1838-8A78F8AC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6" y="236773"/>
            <a:ext cx="6496145" cy="3154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E2D842-51A1-005A-D465-03ADFFF8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00" y="3531269"/>
            <a:ext cx="6410865" cy="3089958"/>
          </a:xfrm>
          <a:prstGeom prst="rect">
            <a:avLst/>
          </a:prstGeom>
        </p:spPr>
      </p:pic>
      <p:pic>
        <p:nvPicPr>
          <p:cNvPr id="2" name="Grafik 1" descr="Ein Bild, das Text, Visiten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23F24876-16F5-6204-B645-34E07678A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087" y="236773"/>
            <a:ext cx="4223194" cy="13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5F4A-ADDB-BC02-7B8B-BF6800AE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Visiten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BEABB39B-166D-6C7A-97D6-D28F753FD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7" y="100390"/>
            <a:ext cx="3307139" cy="10916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AB74EC0-F28D-3E4A-5361-0609E1C75F3C}"/>
              </a:ext>
            </a:extLst>
          </p:cNvPr>
          <p:cNvSpPr txBox="1">
            <a:spLocks/>
          </p:cNvSpPr>
          <p:nvPr/>
        </p:nvSpPr>
        <p:spPr>
          <a:xfrm>
            <a:off x="593887" y="3277613"/>
            <a:ext cx="9624768" cy="317032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5200" dirty="0"/>
              <a:t>Ulrike Oberhammer</a:t>
            </a:r>
            <a:br>
              <a:rPr lang="de-DE" dirty="0"/>
            </a:b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Präsidentin Landesbeirat für Chancengleichheit</a:t>
            </a:r>
          </a:p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Presidente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Commissione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Provinciale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Pari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Opportunità</a:t>
            </a:r>
            <a:endParaRPr lang="de-DE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e-DE" sz="3500" dirty="0">
              <a:solidFill>
                <a:schemeClr val="tx2"/>
              </a:solidFill>
            </a:endParaRPr>
          </a:p>
          <a:p>
            <a:r>
              <a:rPr lang="de-DE" sz="5200" dirty="0"/>
              <a:t>Nadia  Mazzardis</a:t>
            </a:r>
            <a:endParaRPr lang="de-DE" sz="5200" dirty="0">
              <a:solidFill>
                <a:schemeClr val="tx2"/>
              </a:solidFill>
            </a:endParaRPr>
          </a:p>
          <a:p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Vicepresidente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Commissione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Provinciale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 Pari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</a:rPr>
              <a:t>Opportunità</a:t>
            </a:r>
            <a:endParaRPr lang="de-DE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de-DE" sz="2800" dirty="0">
                <a:solidFill>
                  <a:schemeClr val="accent3">
                    <a:lumMod val="75000"/>
                  </a:schemeClr>
                </a:solidFill>
              </a:rPr>
              <a:t>Vize-Präsidentin Landesbeirat für Chancengleichheit</a:t>
            </a:r>
            <a:endParaRPr lang="de-I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A3AACE7-A1DB-19BC-7F0F-4F0EC6E2BD9D}"/>
              </a:ext>
            </a:extLst>
          </p:cNvPr>
          <p:cNvSpPr txBox="1">
            <a:spLocks/>
          </p:cNvSpPr>
          <p:nvPr/>
        </p:nvSpPr>
        <p:spPr>
          <a:xfrm>
            <a:off x="593887" y="1796494"/>
            <a:ext cx="11692379" cy="8766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chemeClr val="accent3">
                    <a:lumMod val="75000"/>
                  </a:schemeClr>
                </a:solidFill>
              </a:rPr>
              <a:t>Begrüßung und Einleitung </a:t>
            </a:r>
            <a:r>
              <a:rPr lang="de-DE" sz="36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│ Benvenuto e </a:t>
            </a:r>
            <a:r>
              <a:rPr lang="de-DE" sz="3600" dirty="0" err="1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Introduzione</a:t>
            </a:r>
            <a:endParaRPr lang="de-I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1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7134A-0A57-F9B9-6773-A8E2DE56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98" y="3949831"/>
            <a:ext cx="8041064" cy="2352110"/>
          </a:xfrm>
        </p:spPr>
        <p:txBody>
          <a:bodyPr>
            <a:normAutofit/>
          </a:bodyPr>
          <a:lstStyle/>
          <a:p>
            <a:r>
              <a:rPr lang="de-DE" dirty="0"/>
              <a:t>Rosmarie </a:t>
            </a:r>
            <a:r>
              <a:rPr lang="de-DE" dirty="0" err="1"/>
              <a:t>Pamer</a:t>
            </a:r>
            <a:br>
              <a:rPr lang="de-DE" dirty="0"/>
            </a:br>
            <a:r>
              <a:rPr lang="de-DE" sz="3000" dirty="0">
                <a:solidFill>
                  <a:schemeClr val="accent3">
                    <a:lumMod val="75000"/>
                  </a:schemeClr>
                </a:solidFill>
              </a:rPr>
              <a:t>Landeshauptmannstellvertreterin</a:t>
            </a:r>
            <a:r>
              <a:rPr lang="de-DE" sz="3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br>
              <a:rPr lang="de-DE" sz="3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de-DE" sz="3000" dirty="0" err="1">
                <a:solidFill>
                  <a:schemeClr val="accent3">
                    <a:lumMod val="75000"/>
                  </a:schemeClr>
                </a:solidFill>
              </a:rPr>
              <a:t>Vicepresidente</a:t>
            </a:r>
            <a:r>
              <a:rPr lang="de-DE" sz="3000" dirty="0">
                <a:solidFill>
                  <a:schemeClr val="accent3">
                    <a:lumMod val="75000"/>
                  </a:schemeClr>
                </a:solidFill>
              </a:rPr>
              <a:t> della </a:t>
            </a:r>
            <a:r>
              <a:rPr lang="de-DE" sz="3000" dirty="0" err="1">
                <a:solidFill>
                  <a:schemeClr val="accent3">
                    <a:lumMod val="75000"/>
                  </a:schemeClr>
                </a:solidFill>
              </a:rPr>
              <a:t>Provincia</a:t>
            </a:r>
            <a:br>
              <a:rPr lang="de-DE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de-IT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7F0AA4-5AA6-36F9-E89B-DE90A2AB12DE}"/>
              </a:ext>
            </a:extLst>
          </p:cNvPr>
          <p:cNvSpPr txBox="1"/>
          <p:nvPr/>
        </p:nvSpPr>
        <p:spPr>
          <a:xfrm>
            <a:off x="650448" y="2113664"/>
            <a:ext cx="70889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  <a:r>
              <a:rPr lang="de-DE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Gewalt an Frauen </a:t>
            </a:r>
            <a:br>
              <a:rPr lang="de-DE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</a:t>
            </a:r>
            <a:r>
              <a:rPr lang="de-DE" sz="4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violenza</a:t>
            </a:r>
            <a:r>
              <a:rPr lang="de-DE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de-DE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</a:t>
            </a:r>
            <a:endParaRPr lang="de-DE" sz="4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2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26FE-587B-F661-93C5-250E97EB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962F8-66DD-76D7-4CC7-590BD69C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Zahlen und Daten*: Frauen und Kinder in Wohneinrichtungen</a:t>
            </a:r>
            <a:br>
              <a:rPr lang="de-DE" dirty="0"/>
            </a:br>
            <a:r>
              <a:rPr lang="de-DE" i="1" dirty="0"/>
              <a:t>Numeri e </a:t>
            </a:r>
            <a:r>
              <a:rPr lang="de-DE" i="1" dirty="0" err="1"/>
              <a:t>dati</a:t>
            </a:r>
            <a:r>
              <a:rPr lang="de-DE" i="1" dirty="0"/>
              <a:t>*: </a:t>
            </a:r>
            <a:r>
              <a:rPr lang="de-DE" i="1" dirty="0" err="1"/>
              <a:t>donne</a:t>
            </a:r>
            <a:r>
              <a:rPr lang="de-DE" i="1" dirty="0"/>
              <a:t> e </a:t>
            </a:r>
            <a:r>
              <a:rPr lang="de-DE" i="1" dirty="0" err="1"/>
              <a:t>figli</a:t>
            </a:r>
            <a:r>
              <a:rPr lang="de-DE" i="1" dirty="0"/>
              <a:t> </a:t>
            </a:r>
            <a:r>
              <a:rPr lang="de-DE" i="1" dirty="0" err="1"/>
              <a:t>accolti</a:t>
            </a:r>
            <a:r>
              <a:rPr lang="de-DE" i="1" dirty="0"/>
              <a:t> </a:t>
            </a:r>
            <a:r>
              <a:rPr lang="de-DE" i="1" dirty="0" err="1"/>
              <a:t>nelle</a:t>
            </a:r>
            <a:r>
              <a:rPr lang="de-DE" i="1" dirty="0"/>
              <a:t> </a:t>
            </a:r>
            <a:r>
              <a:rPr lang="de-DE" i="1" dirty="0" err="1"/>
              <a:t>strutture</a:t>
            </a:r>
            <a:r>
              <a:rPr lang="de-DE" i="1" dirty="0"/>
              <a:t> </a:t>
            </a:r>
            <a:r>
              <a:rPr lang="de-DE" i="1" dirty="0" err="1"/>
              <a:t>residenziali</a:t>
            </a:r>
            <a:endParaRPr lang="de-IT" i="1" dirty="0">
              <a:highlight>
                <a:srgbClr val="FFFF00"/>
              </a:highlight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2C1BCB-B3D4-2371-4894-4DB09A093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CA634B-EE3A-F043-9605-67067B4CCBC4}" type="slidenum">
              <a:rPr lang="de-IT" smtClean="0"/>
              <a:pPr/>
              <a:t>4</a:t>
            </a:fld>
            <a:endParaRPr lang="de-IT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84830D94-E49C-AF84-39F9-6EAC97F6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4" y="1992501"/>
            <a:ext cx="8279435" cy="35198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4037466-4713-CDE3-4330-5D045FCECEBD}"/>
              </a:ext>
            </a:extLst>
          </p:cNvPr>
          <p:cNvSpPr txBox="1"/>
          <p:nvPr/>
        </p:nvSpPr>
        <p:spPr>
          <a:xfrm>
            <a:off x="9028399" y="4153277"/>
            <a:ext cx="273814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595959"/>
                </a:solidFill>
              </a:rPr>
              <a:t>In occasione della Giornata internazionale per l’eliminazione della violenza contro le donne, l’ASTAT pubblicherà dati aggiornati.</a:t>
            </a:r>
            <a:endParaRPr lang="de-DE" i="1" dirty="0">
              <a:solidFill>
                <a:srgbClr val="595959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001984-7969-BD5C-A667-F54A8D845648}"/>
              </a:ext>
            </a:extLst>
          </p:cNvPr>
          <p:cNvSpPr txBox="1"/>
          <p:nvPr/>
        </p:nvSpPr>
        <p:spPr>
          <a:xfrm>
            <a:off x="998538" y="6025392"/>
            <a:ext cx="2447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00" dirty="0">
                <a:solidFill>
                  <a:srgbClr val="595959"/>
                </a:solidFill>
              </a:rPr>
              <a:t>*</a:t>
            </a:r>
            <a:r>
              <a:rPr lang="de-DE" sz="1100" dirty="0" err="1">
                <a:solidFill>
                  <a:srgbClr val="595959"/>
                </a:solidFill>
              </a:rPr>
              <a:t>fonte</a:t>
            </a:r>
            <a:r>
              <a:rPr lang="de-DE" sz="1100" dirty="0">
                <a:solidFill>
                  <a:srgbClr val="595959"/>
                </a:solidFill>
              </a:rPr>
              <a:t>: ASTAT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6AFB0F-DDC5-C96F-B904-845F6EEFD0C2}"/>
              </a:ext>
            </a:extLst>
          </p:cNvPr>
          <p:cNvSpPr txBox="1"/>
          <p:nvPr/>
        </p:nvSpPr>
        <p:spPr>
          <a:xfrm>
            <a:off x="9028399" y="2195726"/>
            <a:ext cx="27381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95959"/>
                </a:solidFill>
              </a:rPr>
              <a:t>Zum Internationalen Tag zur Beseitigung von Gewalt gegen Frauen wird das ASTAT aktuelle Daten veröffentlichen.</a:t>
            </a:r>
          </a:p>
        </p:txBody>
      </p:sp>
    </p:spTree>
    <p:extLst>
      <p:ext uri="{BB962C8B-B14F-4D97-AF65-F5344CB8AC3E}">
        <p14:creationId xmlns:p14="http://schemas.microsoft.com/office/powerpoint/2010/main" val="350962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8CE9-4423-F75A-C88C-BE05F86F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36AB3-34EF-832F-6E61-65A387EC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Zahlen und Daten*: Anfragen um Unterstützung (2021-2024)</a:t>
            </a:r>
            <a:br>
              <a:rPr lang="de-DE" dirty="0"/>
            </a:br>
            <a:r>
              <a:rPr lang="de-DE" i="1" dirty="0"/>
              <a:t>Numeri e </a:t>
            </a:r>
            <a:r>
              <a:rPr lang="de-DE" i="1" dirty="0" err="1"/>
              <a:t>dati</a:t>
            </a:r>
            <a:r>
              <a:rPr lang="de-DE" i="1" dirty="0"/>
              <a:t>* : </a:t>
            </a:r>
            <a:r>
              <a:rPr lang="de-DE" i="1" dirty="0" err="1"/>
              <a:t>Richieste</a:t>
            </a:r>
            <a:r>
              <a:rPr lang="de-DE" i="1" dirty="0"/>
              <a:t> di </a:t>
            </a:r>
            <a:r>
              <a:rPr lang="de-DE" i="1" dirty="0" err="1"/>
              <a:t>assistenza</a:t>
            </a:r>
            <a:r>
              <a:rPr lang="de-DE" i="1" dirty="0"/>
              <a:t> (2021-2024)</a:t>
            </a:r>
            <a:endParaRPr lang="de-IT" i="1" dirty="0">
              <a:highlight>
                <a:srgbClr val="FFFF00"/>
              </a:highlight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C9DA5-D2F4-C9D7-5BA8-686963426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CA634B-EE3A-F043-9605-67067B4CCBC4}" type="slidenum">
              <a:rPr lang="de-IT" smtClean="0"/>
              <a:pPr/>
              <a:t>5</a:t>
            </a:fld>
            <a:endParaRPr lang="de-IT"/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91618421-8891-41F4-D43E-D1EA7A21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4" y="1886360"/>
            <a:ext cx="8379853" cy="39475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CD7C241-3893-EFAF-811A-0519CB90CDFF}"/>
              </a:ext>
            </a:extLst>
          </p:cNvPr>
          <p:cNvSpPr txBox="1"/>
          <p:nvPr/>
        </p:nvSpPr>
        <p:spPr>
          <a:xfrm>
            <a:off x="998538" y="6025392"/>
            <a:ext cx="2447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00" dirty="0">
                <a:solidFill>
                  <a:srgbClr val="595959"/>
                </a:solidFill>
              </a:rPr>
              <a:t>*</a:t>
            </a:r>
            <a:r>
              <a:rPr lang="de-DE" sz="1100" dirty="0" err="1">
                <a:solidFill>
                  <a:srgbClr val="595959"/>
                </a:solidFill>
              </a:rPr>
              <a:t>fonte</a:t>
            </a:r>
            <a:r>
              <a:rPr lang="de-DE" sz="1100" dirty="0">
                <a:solidFill>
                  <a:srgbClr val="595959"/>
                </a:solidFill>
              </a:rPr>
              <a:t>: ASTAT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AE65BC-A008-C7C5-1C9B-A37D2E822BF5}"/>
              </a:ext>
            </a:extLst>
          </p:cNvPr>
          <p:cNvSpPr txBox="1"/>
          <p:nvPr/>
        </p:nvSpPr>
        <p:spPr>
          <a:xfrm>
            <a:off x="9028399" y="4153277"/>
            <a:ext cx="273814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595959"/>
                </a:solidFill>
              </a:rPr>
              <a:t>In occasione della Giornata internazionale per l’eliminazione della violenza contro le donne, l’ASTAT pubblicherà dati aggiornati.</a:t>
            </a:r>
            <a:endParaRPr lang="de-DE" i="1" dirty="0">
              <a:solidFill>
                <a:srgbClr val="595959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818303-B857-2C72-D497-670DD852F809}"/>
              </a:ext>
            </a:extLst>
          </p:cNvPr>
          <p:cNvSpPr txBox="1"/>
          <p:nvPr/>
        </p:nvSpPr>
        <p:spPr>
          <a:xfrm>
            <a:off x="9028399" y="2195726"/>
            <a:ext cx="27381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95959"/>
                </a:solidFill>
              </a:rPr>
              <a:t>Zum Internationalen Tag zur Beseitigung von Gewalt gegen Frauen wird das ASTAT aktuelle Daten veröffentlichen.</a:t>
            </a:r>
          </a:p>
        </p:txBody>
      </p:sp>
    </p:spTree>
    <p:extLst>
      <p:ext uri="{BB962C8B-B14F-4D97-AF65-F5344CB8AC3E}">
        <p14:creationId xmlns:p14="http://schemas.microsoft.com/office/powerpoint/2010/main" val="189833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045E5-025E-190D-B4CC-DC0BE53E4E9D}"/>
              </a:ext>
            </a:extLst>
          </p:cNvPr>
          <p:cNvSpPr txBox="1">
            <a:spLocks/>
          </p:cNvSpPr>
          <p:nvPr/>
        </p:nvSpPr>
        <p:spPr>
          <a:xfrm>
            <a:off x="641022" y="1562709"/>
            <a:ext cx="9912440" cy="162245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Das territoriale Netzwerk gegen Gewalt an Frauen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br>
              <a:rPr lang="de-DE" sz="32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rete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territoriale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contro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la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violenza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sulle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</a:rPr>
              <a:t>donne</a:t>
            </a:r>
            <a:endParaRPr lang="de-IT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D612E62-1941-E4AE-FCA1-27FF80A1DBD7}"/>
              </a:ext>
            </a:extLst>
          </p:cNvPr>
          <p:cNvSpPr txBox="1">
            <a:spLocks/>
          </p:cNvSpPr>
          <p:nvPr/>
        </p:nvSpPr>
        <p:spPr>
          <a:xfrm>
            <a:off x="641022" y="4210161"/>
            <a:ext cx="9568207" cy="18947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Astrid Wiest</a:t>
            </a:r>
            <a:br>
              <a:rPr lang="de-DE" sz="3200" dirty="0"/>
            </a:b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Bereich soziale Inklusion: Gewalt an Frauen und Familienberatungsstellen</a:t>
            </a:r>
            <a:r>
              <a:rPr lang="de-DE" sz="24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br>
              <a:rPr lang="de-DE" sz="24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Settore inclusione sociale: violenza sulle donne e consultori familiari</a:t>
            </a:r>
            <a:br>
              <a:rPr lang="de-DE" sz="2200" dirty="0">
                <a:solidFill>
                  <a:schemeClr val="accent5">
                    <a:lumMod val="50000"/>
                  </a:schemeClr>
                </a:solidFill>
              </a:rPr>
            </a:br>
            <a:endParaRPr lang="de-IT" sz="2200" dirty="0">
              <a:solidFill>
                <a:schemeClr val="tx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4896D2-092A-8072-99F1-AA3EDB2B0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62" y="541650"/>
            <a:ext cx="2518870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8CE9-4423-F75A-C88C-BE05F86F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36AB3-34EF-832F-6E61-65A387EC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600"/>
            <a:ext cx="10514013" cy="960315"/>
          </a:xfrm>
        </p:spPr>
        <p:txBody>
          <a:bodyPr>
            <a:normAutofit fontScale="90000"/>
          </a:bodyPr>
          <a:lstStyle/>
          <a:p>
            <a:r>
              <a:rPr lang="de-DE" dirty="0"/>
              <a:t>Dreijähriger Landesplan 2023-2025  </a:t>
            </a:r>
            <a:br>
              <a:rPr lang="de-DE" dirty="0"/>
            </a:br>
            <a:r>
              <a:rPr lang="de-DE" i="1" dirty="0"/>
              <a:t>Piano </a:t>
            </a:r>
            <a:r>
              <a:rPr lang="de-DE" i="1" dirty="0" err="1"/>
              <a:t>provinciale</a:t>
            </a:r>
            <a:r>
              <a:rPr lang="de-DE" i="1" dirty="0"/>
              <a:t> triennale</a:t>
            </a:r>
            <a:endParaRPr lang="de-IT" dirty="0">
              <a:highlight>
                <a:srgbClr val="FFFF00"/>
              </a:highlight>
            </a:endParaRP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7D69A31-8490-5C11-FFBA-FE3AC2A6BA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79384"/>
          <a:ext cx="10201275" cy="477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9C7DD-AF86-12BA-088B-C3C09EAB6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endParaRPr lang="de-I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C9DA5-D2F4-C9D7-5BA8-686963426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CA634B-EE3A-F043-9605-67067B4CCBC4}" type="slidenum">
              <a:rPr lang="de-IT" smtClean="0"/>
              <a:pPr/>
              <a:t>7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53316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7004ADEA-CE93-2F22-BF66-EC1F899BA5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806" y="727587"/>
          <a:ext cx="11276575" cy="624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FB75FB-0F68-79A0-873B-DDADDAD7A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CA634B-EE3A-F043-9605-67067B4CCBC4}" type="slidenum">
              <a:rPr lang="de-IT" smtClean="0"/>
              <a:pPr/>
              <a:t>8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43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11C69-587B-1BAF-CA1D-D29A034E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6DD05-DDFC-10DA-0B0F-65B36363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20" y="2593439"/>
            <a:ext cx="9981316" cy="1671121"/>
          </a:xfrm>
        </p:spPr>
        <p:txBody>
          <a:bodyPr>
            <a:normAutofit/>
          </a:bodyPr>
          <a:lstStyle/>
          <a:p>
            <a:r>
              <a:rPr lang="de-DE" sz="5400" dirty="0"/>
              <a:t>Campagna 2025</a:t>
            </a:r>
            <a:r>
              <a:rPr lang="de-DE" sz="5400" dirty="0">
                <a:cs typeface="Calibri" panose="020F0502020204030204" pitchFamily="34" charset="0"/>
              </a:rPr>
              <a:t> │</a:t>
            </a:r>
            <a:r>
              <a:rPr lang="de-DE" sz="5400" dirty="0"/>
              <a:t> Kampagne 2025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 descr="Ein Bild, das Text, Visiten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C6ED50E7-393B-28F9-552C-F29E6178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70" y="80069"/>
            <a:ext cx="3922416" cy="1294778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69EDC1B-39E5-A859-0D90-A414B6794A55}"/>
              </a:ext>
            </a:extLst>
          </p:cNvPr>
          <p:cNvSpPr txBox="1">
            <a:spLocks/>
          </p:cNvSpPr>
          <p:nvPr/>
        </p:nvSpPr>
        <p:spPr>
          <a:xfrm>
            <a:off x="661545" y="4916548"/>
            <a:ext cx="11200517" cy="135383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sap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4F3CA2-3156-437A-BEFD-EE30D078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2" y="541649"/>
            <a:ext cx="2961578" cy="7403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783D117-C706-AF9E-955B-221B3F180A10}"/>
              </a:ext>
            </a:extLst>
          </p:cNvPr>
          <p:cNvSpPr txBox="1">
            <a:spLocks/>
          </p:cNvSpPr>
          <p:nvPr/>
        </p:nvSpPr>
        <p:spPr>
          <a:xfrm>
            <a:off x="661545" y="4264560"/>
            <a:ext cx="8616099" cy="23813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Susanna Salvaterra</a:t>
            </a:r>
            <a:br>
              <a:rPr lang="de-DE" sz="3200" dirty="0"/>
            </a:b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Agenzia di stampa e comunicazione</a:t>
            </a:r>
          </a:p>
          <a:p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Agentur für Presse und Kommunikation</a:t>
            </a:r>
          </a:p>
          <a:p>
            <a:br>
              <a:rPr lang="de-DE" sz="2200" dirty="0">
                <a:solidFill>
                  <a:schemeClr val="accent5">
                    <a:lumMod val="50000"/>
                  </a:schemeClr>
                </a:solidFill>
              </a:rPr>
            </a:br>
            <a:endParaRPr lang="de-IT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">
      <a:dk1>
        <a:srgbClr val="595959"/>
      </a:dk1>
      <a:lt1>
        <a:srgbClr val="FFFFFF"/>
      </a:lt1>
      <a:dk2>
        <a:srgbClr val="595941"/>
      </a:dk2>
      <a:lt2>
        <a:srgbClr val="F0F0F0"/>
      </a:lt2>
      <a:accent1>
        <a:srgbClr val="595959"/>
      </a:accent1>
      <a:accent2>
        <a:srgbClr val="D11524"/>
      </a:accent2>
      <a:accent3>
        <a:srgbClr val="8B8B8B"/>
      </a:accent3>
      <a:accent4>
        <a:srgbClr val="DF5B66"/>
      </a:accent4>
      <a:accent5>
        <a:srgbClr val="B3B3B3"/>
      </a:accent5>
      <a:accent6>
        <a:srgbClr val="E9979D"/>
      </a:accent6>
      <a:hlink>
        <a:srgbClr val="595959"/>
      </a:hlink>
      <a:folHlink>
        <a:srgbClr val="59595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25d221-893c-47da-a483-0eaa3acd1047" xsi:nil="true"/>
    <lcf76f155ced4ddcb4097134ff3c332f xmlns="7e19bd23-b27e-44ef-8789-8b3cddf019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7C358513C7854F81A6D7B2AA9C8F3B" ma:contentTypeVersion="12" ma:contentTypeDescription="Creare un nuovo documento." ma:contentTypeScope="" ma:versionID="284b3b3af1762e4180b961837bee7f05">
  <xsd:schema xmlns:xsd="http://www.w3.org/2001/XMLSchema" xmlns:xs="http://www.w3.org/2001/XMLSchema" xmlns:p="http://schemas.microsoft.com/office/2006/metadata/properties" xmlns:ns2="7e19bd23-b27e-44ef-8789-8b3cddf0192c" xmlns:ns3="f525d221-893c-47da-a483-0eaa3acd1047" targetNamespace="http://schemas.microsoft.com/office/2006/metadata/properties" ma:root="true" ma:fieldsID="e202064076b2c0d33909b73f9cfa68f2" ns2:_="" ns3:_="">
    <xsd:import namespace="7e19bd23-b27e-44ef-8789-8b3cddf0192c"/>
    <xsd:import namespace="f525d221-893c-47da-a483-0eaa3acd1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9bd23-b27e-44ef-8789-8b3cddf01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5d221-893c-47da-a483-0eaa3acd104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f311fa-8333-482a-baa2-0f59d6d9d5f0}" ma:internalName="TaxCatchAll" ma:showField="CatchAllData" ma:web="f525d221-893c-47da-a483-0eaa3acd1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32B97-D27C-46DF-A86E-A51542F393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7B1B4-985E-4AB6-9620-50163D5546CC}">
  <ds:schemaRefs>
    <ds:schemaRef ds:uri="http://purl.org/dc/terms/"/>
    <ds:schemaRef ds:uri="http://schemas.openxmlformats.org/package/2006/metadata/core-properties"/>
    <ds:schemaRef ds:uri="f525d221-893c-47da-a483-0eaa3acd104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19bd23-b27e-44ef-8789-8b3cddf0192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9EC6CA-1259-443F-AC56-BF25FC3A9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9bd23-b27e-44ef-8789-8b3cddf0192c"/>
    <ds:schemaRef ds:uri="f525d221-893c-47da-a483-0eaa3acd1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Breitbild</PresentationFormat>
  <Paragraphs>66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Aptos</vt:lpstr>
      <vt:lpstr>Arial</vt:lpstr>
      <vt:lpstr>Asap</vt:lpstr>
      <vt:lpstr>Calibri</vt:lpstr>
      <vt:lpstr>Wingdings</vt:lpstr>
      <vt:lpstr>Office</vt:lpstr>
      <vt:lpstr>Südtirol schaut hin L‘Alto Adige si alza in piedi</vt:lpstr>
      <vt:lpstr>PowerPoint-Präsentation</vt:lpstr>
      <vt:lpstr>Rosmarie Pamer Landeshauptmannstellvertreterin  Vicepresidente della Provincia </vt:lpstr>
      <vt:lpstr>Zahlen und Daten*: Frauen und Kinder in Wohneinrichtungen Numeri e dati*: donne e figli accolti nelle strutture residenziali</vt:lpstr>
      <vt:lpstr>Zahlen und Daten*: Anfragen um Unterstützung (2021-2024) Numeri e dati* : Richieste di assistenza (2021-2024)</vt:lpstr>
      <vt:lpstr>PowerPoint-Präsentation</vt:lpstr>
      <vt:lpstr>Dreijähriger Landesplan 2023-2025   Piano provinciale triennale</vt:lpstr>
      <vt:lpstr>PowerPoint-Präsentation</vt:lpstr>
      <vt:lpstr>Campagna 2025 │ Kampagne 2025 </vt:lpstr>
      <vt:lpstr>Obiettivi</vt:lpstr>
      <vt:lpstr>4 versteckte Formen von Gewalt 4 forme di violenza nascosta</vt:lpstr>
      <vt:lpstr>PowerPoint-Präsentation</vt:lpstr>
      <vt:lpstr>Link Trailer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Pichler</dc:creator>
  <cp:lastModifiedBy>Pirchstaller, Ursula</cp:lastModifiedBy>
  <cp:revision>157</cp:revision>
  <cp:lastPrinted>2025-05-26T15:11:15Z</cp:lastPrinted>
  <dcterms:created xsi:type="dcterms:W3CDTF">2025-04-04T08:40:30Z</dcterms:created>
  <dcterms:modified xsi:type="dcterms:W3CDTF">2025-11-18T07:16:53Z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0x0101008A7C358513C7854F81A6D7B2AA9C8F3B</vt:lpwstr>
  </property>
</Properties>
</file>