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3" r:id="rId4"/>
  </p:sldMasterIdLst>
  <p:notesMasterIdLst>
    <p:notesMasterId r:id="rId20"/>
  </p:notesMasterIdLst>
  <p:sldIdLst>
    <p:sldId id="279" r:id="rId5"/>
    <p:sldId id="296" r:id="rId6"/>
    <p:sldId id="297" r:id="rId7"/>
    <p:sldId id="295" r:id="rId8"/>
    <p:sldId id="292" r:id="rId9"/>
    <p:sldId id="285" r:id="rId10"/>
    <p:sldId id="293" r:id="rId11"/>
    <p:sldId id="294" r:id="rId12"/>
    <p:sldId id="284" r:id="rId13"/>
    <p:sldId id="286" r:id="rId14"/>
    <p:sldId id="278" r:id="rId15"/>
    <p:sldId id="290" r:id="rId16"/>
    <p:sldId id="291" r:id="rId17"/>
    <p:sldId id="276" r:id="rId18"/>
    <p:sldId id="261" r:id="rId19"/>
  </p:sldIdLst>
  <p:sldSz cx="12192000" cy="6858000"/>
  <p:notesSz cx="6797675" cy="9926638"/>
  <p:defaultTextStyle>
    <a:defPPr>
      <a:defRPr lang="de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5BE263C-DBD7-4A20-BB59-AAB30ACAA65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ittlere Formatvorlage 2 - Akz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Mittlere Formatvorlag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ittlere Formatvorlage 3 - Akz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ittlere Formatvorlage 3 - Akz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Mittlere Formatvorlage 3 - Akz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Mittlere Formatvorlage 3 - Akz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Mittlere Formatvorlage 3 - Akz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Mittlere Formatvorlage 3 - Akz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660B408-B3CF-4A94-85FC-2B1E0A45F4A2}" styleName="Dunkle Formatvorlage 2 - Akzent 1/Akz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Dunkle Formatvorlage 2 - Akzent 3/Akz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unkle Formatvorlage 2 - Akzent 5/Akz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Designformatvorlage 1 - Akz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Designformatvorlage 1 - Akz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Designformatvorlage 1 - Akz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Designformatvorlage 1 - Akz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Designformatvorlage 1 - Akz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Helle Formatvorlage 1 - Akz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Helle Formatvorlage 1 - Akz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Helle Formatvorlage 1 - Akz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FD0F851-EC5A-4D38-B0AD-8093EC10F338}" styleName="Helle Formatvorlage 1 - Akz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Helle Formatvorlage 1 - Akz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E9639D4-E3E2-4D34-9284-5A2195B3D0D7}" styleName="Helle Formatvorlag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266"/>
    <p:restoredTop sz="94598"/>
  </p:normalViewPr>
  <p:slideViewPr>
    <p:cSldViewPr snapToGrid="0" showGuides="1">
      <p:cViewPr varScale="1">
        <p:scale>
          <a:sx n="106" d="100"/>
          <a:sy n="106" d="100"/>
        </p:scale>
        <p:origin x="1350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A1ECC44-E821-4C3B-A025-5E3BC672EA18}" type="doc">
      <dgm:prSet loTypeId="urn:microsoft.com/office/officeart/2005/8/layout/lProcess1" loCatId="process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de-DE"/>
        </a:p>
      </dgm:t>
    </dgm:pt>
    <dgm:pt modelId="{D364D8B0-9578-4100-86F4-D425C009F50E}">
      <dgm:prSet phldrT="[Text]" custT="1"/>
      <dgm:spPr/>
      <dgm:t>
        <a:bodyPr/>
        <a:lstStyle/>
        <a:p>
          <a:r>
            <a:rPr lang="de-DE" sz="1400" b="1" kern="1200" dirty="0">
              <a:latin typeface="Aptos" panose="02110004020202020204"/>
              <a:ea typeface="+mn-ea"/>
              <a:cs typeface="+mn-cs"/>
            </a:rPr>
            <a:t>Einreichung des Antrages auf Gewährung der Finanzierung und des Beitragsantrages bei der Bank/KAG durch die Unternehmen</a:t>
          </a:r>
        </a:p>
      </dgm:t>
    </dgm:pt>
    <dgm:pt modelId="{C763A20F-1800-4925-915B-14FEACDA95E1}" type="parTrans" cxnId="{6B6A5309-072B-42A4-9263-B1E90EA81950}">
      <dgm:prSet/>
      <dgm:spPr/>
      <dgm:t>
        <a:bodyPr/>
        <a:lstStyle/>
        <a:p>
          <a:endParaRPr lang="de-DE"/>
        </a:p>
      </dgm:t>
    </dgm:pt>
    <dgm:pt modelId="{3AF76C89-3387-44D5-B8F3-01ABC2A6BA9F}" type="sibTrans" cxnId="{6B6A5309-072B-42A4-9263-B1E90EA81950}">
      <dgm:prSet/>
      <dgm:spPr/>
      <dgm:t>
        <a:bodyPr/>
        <a:lstStyle/>
        <a:p>
          <a:endParaRPr lang="de-DE"/>
        </a:p>
      </dgm:t>
    </dgm:pt>
    <dgm:pt modelId="{3FC7938F-E58E-4310-B122-9E4766B65810}">
      <dgm:prSet phldrT="[Text]" custT="1"/>
      <dgm:spPr/>
      <dgm:t>
        <a:bodyPr/>
        <a:lstStyle/>
        <a:p>
          <a:r>
            <a:rPr lang="de-DE" sz="1400" b="1"/>
            <a:t>Überprüfung/Genehmigung der Finanzierung durch die Bank/KAG </a:t>
          </a:r>
          <a:endParaRPr lang="de-DE" sz="1400" b="1" dirty="0"/>
        </a:p>
      </dgm:t>
    </dgm:pt>
    <dgm:pt modelId="{84B9F595-7993-4164-ABA9-7BB1541A9C83}" type="parTrans" cxnId="{C37D162C-278E-4422-A28D-659A2EC56AE9}">
      <dgm:prSet/>
      <dgm:spPr/>
      <dgm:t>
        <a:bodyPr/>
        <a:lstStyle/>
        <a:p>
          <a:endParaRPr lang="de-DE"/>
        </a:p>
      </dgm:t>
    </dgm:pt>
    <dgm:pt modelId="{A9FEB2E9-1AEA-4AAD-AF02-F13662DF2842}" type="sibTrans" cxnId="{C37D162C-278E-4422-A28D-659A2EC56AE9}">
      <dgm:prSet/>
      <dgm:spPr/>
      <dgm:t>
        <a:bodyPr/>
        <a:lstStyle/>
        <a:p>
          <a:endParaRPr lang="de-DE"/>
        </a:p>
      </dgm:t>
    </dgm:pt>
    <dgm:pt modelId="{11274210-5611-4337-8668-9DB318449DFF}">
      <dgm:prSet phldrT="[Text]" custT="1"/>
      <dgm:spPr/>
      <dgm:t>
        <a:bodyPr/>
        <a:lstStyle/>
        <a:p>
          <a:r>
            <a:rPr lang="de-DE" sz="1400" b="1" dirty="0"/>
            <a:t>Überprüfung von Seiten der Garantiegenossenschaft im Hinblick auf die Gewährung der Garantie </a:t>
          </a:r>
        </a:p>
      </dgm:t>
    </dgm:pt>
    <dgm:pt modelId="{C7282174-147E-41AC-A13B-66B8A18348B3}" type="parTrans" cxnId="{607ABB77-CA66-4FC2-9D3D-D308DB674E89}">
      <dgm:prSet/>
      <dgm:spPr/>
      <dgm:t>
        <a:bodyPr/>
        <a:lstStyle/>
        <a:p>
          <a:endParaRPr lang="de-DE"/>
        </a:p>
      </dgm:t>
    </dgm:pt>
    <dgm:pt modelId="{9103C980-A380-47D3-918D-7D7A5936EA6B}" type="sibTrans" cxnId="{607ABB77-CA66-4FC2-9D3D-D308DB674E89}">
      <dgm:prSet/>
      <dgm:spPr/>
      <dgm:t>
        <a:bodyPr/>
        <a:lstStyle/>
        <a:p>
          <a:endParaRPr lang="de-DE"/>
        </a:p>
      </dgm:t>
    </dgm:pt>
    <dgm:pt modelId="{76C73433-3B36-46C0-8819-62AC8288D8C7}">
      <dgm:prSet phldrT="[Text]" custT="1"/>
      <dgm:spPr/>
      <dgm:t>
        <a:bodyPr/>
        <a:lstStyle/>
        <a:p>
          <a:r>
            <a:rPr lang="it-IT" sz="1400" b="1" kern="1200" noProof="0" dirty="0">
              <a:solidFill>
                <a:schemeClr val="tx1"/>
              </a:solidFill>
              <a:latin typeface="Aptos" panose="02110004020202020204"/>
              <a:ea typeface="+mn-ea"/>
              <a:cs typeface="+mn-cs"/>
            </a:rPr>
            <a:t>Presentazione della richiesta di concessione del finanziamento e della domanda di contributo alla Banca/SGR da parte delle imprese</a:t>
          </a:r>
        </a:p>
      </dgm:t>
    </dgm:pt>
    <dgm:pt modelId="{80C4DE86-DF28-45DB-901E-58DB74831ED9}" type="parTrans" cxnId="{EADFDF3F-4172-4B14-82E2-B956FCD2C705}">
      <dgm:prSet/>
      <dgm:spPr/>
      <dgm:t>
        <a:bodyPr/>
        <a:lstStyle/>
        <a:p>
          <a:endParaRPr lang="de-DE"/>
        </a:p>
      </dgm:t>
    </dgm:pt>
    <dgm:pt modelId="{0D9547B8-6ABB-425B-B303-E897A6886CB6}" type="sibTrans" cxnId="{EADFDF3F-4172-4B14-82E2-B956FCD2C705}">
      <dgm:prSet/>
      <dgm:spPr/>
      <dgm:t>
        <a:bodyPr/>
        <a:lstStyle/>
        <a:p>
          <a:endParaRPr lang="de-DE"/>
        </a:p>
      </dgm:t>
    </dgm:pt>
    <dgm:pt modelId="{273AC106-BBE6-44C1-A5DC-7E969E012642}">
      <dgm:prSet phldrT="[Text]" custT="1"/>
      <dgm:spPr/>
      <dgm:t>
        <a:bodyPr/>
        <a:lstStyle/>
        <a:p>
          <a:r>
            <a:rPr lang="it-IT" sz="1400" b="1" noProof="0" dirty="0">
              <a:solidFill>
                <a:schemeClr val="tx1"/>
              </a:solidFill>
            </a:rPr>
            <a:t>Istruttoria/approvazione del finanziamento da parte della Banca/SGR</a:t>
          </a:r>
        </a:p>
      </dgm:t>
    </dgm:pt>
    <dgm:pt modelId="{C2EAB710-14F9-4328-874F-C026D73F7FB9}" type="parTrans" cxnId="{85A6EF4C-3193-4B61-9A32-DA4891B442B5}">
      <dgm:prSet/>
      <dgm:spPr/>
      <dgm:t>
        <a:bodyPr/>
        <a:lstStyle/>
        <a:p>
          <a:endParaRPr lang="de-DE"/>
        </a:p>
      </dgm:t>
    </dgm:pt>
    <dgm:pt modelId="{4738C948-C7FC-4D9A-9017-B5119B7DED53}" type="sibTrans" cxnId="{85A6EF4C-3193-4B61-9A32-DA4891B442B5}">
      <dgm:prSet/>
      <dgm:spPr/>
      <dgm:t>
        <a:bodyPr/>
        <a:lstStyle/>
        <a:p>
          <a:endParaRPr lang="de-DE"/>
        </a:p>
      </dgm:t>
    </dgm:pt>
    <dgm:pt modelId="{BE7270D5-84DB-444D-A838-AC9D042748FC}">
      <dgm:prSet phldrT="[Text]" custT="1"/>
      <dgm:spPr/>
      <dgm:t>
        <a:bodyPr/>
        <a:lstStyle/>
        <a:p>
          <a:r>
            <a:rPr lang="it-IT" sz="1400" b="1" noProof="0" dirty="0">
              <a:solidFill>
                <a:schemeClr val="tx1"/>
              </a:solidFill>
            </a:rPr>
            <a:t>Verifica da parte della Cooperativa di garanzia fidi ai fini della concessione della garanzia</a:t>
          </a:r>
        </a:p>
      </dgm:t>
    </dgm:pt>
    <dgm:pt modelId="{D6EA2995-2CF0-4EBA-876B-7BEE71CDC8EE}" type="parTrans" cxnId="{0D566686-3A69-4EC5-AEC5-D42A734EBAAB}">
      <dgm:prSet/>
      <dgm:spPr/>
      <dgm:t>
        <a:bodyPr/>
        <a:lstStyle/>
        <a:p>
          <a:endParaRPr lang="de-DE"/>
        </a:p>
      </dgm:t>
    </dgm:pt>
    <dgm:pt modelId="{FA346793-626D-4BB9-B936-F3D3AC51B24C}" type="sibTrans" cxnId="{0D566686-3A69-4EC5-AEC5-D42A734EBAAB}">
      <dgm:prSet/>
      <dgm:spPr/>
      <dgm:t>
        <a:bodyPr/>
        <a:lstStyle/>
        <a:p>
          <a:endParaRPr lang="de-DE"/>
        </a:p>
      </dgm:t>
    </dgm:pt>
    <dgm:pt modelId="{8E4F6945-74E9-46A8-A07B-963D63C912F7}">
      <dgm:prSet custT="1"/>
      <dgm:spPr/>
      <dgm:t>
        <a:bodyPr/>
        <a:lstStyle/>
        <a:p>
          <a:r>
            <a:rPr lang="de-DE" sz="1400" b="1" dirty="0"/>
            <a:t>Auszahlung der Finanzierung durch die Bank/KAG und Übermittlung der notwendigen Daten an das zuständige Landesamt zur Genehmigung des Beitrages</a:t>
          </a:r>
        </a:p>
      </dgm:t>
    </dgm:pt>
    <dgm:pt modelId="{12C2C7C6-45F7-4544-B57F-DB6D192C3DB7}" type="parTrans" cxnId="{231CA287-6D6B-4F94-BEBF-7147A5E00CFA}">
      <dgm:prSet/>
      <dgm:spPr/>
      <dgm:t>
        <a:bodyPr/>
        <a:lstStyle/>
        <a:p>
          <a:endParaRPr lang="de-DE"/>
        </a:p>
      </dgm:t>
    </dgm:pt>
    <dgm:pt modelId="{E25784CE-6A80-4D64-B982-26B5D9B43259}" type="sibTrans" cxnId="{231CA287-6D6B-4F94-BEBF-7147A5E00CFA}">
      <dgm:prSet/>
      <dgm:spPr/>
      <dgm:t>
        <a:bodyPr/>
        <a:lstStyle/>
        <a:p>
          <a:endParaRPr lang="de-DE"/>
        </a:p>
      </dgm:t>
    </dgm:pt>
    <dgm:pt modelId="{F7DFF21C-E4D0-480E-9E2B-ABFEAA2AFD85}">
      <dgm:prSet custT="1"/>
      <dgm:spPr/>
      <dgm:t>
        <a:bodyPr/>
        <a:lstStyle/>
        <a:p>
          <a:r>
            <a:rPr lang="it-IT" sz="1400" b="1" noProof="0" dirty="0">
              <a:solidFill>
                <a:schemeClr val="tx1"/>
              </a:solidFill>
            </a:rPr>
            <a:t>Erogazione del finanziamento da parte della Banca/SGR e invio dei dati necessari all’Ufficio provinciale competente al fine dell’approvazione del contributo</a:t>
          </a:r>
        </a:p>
      </dgm:t>
    </dgm:pt>
    <dgm:pt modelId="{FB7505B5-F549-43EF-BEA2-68098447EB96}" type="parTrans" cxnId="{253F7618-7779-4BAB-9B87-0216790BB38B}">
      <dgm:prSet/>
      <dgm:spPr/>
      <dgm:t>
        <a:bodyPr/>
        <a:lstStyle/>
        <a:p>
          <a:endParaRPr lang="de-DE"/>
        </a:p>
      </dgm:t>
    </dgm:pt>
    <dgm:pt modelId="{C1FB152B-172F-470A-83C8-5C2ECC4986D0}" type="sibTrans" cxnId="{253F7618-7779-4BAB-9B87-0216790BB38B}">
      <dgm:prSet/>
      <dgm:spPr/>
      <dgm:t>
        <a:bodyPr/>
        <a:lstStyle/>
        <a:p>
          <a:endParaRPr lang="de-DE"/>
        </a:p>
      </dgm:t>
    </dgm:pt>
    <dgm:pt modelId="{39E46E4D-1587-40F8-937F-3EC53CB7D173}" type="pres">
      <dgm:prSet presAssocID="{3A1ECC44-E821-4C3B-A025-5E3BC672EA18}" presName="Name0" presStyleCnt="0">
        <dgm:presLayoutVars>
          <dgm:dir/>
          <dgm:animLvl val="lvl"/>
          <dgm:resizeHandles val="exact"/>
        </dgm:presLayoutVars>
      </dgm:prSet>
      <dgm:spPr/>
    </dgm:pt>
    <dgm:pt modelId="{B5703519-0BC1-4AE2-AD5A-DE1E5488F430}" type="pres">
      <dgm:prSet presAssocID="{D364D8B0-9578-4100-86F4-D425C009F50E}" presName="vertFlow" presStyleCnt="0"/>
      <dgm:spPr/>
    </dgm:pt>
    <dgm:pt modelId="{8B51EEBC-5F1D-4841-A2CB-CCF5C135BFDB}" type="pres">
      <dgm:prSet presAssocID="{D364D8B0-9578-4100-86F4-D425C009F50E}" presName="header" presStyleLbl="node1" presStyleIdx="0" presStyleCnt="2" custLinFactNeighborX="1279" custLinFactNeighborY="4749"/>
      <dgm:spPr/>
    </dgm:pt>
    <dgm:pt modelId="{DA2C35FC-DAD9-47AF-ADF6-46EC5B814164}" type="pres">
      <dgm:prSet presAssocID="{84B9F595-7993-4164-ABA9-7BB1541A9C83}" presName="parTrans" presStyleLbl="sibTrans2D1" presStyleIdx="0" presStyleCnt="6"/>
      <dgm:spPr/>
    </dgm:pt>
    <dgm:pt modelId="{D6E023E3-64A4-4F5B-A87B-97F4A9149FDD}" type="pres">
      <dgm:prSet presAssocID="{3FC7938F-E58E-4310-B122-9E4766B65810}" presName="child" presStyleLbl="alignAccFollowNode1" presStyleIdx="0" presStyleCnt="6" custLinFactNeighborX="-52529" custLinFactNeighborY="23762">
        <dgm:presLayoutVars>
          <dgm:chMax val="0"/>
          <dgm:bulletEnabled val="1"/>
        </dgm:presLayoutVars>
      </dgm:prSet>
      <dgm:spPr/>
    </dgm:pt>
    <dgm:pt modelId="{095162D8-A358-4583-AF67-1AEE7E60BD02}" type="pres">
      <dgm:prSet presAssocID="{A9FEB2E9-1AEA-4AAD-AF02-F13662DF2842}" presName="sibTrans" presStyleLbl="sibTrans2D1" presStyleIdx="1" presStyleCnt="6"/>
      <dgm:spPr/>
    </dgm:pt>
    <dgm:pt modelId="{AEC10A70-2E9F-41DE-A392-59621047A224}" type="pres">
      <dgm:prSet presAssocID="{11274210-5611-4337-8668-9DB318449DFF}" presName="child" presStyleLbl="alignAccFollowNode1" presStyleIdx="1" presStyleCnt="6" custLinFactNeighborX="341" custLinFactNeighborY="23619">
        <dgm:presLayoutVars>
          <dgm:chMax val="0"/>
          <dgm:bulletEnabled val="1"/>
        </dgm:presLayoutVars>
      </dgm:prSet>
      <dgm:spPr/>
    </dgm:pt>
    <dgm:pt modelId="{9B8EF7A9-6AF2-4D98-B636-2870B6F4A95C}" type="pres">
      <dgm:prSet presAssocID="{9103C980-A380-47D3-918D-7D7A5936EA6B}" presName="sibTrans" presStyleLbl="sibTrans2D1" presStyleIdx="2" presStyleCnt="6"/>
      <dgm:spPr/>
    </dgm:pt>
    <dgm:pt modelId="{F4F69207-5558-4BDA-B318-456386626653}" type="pres">
      <dgm:prSet presAssocID="{8E4F6945-74E9-46A8-A07B-963D63C912F7}" presName="child" presStyleLbl="alignAccFollowNode1" presStyleIdx="2" presStyleCnt="6" custLinFactNeighborX="341" custLinFactNeighborY="23476">
        <dgm:presLayoutVars>
          <dgm:chMax val="0"/>
          <dgm:bulletEnabled val="1"/>
        </dgm:presLayoutVars>
      </dgm:prSet>
      <dgm:spPr/>
    </dgm:pt>
    <dgm:pt modelId="{84AD2CFA-A2C3-4166-87D6-BA83A6BE8530}" type="pres">
      <dgm:prSet presAssocID="{D364D8B0-9578-4100-86F4-D425C009F50E}" presName="hSp" presStyleCnt="0"/>
      <dgm:spPr/>
    </dgm:pt>
    <dgm:pt modelId="{EE86A5C4-94B3-4E03-8C9E-A46B88156552}" type="pres">
      <dgm:prSet presAssocID="{76C73433-3B36-46C0-8819-62AC8288D8C7}" presName="vertFlow" presStyleCnt="0"/>
      <dgm:spPr/>
    </dgm:pt>
    <dgm:pt modelId="{2A0306AB-9199-413E-B47E-EC58C71CA4C7}" type="pres">
      <dgm:prSet presAssocID="{76C73433-3B36-46C0-8819-62AC8288D8C7}" presName="header" presStyleLbl="node1" presStyleIdx="1" presStyleCnt="2" custLinFactNeighborX="-1064" custLinFactNeighborY="10714"/>
      <dgm:spPr/>
    </dgm:pt>
    <dgm:pt modelId="{94C730FA-C05F-4A3D-AD7A-05CC93A40621}" type="pres">
      <dgm:prSet presAssocID="{C2EAB710-14F9-4328-874F-C026D73F7FB9}" presName="parTrans" presStyleLbl="sibTrans2D1" presStyleIdx="3" presStyleCnt="6"/>
      <dgm:spPr/>
    </dgm:pt>
    <dgm:pt modelId="{D7E29A0E-DED2-451F-A5B3-0253DEF0FF17}" type="pres">
      <dgm:prSet presAssocID="{273AC106-BBE6-44C1-A5DC-7E969E012642}" presName="child" presStyleLbl="alignAccFollowNode1" presStyleIdx="3" presStyleCnt="6" custLinFactNeighborX="852" custLinFactNeighborY="23762">
        <dgm:presLayoutVars>
          <dgm:chMax val="0"/>
          <dgm:bulletEnabled val="1"/>
        </dgm:presLayoutVars>
      </dgm:prSet>
      <dgm:spPr/>
    </dgm:pt>
    <dgm:pt modelId="{1B80DCF5-E4BC-467B-8842-0FD04DCBE676}" type="pres">
      <dgm:prSet presAssocID="{4738C948-C7FC-4D9A-9017-B5119B7DED53}" presName="sibTrans" presStyleLbl="sibTrans2D1" presStyleIdx="4" presStyleCnt="6"/>
      <dgm:spPr/>
    </dgm:pt>
    <dgm:pt modelId="{E1521FEF-BFCD-4E6C-AED0-29C6BD51FEDC}" type="pres">
      <dgm:prSet presAssocID="{BE7270D5-84DB-444D-A838-AC9D042748FC}" presName="child" presStyleLbl="alignAccFollowNode1" presStyleIdx="4" presStyleCnt="6" custLinFactNeighborX="246" custLinFactNeighborY="23619">
        <dgm:presLayoutVars>
          <dgm:chMax val="0"/>
          <dgm:bulletEnabled val="1"/>
        </dgm:presLayoutVars>
      </dgm:prSet>
      <dgm:spPr/>
    </dgm:pt>
    <dgm:pt modelId="{BB2EA544-4DD0-434D-BF79-5983C3D4ED42}" type="pres">
      <dgm:prSet presAssocID="{FA346793-626D-4BB9-B936-F3D3AC51B24C}" presName="sibTrans" presStyleLbl="sibTrans2D1" presStyleIdx="5" presStyleCnt="6"/>
      <dgm:spPr/>
    </dgm:pt>
    <dgm:pt modelId="{5ADD7B97-2308-4EAF-8FE2-DAC752F76A6B}" type="pres">
      <dgm:prSet presAssocID="{F7DFF21C-E4D0-480E-9E2B-ABFEAA2AFD85}" presName="child" presStyleLbl="alignAccFollowNode1" presStyleIdx="5" presStyleCnt="6" custLinFactNeighborX="-246" custLinFactNeighborY="23476">
        <dgm:presLayoutVars>
          <dgm:chMax val="0"/>
          <dgm:bulletEnabled val="1"/>
        </dgm:presLayoutVars>
      </dgm:prSet>
      <dgm:spPr/>
    </dgm:pt>
  </dgm:ptLst>
  <dgm:cxnLst>
    <dgm:cxn modelId="{C504E400-9600-4949-95A5-5A427616768E}" type="presOf" srcId="{76C73433-3B36-46C0-8819-62AC8288D8C7}" destId="{2A0306AB-9199-413E-B47E-EC58C71CA4C7}" srcOrd="0" destOrd="0" presId="urn:microsoft.com/office/officeart/2005/8/layout/lProcess1"/>
    <dgm:cxn modelId="{6B6A5309-072B-42A4-9263-B1E90EA81950}" srcId="{3A1ECC44-E821-4C3B-A025-5E3BC672EA18}" destId="{D364D8B0-9578-4100-86F4-D425C009F50E}" srcOrd="0" destOrd="0" parTransId="{C763A20F-1800-4925-915B-14FEACDA95E1}" sibTransId="{3AF76C89-3387-44D5-B8F3-01ABC2A6BA9F}"/>
    <dgm:cxn modelId="{253F7618-7779-4BAB-9B87-0216790BB38B}" srcId="{76C73433-3B36-46C0-8819-62AC8288D8C7}" destId="{F7DFF21C-E4D0-480E-9E2B-ABFEAA2AFD85}" srcOrd="2" destOrd="0" parTransId="{FB7505B5-F549-43EF-BEA2-68098447EB96}" sibTransId="{C1FB152B-172F-470A-83C8-5C2ECC4986D0}"/>
    <dgm:cxn modelId="{F395231C-C6F6-4A49-9DA7-5FA3FF5ED4E4}" type="presOf" srcId="{11274210-5611-4337-8668-9DB318449DFF}" destId="{AEC10A70-2E9F-41DE-A392-59621047A224}" srcOrd="0" destOrd="0" presId="urn:microsoft.com/office/officeart/2005/8/layout/lProcess1"/>
    <dgm:cxn modelId="{C37D162C-278E-4422-A28D-659A2EC56AE9}" srcId="{D364D8B0-9578-4100-86F4-D425C009F50E}" destId="{3FC7938F-E58E-4310-B122-9E4766B65810}" srcOrd="0" destOrd="0" parTransId="{84B9F595-7993-4164-ABA9-7BB1541A9C83}" sibTransId="{A9FEB2E9-1AEA-4AAD-AF02-F13662DF2842}"/>
    <dgm:cxn modelId="{EADFDF3F-4172-4B14-82E2-B956FCD2C705}" srcId="{3A1ECC44-E821-4C3B-A025-5E3BC672EA18}" destId="{76C73433-3B36-46C0-8819-62AC8288D8C7}" srcOrd="1" destOrd="0" parTransId="{80C4DE86-DF28-45DB-901E-58DB74831ED9}" sibTransId="{0D9547B8-6ABB-425B-B303-E897A6886CB6}"/>
    <dgm:cxn modelId="{FD49D241-7993-496F-830B-D2E310BD4835}" type="presOf" srcId="{9103C980-A380-47D3-918D-7D7A5936EA6B}" destId="{9B8EF7A9-6AF2-4D98-B636-2870B6F4A95C}" srcOrd="0" destOrd="0" presId="urn:microsoft.com/office/officeart/2005/8/layout/lProcess1"/>
    <dgm:cxn modelId="{47979144-2656-4686-B3DE-3C75E49B391C}" type="presOf" srcId="{84B9F595-7993-4164-ABA9-7BB1541A9C83}" destId="{DA2C35FC-DAD9-47AF-ADF6-46EC5B814164}" srcOrd="0" destOrd="0" presId="urn:microsoft.com/office/officeart/2005/8/layout/lProcess1"/>
    <dgm:cxn modelId="{CDA3C465-31BF-43D7-BE88-97C613206EA1}" type="presOf" srcId="{4738C948-C7FC-4D9A-9017-B5119B7DED53}" destId="{1B80DCF5-E4BC-467B-8842-0FD04DCBE676}" srcOrd="0" destOrd="0" presId="urn:microsoft.com/office/officeart/2005/8/layout/lProcess1"/>
    <dgm:cxn modelId="{85A6EF4C-3193-4B61-9A32-DA4891B442B5}" srcId="{76C73433-3B36-46C0-8819-62AC8288D8C7}" destId="{273AC106-BBE6-44C1-A5DC-7E969E012642}" srcOrd="0" destOrd="0" parTransId="{C2EAB710-14F9-4328-874F-C026D73F7FB9}" sibTransId="{4738C948-C7FC-4D9A-9017-B5119B7DED53}"/>
    <dgm:cxn modelId="{CB5F9A53-6258-46C3-9BF5-4480D8D1DF07}" type="presOf" srcId="{FA346793-626D-4BB9-B936-F3D3AC51B24C}" destId="{BB2EA544-4DD0-434D-BF79-5983C3D4ED42}" srcOrd="0" destOrd="0" presId="urn:microsoft.com/office/officeart/2005/8/layout/lProcess1"/>
    <dgm:cxn modelId="{EA9C9777-ED19-4A73-BD75-914344557095}" type="presOf" srcId="{8E4F6945-74E9-46A8-A07B-963D63C912F7}" destId="{F4F69207-5558-4BDA-B318-456386626653}" srcOrd="0" destOrd="0" presId="urn:microsoft.com/office/officeart/2005/8/layout/lProcess1"/>
    <dgm:cxn modelId="{607ABB77-CA66-4FC2-9D3D-D308DB674E89}" srcId="{D364D8B0-9578-4100-86F4-D425C009F50E}" destId="{11274210-5611-4337-8668-9DB318449DFF}" srcOrd="1" destOrd="0" parTransId="{C7282174-147E-41AC-A13B-66B8A18348B3}" sibTransId="{9103C980-A380-47D3-918D-7D7A5936EA6B}"/>
    <dgm:cxn modelId="{0D566686-3A69-4EC5-AEC5-D42A734EBAAB}" srcId="{76C73433-3B36-46C0-8819-62AC8288D8C7}" destId="{BE7270D5-84DB-444D-A838-AC9D042748FC}" srcOrd="1" destOrd="0" parTransId="{D6EA2995-2CF0-4EBA-876B-7BEE71CDC8EE}" sibTransId="{FA346793-626D-4BB9-B936-F3D3AC51B24C}"/>
    <dgm:cxn modelId="{231CA287-6D6B-4F94-BEBF-7147A5E00CFA}" srcId="{D364D8B0-9578-4100-86F4-D425C009F50E}" destId="{8E4F6945-74E9-46A8-A07B-963D63C912F7}" srcOrd="2" destOrd="0" parTransId="{12C2C7C6-45F7-4544-B57F-DB6D192C3DB7}" sibTransId="{E25784CE-6A80-4D64-B982-26B5D9B43259}"/>
    <dgm:cxn modelId="{4B78C89F-1F07-4A0E-87EF-8E607DE0F97D}" type="presOf" srcId="{D364D8B0-9578-4100-86F4-D425C009F50E}" destId="{8B51EEBC-5F1D-4841-A2CB-CCF5C135BFDB}" srcOrd="0" destOrd="0" presId="urn:microsoft.com/office/officeart/2005/8/layout/lProcess1"/>
    <dgm:cxn modelId="{60719AAC-97ED-4659-9C57-B672305B9761}" type="presOf" srcId="{BE7270D5-84DB-444D-A838-AC9D042748FC}" destId="{E1521FEF-BFCD-4E6C-AED0-29C6BD51FEDC}" srcOrd="0" destOrd="0" presId="urn:microsoft.com/office/officeart/2005/8/layout/lProcess1"/>
    <dgm:cxn modelId="{CAEC71C8-F6C7-4CCA-AF95-872F8DBF7216}" type="presOf" srcId="{273AC106-BBE6-44C1-A5DC-7E969E012642}" destId="{D7E29A0E-DED2-451F-A5B3-0253DEF0FF17}" srcOrd="0" destOrd="0" presId="urn:microsoft.com/office/officeart/2005/8/layout/lProcess1"/>
    <dgm:cxn modelId="{BDCB5AD1-694E-493C-9444-CAC1433C1CD4}" type="presOf" srcId="{F7DFF21C-E4D0-480E-9E2B-ABFEAA2AFD85}" destId="{5ADD7B97-2308-4EAF-8FE2-DAC752F76A6B}" srcOrd="0" destOrd="0" presId="urn:microsoft.com/office/officeart/2005/8/layout/lProcess1"/>
    <dgm:cxn modelId="{ECC908DF-483E-4026-B8DA-8CD3E9E0DB5E}" type="presOf" srcId="{A9FEB2E9-1AEA-4AAD-AF02-F13662DF2842}" destId="{095162D8-A358-4583-AF67-1AEE7E60BD02}" srcOrd="0" destOrd="0" presId="urn:microsoft.com/office/officeart/2005/8/layout/lProcess1"/>
    <dgm:cxn modelId="{3871F5E0-6FB7-4BAD-8DD3-AAA72153A77A}" type="presOf" srcId="{3FC7938F-E58E-4310-B122-9E4766B65810}" destId="{D6E023E3-64A4-4F5B-A87B-97F4A9149FDD}" srcOrd="0" destOrd="0" presId="urn:microsoft.com/office/officeart/2005/8/layout/lProcess1"/>
    <dgm:cxn modelId="{8C0F9BEA-9224-433A-97DE-942A9974935F}" type="presOf" srcId="{3A1ECC44-E821-4C3B-A025-5E3BC672EA18}" destId="{39E46E4D-1587-40F8-937F-3EC53CB7D173}" srcOrd="0" destOrd="0" presId="urn:microsoft.com/office/officeart/2005/8/layout/lProcess1"/>
    <dgm:cxn modelId="{9B52A8FE-432A-4793-AC52-B1F5794058E9}" type="presOf" srcId="{C2EAB710-14F9-4328-874F-C026D73F7FB9}" destId="{94C730FA-C05F-4A3D-AD7A-05CC93A40621}" srcOrd="0" destOrd="0" presId="urn:microsoft.com/office/officeart/2005/8/layout/lProcess1"/>
    <dgm:cxn modelId="{9C6C914E-E73C-4033-94B6-D6A6024EA33C}" type="presParOf" srcId="{39E46E4D-1587-40F8-937F-3EC53CB7D173}" destId="{B5703519-0BC1-4AE2-AD5A-DE1E5488F430}" srcOrd="0" destOrd="0" presId="urn:microsoft.com/office/officeart/2005/8/layout/lProcess1"/>
    <dgm:cxn modelId="{47E550C6-9C93-419E-9685-DD0D8879574A}" type="presParOf" srcId="{B5703519-0BC1-4AE2-AD5A-DE1E5488F430}" destId="{8B51EEBC-5F1D-4841-A2CB-CCF5C135BFDB}" srcOrd="0" destOrd="0" presId="urn:microsoft.com/office/officeart/2005/8/layout/lProcess1"/>
    <dgm:cxn modelId="{F92681C0-3A8B-4261-A87D-878FE757A727}" type="presParOf" srcId="{B5703519-0BC1-4AE2-AD5A-DE1E5488F430}" destId="{DA2C35FC-DAD9-47AF-ADF6-46EC5B814164}" srcOrd="1" destOrd="0" presId="urn:microsoft.com/office/officeart/2005/8/layout/lProcess1"/>
    <dgm:cxn modelId="{435A9128-D3C3-4057-8743-CECCE471F1E9}" type="presParOf" srcId="{B5703519-0BC1-4AE2-AD5A-DE1E5488F430}" destId="{D6E023E3-64A4-4F5B-A87B-97F4A9149FDD}" srcOrd="2" destOrd="0" presId="urn:microsoft.com/office/officeart/2005/8/layout/lProcess1"/>
    <dgm:cxn modelId="{EB65FD55-4758-4EE4-9922-8C1A9F450C96}" type="presParOf" srcId="{B5703519-0BC1-4AE2-AD5A-DE1E5488F430}" destId="{095162D8-A358-4583-AF67-1AEE7E60BD02}" srcOrd="3" destOrd="0" presId="urn:microsoft.com/office/officeart/2005/8/layout/lProcess1"/>
    <dgm:cxn modelId="{DA59351C-4BDB-44DA-AE8A-FCEA75DA7E0B}" type="presParOf" srcId="{B5703519-0BC1-4AE2-AD5A-DE1E5488F430}" destId="{AEC10A70-2E9F-41DE-A392-59621047A224}" srcOrd="4" destOrd="0" presId="urn:microsoft.com/office/officeart/2005/8/layout/lProcess1"/>
    <dgm:cxn modelId="{87514681-F4B4-4003-B523-EFC86A044AEA}" type="presParOf" srcId="{B5703519-0BC1-4AE2-AD5A-DE1E5488F430}" destId="{9B8EF7A9-6AF2-4D98-B636-2870B6F4A95C}" srcOrd="5" destOrd="0" presId="urn:microsoft.com/office/officeart/2005/8/layout/lProcess1"/>
    <dgm:cxn modelId="{940756F1-FB32-460D-A6B9-79903BA67046}" type="presParOf" srcId="{B5703519-0BC1-4AE2-AD5A-DE1E5488F430}" destId="{F4F69207-5558-4BDA-B318-456386626653}" srcOrd="6" destOrd="0" presId="urn:microsoft.com/office/officeart/2005/8/layout/lProcess1"/>
    <dgm:cxn modelId="{3C183D33-F0FD-4270-A4D8-A0617CB35D9C}" type="presParOf" srcId="{39E46E4D-1587-40F8-937F-3EC53CB7D173}" destId="{84AD2CFA-A2C3-4166-87D6-BA83A6BE8530}" srcOrd="1" destOrd="0" presId="urn:microsoft.com/office/officeart/2005/8/layout/lProcess1"/>
    <dgm:cxn modelId="{5CD20CE2-75D5-4F57-96E5-866253B8954F}" type="presParOf" srcId="{39E46E4D-1587-40F8-937F-3EC53CB7D173}" destId="{EE86A5C4-94B3-4E03-8C9E-A46B88156552}" srcOrd="2" destOrd="0" presId="urn:microsoft.com/office/officeart/2005/8/layout/lProcess1"/>
    <dgm:cxn modelId="{207D6438-7142-4ED8-B4EC-1E623D6F95E0}" type="presParOf" srcId="{EE86A5C4-94B3-4E03-8C9E-A46B88156552}" destId="{2A0306AB-9199-413E-B47E-EC58C71CA4C7}" srcOrd="0" destOrd="0" presId="urn:microsoft.com/office/officeart/2005/8/layout/lProcess1"/>
    <dgm:cxn modelId="{D5253174-2519-4FA1-B76F-832CA217BBBA}" type="presParOf" srcId="{EE86A5C4-94B3-4E03-8C9E-A46B88156552}" destId="{94C730FA-C05F-4A3D-AD7A-05CC93A40621}" srcOrd="1" destOrd="0" presId="urn:microsoft.com/office/officeart/2005/8/layout/lProcess1"/>
    <dgm:cxn modelId="{A7F88F12-0E0E-458A-93F8-1291CFD42C8A}" type="presParOf" srcId="{EE86A5C4-94B3-4E03-8C9E-A46B88156552}" destId="{D7E29A0E-DED2-451F-A5B3-0253DEF0FF17}" srcOrd="2" destOrd="0" presId="urn:microsoft.com/office/officeart/2005/8/layout/lProcess1"/>
    <dgm:cxn modelId="{9C1B46DC-5E1B-49E3-8177-7F3EEF6D29E4}" type="presParOf" srcId="{EE86A5C4-94B3-4E03-8C9E-A46B88156552}" destId="{1B80DCF5-E4BC-467B-8842-0FD04DCBE676}" srcOrd="3" destOrd="0" presId="urn:microsoft.com/office/officeart/2005/8/layout/lProcess1"/>
    <dgm:cxn modelId="{D1352E5F-F208-42AB-9866-5DE68D1EC62F}" type="presParOf" srcId="{EE86A5C4-94B3-4E03-8C9E-A46B88156552}" destId="{E1521FEF-BFCD-4E6C-AED0-29C6BD51FEDC}" srcOrd="4" destOrd="0" presId="urn:microsoft.com/office/officeart/2005/8/layout/lProcess1"/>
    <dgm:cxn modelId="{ADCEC0FE-0D44-45ED-A374-C5D3B11A9AB7}" type="presParOf" srcId="{EE86A5C4-94B3-4E03-8C9E-A46B88156552}" destId="{BB2EA544-4DD0-434D-BF79-5983C3D4ED42}" srcOrd="5" destOrd="0" presId="urn:microsoft.com/office/officeart/2005/8/layout/lProcess1"/>
    <dgm:cxn modelId="{2329C602-5907-4EB5-812F-41CDA56B410E}" type="presParOf" srcId="{EE86A5C4-94B3-4E03-8C9E-A46B88156552}" destId="{5ADD7B97-2308-4EAF-8FE2-DAC752F76A6B}" srcOrd="6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51EEBC-5F1D-4841-A2CB-CCF5C135BFDB}">
      <dsp:nvSpPr>
        <dsp:cNvPr id="0" name=""/>
        <dsp:cNvSpPr/>
      </dsp:nvSpPr>
      <dsp:spPr>
        <a:xfrm>
          <a:off x="54553" y="400224"/>
          <a:ext cx="3914172" cy="97854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b="1" kern="1200" dirty="0">
              <a:latin typeface="Aptos" panose="02110004020202020204"/>
              <a:ea typeface="+mn-ea"/>
              <a:cs typeface="+mn-cs"/>
            </a:rPr>
            <a:t>Einreichung des Antrages auf Gewährung der Finanzierung und des Beitragsantrages bei der Bank/KAG durch die Unternehmen</a:t>
          </a:r>
        </a:p>
      </dsp:txBody>
      <dsp:txXfrm>
        <a:off x="83214" y="428885"/>
        <a:ext cx="3856850" cy="921221"/>
      </dsp:txXfrm>
    </dsp:sp>
    <dsp:sp modelId="{DA2C35FC-DAD9-47AF-ADF6-46EC5B814164}">
      <dsp:nvSpPr>
        <dsp:cNvPr id="0" name=""/>
        <dsp:cNvSpPr/>
      </dsp:nvSpPr>
      <dsp:spPr>
        <a:xfrm rot="5535227">
          <a:off x="1882382" y="1496948"/>
          <a:ext cx="203961" cy="171245"/>
        </a:xfrm>
        <a:prstGeom prst="rightArrow">
          <a:avLst>
            <a:gd name="adj1" fmla="val 667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E023E3-64A4-4F5B-A87B-97F4A9149FDD}">
      <dsp:nvSpPr>
        <dsp:cNvPr id="0" name=""/>
        <dsp:cNvSpPr/>
      </dsp:nvSpPr>
      <dsp:spPr>
        <a:xfrm>
          <a:off x="0" y="1786375"/>
          <a:ext cx="3914172" cy="978543"/>
        </a:xfrm>
        <a:prstGeom prst="roundRect">
          <a:avLst>
            <a:gd name="adj" fmla="val 1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b="1" kern="1200"/>
            <a:t>Überprüfung/Genehmigung der Finanzierung durch die Bank/KAG </a:t>
          </a:r>
          <a:endParaRPr lang="de-DE" sz="1400" b="1" kern="1200" dirty="0"/>
        </a:p>
      </dsp:txBody>
      <dsp:txXfrm>
        <a:off x="28661" y="1815036"/>
        <a:ext cx="3856850" cy="921221"/>
      </dsp:txXfrm>
    </dsp:sp>
    <dsp:sp modelId="{095162D8-A358-4583-AF67-1AEE7E60BD02}">
      <dsp:nvSpPr>
        <dsp:cNvPr id="0" name=""/>
        <dsp:cNvSpPr/>
      </dsp:nvSpPr>
      <dsp:spPr>
        <a:xfrm rot="5353563">
          <a:off x="1880612" y="2850296"/>
          <a:ext cx="170786" cy="171245"/>
        </a:xfrm>
        <a:prstGeom prst="rightArrow">
          <a:avLst>
            <a:gd name="adj1" fmla="val 667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C10A70-2E9F-41DE-A392-59621047A224}">
      <dsp:nvSpPr>
        <dsp:cNvPr id="0" name=""/>
        <dsp:cNvSpPr/>
      </dsp:nvSpPr>
      <dsp:spPr>
        <a:xfrm>
          <a:off x="17838" y="3106918"/>
          <a:ext cx="3914172" cy="978543"/>
        </a:xfrm>
        <a:prstGeom prst="roundRect">
          <a:avLst>
            <a:gd name="adj" fmla="val 1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b="1" kern="1200" dirty="0"/>
            <a:t>Überprüfung von Seiten der Garantiegenossenschaft im Hinblick auf die Gewährung der Garantie </a:t>
          </a:r>
        </a:p>
      </dsp:txBody>
      <dsp:txXfrm>
        <a:off x="46499" y="3135579"/>
        <a:ext cx="3856850" cy="921221"/>
      </dsp:txXfrm>
    </dsp:sp>
    <dsp:sp modelId="{9B8EF7A9-6AF2-4D98-B636-2870B6F4A95C}">
      <dsp:nvSpPr>
        <dsp:cNvPr id="0" name=""/>
        <dsp:cNvSpPr/>
      </dsp:nvSpPr>
      <dsp:spPr>
        <a:xfrm rot="5400000">
          <a:off x="1889547" y="4170839"/>
          <a:ext cx="170755" cy="171245"/>
        </a:xfrm>
        <a:prstGeom prst="rightArrow">
          <a:avLst>
            <a:gd name="adj1" fmla="val 667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F69207-5558-4BDA-B318-456386626653}">
      <dsp:nvSpPr>
        <dsp:cNvPr id="0" name=""/>
        <dsp:cNvSpPr/>
      </dsp:nvSpPr>
      <dsp:spPr>
        <a:xfrm>
          <a:off x="17838" y="4427462"/>
          <a:ext cx="3914172" cy="978543"/>
        </a:xfrm>
        <a:prstGeom prst="roundRect">
          <a:avLst>
            <a:gd name="adj" fmla="val 1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b="1" kern="1200" dirty="0"/>
            <a:t>Auszahlung der Finanzierung durch die Bank/KAG und Übermittlung der notwendigen Daten an das zuständige Landesamt zur Genehmigung des Beitrages</a:t>
          </a:r>
        </a:p>
      </dsp:txBody>
      <dsp:txXfrm>
        <a:off x="46499" y="4456123"/>
        <a:ext cx="3856850" cy="921221"/>
      </dsp:txXfrm>
    </dsp:sp>
    <dsp:sp modelId="{2A0306AB-9199-413E-B47E-EC58C71CA4C7}">
      <dsp:nvSpPr>
        <dsp:cNvPr id="0" name=""/>
        <dsp:cNvSpPr/>
      </dsp:nvSpPr>
      <dsp:spPr>
        <a:xfrm>
          <a:off x="4425001" y="420654"/>
          <a:ext cx="3914172" cy="97854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b="1" kern="1200" noProof="0" dirty="0">
              <a:solidFill>
                <a:schemeClr val="tx1"/>
              </a:solidFill>
              <a:latin typeface="Aptos" panose="02110004020202020204"/>
              <a:ea typeface="+mn-ea"/>
              <a:cs typeface="+mn-cs"/>
            </a:rPr>
            <a:t>Presentazione della richiesta di concessione del finanziamento e della domanda di contributo alla Banca/SGR da parte delle imprese</a:t>
          </a:r>
        </a:p>
      </dsp:txBody>
      <dsp:txXfrm>
        <a:off x="4453662" y="449315"/>
        <a:ext cx="3856850" cy="921221"/>
      </dsp:txXfrm>
    </dsp:sp>
    <dsp:sp modelId="{94C730FA-C05F-4A3D-AD7A-05CC93A40621}">
      <dsp:nvSpPr>
        <dsp:cNvPr id="0" name=""/>
        <dsp:cNvSpPr/>
      </dsp:nvSpPr>
      <dsp:spPr>
        <a:xfrm rot="5283906">
          <a:off x="6308306" y="1507163"/>
          <a:ext cx="193699" cy="171245"/>
        </a:xfrm>
        <a:prstGeom prst="rightArrow">
          <a:avLst>
            <a:gd name="adj1" fmla="val 667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E29A0E-DED2-451F-A5B3-0253DEF0FF17}">
      <dsp:nvSpPr>
        <dsp:cNvPr id="0" name=""/>
        <dsp:cNvSpPr/>
      </dsp:nvSpPr>
      <dsp:spPr>
        <a:xfrm>
          <a:off x="4471139" y="1786375"/>
          <a:ext cx="3914172" cy="978543"/>
        </a:xfrm>
        <a:prstGeom prst="roundRect">
          <a:avLst>
            <a:gd name="adj" fmla="val 1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b="1" kern="1200" noProof="0" dirty="0">
              <a:solidFill>
                <a:schemeClr val="tx1"/>
              </a:solidFill>
            </a:rPr>
            <a:t>Istruttoria/approvazione del finanziamento da parte della Banca/SGR</a:t>
          </a:r>
        </a:p>
      </dsp:txBody>
      <dsp:txXfrm>
        <a:off x="4499800" y="1815036"/>
        <a:ext cx="3856850" cy="921221"/>
      </dsp:txXfrm>
    </dsp:sp>
    <dsp:sp modelId="{1B80DCF5-E4BC-467B-8842-0FD04DCBE676}">
      <dsp:nvSpPr>
        <dsp:cNvPr id="0" name=""/>
        <dsp:cNvSpPr/>
      </dsp:nvSpPr>
      <dsp:spPr>
        <a:xfrm rot="5400000">
          <a:off x="6342848" y="2850296"/>
          <a:ext cx="170755" cy="171245"/>
        </a:xfrm>
        <a:prstGeom prst="rightArrow">
          <a:avLst>
            <a:gd name="adj1" fmla="val 667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521FEF-BFCD-4E6C-AED0-29C6BD51FEDC}">
      <dsp:nvSpPr>
        <dsp:cNvPr id="0" name=""/>
        <dsp:cNvSpPr/>
      </dsp:nvSpPr>
      <dsp:spPr>
        <a:xfrm>
          <a:off x="4471139" y="3106918"/>
          <a:ext cx="3914172" cy="978543"/>
        </a:xfrm>
        <a:prstGeom prst="roundRect">
          <a:avLst>
            <a:gd name="adj" fmla="val 1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b="1" kern="1200" noProof="0" dirty="0">
              <a:solidFill>
                <a:schemeClr val="tx1"/>
              </a:solidFill>
            </a:rPr>
            <a:t>Verifica da parte della Cooperativa di garanzia fidi ai fini della concessione della garanzia</a:t>
          </a:r>
        </a:p>
      </dsp:txBody>
      <dsp:txXfrm>
        <a:off x="4499800" y="3135579"/>
        <a:ext cx="3856850" cy="921221"/>
      </dsp:txXfrm>
    </dsp:sp>
    <dsp:sp modelId="{BB2EA544-4DD0-434D-BF79-5983C3D4ED42}">
      <dsp:nvSpPr>
        <dsp:cNvPr id="0" name=""/>
        <dsp:cNvSpPr/>
      </dsp:nvSpPr>
      <dsp:spPr>
        <a:xfrm rot="5436758">
          <a:off x="6335778" y="4170839"/>
          <a:ext cx="170774" cy="171245"/>
        </a:xfrm>
        <a:prstGeom prst="rightArrow">
          <a:avLst>
            <a:gd name="adj1" fmla="val 667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DD7B97-2308-4EAF-8FE2-DAC752F76A6B}">
      <dsp:nvSpPr>
        <dsp:cNvPr id="0" name=""/>
        <dsp:cNvSpPr/>
      </dsp:nvSpPr>
      <dsp:spPr>
        <a:xfrm>
          <a:off x="4457019" y="4427462"/>
          <a:ext cx="3914172" cy="978543"/>
        </a:xfrm>
        <a:prstGeom prst="roundRect">
          <a:avLst>
            <a:gd name="adj" fmla="val 1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b="1" kern="1200" noProof="0" dirty="0">
              <a:solidFill>
                <a:schemeClr val="tx1"/>
              </a:solidFill>
            </a:rPr>
            <a:t>Erogazione del finanziamento da parte della Banca/SGR e invio dei dati necessari all’Ufficio provinciale competente al fine dell’approvazione del contributo</a:t>
          </a:r>
        </a:p>
      </dsp:txBody>
      <dsp:txXfrm>
        <a:off x="4485680" y="4456123"/>
        <a:ext cx="3856850" cy="9212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I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0E89A2-E008-1E40-94D3-FB16E4D6846D}" type="datetimeFigureOut">
              <a:rPr lang="de-IT" smtClean="0"/>
              <a:t>11/28/2025</a:t>
            </a:fld>
            <a:endParaRPr lang="de-I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I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I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I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927C46-E2B7-084E-B5BB-1F0CF9CE30D6}" type="slidenum">
              <a:rPr lang="de-IT" smtClean="0"/>
              <a:t>‹Nr.›</a:t>
            </a:fld>
            <a:endParaRPr lang="de-IT"/>
          </a:p>
        </p:txBody>
      </p:sp>
    </p:spTree>
    <p:extLst>
      <p:ext uri="{BB962C8B-B14F-4D97-AF65-F5344CB8AC3E}">
        <p14:creationId xmlns:p14="http://schemas.microsoft.com/office/powerpoint/2010/main" val="23506452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927C46-E2B7-084E-B5BB-1F0CF9CE30D6}" type="slidenum">
              <a:rPr lang="de-IT" smtClean="0"/>
              <a:t>12</a:t>
            </a:fld>
            <a:endParaRPr lang="de-IT"/>
          </a:p>
        </p:txBody>
      </p:sp>
    </p:spTree>
    <p:extLst>
      <p:ext uri="{BB962C8B-B14F-4D97-AF65-F5344CB8AC3E}">
        <p14:creationId xmlns:p14="http://schemas.microsoft.com/office/powerpoint/2010/main" val="2522270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/Titolo presen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>
            <a:extLst>
              <a:ext uri="{FF2B5EF4-FFF2-40B4-BE49-F238E27FC236}">
                <a16:creationId xmlns:a16="http://schemas.microsoft.com/office/drawing/2014/main" id="{405C598E-3D8F-0FA7-49EE-C6899ADDC51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143515" y="2306740"/>
            <a:ext cx="3048485" cy="455126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BBBEAA78-B4AD-6F4E-1EC8-307CEC758F9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83176" y="3788485"/>
            <a:ext cx="7034104" cy="1523642"/>
          </a:xfrm>
        </p:spPr>
        <p:txBody>
          <a:bodyPr anchor="b">
            <a:normAutofit/>
          </a:bodyPr>
          <a:lstStyle>
            <a:lvl1pPr algn="l">
              <a:spcBef>
                <a:spcPts val="0"/>
              </a:spcBef>
              <a:spcAft>
                <a:spcPts val="0"/>
              </a:spcAft>
              <a:defRPr sz="4800" baseline="0"/>
            </a:lvl1pPr>
          </a:lstStyle>
          <a:p>
            <a:r>
              <a:rPr lang="de-DE" dirty="0" err="1"/>
              <a:t>Titolo</a:t>
            </a:r>
            <a:r>
              <a:rPr lang="de-DE" dirty="0"/>
              <a:t> della </a:t>
            </a:r>
            <a:br>
              <a:rPr lang="de-DE" dirty="0"/>
            </a:br>
            <a:r>
              <a:rPr lang="de-DE" dirty="0" err="1"/>
              <a:t>presentazione</a:t>
            </a:r>
            <a:endParaRPr lang="de-IT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71C563B-BBC8-CE54-92C1-466F6471DCB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83176" y="5589802"/>
            <a:ext cx="7034104" cy="817338"/>
          </a:xfrm>
        </p:spPr>
        <p:txBody>
          <a:bodyPr>
            <a:normAutofit/>
          </a:bodyPr>
          <a:lstStyle>
            <a:lvl1pPr marL="0" indent="0" algn="l">
              <a:buNone/>
              <a:defRPr sz="18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Datum/</a:t>
            </a:r>
            <a:r>
              <a:rPr lang="de-DE" dirty="0" err="1"/>
              <a:t>data</a:t>
            </a:r>
            <a:r>
              <a:rPr lang="de-DE" dirty="0"/>
              <a:t>, Referent-Referentin/</a:t>
            </a:r>
            <a:r>
              <a:rPr lang="de-DE" dirty="0" err="1"/>
              <a:t>relatore-relatrice</a:t>
            </a:r>
            <a:endParaRPr lang="de-IT" dirty="0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D69FC11E-A25A-B1F7-1241-8287F4836E3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499316" y="541650"/>
            <a:ext cx="2510362" cy="629718"/>
          </a:xfrm>
          <a:prstGeom prst="rect">
            <a:avLst/>
          </a:prstGeom>
        </p:spPr>
      </p:pic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7125585C-0C8A-0813-A843-68D56D4C0D0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71588" y="2166026"/>
            <a:ext cx="7045325" cy="1622458"/>
          </a:xfrm>
        </p:spPr>
        <p:txBody>
          <a:bodyPr anchor="b" anchorCtr="0"/>
          <a:lstStyle>
            <a:lvl1pPr>
              <a:spcBef>
                <a:spcPts val="0"/>
              </a:spcBef>
              <a:defRPr sz="4800" b="1" i="0" baseline="0">
                <a:solidFill>
                  <a:schemeClr val="accent2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de-DE" dirty="0"/>
              <a:t>Titel der </a:t>
            </a:r>
            <a:br>
              <a:rPr lang="de-DE" dirty="0"/>
            </a:br>
            <a:r>
              <a:rPr lang="de-DE" dirty="0"/>
              <a:t>Präsentation</a:t>
            </a:r>
            <a:endParaRPr lang="de-IT" dirty="0"/>
          </a:p>
        </p:txBody>
      </p:sp>
    </p:spTree>
    <p:extLst>
      <p:ext uri="{BB962C8B-B14F-4D97-AF65-F5344CB8AC3E}">
        <p14:creationId xmlns:p14="http://schemas.microsoft.com/office/powerpoint/2010/main" val="2723371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840">
          <p15:clr>
            <a:srgbClr val="FBAE40"/>
          </p15:clr>
        </p15:guide>
        <p15:guide id="3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bsenderseite/mitten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2">
            <a:extLst>
              <a:ext uri="{FF2B5EF4-FFF2-40B4-BE49-F238E27FC236}">
                <a16:creationId xmlns:a16="http://schemas.microsoft.com/office/drawing/2014/main" id="{20A8821A-4FA7-B238-BA07-6A66C7F0F44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271588" y="3429000"/>
            <a:ext cx="4608512" cy="2631266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400" baseline="0"/>
            </a:lvl2pPr>
            <a:lvl3pPr>
              <a:defRPr sz="2400" baseline="0"/>
            </a:lvl3pPr>
          </a:lstStyle>
          <a:p>
            <a:pPr lvl="0"/>
            <a:r>
              <a:rPr lang="de-DE" dirty="0"/>
              <a:t>Absender mit Kontaktdaten</a:t>
            </a:r>
            <a:endParaRPr lang="de-IT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0A13D7B5-9A31-1998-1481-42E3ED4EF4D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95062" y="541650"/>
            <a:ext cx="2518870" cy="629718"/>
          </a:xfrm>
          <a:prstGeom prst="rect">
            <a:avLst/>
          </a:prstGeom>
        </p:spPr>
      </p:pic>
      <p:pic>
        <p:nvPicPr>
          <p:cNvPr id="2" name="Grafik 1">
            <a:extLst>
              <a:ext uri="{FF2B5EF4-FFF2-40B4-BE49-F238E27FC236}">
                <a16:creationId xmlns:a16="http://schemas.microsoft.com/office/drawing/2014/main" id="{8E8B663F-7D28-2609-0963-4679853FB91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145659" y="2306740"/>
            <a:ext cx="3048485" cy="4551259"/>
          </a:xfrm>
          <a:prstGeom prst="rect">
            <a:avLst/>
          </a:prstGeom>
        </p:spPr>
      </p:pic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33DF9C5-3B34-D6DF-D2A5-05C59D55CB3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311902" y="3429000"/>
            <a:ext cx="4608512" cy="2631266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400" baseline="0"/>
            </a:lvl2pPr>
            <a:lvl3pPr>
              <a:defRPr sz="2400" baseline="0"/>
            </a:lvl3pPr>
          </a:lstStyle>
          <a:p>
            <a:pPr lvl="0"/>
            <a:r>
              <a:rPr lang="de-DE" dirty="0" err="1"/>
              <a:t>Mittente</a:t>
            </a:r>
            <a:r>
              <a:rPr lang="de-DE" dirty="0"/>
              <a:t> </a:t>
            </a:r>
            <a:r>
              <a:rPr lang="de-DE" dirty="0" err="1"/>
              <a:t>con</a:t>
            </a:r>
            <a:r>
              <a:rPr lang="de-DE" dirty="0"/>
              <a:t> </a:t>
            </a:r>
            <a:r>
              <a:rPr lang="de-DE" dirty="0" err="1"/>
              <a:t>dati</a:t>
            </a:r>
            <a:r>
              <a:rPr lang="de-DE" dirty="0"/>
              <a:t> </a:t>
            </a:r>
            <a:r>
              <a:rPr lang="de-DE" dirty="0" err="1"/>
              <a:t>contatto</a:t>
            </a:r>
            <a:endParaRPr lang="de-IT" dirty="0"/>
          </a:p>
        </p:txBody>
      </p:sp>
    </p:spTree>
    <p:extLst>
      <p:ext uri="{BB962C8B-B14F-4D97-AF65-F5344CB8AC3E}">
        <p14:creationId xmlns:p14="http://schemas.microsoft.com/office/powerpoint/2010/main" val="1813281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/titolo presentazione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>
            <a:extLst>
              <a:ext uri="{FF2B5EF4-FFF2-40B4-BE49-F238E27FC236}">
                <a16:creationId xmlns:a16="http://schemas.microsoft.com/office/drawing/2014/main" id="{D69FC11E-A25A-B1F7-1241-8287F4836E3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499316" y="541650"/>
            <a:ext cx="2510362" cy="629718"/>
          </a:xfrm>
          <a:prstGeom prst="rect">
            <a:avLst/>
          </a:prstGeom>
        </p:spPr>
      </p:pic>
      <p:sp>
        <p:nvSpPr>
          <p:cNvPr id="5" name="Bildplatzhalter 4">
            <a:extLst>
              <a:ext uri="{FF2B5EF4-FFF2-40B4-BE49-F238E27FC236}">
                <a16:creationId xmlns:a16="http://schemas.microsoft.com/office/drawing/2014/main" id="{42D096CE-8DA5-5CD8-A9AB-2EEDA685D57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311901" y="0"/>
            <a:ext cx="5880100" cy="6857999"/>
          </a:xfrm>
        </p:spPr>
        <p:txBody>
          <a:bodyPr/>
          <a:lstStyle/>
          <a:p>
            <a:r>
              <a:rPr lang="de-IT" dirty="0"/>
              <a:t>Bild/immagine</a:t>
            </a:r>
          </a:p>
          <a:p>
            <a:endParaRPr lang="de-IT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711C62-B0EF-CF24-BAAF-4C238EA9665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83176" y="3788485"/>
            <a:ext cx="4596924" cy="1523642"/>
          </a:xfrm>
        </p:spPr>
        <p:txBody>
          <a:bodyPr anchor="b">
            <a:normAutofit/>
          </a:bodyPr>
          <a:lstStyle>
            <a:lvl1pPr algn="l">
              <a:spcBef>
                <a:spcPts val="0"/>
              </a:spcBef>
              <a:spcAft>
                <a:spcPts val="0"/>
              </a:spcAft>
              <a:defRPr sz="4800" baseline="0"/>
            </a:lvl1pPr>
          </a:lstStyle>
          <a:p>
            <a:r>
              <a:rPr lang="de-DE" dirty="0" err="1"/>
              <a:t>Titolo</a:t>
            </a:r>
            <a:r>
              <a:rPr lang="de-DE" dirty="0"/>
              <a:t> della </a:t>
            </a:r>
            <a:r>
              <a:rPr lang="de-DE" dirty="0" err="1"/>
              <a:t>presentazione</a:t>
            </a:r>
            <a:endParaRPr lang="de-IT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32DA45C-33C4-B516-80F3-965C08A2A95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83176" y="5589802"/>
            <a:ext cx="4596924" cy="817338"/>
          </a:xfrm>
        </p:spPr>
        <p:txBody>
          <a:bodyPr>
            <a:normAutofit/>
          </a:bodyPr>
          <a:lstStyle>
            <a:lvl1pPr marL="0" indent="0" algn="l">
              <a:buNone/>
              <a:defRPr sz="18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Datum/</a:t>
            </a:r>
            <a:r>
              <a:rPr lang="de-DE" dirty="0" err="1"/>
              <a:t>data</a:t>
            </a:r>
            <a:r>
              <a:rPr lang="de-DE" dirty="0"/>
              <a:t>, Referent-Referentin/</a:t>
            </a:r>
            <a:r>
              <a:rPr lang="de-DE" dirty="0" err="1"/>
              <a:t>relatore-relatrice</a:t>
            </a:r>
            <a:endParaRPr lang="de-IT" dirty="0"/>
          </a:p>
        </p:txBody>
      </p:sp>
      <p:sp>
        <p:nvSpPr>
          <p:cNvPr id="4" name="Textplatzhalter 10">
            <a:extLst>
              <a:ext uri="{FF2B5EF4-FFF2-40B4-BE49-F238E27FC236}">
                <a16:creationId xmlns:a16="http://schemas.microsoft.com/office/drawing/2014/main" id="{F02D0D12-F54A-2805-28F9-994C66A0403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71588" y="2166026"/>
            <a:ext cx="4604257" cy="1622458"/>
          </a:xfrm>
        </p:spPr>
        <p:txBody>
          <a:bodyPr anchor="b" anchorCtr="0"/>
          <a:lstStyle>
            <a:lvl1pPr>
              <a:spcBef>
                <a:spcPts val="0"/>
              </a:spcBef>
              <a:defRPr sz="4800" b="1" i="0" baseline="0">
                <a:solidFill>
                  <a:schemeClr val="accent2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de-DE" dirty="0"/>
              <a:t>Titel der </a:t>
            </a:r>
            <a:br>
              <a:rPr lang="de-DE" dirty="0"/>
            </a:br>
            <a:r>
              <a:rPr lang="de-DE" dirty="0"/>
              <a:t>Präsentation</a:t>
            </a:r>
            <a:endParaRPr lang="de-IT" dirty="0"/>
          </a:p>
        </p:txBody>
      </p:sp>
    </p:spTree>
    <p:extLst>
      <p:ext uri="{BB962C8B-B14F-4D97-AF65-F5344CB8AC3E}">
        <p14:creationId xmlns:p14="http://schemas.microsoft.com/office/powerpoint/2010/main" val="2332264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/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26F362-C883-3C77-2469-2C45CA755AD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734600"/>
            <a:ext cx="10514013" cy="960315"/>
          </a:xfrm>
        </p:spPr>
        <p:txBody>
          <a:bodyPr/>
          <a:lstStyle/>
          <a:p>
            <a:r>
              <a:rPr lang="de-DE" dirty="0"/>
              <a:t>Titel/</a:t>
            </a:r>
            <a:r>
              <a:rPr lang="de-DE" dirty="0" err="1"/>
              <a:t>titolo</a:t>
            </a:r>
            <a:endParaRPr lang="de-I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C4EF458-1AC0-0D3E-C042-2848D9CE8B7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6"/>
            <a:ext cx="5041900" cy="4352498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r>
              <a:rPr lang="de-DE" dirty="0"/>
              <a:t>Text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  <a:endParaRPr lang="de-IT" dirty="0"/>
          </a:p>
        </p:txBody>
      </p:sp>
      <p:sp>
        <p:nvSpPr>
          <p:cNvPr id="4" name="Fußzeilenplatzhalter 4">
            <a:extLst>
              <a:ext uri="{FF2B5EF4-FFF2-40B4-BE49-F238E27FC236}">
                <a16:creationId xmlns:a16="http://schemas.microsoft.com/office/drawing/2014/main" id="{39B041C6-61F4-DC32-DEF2-9F13C9BE4A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503636"/>
            <a:ext cx="4928826" cy="89193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700" baseline="0">
                <a:solidFill>
                  <a:schemeClr val="tx1">
                    <a:tint val="82000"/>
                  </a:schemeClr>
                </a:solidFill>
                <a:latin typeface="Asap" pitchFamily="2" charset="77"/>
              </a:defRPr>
            </a:lvl1pPr>
          </a:lstStyle>
          <a:p>
            <a:r>
              <a:rPr lang="de-DE"/>
              <a:t>Datum/data, Referent-Referentin/relatore-relatricie</a:t>
            </a:r>
            <a:endParaRPr lang="de-IT" dirty="0"/>
          </a:p>
        </p:txBody>
      </p:sp>
      <p:sp>
        <p:nvSpPr>
          <p:cNvPr id="5" name="Foliennummernplatzhalter 5">
            <a:extLst>
              <a:ext uri="{FF2B5EF4-FFF2-40B4-BE49-F238E27FC236}">
                <a16:creationId xmlns:a16="http://schemas.microsoft.com/office/drawing/2014/main" id="{060CEBB0-356E-2D0E-30ED-379B0DB5BB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6651" y="6473531"/>
            <a:ext cx="532313" cy="1327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900" baseline="0">
                <a:solidFill>
                  <a:schemeClr val="tx1">
                    <a:tint val="82000"/>
                  </a:schemeClr>
                </a:solidFill>
                <a:latin typeface="Asap" pitchFamily="2" charset="77"/>
              </a:defRPr>
            </a:lvl1pPr>
          </a:lstStyle>
          <a:p>
            <a:fld id="{F1CA634B-EE3A-F043-9605-67067B4CCBC4}" type="slidenum">
              <a:rPr lang="de-IT" smtClean="0"/>
              <a:pPr/>
              <a:t>‹Nr.›</a:t>
            </a:fld>
            <a:endParaRPr lang="de-IT" dirty="0"/>
          </a:p>
        </p:txBody>
      </p:sp>
      <p:sp>
        <p:nvSpPr>
          <p:cNvPr id="6" name="Textplatzhalter 2">
            <a:extLst>
              <a:ext uri="{FF2B5EF4-FFF2-40B4-BE49-F238E27FC236}">
                <a16:creationId xmlns:a16="http://schemas.microsoft.com/office/drawing/2014/main" id="{6764B2C6-8902-8E4A-ED68-305FC5046F3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311899" y="1825626"/>
            <a:ext cx="5041900" cy="435249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2pPr>
              <a:defRPr/>
            </a:lvl2pPr>
            <a:lvl3pPr>
              <a:defRPr/>
            </a:lvl3pPr>
          </a:lstStyle>
          <a:p>
            <a:pPr lvl="0"/>
            <a:r>
              <a:rPr lang="de-DE" dirty="0"/>
              <a:t>Testo</a:t>
            </a:r>
          </a:p>
          <a:p>
            <a:pPr lvl="1"/>
            <a:r>
              <a:rPr lang="de-DE" dirty="0"/>
              <a:t>Secondo </a:t>
            </a:r>
            <a:r>
              <a:rPr lang="de-DE" dirty="0" err="1"/>
              <a:t>livello</a:t>
            </a:r>
            <a:endParaRPr lang="de-DE" dirty="0"/>
          </a:p>
          <a:p>
            <a:pPr lvl="2"/>
            <a:r>
              <a:rPr lang="de-DE" dirty="0" err="1"/>
              <a:t>Terzo</a:t>
            </a:r>
            <a:r>
              <a:rPr lang="de-DE" dirty="0"/>
              <a:t> </a:t>
            </a:r>
            <a:r>
              <a:rPr lang="de-DE" dirty="0" err="1"/>
              <a:t>livello</a:t>
            </a:r>
            <a:endParaRPr lang="de-IT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271050BB-C476-54C4-FD88-DDAF62C86C9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565327" y="6178124"/>
            <a:ext cx="412229" cy="508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1046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eite/cap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 10">
            <a:extLst>
              <a:ext uri="{FF2B5EF4-FFF2-40B4-BE49-F238E27FC236}">
                <a16:creationId xmlns:a16="http://schemas.microsoft.com/office/drawing/2014/main" id="{CB3B9370-BB5E-7642-0A1E-DB1B15D207F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145659" y="2306740"/>
            <a:ext cx="3048485" cy="4551259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BBBEAA78-B4AD-6F4E-1EC8-307CEC758F9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83175" y="4345021"/>
            <a:ext cx="10069037" cy="791183"/>
          </a:xfrm>
        </p:spPr>
        <p:txBody>
          <a:bodyPr anchor="b">
            <a:normAutofit/>
          </a:bodyPr>
          <a:lstStyle>
            <a:lvl1pPr algn="l">
              <a:defRPr sz="4800" baseline="0"/>
            </a:lvl1pPr>
          </a:lstStyle>
          <a:p>
            <a:r>
              <a:rPr lang="de-DE" dirty="0"/>
              <a:t>Namen vom Kapitel</a:t>
            </a:r>
            <a:endParaRPr lang="de-IT" dirty="0"/>
          </a:p>
        </p:txBody>
      </p:sp>
      <p:sp>
        <p:nvSpPr>
          <p:cNvPr id="3" name="Textplatzhalter 10">
            <a:extLst>
              <a:ext uri="{FF2B5EF4-FFF2-40B4-BE49-F238E27FC236}">
                <a16:creationId xmlns:a16="http://schemas.microsoft.com/office/drawing/2014/main" id="{0F28C588-3BD7-A856-36CD-2AAF3233F0A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71588" y="5136205"/>
            <a:ext cx="10085099" cy="682628"/>
          </a:xfrm>
        </p:spPr>
        <p:txBody>
          <a:bodyPr anchor="b" anchorCtr="0"/>
          <a:lstStyle>
            <a:lvl1pPr>
              <a:spcBef>
                <a:spcPts val="0"/>
              </a:spcBef>
              <a:defRPr sz="4800" b="1" i="0" baseline="0">
                <a:solidFill>
                  <a:schemeClr val="accent2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de-DE" dirty="0"/>
              <a:t>Nome del </a:t>
            </a:r>
            <a:r>
              <a:rPr lang="de-DE" dirty="0" err="1"/>
              <a:t>capitolo</a:t>
            </a:r>
            <a:endParaRPr lang="de-IT" dirty="0"/>
          </a:p>
        </p:txBody>
      </p:sp>
    </p:spTree>
    <p:extLst>
      <p:ext uri="{BB962C8B-B14F-4D97-AF65-F5344CB8AC3E}">
        <p14:creationId xmlns:p14="http://schemas.microsoft.com/office/powerpoint/2010/main" val="2240980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3589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enderseite/mitten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2">
            <a:extLst>
              <a:ext uri="{FF2B5EF4-FFF2-40B4-BE49-F238E27FC236}">
                <a16:creationId xmlns:a16="http://schemas.microsoft.com/office/drawing/2014/main" id="{20A8821A-4FA7-B238-BA07-6A66C7F0F44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271588" y="3429000"/>
            <a:ext cx="4608512" cy="2631266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400" baseline="0"/>
            </a:lvl2pPr>
            <a:lvl3pPr>
              <a:defRPr sz="2400" baseline="0"/>
            </a:lvl3pPr>
          </a:lstStyle>
          <a:p>
            <a:pPr lvl="0"/>
            <a:r>
              <a:rPr lang="de-DE" dirty="0"/>
              <a:t>Absender mit Kontaktdaten</a:t>
            </a:r>
            <a:endParaRPr lang="de-IT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0A13D7B5-9A31-1998-1481-42E3ED4EF4D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499316" y="541650"/>
            <a:ext cx="2510362" cy="629718"/>
          </a:xfrm>
          <a:prstGeom prst="rect">
            <a:avLst/>
          </a:prstGeom>
        </p:spPr>
      </p:pic>
      <p:pic>
        <p:nvPicPr>
          <p:cNvPr id="2" name="Grafik 1">
            <a:extLst>
              <a:ext uri="{FF2B5EF4-FFF2-40B4-BE49-F238E27FC236}">
                <a16:creationId xmlns:a16="http://schemas.microsoft.com/office/drawing/2014/main" id="{8E8B663F-7D28-2609-0963-4679853FB91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145659" y="2306740"/>
            <a:ext cx="3048485" cy="4551259"/>
          </a:xfrm>
          <a:prstGeom prst="rect">
            <a:avLst/>
          </a:prstGeom>
        </p:spPr>
      </p:pic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33DF9C5-3B34-D6DF-D2A5-05C59D55CB3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311902" y="3429000"/>
            <a:ext cx="4608512" cy="2631266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400" baseline="0"/>
            </a:lvl2pPr>
            <a:lvl3pPr>
              <a:defRPr sz="2400" baseline="0"/>
            </a:lvl3pPr>
          </a:lstStyle>
          <a:p>
            <a:pPr lvl="0"/>
            <a:r>
              <a:rPr lang="de-DE" dirty="0" err="1"/>
              <a:t>Mittente</a:t>
            </a:r>
            <a:r>
              <a:rPr lang="de-DE" dirty="0"/>
              <a:t> </a:t>
            </a:r>
            <a:r>
              <a:rPr lang="de-DE" dirty="0" err="1"/>
              <a:t>con</a:t>
            </a:r>
            <a:r>
              <a:rPr lang="de-DE" dirty="0"/>
              <a:t> </a:t>
            </a:r>
            <a:r>
              <a:rPr lang="de-DE" dirty="0" err="1"/>
              <a:t>dati</a:t>
            </a:r>
            <a:r>
              <a:rPr lang="de-DE" dirty="0"/>
              <a:t> </a:t>
            </a:r>
            <a:r>
              <a:rPr lang="de-DE" dirty="0" err="1"/>
              <a:t>contatto</a:t>
            </a:r>
            <a:endParaRPr lang="de-IT" dirty="0"/>
          </a:p>
        </p:txBody>
      </p:sp>
    </p:spTree>
    <p:extLst>
      <p:ext uri="{BB962C8B-B14F-4D97-AF65-F5344CB8AC3E}">
        <p14:creationId xmlns:p14="http://schemas.microsoft.com/office/powerpoint/2010/main" val="663306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/Titolo presen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>
            <a:extLst>
              <a:ext uri="{FF2B5EF4-FFF2-40B4-BE49-F238E27FC236}">
                <a16:creationId xmlns:a16="http://schemas.microsoft.com/office/drawing/2014/main" id="{405C598E-3D8F-0FA7-49EE-C6899ADDC51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143515" y="2306740"/>
            <a:ext cx="3048485" cy="455126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BBBEAA78-B4AD-6F4E-1EC8-307CEC758F9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83176" y="3788485"/>
            <a:ext cx="7034104" cy="1523642"/>
          </a:xfrm>
        </p:spPr>
        <p:txBody>
          <a:bodyPr anchor="b">
            <a:normAutofit/>
          </a:bodyPr>
          <a:lstStyle>
            <a:lvl1pPr algn="l">
              <a:spcBef>
                <a:spcPts val="0"/>
              </a:spcBef>
              <a:spcAft>
                <a:spcPts val="0"/>
              </a:spcAft>
              <a:defRPr sz="4800" baseline="0"/>
            </a:lvl1pPr>
          </a:lstStyle>
          <a:p>
            <a:r>
              <a:rPr lang="de-DE" dirty="0" err="1"/>
              <a:t>Titolo</a:t>
            </a:r>
            <a:r>
              <a:rPr lang="de-DE" dirty="0"/>
              <a:t> della </a:t>
            </a:r>
            <a:br>
              <a:rPr lang="de-DE" dirty="0"/>
            </a:br>
            <a:r>
              <a:rPr lang="de-DE" dirty="0" err="1"/>
              <a:t>presentazione</a:t>
            </a:r>
            <a:endParaRPr lang="de-IT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71C563B-BBC8-CE54-92C1-466F6471DCB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83176" y="5589802"/>
            <a:ext cx="7034104" cy="817338"/>
          </a:xfrm>
        </p:spPr>
        <p:txBody>
          <a:bodyPr>
            <a:normAutofit/>
          </a:bodyPr>
          <a:lstStyle>
            <a:lvl1pPr marL="0" indent="0" algn="l">
              <a:buNone/>
              <a:defRPr sz="18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Datum/</a:t>
            </a:r>
            <a:r>
              <a:rPr lang="de-DE" dirty="0" err="1"/>
              <a:t>data</a:t>
            </a:r>
            <a:r>
              <a:rPr lang="de-DE" dirty="0"/>
              <a:t>, Referent-Referentin/</a:t>
            </a:r>
            <a:r>
              <a:rPr lang="de-DE" dirty="0" err="1"/>
              <a:t>relatore-relatrice</a:t>
            </a:r>
            <a:endParaRPr lang="de-IT" dirty="0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D69FC11E-A25A-B1F7-1241-8287F4836E3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95062" y="541650"/>
            <a:ext cx="2518870" cy="629718"/>
          </a:xfrm>
          <a:prstGeom prst="rect">
            <a:avLst/>
          </a:prstGeom>
        </p:spPr>
      </p:pic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7125585C-0C8A-0813-A843-68D56D4C0D0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71588" y="2166026"/>
            <a:ext cx="7045325" cy="1622458"/>
          </a:xfrm>
        </p:spPr>
        <p:txBody>
          <a:bodyPr anchor="b" anchorCtr="0"/>
          <a:lstStyle>
            <a:lvl1pPr>
              <a:spcBef>
                <a:spcPts val="0"/>
              </a:spcBef>
              <a:defRPr sz="4800" b="1" i="0" baseline="0">
                <a:solidFill>
                  <a:schemeClr val="accent2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de-DE" dirty="0"/>
              <a:t>Titel der </a:t>
            </a:r>
            <a:br>
              <a:rPr lang="de-DE" dirty="0"/>
            </a:br>
            <a:r>
              <a:rPr lang="de-DE" dirty="0"/>
              <a:t>Präsentation</a:t>
            </a:r>
            <a:endParaRPr lang="de-IT" dirty="0"/>
          </a:p>
        </p:txBody>
      </p:sp>
    </p:spTree>
    <p:extLst>
      <p:ext uri="{BB962C8B-B14F-4D97-AF65-F5344CB8AC3E}">
        <p14:creationId xmlns:p14="http://schemas.microsoft.com/office/powerpoint/2010/main" val="28055888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840" userDrawn="1">
          <p15:clr>
            <a:srgbClr val="FBAE40"/>
          </p15:clr>
        </p15:guide>
        <p15:guide id="3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 mit Bild/titolo presentazione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>
            <a:extLst>
              <a:ext uri="{FF2B5EF4-FFF2-40B4-BE49-F238E27FC236}">
                <a16:creationId xmlns:a16="http://schemas.microsoft.com/office/drawing/2014/main" id="{D69FC11E-A25A-B1F7-1241-8287F4836E3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95062" y="541650"/>
            <a:ext cx="2518870" cy="629718"/>
          </a:xfrm>
          <a:prstGeom prst="rect">
            <a:avLst/>
          </a:prstGeom>
        </p:spPr>
      </p:pic>
      <p:sp>
        <p:nvSpPr>
          <p:cNvPr id="5" name="Bildplatzhalter 4">
            <a:extLst>
              <a:ext uri="{FF2B5EF4-FFF2-40B4-BE49-F238E27FC236}">
                <a16:creationId xmlns:a16="http://schemas.microsoft.com/office/drawing/2014/main" id="{42D096CE-8DA5-5CD8-A9AB-2EEDA685D57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311901" y="0"/>
            <a:ext cx="5880100" cy="6857999"/>
          </a:xfrm>
        </p:spPr>
        <p:txBody>
          <a:bodyPr/>
          <a:lstStyle/>
          <a:p>
            <a:r>
              <a:rPr lang="de-IT" dirty="0"/>
              <a:t>Bild/immagine</a:t>
            </a:r>
          </a:p>
          <a:p>
            <a:endParaRPr lang="de-IT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711C62-B0EF-CF24-BAAF-4C238EA9665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83176" y="3788485"/>
            <a:ext cx="4596924" cy="1523642"/>
          </a:xfrm>
        </p:spPr>
        <p:txBody>
          <a:bodyPr anchor="b">
            <a:normAutofit/>
          </a:bodyPr>
          <a:lstStyle>
            <a:lvl1pPr algn="l">
              <a:spcBef>
                <a:spcPts val="0"/>
              </a:spcBef>
              <a:spcAft>
                <a:spcPts val="0"/>
              </a:spcAft>
              <a:defRPr sz="4800" baseline="0"/>
            </a:lvl1pPr>
          </a:lstStyle>
          <a:p>
            <a:r>
              <a:rPr lang="de-DE" dirty="0" err="1"/>
              <a:t>Titolo</a:t>
            </a:r>
            <a:r>
              <a:rPr lang="de-DE" dirty="0"/>
              <a:t> della </a:t>
            </a:r>
            <a:r>
              <a:rPr lang="de-DE" dirty="0" err="1"/>
              <a:t>presentazione</a:t>
            </a:r>
            <a:endParaRPr lang="de-IT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32DA45C-33C4-B516-80F3-965C08A2A95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83176" y="5589802"/>
            <a:ext cx="4596924" cy="817338"/>
          </a:xfrm>
        </p:spPr>
        <p:txBody>
          <a:bodyPr>
            <a:normAutofit/>
          </a:bodyPr>
          <a:lstStyle>
            <a:lvl1pPr marL="0" indent="0" algn="l">
              <a:buNone/>
              <a:defRPr sz="18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Datum/</a:t>
            </a:r>
            <a:r>
              <a:rPr lang="de-DE" dirty="0" err="1"/>
              <a:t>data</a:t>
            </a:r>
            <a:r>
              <a:rPr lang="de-DE" dirty="0"/>
              <a:t>, Referent-Referentin/</a:t>
            </a:r>
            <a:r>
              <a:rPr lang="de-DE" dirty="0" err="1"/>
              <a:t>relatore-relatrice</a:t>
            </a:r>
            <a:endParaRPr lang="de-IT" dirty="0"/>
          </a:p>
        </p:txBody>
      </p:sp>
      <p:sp>
        <p:nvSpPr>
          <p:cNvPr id="4" name="Textplatzhalter 10">
            <a:extLst>
              <a:ext uri="{FF2B5EF4-FFF2-40B4-BE49-F238E27FC236}">
                <a16:creationId xmlns:a16="http://schemas.microsoft.com/office/drawing/2014/main" id="{F02D0D12-F54A-2805-28F9-994C66A0403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71588" y="2166026"/>
            <a:ext cx="4604257" cy="1622458"/>
          </a:xfrm>
        </p:spPr>
        <p:txBody>
          <a:bodyPr anchor="b" anchorCtr="0"/>
          <a:lstStyle>
            <a:lvl1pPr>
              <a:spcBef>
                <a:spcPts val="0"/>
              </a:spcBef>
              <a:defRPr sz="4800" b="1" i="0" baseline="0">
                <a:solidFill>
                  <a:schemeClr val="accent2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de-DE" dirty="0"/>
              <a:t>Titel der </a:t>
            </a:r>
            <a:br>
              <a:rPr lang="de-DE" dirty="0"/>
            </a:br>
            <a:r>
              <a:rPr lang="de-DE" dirty="0"/>
              <a:t>Präsentation</a:t>
            </a:r>
            <a:endParaRPr lang="de-IT" dirty="0"/>
          </a:p>
        </p:txBody>
      </p:sp>
    </p:spTree>
    <p:extLst>
      <p:ext uri="{BB962C8B-B14F-4D97-AF65-F5344CB8AC3E}">
        <p14:creationId xmlns:p14="http://schemas.microsoft.com/office/powerpoint/2010/main" val="10304433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/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26F362-C883-3C77-2469-2C45CA755AD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734600"/>
            <a:ext cx="10514013" cy="960315"/>
          </a:xfrm>
        </p:spPr>
        <p:txBody>
          <a:bodyPr/>
          <a:lstStyle/>
          <a:p>
            <a:r>
              <a:rPr lang="de-DE" dirty="0"/>
              <a:t>Titel/</a:t>
            </a:r>
            <a:r>
              <a:rPr lang="de-DE" dirty="0" err="1"/>
              <a:t>titolo</a:t>
            </a:r>
            <a:endParaRPr lang="de-I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C4EF458-1AC0-0D3E-C042-2848D9CE8B7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6"/>
            <a:ext cx="5041900" cy="4352498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r>
              <a:rPr lang="de-DE" dirty="0"/>
              <a:t>Text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  <a:endParaRPr lang="de-IT" dirty="0"/>
          </a:p>
        </p:txBody>
      </p:sp>
      <p:sp>
        <p:nvSpPr>
          <p:cNvPr id="4" name="Fußzeilenplatzhalter 4">
            <a:extLst>
              <a:ext uri="{FF2B5EF4-FFF2-40B4-BE49-F238E27FC236}">
                <a16:creationId xmlns:a16="http://schemas.microsoft.com/office/drawing/2014/main" id="{39B041C6-61F4-DC32-DEF2-9F13C9BE4A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503636"/>
            <a:ext cx="4928826" cy="89193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700" baseline="0">
                <a:solidFill>
                  <a:schemeClr val="tx1">
                    <a:tint val="82000"/>
                  </a:schemeClr>
                </a:solidFill>
                <a:latin typeface="Asap" pitchFamily="2" charset="77"/>
              </a:defRPr>
            </a:lvl1pPr>
          </a:lstStyle>
          <a:p>
            <a:r>
              <a:rPr lang="de-DE" dirty="0"/>
              <a:t>Datum/</a:t>
            </a:r>
            <a:r>
              <a:rPr lang="de-DE" dirty="0" err="1"/>
              <a:t>data</a:t>
            </a:r>
            <a:r>
              <a:rPr lang="de-DE" dirty="0"/>
              <a:t>, Referent-Referentin/</a:t>
            </a:r>
            <a:r>
              <a:rPr lang="de-DE" dirty="0" err="1"/>
              <a:t>relatore-relatrice</a:t>
            </a:r>
            <a:endParaRPr lang="de-IT" dirty="0"/>
          </a:p>
        </p:txBody>
      </p:sp>
      <p:sp>
        <p:nvSpPr>
          <p:cNvPr id="5" name="Foliennummernplatzhalter 5">
            <a:extLst>
              <a:ext uri="{FF2B5EF4-FFF2-40B4-BE49-F238E27FC236}">
                <a16:creationId xmlns:a16="http://schemas.microsoft.com/office/drawing/2014/main" id="{060CEBB0-356E-2D0E-30ED-379B0DB5BB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6651" y="6473531"/>
            <a:ext cx="532313" cy="1327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900" baseline="0">
                <a:solidFill>
                  <a:schemeClr val="tx1">
                    <a:tint val="82000"/>
                  </a:schemeClr>
                </a:solidFill>
                <a:latin typeface="Asap" pitchFamily="2" charset="77"/>
              </a:defRPr>
            </a:lvl1pPr>
          </a:lstStyle>
          <a:p>
            <a:fld id="{F1CA634B-EE3A-F043-9605-67067B4CCBC4}" type="slidenum">
              <a:rPr lang="de-IT" smtClean="0"/>
              <a:pPr/>
              <a:t>‹Nr.›</a:t>
            </a:fld>
            <a:endParaRPr lang="de-IT" dirty="0"/>
          </a:p>
        </p:txBody>
      </p:sp>
      <p:sp>
        <p:nvSpPr>
          <p:cNvPr id="6" name="Textplatzhalter 2">
            <a:extLst>
              <a:ext uri="{FF2B5EF4-FFF2-40B4-BE49-F238E27FC236}">
                <a16:creationId xmlns:a16="http://schemas.microsoft.com/office/drawing/2014/main" id="{6764B2C6-8902-8E4A-ED68-305FC5046F3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311899" y="1825626"/>
            <a:ext cx="5041900" cy="435249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2pPr>
              <a:defRPr/>
            </a:lvl2pPr>
            <a:lvl3pPr>
              <a:defRPr/>
            </a:lvl3pPr>
          </a:lstStyle>
          <a:p>
            <a:pPr lvl="0"/>
            <a:r>
              <a:rPr lang="de-DE" dirty="0"/>
              <a:t>Testo</a:t>
            </a:r>
          </a:p>
          <a:p>
            <a:pPr lvl="1"/>
            <a:r>
              <a:rPr lang="de-DE" dirty="0"/>
              <a:t>Secondo </a:t>
            </a:r>
            <a:r>
              <a:rPr lang="de-DE" dirty="0" err="1"/>
              <a:t>livello</a:t>
            </a:r>
            <a:endParaRPr lang="de-DE" dirty="0"/>
          </a:p>
          <a:p>
            <a:pPr lvl="2"/>
            <a:r>
              <a:rPr lang="de-DE" dirty="0" err="1"/>
              <a:t>Terzo</a:t>
            </a:r>
            <a:r>
              <a:rPr lang="de-DE" dirty="0"/>
              <a:t> </a:t>
            </a:r>
            <a:r>
              <a:rPr lang="de-DE" dirty="0" err="1"/>
              <a:t>livello</a:t>
            </a:r>
            <a:endParaRPr lang="de-IT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271050BB-C476-54C4-FD88-DDAF62C86C9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61892" y="6178124"/>
            <a:ext cx="419099" cy="508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211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Kapitelseite/cap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 10">
            <a:extLst>
              <a:ext uri="{FF2B5EF4-FFF2-40B4-BE49-F238E27FC236}">
                <a16:creationId xmlns:a16="http://schemas.microsoft.com/office/drawing/2014/main" id="{CB3B9370-BB5E-7642-0A1E-DB1B15D207F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145659" y="2306740"/>
            <a:ext cx="3048485" cy="4551259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BBBEAA78-B4AD-6F4E-1EC8-307CEC758F9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83175" y="4345021"/>
            <a:ext cx="10069037" cy="791183"/>
          </a:xfrm>
        </p:spPr>
        <p:txBody>
          <a:bodyPr anchor="b">
            <a:normAutofit/>
          </a:bodyPr>
          <a:lstStyle>
            <a:lvl1pPr algn="l">
              <a:defRPr sz="4800" baseline="0"/>
            </a:lvl1pPr>
          </a:lstStyle>
          <a:p>
            <a:r>
              <a:rPr lang="de-DE" dirty="0"/>
              <a:t>Namen vom Kapitel</a:t>
            </a:r>
            <a:endParaRPr lang="de-IT" dirty="0"/>
          </a:p>
        </p:txBody>
      </p:sp>
      <p:sp>
        <p:nvSpPr>
          <p:cNvPr id="3" name="Textplatzhalter 10">
            <a:extLst>
              <a:ext uri="{FF2B5EF4-FFF2-40B4-BE49-F238E27FC236}">
                <a16:creationId xmlns:a16="http://schemas.microsoft.com/office/drawing/2014/main" id="{0F28C588-3BD7-A856-36CD-2AAF3233F0A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71588" y="5136205"/>
            <a:ext cx="10085099" cy="682628"/>
          </a:xfrm>
        </p:spPr>
        <p:txBody>
          <a:bodyPr anchor="b" anchorCtr="0"/>
          <a:lstStyle>
            <a:lvl1pPr>
              <a:spcBef>
                <a:spcPts val="0"/>
              </a:spcBef>
              <a:defRPr sz="4800" b="1" i="0" baseline="0">
                <a:solidFill>
                  <a:schemeClr val="accent2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de-DE" dirty="0"/>
              <a:t>Nome del </a:t>
            </a:r>
            <a:r>
              <a:rPr lang="de-DE" dirty="0" err="1"/>
              <a:t>capitolo</a:t>
            </a:r>
            <a:endParaRPr lang="de-IT" dirty="0"/>
          </a:p>
        </p:txBody>
      </p:sp>
    </p:spTree>
    <p:extLst>
      <p:ext uri="{BB962C8B-B14F-4D97-AF65-F5344CB8AC3E}">
        <p14:creationId xmlns:p14="http://schemas.microsoft.com/office/powerpoint/2010/main" val="1495222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3589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3517AC2-7D52-B84F-5630-D8E1FC529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38197"/>
            <a:ext cx="10515600" cy="96032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de-DE" dirty="0"/>
              <a:t>Titel/</a:t>
            </a:r>
            <a:r>
              <a:rPr lang="de-DE" dirty="0" err="1"/>
              <a:t>titolo</a:t>
            </a:r>
            <a:endParaRPr lang="de-IT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164B359-B51A-B13C-7B86-43E06EBFA7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6"/>
            <a:ext cx="5041900" cy="435249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  <a:endParaRPr lang="de-IT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DBB3F0D-9098-FA21-3ABC-8FCE7D2651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9788" y="6497151"/>
            <a:ext cx="4928826" cy="89193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700" baseline="0">
                <a:solidFill>
                  <a:schemeClr val="tx1">
                    <a:tint val="82000"/>
                  </a:schemeClr>
                </a:solidFill>
                <a:latin typeface="Asap" pitchFamily="2" charset="77"/>
              </a:defRPr>
            </a:lvl1pPr>
          </a:lstStyle>
          <a:p>
            <a:r>
              <a:rPr lang="de-DE"/>
              <a:t>Datum/data, Referent-Referentin/relatore-relatricie</a:t>
            </a:r>
            <a:endParaRPr lang="de-IT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3476A7B-337F-D8AE-C65E-9C3FAB0F12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3675" y="6467046"/>
            <a:ext cx="532313" cy="1327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900" baseline="0">
                <a:solidFill>
                  <a:schemeClr val="tx1">
                    <a:tint val="82000"/>
                  </a:schemeClr>
                </a:solidFill>
                <a:latin typeface="Asap" pitchFamily="2" charset="77"/>
              </a:defRPr>
            </a:lvl1pPr>
          </a:lstStyle>
          <a:p>
            <a:fld id="{F1CA634B-EE3A-F043-9605-67067B4CCBC4}" type="slidenum">
              <a:rPr lang="de-IT" smtClean="0"/>
              <a:pPr/>
              <a:t>‹Nr.›</a:t>
            </a:fld>
            <a:endParaRPr lang="de-IT" dirty="0"/>
          </a:p>
        </p:txBody>
      </p:sp>
      <p:cxnSp>
        <p:nvCxnSpPr>
          <p:cNvPr id="4" name="Gerade Verbindung 3">
            <a:extLst>
              <a:ext uri="{FF2B5EF4-FFF2-40B4-BE49-F238E27FC236}">
                <a16:creationId xmlns:a16="http://schemas.microsoft.com/office/drawing/2014/main" id="{391C2A72-2129-71F4-4BB8-087C7F6FCC3C}"/>
              </a:ext>
            </a:extLst>
          </p:cNvPr>
          <p:cNvCxnSpPr>
            <a:cxnSpLocks/>
          </p:cNvCxnSpPr>
          <p:nvPr userDrawn="1"/>
        </p:nvCxnSpPr>
        <p:spPr>
          <a:xfrm>
            <a:off x="47670" y="0"/>
            <a:ext cx="0" cy="6858000"/>
          </a:xfrm>
          <a:prstGeom prst="line">
            <a:avLst/>
          </a:prstGeom>
          <a:ln w="9525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9805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49" r:id="rId6"/>
    <p:sldLayoutId id="2147483660" r:id="rId7"/>
    <p:sldLayoutId id="2147483650" r:id="rId8"/>
    <p:sldLayoutId id="2147483661" r:id="rId9"/>
    <p:sldLayoutId id="2147483662" r:id="rId10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i="0" kern="1200" baseline="0">
          <a:solidFill>
            <a:schemeClr val="accent2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Tx/>
        <a:buNone/>
        <a:defRPr sz="2400" kern="1200" baseline="0">
          <a:solidFill>
            <a:schemeClr val="tx1"/>
          </a:solidFill>
          <a:latin typeface="Asap" pitchFamily="2" charset="77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000" kern="1200" baseline="0">
          <a:solidFill>
            <a:schemeClr val="tx1"/>
          </a:solidFill>
          <a:latin typeface="Asap" pitchFamily="2" charset="77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1800" kern="1200" baseline="0">
          <a:solidFill>
            <a:schemeClr val="tx1"/>
          </a:solidFill>
          <a:latin typeface="Asap" pitchFamily="2" charset="77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1800" kern="1200" baseline="0">
          <a:solidFill>
            <a:schemeClr val="tx1"/>
          </a:solidFill>
          <a:latin typeface="Asap" pitchFamily="2" charset="77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1800" kern="1200" baseline="0">
          <a:solidFill>
            <a:schemeClr val="tx1"/>
          </a:solidFill>
          <a:latin typeface="Asap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3840">
          <p15:clr>
            <a:srgbClr val="F26B43"/>
          </p15:clr>
        </p15:guide>
        <p15:guide id="6" pos="3704">
          <p15:clr>
            <a:srgbClr val="F26B43"/>
          </p15:clr>
        </p15:guide>
        <p15:guide id="7" pos="3976">
          <p15:clr>
            <a:srgbClr val="F26B43"/>
          </p15:clr>
        </p15:guide>
        <p15:guide id="12" pos="801">
          <p15:clr>
            <a:srgbClr val="F26B43"/>
          </p15:clr>
        </p15:guide>
        <p15:guide id="13" pos="529">
          <p15:clr>
            <a:srgbClr val="F26B43"/>
          </p15:clr>
        </p15:guide>
        <p15:guide id="14" pos="715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ovincia.bz.it/" TargetMode="External"/><Relationship Id="rId2" Type="http://schemas.openxmlformats.org/officeDocument/2006/relationships/hyperlink" Target="http://www.provinz.bz.it/" TargetMode="Externa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67134A-0A57-F9B9-6773-A8E2DE5612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3176" y="3278348"/>
            <a:ext cx="7955092" cy="1523642"/>
          </a:xfrm>
        </p:spPr>
        <p:txBody>
          <a:bodyPr>
            <a:noAutofit/>
          </a:bodyPr>
          <a:lstStyle/>
          <a:p>
            <a:r>
              <a:rPr lang="it-IT" sz="3200" noProof="0" dirty="0"/>
              <a:t>CONFERENZA STAMPA</a:t>
            </a:r>
            <a:br>
              <a:rPr lang="it-IT" sz="2600" noProof="0" dirty="0"/>
            </a:br>
            <a:r>
              <a:rPr lang="it-IT" sz="2600" noProof="0" dirty="0"/>
              <a:t>Misura speciale a favore di imprese</a:t>
            </a:r>
            <a:br>
              <a:rPr lang="it-IT" sz="2600" noProof="0" dirty="0"/>
            </a:br>
            <a:r>
              <a:rPr lang="it-IT" sz="2600" noProof="0" dirty="0"/>
              <a:t>che investono nella sostenibilità (ESG) e nell’innovazione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90EA90E-5BCB-52CB-FE89-0E2E1DAFADD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Bozen/</a:t>
            </a:r>
            <a:r>
              <a:rPr lang="it-IT" noProof="0" dirty="0"/>
              <a:t>Bolzano</a:t>
            </a:r>
            <a:r>
              <a:rPr lang="de-DE" dirty="0"/>
              <a:t>, 01.12.2025</a:t>
            </a:r>
            <a:endParaRPr lang="de-IT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532E5BF-FD62-799A-1681-975EE2946C5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271588" y="1704112"/>
            <a:ext cx="7796998" cy="1622458"/>
          </a:xfrm>
        </p:spPr>
        <p:txBody>
          <a:bodyPr>
            <a:noAutofit/>
          </a:bodyPr>
          <a:lstStyle/>
          <a:p>
            <a:r>
              <a:rPr lang="de-DE" sz="3200" dirty="0"/>
              <a:t>PRESSEKONFERENZ</a:t>
            </a:r>
            <a:endParaRPr lang="de-DE" sz="2600" dirty="0"/>
          </a:p>
          <a:p>
            <a:r>
              <a:rPr lang="de-DE" sz="2600" dirty="0"/>
              <a:t>Sondermaßnahme für Unternehmen,</a:t>
            </a:r>
          </a:p>
          <a:p>
            <a:r>
              <a:rPr lang="de-DE" sz="2600" dirty="0"/>
              <a:t>die in Nachhaltigkeit (ESG) und in Innovation investieren</a:t>
            </a:r>
            <a:endParaRPr lang="de-IT" sz="2600" dirty="0"/>
          </a:p>
        </p:txBody>
      </p:sp>
    </p:spTree>
    <p:extLst>
      <p:ext uri="{BB962C8B-B14F-4D97-AF65-F5344CB8AC3E}">
        <p14:creationId xmlns:p14="http://schemas.microsoft.com/office/powerpoint/2010/main" val="1763829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62B643-E555-0F75-D127-36A70746F1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2AFA00-A4CD-CE49-66B0-2A551979A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Finanzierungen / </a:t>
            </a:r>
            <a:r>
              <a:rPr lang="it-IT" noProof="0" dirty="0"/>
              <a:t>Finanziamenti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D90426D-3FA5-E2E8-6015-064E55AB9C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95486"/>
            <a:ext cx="5355211" cy="4352498"/>
          </a:xfrm>
          <a:ln>
            <a:noFill/>
          </a:ln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b="1" dirty="0"/>
              <a:t>Maximale Laufzeit</a:t>
            </a:r>
            <a:r>
              <a:rPr lang="de-DE" sz="2000" dirty="0"/>
              <a:t>: 10 Jahre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b="1" dirty="0"/>
              <a:t>Mindestbetrag</a:t>
            </a:r>
            <a:r>
              <a:rPr lang="de-DE" sz="2000" dirty="0"/>
              <a:t>: 30.000 Euro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b="1" dirty="0"/>
              <a:t>Höchstbetrag</a:t>
            </a:r>
            <a:r>
              <a:rPr lang="de-DE" sz="2000" dirty="0"/>
              <a:t>: 500.000 Euro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b="1" dirty="0"/>
              <a:t>Landesbeitrag</a:t>
            </a:r>
            <a:r>
              <a:rPr lang="de-DE" sz="2000" dirty="0"/>
              <a:t>:</a:t>
            </a:r>
            <a:r>
              <a:rPr lang="de-DE" sz="2000" b="1" dirty="0"/>
              <a:t> </a:t>
            </a:r>
            <a:r>
              <a:rPr lang="de-DE" sz="2000" dirty="0"/>
              <a:t>2,5% des ursprünglich aufgenommenen Betrages für die ersten 2 Jahre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Die Finanzierungen müssen </a:t>
            </a:r>
            <a:r>
              <a:rPr lang="de-DE" sz="2000" b="1" dirty="0"/>
              <a:t>garantiert</a:t>
            </a:r>
            <a:r>
              <a:rPr lang="de-DE" sz="2000" dirty="0"/>
              <a:t> werden:</a:t>
            </a:r>
          </a:p>
          <a:p>
            <a:pPr lvl="1"/>
            <a:r>
              <a:rPr lang="de-DE" sz="1800" dirty="0"/>
              <a:t>a) durch die Garantiegenossenschaften mit Gegengarantie durch den Zentralen Garantiefonds (Ausnahme auch ohne Gegengarantie: Mid-Cap-Unternehmen oder Unternehmen, die nicht für den Zentralen Garantiefonds zugelassen sind)</a:t>
            </a:r>
          </a:p>
          <a:p>
            <a:pPr lvl="1"/>
            <a:r>
              <a:rPr lang="de-DE" sz="1800" dirty="0"/>
              <a:t>oder</a:t>
            </a:r>
          </a:p>
          <a:p>
            <a:pPr lvl="1"/>
            <a:r>
              <a:rPr lang="de-DE" sz="1800" dirty="0"/>
              <a:t>b) direkt durch den Zentralen Garantiefonds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000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50E474F-5E4D-369A-D09B-94A20DCB80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1CA634B-EE3A-F043-9605-67067B4CCBC4}" type="slidenum">
              <a:rPr lang="de-IT" smtClean="0"/>
              <a:pPr/>
              <a:t>10</a:t>
            </a:fld>
            <a:endParaRPr lang="de-IT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CA7AC1CA-186F-16C3-87F6-2102BC55D599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311899" y="1694915"/>
            <a:ext cx="5041900" cy="4483205"/>
          </a:xfrm>
          <a:ln>
            <a:noFill/>
          </a:ln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000" b="1" noProof="0" dirty="0">
                <a:sym typeface="Wingdings" panose="05000000000000000000" pitchFamily="2" charset="2"/>
              </a:rPr>
              <a:t>Durata massima</a:t>
            </a:r>
            <a:r>
              <a:rPr lang="it-IT" sz="2000" noProof="0" dirty="0">
                <a:sym typeface="Wingdings" panose="05000000000000000000" pitchFamily="2" charset="2"/>
              </a:rPr>
              <a:t>: 10 anni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000" b="1" noProof="0" dirty="0">
                <a:sym typeface="Wingdings" panose="05000000000000000000" pitchFamily="2" charset="2"/>
              </a:rPr>
              <a:t>Importo minimo</a:t>
            </a:r>
            <a:r>
              <a:rPr lang="it-IT" sz="2000" noProof="0" dirty="0">
                <a:sym typeface="Wingdings" panose="05000000000000000000" pitchFamily="2" charset="2"/>
              </a:rPr>
              <a:t>: 30.000</a:t>
            </a:r>
            <a:r>
              <a:rPr lang="it-IT" sz="2000" dirty="0">
                <a:sym typeface="Wingdings" panose="05000000000000000000" pitchFamily="2" charset="2"/>
              </a:rPr>
              <a:t> euro</a:t>
            </a:r>
            <a:endParaRPr lang="it-IT" sz="2000" noProof="0" dirty="0"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000" b="1" noProof="0" dirty="0">
                <a:sym typeface="Wingdings" panose="05000000000000000000" pitchFamily="2" charset="2"/>
              </a:rPr>
              <a:t>Importo massimo</a:t>
            </a:r>
            <a:r>
              <a:rPr lang="it-IT" sz="2000" noProof="0" dirty="0">
                <a:sym typeface="Wingdings" panose="05000000000000000000" pitchFamily="2" charset="2"/>
              </a:rPr>
              <a:t>: 500.000</a:t>
            </a:r>
            <a:r>
              <a:rPr lang="it-IT" sz="2000" dirty="0">
                <a:sym typeface="Wingdings" panose="05000000000000000000" pitchFamily="2" charset="2"/>
              </a:rPr>
              <a:t> euro</a:t>
            </a:r>
            <a:endParaRPr lang="it-IT" sz="2000" noProof="0" dirty="0"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000" b="1" noProof="0" dirty="0">
                <a:sym typeface="Wingdings" panose="05000000000000000000" pitchFamily="2" charset="2"/>
              </a:rPr>
              <a:t>Contributo provinciale</a:t>
            </a:r>
            <a:r>
              <a:rPr lang="it-IT" sz="2000" noProof="0" dirty="0">
                <a:sym typeface="Wingdings" panose="05000000000000000000" pitchFamily="2" charset="2"/>
              </a:rPr>
              <a:t>: 2,5% del valore inizialmente mutuato per i primi 2 anni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000" noProof="0" dirty="0">
                <a:sym typeface="Wingdings" panose="05000000000000000000" pitchFamily="2" charset="2"/>
              </a:rPr>
              <a:t>I finanziamenti devono essere </a:t>
            </a:r>
            <a:r>
              <a:rPr lang="it-IT" sz="2000" b="1" noProof="0" dirty="0">
                <a:sym typeface="Wingdings" panose="05000000000000000000" pitchFamily="2" charset="2"/>
              </a:rPr>
              <a:t>garantiti</a:t>
            </a:r>
            <a:r>
              <a:rPr lang="it-IT" sz="2000" noProof="0" dirty="0">
                <a:sym typeface="Wingdings" panose="05000000000000000000" pitchFamily="2" charset="2"/>
              </a:rPr>
              <a:t>:</a:t>
            </a:r>
          </a:p>
          <a:p>
            <a:pPr lvl="1"/>
            <a:r>
              <a:rPr lang="it-IT" sz="1800" noProof="0" dirty="0">
                <a:sym typeface="Wingdings" panose="05000000000000000000" pitchFamily="2" charset="2"/>
              </a:rPr>
              <a:t>a) dalle Cooperative di garanzia fidi con controgaranzia del Fondo centrale di Garanzia (eccezione anche senza controgaranzia: </a:t>
            </a:r>
            <a:r>
              <a:rPr lang="it-IT" sz="1800" noProof="0" dirty="0" err="1">
                <a:sym typeface="Wingdings" panose="05000000000000000000" pitchFamily="2" charset="2"/>
              </a:rPr>
              <a:t>Mid</a:t>
            </a:r>
            <a:r>
              <a:rPr lang="it-IT" sz="1800" noProof="0" dirty="0">
                <a:sym typeface="Wingdings" panose="05000000000000000000" pitchFamily="2" charset="2"/>
              </a:rPr>
              <a:t> Cap o imprese non ammissibili al Fondo centrale di Garanzia)</a:t>
            </a:r>
          </a:p>
          <a:p>
            <a:pPr lvl="1"/>
            <a:r>
              <a:rPr lang="it-IT" sz="1800" noProof="0" dirty="0">
                <a:sym typeface="Wingdings" panose="05000000000000000000" pitchFamily="2" charset="2"/>
              </a:rPr>
              <a:t>oppure</a:t>
            </a:r>
          </a:p>
          <a:p>
            <a:pPr lvl="1"/>
            <a:r>
              <a:rPr lang="it-IT" sz="1800" noProof="0" dirty="0">
                <a:sym typeface="Wingdings" panose="05000000000000000000" pitchFamily="2" charset="2"/>
              </a:rPr>
              <a:t>b) direttamente dal Fondo centrale di Garanzia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000" noProof="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5537263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9DE335-0A42-6F19-5DC8-BF4C7FD573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el 1">
            <a:extLst>
              <a:ext uri="{FF2B5EF4-FFF2-40B4-BE49-F238E27FC236}">
                <a16:creationId xmlns:a16="http://schemas.microsoft.com/office/drawing/2014/main" id="{098305CD-B8A2-4002-A7EE-E995717CFF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8964" y="283271"/>
            <a:ext cx="5041900" cy="607749"/>
          </a:xfrm>
        </p:spPr>
        <p:txBody>
          <a:bodyPr/>
          <a:lstStyle/>
          <a:p>
            <a:r>
              <a:rPr lang="de-DE" dirty="0"/>
              <a:t>Verfahren / </a:t>
            </a:r>
            <a:r>
              <a:rPr lang="it-IT" noProof="0" dirty="0"/>
              <a:t>Procedura</a:t>
            </a:r>
            <a:endParaRPr lang="de-IT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9B33DC4-C981-B93A-E119-58A3F29021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1CA634B-EE3A-F043-9605-67067B4CCBC4}" type="slidenum">
              <a:rPr lang="de-IT" smtClean="0"/>
              <a:pPr/>
              <a:t>11</a:t>
            </a:fld>
            <a:endParaRPr lang="de-IT" dirty="0"/>
          </a:p>
        </p:txBody>
      </p:sp>
      <p:sp>
        <p:nvSpPr>
          <p:cNvPr id="17" name="Inhaltsplatzhalter 2">
            <a:extLst>
              <a:ext uri="{FF2B5EF4-FFF2-40B4-BE49-F238E27FC236}">
                <a16:creationId xmlns:a16="http://schemas.microsoft.com/office/drawing/2014/main" id="{363835E7-8759-AD1F-251A-058D98F1BD5F}"/>
              </a:ext>
            </a:extLst>
          </p:cNvPr>
          <p:cNvSpPr txBox="1">
            <a:spLocks/>
          </p:cNvSpPr>
          <p:nvPr/>
        </p:nvSpPr>
        <p:spPr>
          <a:xfrm>
            <a:off x="837045" y="3595256"/>
            <a:ext cx="5041900" cy="166254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2400" kern="1200" baseline="0">
                <a:solidFill>
                  <a:schemeClr val="tx1"/>
                </a:solidFill>
                <a:latin typeface="Asap" pitchFamily="2" charset="77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 baseline="0">
                <a:solidFill>
                  <a:schemeClr val="tx1"/>
                </a:solidFill>
                <a:latin typeface="Asap" pitchFamily="2" charset="77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 baseline="0">
                <a:solidFill>
                  <a:schemeClr val="tx1"/>
                </a:solidFill>
                <a:latin typeface="Asap" pitchFamily="2" charset="77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 baseline="0">
                <a:solidFill>
                  <a:schemeClr val="tx1"/>
                </a:solidFill>
                <a:latin typeface="Asap" pitchFamily="2" charset="77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 baseline="0">
                <a:solidFill>
                  <a:schemeClr val="tx1"/>
                </a:solidFill>
                <a:latin typeface="Asap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IT" dirty="0"/>
          </a:p>
        </p:txBody>
      </p:sp>
      <p:graphicFrame>
        <p:nvGraphicFramePr>
          <p:cNvPr id="6" name="Diagramm 5">
            <a:extLst>
              <a:ext uri="{FF2B5EF4-FFF2-40B4-BE49-F238E27FC236}">
                <a16:creationId xmlns:a16="http://schemas.microsoft.com/office/drawing/2014/main" id="{2A38D5ED-F2F3-68AB-291A-85DFC7D7361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27777948"/>
              </p:ext>
            </p:extLst>
          </p:nvPr>
        </p:nvGraphicFramePr>
        <p:xfrm>
          <a:off x="2163976" y="830339"/>
          <a:ext cx="8385312" cy="57095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544642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E50BE8-0766-7DF0-70D2-CE5B3F1558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6400A8-DA5F-2825-BA4F-425015F97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Landesbeitrag / </a:t>
            </a:r>
            <a:r>
              <a:rPr lang="it-IT" noProof="0" dirty="0"/>
              <a:t>Contributo provinciale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CC61175-FF73-CA08-DD25-AF15675CA6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901" y="1825626"/>
            <a:ext cx="5352199" cy="4352498"/>
          </a:xfrm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1600" dirty="0"/>
              <a:t>Neue </a:t>
            </a:r>
            <a:r>
              <a:rPr lang="de-DE" sz="1600" b="1" dirty="0"/>
              <a:t>Zinsbeiträge zur Erleichterung des Liquiditätszugangs </a:t>
            </a:r>
            <a:r>
              <a:rPr lang="de-DE" sz="1600" dirty="0"/>
              <a:t>zugunsten von Südtiroler Unternehmen für nachhaltige Investitionen im Bereich ESG und Innovation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1600" dirty="0"/>
              <a:t>Die Beiträge helfen, finanzielle Belastungen zu </a:t>
            </a:r>
            <a:r>
              <a:rPr lang="de-DE" sz="1600" b="1" dirty="0"/>
              <a:t>senken</a:t>
            </a:r>
            <a:r>
              <a:rPr lang="de-DE" sz="1600" dirty="0"/>
              <a:t> und Investitionen in Nachhaltigkeit und Innovation zu </a:t>
            </a:r>
            <a:r>
              <a:rPr lang="de-DE" sz="1600" b="1" dirty="0"/>
              <a:t>fördern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1600" b="1" dirty="0"/>
              <a:t>Genehmigung eines Landesbeitrages in De Minimis</a:t>
            </a:r>
            <a:r>
              <a:rPr lang="de-DE" sz="1600" dirty="0"/>
              <a:t> durch das zuständige Landesamt nach Mitteilung von Seiten der Bank/KAG über die Auszahlung der Finanzierung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1600" b="1" dirty="0"/>
              <a:t>Jährliche Auszahlung </a:t>
            </a:r>
            <a:r>
              <a:rPr lang="de-DE" sz="1600" dirty="0"/>
              <a:t>des Landesbeitrages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1600" b="1" dirty="0"/>
              <a:t>Budget für die Landesbeiträge </a:t>
            </a:r>
            <a:r>
              <a:rPr lang="de-DE" sz="1600" dirty="0"/>
              <a:t>für das Jahr 2026: </a:t>
            </a:r>
            <a:r>
              <a:rPr lang="de-DE" sz="1600" b="1" dirty="0"/>
              <a:t>2.500.000 Euro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1600" dirty="0"/>
              <a:t>Durch die neue Maßnahme sollen jährlich </a:t>
            </a:r>
            <a:r>
              <a:rPr lang="de-DE" sz="1600" b="1" dirty="0"/>
              <a:t>100 Millionen Investitionen </a:t>
            </a:r>
            <a:r>
              <a:rPr lang="de-DE" sz="1600" dirty="0"/>
              <a:t>in Nachhaltigkeit und Innovation aktiviert werden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1600" dirty="0"/>
              <a:t>Steuerung des Verfahrens über die </a:t>
            </a:r>
            <a:r>
              <a:rPr lang="de-DE" sz="1600" b="1" dirty="0"/>
              <a:t>digitale Plattform </a:t>
            </a:r>
            <a:r>
              <a:rPr lang="de-DE" sz="1600" b="1" dirty="0" err="1"/>
              <a:t>MyCivis</a:t>
            </a:r>
            <a:endParaRPr lang="de-DE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1600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1E76384-6842-D12D-6C37-5D18AE6F94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1CA634B-EE3A-F043-9605-67067B4CCBC4}" type="slidenum">
              <a:rPr lang="de-IT" smtClean="0"/>
              <a:pPr/>
              <a:t>12</a:t>
            </a:fld>
            <a:endParaRPr lang="de-IT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935C5CF2-27B6-AB64-EC57-7767350CAD01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311898" y="1825626"/>
            <a:ext cx="5352199" cy="4352494"/>
          </a:xfrm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1600" dirty="0"/>
              <a:t>Nuovi </a:t>
            </a:r>
            <a:r>
              <a:rPr lang="it-IT" sz="1600" b="1" dirty="0"/>
              <a:t>contributi in conto interesse per agevolare l’accesso alla liquidità </a:t>
            </a:r>
            <a:r>
              <a:rPr lang="it-IT" sz="1600" dirty="0"/>
              <a:t>a favore delle imprese altoatesine per investimenti sostenibili negli ambiti ESG e innovazione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1600" dirty="0">
                <a:sym typeface="Wingdings" panose="05000000000000000000" pitchFamily="2" charset="2"/>
              </a:rPr>
              <a:t>I contributi aiutano a </a:t>
            </a:r>
            <a:r>
              <a:rPr lang="it-IT" sz="1600" b="1" dirty="0">
                <a:sym typeface="Wingdings" panose="05000000000000000000" pitchFamily="2" charset="2"/>
              </a:rPr>
              <a:t>ridurre</a:t>
            </a:r>
            <a:r>
              <a:rPr lang="it-IT" sz="1600" dirty="0">
                <a:sym typeface="Wingdings" panose="05000000000000000000" pitchFamily="2" charset="2"/>
              </a:rPr>
              <a:t> gli oneri finanziari e a </a:t>
            </a:r>
            <a:r>
              <a:rPr lang="it-IT" sz="1600" b="1" dirty="0">
                <a:sym typeface="Wingdings" panose="05000000000000000000" pitchFamily="2" charset="2"/>
              </a:rPr>
              <a:t>promuovere</a:t>
            </a:r>
            <a:r>
              <a:rPr lang="it-IT" sz="1600" dirty="0">
                <a:sym typeface="Wingdings" panose="05000000000000000000" pitchFamily="2" charset="2"/>
              </a:rPr>
              <a:t> gli investimenti in sostenibilità e innovazione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1600" b="1" noProof="0" dirty="0">
                <a:sym typeface="Wingdings" panose="05000000000000000000" pitchFamily="2" charset="2"/>
              </a:rPr>
              <a:t>Approvazione di un contributo provinciale in de </a:t>
            </a:r>
            <a:r>
              <a:rPr lang="it-IT" sz="1600" b="1" noProof="0" dirty="0" err="1">
                <a:sym typeface="Wingdings" panose="05000000000000000000" pitchFamily="2" charset="2"/>
              </a:rPr>
              <a:t>minimis</a:t>
            </a:r>
            <a:r>
              <a:rPr lang="it-IT" sz="1600" noProof="0" dirty="0">
                <a:sym typeface="Wingdings" panose="05000000000000000000" pitchFamily="2" charset="2"/>
              </a:rPr>
              <a:t> </a:t>
            </a:r>
            <a:r>
              <a:rPr lang="it-IT" sz="1600" dirty="0">
                <a:sym typeface="Wingdings" panose="05000000000000000000" pitchFamily="2" charset="2"/>
              </a:rPr>
              <a:t>da parte dell’Ufficio provinciale competente </a:t>
            </a:r>
            <a:r>
              <a:rPr lang="it-IT" sz="1600" noProof="0" dirty="0">
                <a:sym typeface="Wingdings" panose="05000000000000000000" pitchFamily="2" charset="2"/>
              </a:rPr>
              <a:t>a seguito della comunicazione da parte della Banca/SGR di avvenuta erogazione del finanziamento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1600" b="1" noProof="0" dirty="0">
                <a:sym typeface="Wingdings" panose="05000000000000000000" pitchFamily="2" charset="2"/>
              </a:rPr>
              <a:t>Erogazione annuale </a:t>
            </a:r>
            <a:r>
              <a:rPr lang="it-IT" sz="1600" noProof="0" dirty="0">
                <a:sym typeface="Wingdings" panose="05000000000000000000" pitchFamily="2" charset="2"/>
              </a:rPr>
              <a:t>del contributo provinciale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1600" b="1" dirty="0">
                <a:sym typeface="Wingdings" panose="05000000000000000000" pitchFamily="2" charset="2"/>
              </a:rPr>
              <a:t>Budget per i contributi provinciali </a:t>
            </a:r>
            <a:r>
              <a:rPr lang="it-IT" sz="1600" dirty="0">
                <a:sym typeface="Wingdings" panose="05000000000000000000" pitchFamily="2" charset="2"/>
              </a:rPr>
              <a:t>per l’anno 2026: </a:t>
            </a:r>
            <a:r>
              <a:rPr lang="it-IT" sz="1600" b="1" dirty="0">
                <a:sym typeface="Wingdings" panose="05000000000000000000" pitchFamily="2" charset="2"/>
              </a:rPr>
              <a:t>2.500.000 euro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1600" noProof="0" dirty="0">
                <a:sym typeface="Wingdings" panose="05000000000000000000" pitchFamily="2" charset="2"/>
              </a:rPr>
              <a:t>Con la nuova misura si intende attivare annualmente</a:t>
            </a:r>
            <a:br>
              <a:rPr lang="it-IT" sz="1600" noProof="0" dirty="0">
                <a:sym typeface="Wingdings" panose="05000000000000000000" pitchFamily="2" charset="2"/>
              </a:rPr>
            </a:br>
            <a:r>
              <a:rPr lang="it-IT" sz="1600" b="1" noProof="0" dirty="0">
                <a:sym typeface="Wingdings" panose="05000000000000000000" pitchFamily="2" charset="2"/>
              </a:rPr>
              <a:t>100 milioni di investimenti</a:t>
            </a:r>
            <a:r>
              <a:rPr lang="it-IT" sz="1600" noProof="0" dirty="0">
                <a:sym typeface="Wingdings" panose="05000000000000000000" pitchFamily="2" charset="2"/>
              </a:rPr>
              <a:t> in sostenibilità e innovazione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1600" dirty="0">
                <a:sym typeface="Wingdings" panose="05000000000000000000" pitchFamily="2" charset="2"/>
              </a:rPr>
              <a:t>Gestione della procedura tramite la </a:t>
            </a:r>
            <a:r>
              <a:rPr lang="it-IT" sz="1600" b="1" dirty="0">
                <a:sym typeface="Wingdings" panose="05000000000000000000" pitchFamily="2" charset="2"/>
              </a:rPr>
              <a:t>piattaforma digitale </a:t>
            </a:r>
            <a:r>
              <a:rPr lang="it-IT" sz="1600" b="1" dirty="0" err="1">
                <a:sym typeface="Wingdings" panose="05000000000000000000" pitchFamily="2" charset="2"/>
              </a:rPr>
              <a:t>MyCivis</a:t>
            </a:r>
            <a:endParaRPr lang="it-IT" sz="1600" b="1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3420421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5EE7BC-628F-5AF4-14FA-34C407C96A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dressen und Öffnungszeiten | LutherMuseen | Stiftung Luthergedenkstätten">
            <a:extLst>
              <a:ext uri="{FF2B5EF4-FFF2-40B4-BE49-F238E27FC236}">
                <a16:creationId xmlns:a16="http://schemas.microsoft.com/office/drawing/2014/main" id="{B235ABF4-853D-4EA0-FD83-039D25760C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06381" y="-2556028"/>
            <a:ext cx="529031" cy="588640"/>
          </a:xfrm>
          <a:prstGeom prst="rect">
            <a:avLst/>
          </a:prstGeom>
          <a:noFill/>
          <a:effectLst>
            <a:glow rad="127000">
              <a:schemeClr val="accent1">
                <a:alpha val="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1956FA89-07EB-07A0-6A99-FF5DD27567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34600"/>
            <a:ext cx="10719062" cy="960315"/>
          </a:xfrm>
        </p:spPr>
        <p:txBody>
          <a:bodyPr>
            <a:normAutofit fontScale="90000"/>
          </a:bodyPr>
          <a:lstStyle/>
          <a:p>
            <a:r>
              <a:rPr lang="de-DE" dirty="0"/>
              <a:t>Beginn und Dauer der Maßnahme / </a:t>
            </a:r>
            <a:r>
              <a:rPr lang="it-IT" noProof="1"/>
              <a:t>Avvio e durata della misura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FA9FC1A-BCFD-BBE3-0922-8F162F1678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6"/>
            <a:ext cx="10615368" cy="4352498"/>
          </a:xfrm>
        </p:spPr>
        <p:txBody>
          <a:bodyPr>
            <a:normAutofit/>
          </a:bodyPr>
          <a:lstStyle/>
          <a:p>
            <a:endParaRPr lang="de-DE" sz="2000" dirty="0"/>
          </a:p>
          <a:p>
            <a:r>
              <a:rPr lang="de-DE" sz="2000" dirty="0"/>
              <a:t>Die Maßnahme startet </a:t>
            </a:r>
            <a:r>
              <a:rPr lang="de-DE" sz="2000" b="1" dirty="0"/>
              <a:t>ab Februar 2026</a:t>
            </a:r>
            <a:r>
              <a:rPr lang="de-DE" sz="2000" dirty="0"/>
              <a:t>. Sie gilt für Finanzierungen, die </a:t>
            </a:r>
            <a:r>
              <a:rPr lang="de-DE" sz="2000" b="1" dirty="0"/>
              <a:t>bis einschließlich 31. Juli 2030 </a:t>
            </a:r>
            <a:r>
              <a:rPr lang="de-DE" sz="2000" dirty="0"/>
              <a:t>gewährt werden: ausschlaggebend ist das Datum des Beschlusses der finanzierenden Bank oder KAG</a:t>
            </a:r>
          </a:p>
          <a:p>
            <a:pPr algn="ctr"/>
            <a:endParaRPr lang="de-DE" dirty="0"/>
          </a:p>
          <a:p>
            <a:r>
              <a:rPr lang="it-IT" sz="2000" dirty="0"/>
              <a:t>La misura prende il via </a:t>
            </a:r>
            <a:r>
              <a:rPr lang="it-IT" sz="2000" b="1" dirty="0"/>
              <a:t>da febbraio 2026</a:t>
            </a:r>
            <a:r>
              <a:rPr lang="it-IT" sz="2000" dirty="0"/>
              <a:t>. È valida per </a:t>
            </a:r>
            <a:r>
              <a:rPr lang="it-IT" sz="2000" noProof="0" dirty="0"/>
              <a:t>finanziamenti concessi </a:t>
            </a:r>
            <a:r>
              <a:rPr lang="it-IT" sz="2000" b="1" noProof="0" dirty="0"/>
              <a:t>fino al 31 luglio 2030 incluso</a:t>
            </a:r>
            <a:r>
              <a:rPr lang="it-IT" sz="2000" noProof="0" dirty="0"/>
              <a:t>: fa fede la data della delibera della Banca o della SGR finanziatrice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A13C27D-7458-82E3-EB8B-2D09EBA0B2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1CA634B-EE3A-F043-9605-67067B4CCBC4}" type="slidenum">
              <a:rPr lang="de-IT" smtClean="0"/>
              <a:pPr/>
              <a:t>13</a:t>
            </a:fld>
            <a:endParaRPr lang="de-IT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74757B1-696A-677B-F965-37878E72DA75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11146053" y="1825626"/>
            <a:ext cx="207745" cy="4352494"/>
          </a:xfrm>
        </p:spPr>
        <p:txBody>
          <a:bodyPr/>
          <a:lstStyle/>
          <a:p>
            <a:endParaRPr lang="de-DE" dirty="0">
              <a:sym typeface="Wingdings" panose="05000000000000000000" pitchFamily="2" charset="2"/>
            </a:endParaRPr>
          </a:p>
          <a:p>
            <a:endParaRPr lang="de-DE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1170855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606E4B-5881-C837-E65F-C3C85E916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34600"/>
            <a:ext cx="10514013" cy="930571"/>
          </a:xfrm>
        </p:spPr>
        <p:txBody>
          <a:bodyPr/>
          <a:lstStyle/>
          <a:p>
            <a:r>
              <a:rPr lang="de-DE" dirty="0"/>
              <a:t>Rechtliche Grundlage / </a:t>
            </a:r>
            <a:r>
              <a:rPr lang="it-IT" noProof="0" dirty="0"/>
              <a:t>Normativa di riferimento</a:t>
            </a:r>
            <a:endParaRPr lang="de-I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C98775C-81E9-D27D-00C0-E05869B0AE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de-DE" sz="20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b="1" dirty="0"/>
              <a:t>Landesgesetz Nr. 4 vom 19. Januar 2012 </a:t>
            </a:r>
            <a:r>
              <a:rPr lang="de-DE" sz="2000" dirty="0"/>
              <a:t>„Garantiegenossenschaften und Zugang zu einem Kredit von Seiten der Unternehmen“</a:t>
            </a:r>
          </a:p>
          <a:p>
            <a:r>
              <a:rPr lang="de-DE" sz="2000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b="1" dirty="0"/>
              <a:t>Anwendungsrichtlinien</a:t>
            </a:r>
            <a:r>
              <a:rPr lang="de-DE" sz="2000" dirty="0"/>
              <a:t> für die Gewährung von Beiträgen an Garantiegenossenschaften zur Erleichterung des Kreditzugangs für Unternehmen (Beschluss der Landesregierung Nr. 809 vom 1. Oktober 2019)</a:t>
            </a:r>
            <a:endParaRPr lang="de-IT" sz="2000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0F53026-BF52-394F-883B-8FE64696A0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1CA634B-EE3A-F043-9605-67067B4CCBC4}" type="slidenum">
              <a:rPr lang="de-IT" smtClean="0"/>
              <a:pPr/>
              <a:t>14</a:t>
            </a:fld>
            <a:endParaRPr lang="de-IT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13E40BF-2A6F-C4D6-17EC-56F829DD4392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it-IT" sz="2000" b="1" noProof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000" b="1" noProof="0" dirty="0"/>
              <a:t>Legge provinciale 19 gennaio 2012, n. 4 «</a:t>
            </a:r>
            <a:r>
              <a:rPr lang="it-IT" sz="2000" noProof="0" dirty="0"/>
              <a:t>Cooperative di garanzia fidi e accesso al credito da parte delle imprese»</a:t>
            </a:r>
          </a:p>
          <a:p>
            <a:endParaRPr lang="it-IT" sz="2000" noProof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000" b="1" noProof="0" dirty="0"/>
              <a:t>Criteri di attuazione </a:t>
            </a:r>
            <a:r>
              <a:rPr lang="it-IT" sz="2000" noProof="0" dirty="0"/>
              <a:t>per la concessione di contributi alle Cooperative di garanzia fidi per agevolare l’accesso al credito delle imprese (delibera della Giunta provinciale 1 ottobre 2019, n. 809)</a:t>
            </a:r>
          </a:p>
          <a:p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3589940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CB4FAAB2-3A9E-DB10-6C55-542A3A51E8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b="1" dirty="0">
                <a:latin typeface="Calibri" panose="020F0502020204030204" pitchFamily="34" charset="0"/>
              </a:rPr>
              <a:t>Landesrat für Deutsche Bildung und Kultur, für Bildungsförderung, Kulturgüter, Innovation, Forschung, Universität und Museen</a:t>
            </a:r>
          </a:p>
          <a:p>
            <a:r>
              <a:rPr lang="de-DE" dirty="0"/>
              <a:t>Andreas-Hofer-Straße 18</a:t>
            </a:r>
            <a:br>
              <a:rPr lang="de-DE" dirty="0"/>
            </a:br>
            <a:r>
              <a:rPr lang="de-DE" dirty="0"/>
              <a:t>39100 Bozen</a:t>
            </a:r>
            <a:br>
              <a:rPr lang="de-DE" dirty="0"/>
            </a:br>
            <a:r>
              <a:rPr lang="de-DE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www.provinz.bz.it</a:t>
            </a:r>
            <a:r>
              <a:rPr lang="de-DE" dirty="0"/>
              <a:t>	</a:t>
            </a:r>
            <a:endParaRPr lang="de-IT" dirty="0"/>
          </a:p>
          <a:p>
            <a:endParaRPr lang="de-IT" dirty="0"/>
          </a:p>
        </p:txBody>
      </p:sp>
      <p:sp>
        <p:nvSpPr>
          <p:cNvPr id="3" name="Inhaltsplatzhalter 1">
            <a:extLst>
              <a:ext uri="{FF2B5EF4-FFF2-40B4-BE49-F238E27FC236}">
                <a16:creationId xmlns:a16="http://schemas.microsoft.com/office/drawing/2014/main" id="{95F9FA94-9B1B-98E2-C418-3C7F708F71F6}"/>
              </a:ext>
            </a:extLst>
          </p:cNvPr>
          <p:cNvSpPr txBox="1">
            <a:spLocks/>
          </p:cNvSpPr>
          <p:nvPr/>
        </p:nvSpPr>
        <p:spPr>
          <a:xfrm>
            <a:off x="6311902" y="3429000"/>
            <a:ext cx="4608512" cy="263126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2400" kern="1200" baseline="0">
                <a:solidFill>
                  <a:schemeClr val="tx1"/>
                </a:solidFill>
                <a:latin typeface="Asap" pitchFamily="2" charset="77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400" kern="1200" baseline="0">
                <a:solidFill>
                  <a:schemeClr val="tx1"/>
                </a:solidFill>
                <a:latin typeface="Asap" pitchFamily="2" charset="77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400" kern="1200" baseline="0">
                <a:solidFill>
                  <a:schemeClr val="tx1"/>
                </a:solidFill>
                <a:latin typeface="Asap" pitchFamily="2" charset="77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 baseline="0">
                <a:solidFill>
                  <a:schemeClr val="tx1"/>
                </a:solidFill>
                <a:latin typeface="Asap" pitchFamily="2" charset="77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 baseline="0">
                <a:solidFill>
                  <a:schemeClr val="tx1"/>
                </a:solidFill>
                <a:latin typeface="Asap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b="1" noProof="0" dirty="0"/>
              <a:t>Assessore a Istruzione, Formazione e Cultura tedesca, Diritto allo studio, Beni culturali, Innovazione, Ricerca, Università e Musei</a:t>
            </a:r>
          </a:p>
          <a:p>
            <a:r>
              <a:rPr lang="it-IT" noProof="0" dirty="0"/>
              <a:t>Via Andreas Hofer 18</a:t>
            </a:r>
            <a:br>
              <a:rPr lang="it-IT" noProof="0" dirty="0"/>
            </a:br>
            <a:r>
              <a:rPr lang="it-IT" noProof="0" dirty="0"/>
              <a:t>39100 Bolzano</a:t>
            </a:r>
            <a:br>
              <a:rPr lang="it-IT" noProof="0" dirty="0"/>
            </a:br>
            <a:r>
              <a:rPr lang="it-IT" noProof="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www.provincia.bz.it</a:t>
            </a:r>
            <a:r>
              <a:rPr lang="it-IT" noProof="0" dirty="0"/>
              <a:t>	</a:t>
            </a:r>
          </a:p>
          <a:p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537544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9E2AE9-7AC6-AA4A-F5A4-B927B6D5D8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31FDF44-ABEE-F7B9-488B-FDF87D4FF8D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283176" y="2617771"/>
            <a:ext cx="7796998" cy="1622458"/>
          </a:xfrm>
        </p:spPr>
        <p:txBody>
          <a:bodyPr>
            <a:noAutofit/>
          </a:bodyPr>
          <a:lstStyle/>
          <a:p>
            <a:r>
              <a:rPr lang="de-DE" sz="3200" dirty="0"/>
              <a:t>Philipp Achammer</a:t>
            </a:r>
          </a:p>
          <a:p>
            <a:endParaRPr lang="de-DE" sz="2600" dirty="0"/>
          </a:p>
          <a:p>
            <a:r>
              <a:rPr lang="de-DE" sz="2400" dirty="0"/>
              <a:t>Landesrat für Deutsche Bildung und Kultur, für Bildungsförderung, Kulturgüter, Innovation, Forschung, Universität und Museen</a:t>
            </a:r>
          </a:p>
        </p:txBody>
      </p:sp>
    </p:spTree>
    <p:extLst>
      <p:ext uri="{BB962C8B-B14F-4D97-AF65-F5344CB8AC3E}">
        <p14:creationId xmlns:p14="http://schemas.microsoft.com/office/powerpoint/2010/main" val="4098129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EBF800-1838-D676-016C-22BFC651FA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72BD1A7-5F5A-3514-3B19-A1266D8176A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283176" y="2617771"/>
            <a:ext cx="7796998" cy="1622458"/>
          </a:xfrm>
        </p:spPr>
        <p:txBody>
          <a:bodyPr>
            <a:noAutofit/>
          </a:bodyPr>
          <a:lstStyle/>
          <a:p>
            <a:r>
              <a:rPr lang="de-DE" sz="3200" dirty="0"/>
              <a:t>Franz Schöpf</a:t>
            </a:r>
          </a:p>
          <a:p>
            <a:endParaRPr lang="de-DE" sz="2600" dirty="0"/>
          </a:p>
          <a:p>
            <a:r>
              <a:rPr lang="de-DE" sz="2400" dirty="0"/>
              <a:t>Direktor der Abteilung Innovation, Forschung, Universität und Museen</a:t>
            </a:r>
          </a:p>
        </p:txBody>
      </p:sp>
    </p:spTree>
    <p:extLst>
      <p:ext uri="{BB962C8B-B14F-4D97-AF65-F5344CB8AC3E}">
        <p14:creationId xmlns:p14="http://schemas.microsoft.com/office/powerpoint/2010/main" val="3391775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BA2F36-1F24-FB26-F3F4-DF490B9323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BDD383-D9E3-0B08-C2C3-0F1B257EA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Ziele / </a:t>
            </a:r>
            <a:r>
              <a:rPr lang="it-IT" dirty="0"/>
              <a:t>Obiettivi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41FA901-4C66-9924-26EA-722BB48DF0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1595" y="1825626"/>
            <a:ext cx="5363851" cy="4352498"/>
          </a:xfrm>
        </p:spPr>
        <p:txBody>
          <a:bodyPr>
            <a:normAutofit/>
          </a:bodyPr>
          <a:lstStyle/>
          <a:p>
            <a:r>
              <a:rPr lang="de-DE" sz="2000" b="1" dirty="0">
                <a:latin typeface="Asap"/>
              </a:rPr>
              <a:t>Einführung von Art. 6/</a:t>
            </a:r>
            <a:r>
              <a:rPr lang="de-DE" sz="2000" b="1" dirty="0" err="1">
                <a:latin typeface="Asap"/>
              </a:rPr>
              <a:t>ter</a:t>
            </a:r>
            <a:r>
              <a:rPr lang="de-DE" sz="2000" b="1" dirty="0">
                <a:latin typeface="Asap"/>
              </a:rPr>
              <a:t> </a:t>
            </a:r>
            <a:r>
              <a:rPr lang="de-DE" sz="2000" dirty="0">
                <a:latin typeface="Asap"/>
              </a:rPr>
              <a:t>in die Anwendungsrichtlinien des Landesgesetzes 4/2012: </a:t>
            </a:r>
            <a:r>
              <a:rPr lang="de-DE" sz="2000" b="1" dirty="0">
                <a:latin typeface="Asap"/>
              </a:rPr>
              <a:t>neue Zinsbeiträge zur Erleichterung des Liquiditätszugangs </a:t>
            </a:r>
            <a:r>
              <a:rPr lang="de-DE" sz="2000" dirty="0">
                <a:latin typeface="Asap"/>
              </a:rPr>
              <a:t>zugunsten von Südtiroler Unternehmen für nachhaltige Investitionen mit dem Ziel:</a:t>
            </a:r>
            <a:br>
              <a:rPr lang="de-DE" sz="2000" dirty="0">
                <a:latin typeface="Asap"/>
              </a:rPr>
            </a:br>
            <a:br>
              <a:rPr lang="de-DE" sz="2000" dirty="0">
                <a:latin typeface="Asap"/>
              </a:rPr>
            </a:br>
            <a:r>
              <a:rPr lang="de-DE" sz="2000" dirty="0">
                <a:latin typeface="Asap"/>
                <a:sym typeface="Wingdings" panose="05000000000000000000" pitchFamily="2" charset="2"/>
              </a:rPr>
              <a:t> die </a:t>
            </a:r>
            <a:r>
              <a:rPr lang="de-DE" sz="2000" b="1" dirty="0">
                <a:latin typeface="Asap"/>
                <a:sym typeface="Wingdings" panose="05000000000000000000" pitchFamily="2" charset="2"/>
              </a:rPr>
              <a:t>Wettbewerbsfähigkeit</a:t>
            </a:r>
            <a:r>
              <a:rPr lang="de-DE" sz="2000" dirty="0">
                <a:latin typeface="Asap"/>
                <a:sym typeface="Wingdings" panose="05000000000000000000" pitchFamily="2" charset="2"/>
              </a:rPr>
              <a:t> der Unternehmen auf dem Markt zu stärken</a:t>
            </a:r>
            <a:br>
              <a:rPr lang="de-DE" sz="2000" dirty="0">
                <a:latin typeface="Asap"/>
                <a:sym typeface="Wingdings" panose="05000000000000000000" pitchFamily="2" charset="2"/>
              </a:rPr>
            </a:br>
            <a:r>
              <a:rPr lang="de-DE" sz="2000" dirty="0">
                <a:latin typeface="Asap"/>
                <a:sym typeface="Wingdings" panose="05000000000000000000" pitchFamily="2" charset="2"/>
              </a:rPr>
              <a:t> Unternehmen zu fördern, Investitionen in </a:t>
            </a:r>
            <a:r>
              <a:rPr lang="de-DE" sz="2000" b="1" dirty="0">
                <a:latin typeface="Asap"/>
                <a:sym typeface="Wingdings" panose="05000000000000000000" pitchFamily="2" charset="2"/>
              </a:rPr>
              <a:t>Nachhaltigkeit (ESG) und Innovation </a:t>
            </a:r>
            <a:r>
              <a:rPr lang="de-DE" sz="2000" dirty="0">
                <a:latin typeface="Asap"/>
                <a:sym typeface="Wingdings" panose="05000000000000000000" pitchFamily="2" charset="2"/>
              </a:rPr>
              <a:t>zu tätigen</a:t>
            </a:r>
          </a:p>
          <a:p>
            <a:endParaRPr lang="de-DE" sz="2000" dirty="0">
              <a:latin typeface="Asap"/>
              <a:sym typeface="Wingdings" panose="05000000000000000000" pitchFamily="2" charset="2"/>
            </a:endParaRPr>
          </a:p>
          <a:p>
            <a:r>
              <a:rPr lang="it-IT" sz="2000" i="1" dirty="0">
                <a:latin typeface="Asap"/>
                <a:sym typeface="Wingdings" panose="05000000000000000000" pitchFamily="2" charset="2"/>
              </a:rPr>
              <a:t>ESG =</a:t>
            </a:r>
            <a:r>
              <a:rPr lang="de-DE" sz="2000" i="1" dirty="0">
                <a:latin typeface="Asap"/>
                <a:sym typeface="Wingdings" panose="05000000000000000000" pitchFamily="2" charset="2"/>
              </a:rPr>
              <a:t> Umwelt, Soziales und Unternehmensführung</a:t>
            </a:r>
            <a:endParaRPr lang="de-DE" sz="2000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83B94DE-41B4-E040-B246-B8CAB456D6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1CA634B-EE3A-F043-9605-67067B4CCBC4}" type="slidenum">
              <a:rPr lang="de-IT" smtClean="0"/>
              <a:pPr/>
              <a:t>4</a:t>
            </a:fld>
            <a:endParaRPr lang="de-IT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29BEC9E-5DE3-ECDF-339C-85CDF7ABBE1A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372519" y="1825626"/>
            <a:ext cx="4911365" cy="4352494"/>
          </a:xfrm>
        </p:spPr>
        <p:txBody>
          <a:bodyPr>
            <a:normAutofit/>
          </a:bodyPr>
          <a:lstStyle/>
          <a:p>
            <a:r>
              <a:rPr lang="it-IT" sz="2000" b="1" dirty="0">
                <a:latin typeface="Asap"/>
              </a:rPr>
              <a:t>Introduzione dell’art. 6/ter </a:t>
            </a:r>
            <a:r>
              <a:rPr lang="it-IT" sz="2000" dirty="0">
                <a:latin typeface="Asap"/>
              </a:rPr>
              <a:t>nei criteri di attuazione della legge provinciale 4/2012: </a:t>
            </a:r>
            <a:r>
              <a:rPr lang="it-IT" sz="2000" b="1" dirty="0">
                <a:latin typeface="Asap"/>
              </a:rPr>
              <a:t>nuovi contributi in conto interessi per agevolare l’accesso alla liquidità</a:t>
            </a:r>
            <a:r>
              <a:rPr lang="it-IT" sz="2000" dirty="0">
                <a:latin typeface="Asap"/>
              </a:rPr>
              <a:t> a favore delle imprese altoatesine per investimenti sostenibili al fine di:</a:t>
            </a:r>
            <a:br>
              <a:rPr lang="it-IT" sz="2000" dirty="0">
                <a:latin typeface="Asap"/>
              </a:rPr>
            </a:br>
            <a:br>
              <a:rPr lang="de-DE" sz="2000" dirty="0">
                <a:latin typeface="Asap"/>
              </a:rPr>
            </a:br>
            <a:r>
              <a:rPr lang="de-DE" sz="2000" dirty="0">
                <a:latin typeface="Asap"/>
                <a:sym typeface="Wingdings" panose="05000000000000000000" pitchFamily="2" charset="2"/>
              </a:rPr>
              <a:t> </a:t>
            </a:r>
            <a:r>
              <a:rPr lang="it-IT" sz="2000" dirty="0">
                <a:latin typeface="Asap"/>
                <a:sym typeface="Wingdings" panose="05000000000000000000" pitchFamily="2" charset="2"/>
              </a:rPr>
              <a:t>rafforzare la </a:t>
            </a:r>
            <a:r>
              <a:rPr lang="it-IT" sz="2000" b="1" dirty="0">
                <a:latin typeface="Asap"/>
                <a:sym typeface="Wingdings" panose="05000000000000000000" pitchFamily="2" charset="2"/>
              </a:rPr>
              <a:t>competitività</a:t>
            </a:r>
            <a:r>
              <a:rPr lang="it-IT" sz="2000" dirty="0">
                <a:latin typeface="Asap"/>
                <a:sym typeface="Wingdings" panose="05000000000000000000" pitchFamily="2" charset="2"/>
              </a:rPr>
              <a:t> delle imprese sul mercato</a:t>
            </a:r>
            <a:br>
              <a:rPr lang="it-IT" sz="2000" dirty="0">
                <a:latin typeface="Asap"/>
                <a:sym typeface="Wingdings" panose="05000000000000000000" pitchFamily="2" charset="2"/>
              </a:rPr>
            </a:br>
            <a:r>
              <a:rPr lang="de-DE" sz="2000" dirty="0">
                <a:latin typeface="Asap"/>
                <a:sym typeface="Wingdings" panose="05000000000000000000" pitchFamily="2" charset="2"/>
              </a:rPr>
              <a:t> </a:t>
            </a:r>
            <a:r>
              <a:rPr lang="it-IT" sz="2000" dirty="0">
                <a:latin typeface="Asap"/>
                <a:sym typeface="Wingdings" panose="05000000000000000000" pitchFamily="2" charset="2"/>
              </a:rPr>
              <a:t>incentivare le imprese ad investire in </a:t>
            </a:r>
            <a:r>
              <a:rPr lang="it-IT" sz="2000" b="1" dirty="0">
                <a:latin typeface="Asap"/>
                <a:sym typeface="Wingdings" panose="05000000000000000000" pitchFamily="2" charset="2"/>
              </a:rPr>
              <a:t>sostenibilità (ESG) e innovazione</a:t>
            </a:r>
          </a:p>
          <a:p>
            <a:endParaRPr lang="it-IT" sz="2000" dirty="0">
              <a:latin typeface="Asap"/>
              <a:sym typeface="Wingdings" panose="05000000000000000000" pitchFamily="2" charset="2"/>
            </a:endParaRPr>
          </a:p>
          <a:p>
            <a:r>
              <a:rPr lang="it-IT" sz="2000" i="1" dirty="0">
                <a:latin typeface="Asap"/>
                <a:sym typeface="Wingdings" panose="05000000000000000000" pitchFamily="2" charset="2"/>
              </a:rPr>
              <a:t>ESG =</a:t>
            </a:r>
            <a:r>
              <a:rPr lang="de-DE" sz="2000" i="1" dirty="0">
                <a:latin typeface="Asap"/>
                <a:sym typeface="Wingdings" panose="05000000000000000000" pitchFamily="2" charset="2"/>
              </a:rPr>
              <a:t> </a:t>
            </a:r>
            <a:r>
              <a:rPr lang="it-IT" sz="2000" i="1" dirty="0">
                <a:latin typeface="Asap"/>
                <a:sym typeface="Wingdings" panose="05000000000000000000" pitchFamily="2" charset="2"/>
              </a:rPr>
              <a:t>ambiente, sociale e gestione aziendale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761127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10F3CD-ED60-5C43-C816-03DEBFBB71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Strategische Partnerschaften / </a:t>
            </a:r>
            <a:r>
              <a:rPr lang="it-IT" noProof="0" dirty="0"/>
              <a:t>Partenariati strategici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ABA8CCD-FE03-29A9-FF6D-21750CDE0C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000" b="1" dirty="0"/>
              <a:t>Gemeinsame Erarbeitung eines neuen </a:t>
            </a:r>
            <a:r>
              <a:rPr lang="de-DE" sz="2000" b="1" dirty="0" err="1"/>
              <a:t>Einvernehmensprotokolls</a:t>
            </a:r>
            <a:r>
              <a:rPr lang="de-DE" sz="2000" dirty="0"/>
              <a:t> für eine aktive Zusammenarbeit zwischen: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der Autonomen Provinz Bozen – Südtirol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den lokalen Banken und Kapitalanlagegesellschaften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den lokalen Garantiegenossenschaften</a:t>
            </a:r>
          </a:p>
          <a:p>
            <a:r>
              <a:rPr lang="de-DE" sz="2000" dirty="0"/>
              <a:t>zur Förderung nachhaltiger Investitionen zu Gunsten der Südtiroler Unternehmen.</a:t>
            </a:r>
          </a:p>
          <a:p>
            <a:r>
              <a:rPr lang="de-DE" sz="2000" dirty="0"/>
              <a:t>Das </a:t>
            </a:r>
            <a:r>
              <a:rPr lang="de-DE" sz="2000" dirty="0" err="1"/>
              <a:t>Einvernehmensprotokoll</a:t>
            </a:r>
            <a:r>
              <a:rPr lang="de-DE" sz="2000" dirty="0"/>
              <a:t> trägt auch zur </a:t>
            </a:r>
            <a:r>
              <a:rPr lang="de-DE" sz="2000" b="1" dirty="0"/>
              <a:t>Erreichung der Klimaplan-Ziele Südtirol 2040 </a:t>
            </a:r>
            <a:r>
              <a:rPr lang="de-DE" sz="2000" dirty="0"/>
              <a:t>bei und stärkt die ökologische Nachhaltigkeit der Provinz.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E35509F-C27C-0944-5259-0790C33CBF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1CA634B-EE3A-F043-9605-67067B4CCBC4}" type="slidenum">
              <a:rPr lang="de-IT" smtClean="0"/>
              <a:pPr/>
              <a:t>5</a:t>
            </a:fld>
            <a:endParaRPr lang="de-IT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E6233F36-D847-6DB5-A0B9-953F278B2EE1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>
            <a:normAutofit/>
          </a:bodyPr>
          <a:lstStyle/>
          <a:p>
            <a:r>
              <a:rPr lang="it-IT" sz="2000" b="1" dirty="0"/>
              <a:t>Elaborazione congiunta di un nuovo protocollo d’intesa </a:t>
            </a:r>
            <a:r>
              <a:rPr lang="it-IT" sz="2000" dirty="0"/>
              <a:t>per una collaborazione attiva tra: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000" dirty="0"/>
              <a:t>la Provincia autonoma di Bolzano – Alto Adige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000" dirty="0"/>
              <a:t>le Banche locali e le Società di gestione del risparmio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000" dirty="0"/>
              <a:t>le Cooperative di garanzia fidi locali</a:t>
            </a:r>
          </a:p>
          <a:p>
            <a:r>
              <a:rPr lang="it-IT" sz="2000" dirty="0"/>
              <a:t>per la promozione di investimenti sostenibili a favore delle imprese altoatesine.</a:t>
            </a:r>
          </a:p>
          <a:p>
            <a:r>
              <a:rPr lang="it-IT" sz="2000" dirty="0"/>
              <a:t>Il protocollo d’intesa contribuisce anche al </a:t>
            </a:r>
            <a:r>
              <a:rPr lang="it-IT" sz="2000" b="1" dirty="0"/>
              <a:t>raggiungimento degli obiettivi del Piano Clima Alto Adige 2040 </a:t>
            </a:r>
            <a:r>
              <a:rPr lang="it-IT" sz="2000" dirty="0"/>
              <a:t>e rafforza la sostenibilità ecologica della Provincia.</a:t>
            </a:r>
          </a:p>
        </p:txBody>
      </p:sp>
    </p:spTree>
    <p:extLst>
      <p:ext uri="{BB962C8B-B14F-4D97-AF65-F5344CB8AC3E}">
        <p14:creationId xmlns:p14="http://schemas.microsoft.com/office/powerpoint/2010/main" val="12583512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4B3565-257B-8979-676F-2C467F325A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14D2C7-22FC-7688-9625-2BE056CA5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Partner: Land / </a:t>
            </a:r>
            <a:r>
              <a:rPr lang="it-IT" noProof="0" dirty="0"/>
              <a:t>Provincia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DDFCC5A-8F11-6BA6-57E6-5C1FFDC14C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2575"/>
            <a:ext cx="5041900" cy="4625549"/>
          </a:xfrm>
        </p:spPr>
        <p:txBody>
          <a:bodyPr>
            <a:normAutofit/>
          </a:bodyPr>
          <a:lstStyle/>
          <a:p>
            <a:r>
              <a:rPr lang="de-DE" sz="2000" b="1" u="sng" dirty="0"/>
              <a:t>Autonome Provinz Bozen – Südtirol</a:t>
            </a:r>
          </a:p>
          <a:p>
            <a:endParaRPr lang="de-DE" sz="2000" dirty="0"/>
          </a:p>
          <a:p>
            <a:r>
              <a:rPr lang="de-DE" sz="2000" dirty="0"/>
              <a:t>Einführung von </a:t>
            </a:r>
            <a:r>
              <a:rPr lang="de-DE" sz="2000" b="1" dirty="0"/>
              <a:t>Zinsbeiträgen zur Erleichterung des Liquiditätszugangs </a:t>
            </a:r>
            <a:r>
              <a:rPr lang="de-DE" sz="2000" dirty="0"/>
              <a:t>zugunsten von Südtiroler Unternehmen für folgende nachhaltige Investitionen (ESG):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b="1" dirty="0"/>
              <a:t>Umwelt (E-environment) und Innovation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b="1" dirty="0"/>
              <a:t>Soziales (S-social) und Innovation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b="1" dirty="0"/>
              <a:t>Unternehmensführung (G-</a:t>
            </a:r>
            <a:r>
              <a:rPr lang="de-DE" sz="2000" b="1" dirty="0" err="1"/>
              <a:t>governance</a:t>
            </a:r>
            <a:r>
              <a:rPr lang="de-DE" sz="2000" b="1" dirty="0"/>
              <a:t>) und Innovation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90CCBE9-3D04-793F-5E0E-70CDEB6A9C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1CA634B-EE3A-F043-9605-67067B4CCBC4}" type="slidenum">
              <a:rPr lang="de-IT" smtClean="0"/>
              <a:pPr/>
              <a:t>6</a:t>
            </a:fld>
            <a:endParaRPr lang="de-IT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359119B-889A-5A16-BD6F-47119B535C99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311899" y="1552571"/>
            <a:ext cx="5041900" cy="4625549"/>
          </a:xfrm>
        </p:spPr>
        <p:txBody>
          <a:bodyPr>
            <a:normAutofit/>
          </a:bodyPr>
          <a:lstStyle/>
          <a:p>
            <a:r>
              <a:rPr lang="it-IT" sz="2000" b="1" u="sng" noProof="0" dirty="0"/>
              <a:t>Provincia autonoma di Bolzano – Alto Adige</a:t>
            </a:r>
          </a:p>
          <a:p>
            <a:endParaRPr lang="it-IT" sz="2000" noProof="0" dirty="0"/>
          </a:p>
          <a:p>
            <a:r>
              <a:rPr lang="it-IT" sz="2000" dirty="0"/>
              <a:t>Introduzione di </a:t>
            </a:r>
            <a:r>
              <a:rPr lang="it-IT" sz="2000" b="1" dirty="0"/>
              <a:t>contributi in conto interesse per agevolare l’accesso alla liquidità </a:t>
            </a:r>
            <a:r>
              <a:rPr lang="it-IT" sz="2000" dirty="0"/>
              <a:t>a favore delle imprese altoatesine per i seguenti investimenti sostenibili (ESG):</a:t>
            </a:r>
            <a:endParaRPr lang="it-IT" sz="2000" noProof="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it-IT" sz="2000" b="1" dirty="0"/>
              <a:t>ambiente (E-</a:t>
            </a:r>
            <a:r>
              <a:rPr lang="it-IT" sz="2000" b="1" dirty="0" err="1"/>
              <a:t>environment</a:t>
            </a:r>
            <a:r>
              <a:rPr lang="it-IT" sz="2000" b="1" dirty="0"/>
              <a:t>) e innovazione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it-IT" sz="2000" b="1" dirty="0"/>
              <a:t>sociale (S-social) e innovazione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it-IT" sz="2000" b="1" dirty="0"/>
              <a:t>gestione aziendale (G-governance) e innovazione</a:t>
            </a:r>
            <a:endParaRPr lang="de-DE" sz="2000" b="1" dirty="0"/>
          </a:p>
          <a:p>
            <a:endParaRPr lang="it-IT" sz="2000" b="1" noProof="0" dirty="0"/>
          </a:p>
        </p:txBody>
      </p:sp>
    </p:spTree>
    <p:extLst>
      <p:ext uri="{BB962C8B-B14F-4D97-AF65-F5344CB8AC3E}">
        <p14:creationId xmlns:p14="http://schemas.microsoft.com/office/powerpoint/2010/main" val="22178245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92CC34-A9BA-0B01-A9D7-0B7D8A306C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3BE77B-CF57-D2BD-6780-B4CB1D19D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Partner: Banken-KAG / </a:t>
            </a:r>
            <a:r>
              <a:rPr lang="it-IT" noProof="0" dirty="0"/>
              <a:t>Banche-SGR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8049929-DA8E-FFD7-CEAA-63D35F09F4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2575"/>
            <a:ext cx="5041900" cy="4625549"/>
          </a:xfrm>
        </p:spPr>
        <p:txBody>
          <a:bodyPr>
            <a:noAutofit/>
          </a:bodyPr>
          <a:lstStyle/>
          <a:p>
            <a:r>
              <a:rPr lang="de-DE" sz="2000" b="1" u="sng" dirty="0"/>
              <a:t>Banken / Kapitalanlagegesellschaften</a:t>
            </a:r>
          </a:p>
          <a:p>
            <a:endParaRPr lang="de-DE" sz="2000" b="1" u="sng" dirty="0"/>
          </a:p>
          <a:p>
            <a:pPr lvl="0"/>
            <a:r>
              <a:rPr lang="de-DE" sz="2000" b="1" dirty="0"/>
              <a:t>Finanzierungen zu einem vorteilhaften Zinssatz (max. 10 Jahre) </a:t>
            </a:r>
            <a:r>
              <a:rPr lang="de-DE" sz="2000" dirty="0"/>
              <a:t>mit einem jährlichen variablen Zinssatz, der den 3-Monats-Euribor um: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1900" dirty="0"/>
              <a:t>höchstens </a:t>
            </a:r>
            <a:r>
              <a:rPr lang="de-DE" sz="1900" b="1" dirty="0"/>
              <a:t>150 Basispunkte </a:t>
            </a:r>
            <a:r>
              <a:rPr lang="de-DE" sz="1900" dirty="0"/>
              <a:t>übersteigt bei Finanzierungen, die von den Garantiegenossenschaften mit Gegengarantie durch den Zentralen Garantiefonds garantiert werden sowie jene, die direkt durch den Zentralen Garantiefonds garantiert werden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1900" dirty="0"/>
              <a:t>höchstens </a:t>
            </a:r>
            <a:r>
              <a:rPr lang="de-DE" sz="1900" b="1" dirty="0"/>
              <a:t>220 Basispunkte </a:t>
            </a:r>
            <a:r>
              <a:rPr lang="de-DE" sz="1900" dirty="0"/>
              <a:t>bei Finanzierungen, die von den Garantiegenossenschaften ohne Rückgarantie des Zentralen Garantiefonds garantiert werden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1EA6E2E-909B-11CB-7802-2FA9E8D460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1CA634B-EE3A-F043-9605-67067B4CCBC4}" type="slidenum">
              <a:rPr lang="de-IT" smtClean="0"/>
              <a:pPr/>
              <a:t>7</a:t>
            </a:fld>
            <a:endParaRPr lang="de-IT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8388FE7-A991-0C68-AAA4-9FBC49B8F902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311899" y="1552571"/>
            <a:ext cx="5041900" cy="4625549"/>
          </a:xfrm>
        </p:spPr>
        <p:txBody>
          <a:bodyPr>
            <a:normAutofit/>
          </a:bodyPr>
          <a:lstStyle/>
          <a:p>
            <a:r>
              <a:rPr lang="it-IT" sz="2000" b="1" u="sng" dirty="0"/>
              <a:t>Banche / Società di gestione del risparmio</a:t>
            </a:r>
          </a:p>
          <a:p>
            <a:endParaRPr lang="it-IT" sz="2000" noProof="0" dirty="0"/>
          </a:p>
          <a:p>
            <a:r>
              <a:rPr lang="it-IT" sz="2000" b="1" dirty="0"/>
              <a:t>Finanziamenti ad un tasso vantaggioso</a:t>
            </a:r>
            <a:r>
              <a:rPr lang="it-IT" sz="2000" b="1" dirty="0">
                <a:solidFill>
                  <a:srgbClr val="FF0000"/>
                </a:solidFill>
              </a:rPr>
              <a:t> </a:t>
            </a:r>
            <a:r>
              <a:rPr lang="it-IT" sz="2000" b="1" dirty="0"/>
              <a:t>(max. 10 anni)</a:t>
            </a:r>
            <a:r>
              <a:rPr lang="it-IT" sz="2000" dirty="0"/>
              <a:t> con un tasso variabile annuo non superiore ad Euribor 3 mesi maggiorato di uno spread: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000" dirty="0"/>
              <a:t>massimo di </a:t>
            </a:r>
            <a:r>
              <a:rPr lang="it-IT" sz="2000" b="1" dirty="0"/>
              <a:t>150 bps </a:t>
            </a:r>
            <a:r>
              <a:rPr lang="it-IT" sz="2000" dirty="0"/>
              <a:t>per finanziamenti garantiti da Cooperativa di garanzia fidi con controgaranzia del Fondo centrale di Garanzia, o garantiti direttamente dal Fondo centrale di Garanzia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000" dirty="0"/>
              <a:t>massimo di </a:t>
            </a:r>
            <a:r>
              <a:rPr lang="it-IT" sz="2000" b="1" dirty="0"/>
              <a:t>220 bps </a:t>
            </a:r>
            <a:r>
              <a:rPr lang="it-IT" sz="2000" dirty="0"/>
              <a:t>per finanziamenti garantiti da Cooperativa di garanzia fidi senza controgaranzia del Fondo centrale di Garanzia</a:t>
            </a:r>
          </a:p>
          <a:p>
            <a:endParaRPr lang="it-IT" sz="2000" b="1" noProof="0" dirty="0"/>
          </a:p>
        </p:txBody>
      </p:sp>
    </p:spTree>
    <p:extLst>
      <p:ext uri="{BB962C8B-B14F-4D97-AF65-F5344CB8AC3E}">
        <p14:creationId xmlns:p14="http://schemas.microsoft.com/office/powerpoint/2010/main" val="13872871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D8F8F2-21DE-6F11-E9CF-0B86E05816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72C187-0622-ED02-1CB5-134D9CF76B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34600"/>
            <a:ext cx="10983012" cy="960315"/>
          </a:xfrm>
        </p:spPr>
        <p:txBody>
          <a:bodyPr>
            <a:normAutofit fontScale="90000"/>
          </a:bodyPr>
          <a:lstStyle/>
          <a:p>
            <a:r>
              <a:rPr lang="de-DE" dirty="0"/>
              <a:t>Partner: Garantiegenossenschaften / </a:t>
            </a:r>
            <a:r>
              <a:rPr lang="it-IT" noProof="0" dirty="0"/>
              <a:t>Cooperative di garanzia fidi</a:t>
            </a:r>
            <a:br>
              <a:rPr lang="de-DE" dirty="0"/>
            </a:b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56228AB-A717-037B-D122-710BAE22E0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2575"/>
            <a:ext cx="5041900" cy="4625549"/>
          </a:xfrm>
        </p:spPr>
        <p:txBody>
          <a:bodyPr>
            <a:normAutofit/>
          </a:bodyPr>
          <a:lstStyle/>
          <a:p>
            <a:r>
              <a:rPr lang="de-DE" sz="2000" b="1" u="sng" dirty="0"/>
              <a:t>Garantiegenossenschaften</a:t>
            </a:r>
          </a:p>
          <a:p>
            <a:endParaRPr lang="de-DE" sz="2000" b="1" u="sng" dirty="0"/>
          </a:p>
          <a:p>
            <a:pPr lvl="0"/>
            <a:r>
              <a:rPr lang="de-DE" sz="2000" dirty="0"/>
              <a:t>Nach positiver Abschlussprüfung von Seiten der Banken / Kapitalanlagegesellschaften </a:t>
            </a:r>
            <a:r>
              <a:rPr lang="de-DE" sz="2000" b="1" dirty="0"/>
              <a:t>übernehmen die Garantiegenossenschaften eine Garantie bis zum gesetzlich zulässigen Höchstmaß</a:t>
            </a:r>
            <a:r>
              <a:rPr lang="de-DE" sz="2000" dirty="0"/>
              <a:t>.</a:t>
            </a:r>
          </a:p>
          <a:p>
            <a:pPr lvl="0"/>
            <a:r>
              <a:rPr lang="de-DE" sz="2000" dirty="0"/>
              <a:t>Im Falle einer Gegengarantie der Finanzierung aktivieren sie die Inanspruchnahme des </a:t>
            </a:r>
            <a:r>
              <a:rPr lang="de-DE" sz="2000" b="1" dirty="0"/>
              <a:t>Zentralen Garantiefonds</a:t>
            </a:r>
            <a:r>
              <a:rPr lang="de-DE" sz="2000" dirty="0"/>
              <a:t> für KMU.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80F886C-23C2-A2BD-24E2-E8C8F7A6D7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1CA634B-EE3A-F043-9605-67067B4CCBC4}" type="slidenum">
              <a:rPr lang="de-IT" smtClean="0"/>
              <a:pPr/>
              <a:t>8</a:t>
            </a:fld>
            <a:endParaRPr lang="de-IT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E6E7F545-999B-3A90-E005-7A53E173961A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311899" y="1552571"/>
            <a:ext cx="5041900" cy="4625549"/>
          </a:xfrm>
        </p:spPr>
        <p:txBody>
          <a:bodyPr>
            <a:normAutofit/>
          </a:bodyPr>
          <a:lstStyle/>
          <a:p>
            <a:r>
              <a:rPr lang="it-IT" sz="2000" b="1" u="sng" dirty="0"/>
              <a:t>Cooperative di garanzia fidi</a:t>
            </a:r>
          </a:p>
          <a:p>
            <a:endParaRPr lang="it-IT" sz="2000" noProof="0" dirty="0"/>
          </a:p>
          <a:p>
            <a:r>
              <a:rPr lang="it-IT" sz="2000" dirty="0"/>
              <a:t>Dopo la verifica finale positiva da parte delle Banche / Società di gestione del risparmio </a:t>
            </a:r>
            <a:r>
              <a:rPr lang="it-IT" sz="2000" b="1" dirty="0"/>
              <a:t>le Cooperative di garanzia fidi assumono una garanzia fino al limite massimo consentito dalla legge</a:t>
            </a:r>
            <a:r>
              <a:rPr lang="it-IT" sz="2000" dirty="0"/>
              <a:t>.</a:t>
            </a:r>
          </a:p>
          <a:p>
            <a:r>
              <a:rPr lang="it-IT" sz="2000" dirty="0"/>
              <a:t>In caso di controgaranzia del finanziamento attivano il ricorso al </a:t>
            </a:r>
            <a:r>
              <a:rPr lang="it-IT" sz="2000" b="1" dirty="0"/>
              <a:t>Fondo Centrale di Garanzia </a:t>
            </a:r>
            <a:r>
              <a:rPr lang="it-IT" sz="2000" dirty="0"/>
              <a:t>per le PMI.</a:t>
            </a:r>
            <a:endParaRPr lang="it-IT" sz="2000" noProof="0" dirty="0"/>
          </a:p>
        </p:txBody>
      </p:sp>
    </p:spTree>
    <p:extLst>
      <p:ext uri="{BB962C8B-B14F-4D97-AF65-F5344CB8AC3E}">
        <p14:creationId xmlns:p14="http://schemas.microsoft.com/office/powerpoint/2010/main" val="4331323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9EBF52-78BC-7968-20AD-6B7463C3D7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0B0423-534C-6D4E-109A-AACAAB596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Zielgruppe / </a:t>
            </a:r>
            <a:r>
              <a:rPr lang="it-IT" noProof="0" dirty="0"/>
              <a:t>Destinatari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D6ACA56-CE82-70D5-5A94-B85610131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lphaLcParenR"/>
            </a:pPr>
            <a:r>
              <a:rPr lang="de-DE" sz="2000" b="1" dirty="0"/>
              <a:t>Kleinst-, Klein- und Mittelunternehmen</a:t>
            </a:r>
            <a:r>
              <a:rPr lang="de-DE" sz="2000" dirty="0"/>
              <a:t>, einschließlich landwirtschaftlicher Unternehmen, die ihren Sitz und/oder ihre Produktionseinheit in der Provinz Bozen haben und aktiv sind</a:t>
            </a:r>
          </a:p>
          <a:p>
            <a:pPr marL="457200" indent="-457200">
              <a:buAutoNum type="alphaLcParenR"/>
            </a:pPr>
            <a:endParaRPr lang="de-DE" sz="2000" dirty="0"/>
          </a:p>
          <a:p>
            <a:pPr marL="457200" indent="-457200">
              <a:buAutoNum type="alphaLcParenR"/>
            </a:pPr>
            <a:r>
              <a:rPr lang="de-DE" sz="2000" b="1" dirty="0"/>
              <a:t>größere Unternehmen</a:t>
            </a:r>
            <a:r>
              <a:rPr lang="de-DE" sz="2000" dirty="0"/>
              <a:t>, die den Parametern der Europäischen Investitionsbank entsprechen, mit bis zu 3.000 Beschäftigten (</a:t>
            </a:r>
            <a:r>
              <a:rPr lang="de-DE" sz="2000" b="1" dirty="0"/>
              <a:t>sog. MID-CAP</a:t>
            </a:r>
            <a:r>
              <a:rPr lang="de-DE" sz="2000" dirty="0"/>
              <a:t>), die ihren Sitz und/oder ihre Produktionseinheit in der Provinz Bozen haben und aktiv sind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974FC2D-87A2-502F-90C6-05620F668E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1CA634B-EE3A-F043-9605-67067B4CCBC4}" type="slidenum">
              <a:rPr lang="de-IT" smtClean="0"/>
              <a:pPr/>
              <a:t>9</a:t>
            </a:fld>
            <a:endParaRPr lang="de-IT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771264FC-C52E-005A-D265-27C396298B65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311899" y="1825626"/>
            <a:ext cx="5041900" cy="4528040"/>
          </a:xfrm>
        </p:spPr>
        <p:txBody>
          <a:bodyPr>
            <a:normAutofit/>
          </a:bodyPr>
          <a:lstStyle/>
          <a:p>
            <a:pPr marL="457200" indent="-457200">
              <a:buAutoNum type="alphaLcParenR"/>
            </a:pPr>
            <a:r>
              <a:rPr lang="it-IT" sz="2000" b="1" noProof="0" dirty="0"/>
              <a:t>micro, piccole e medie imprese</a:t>
            </a:r>
            <a:r>
              <a:rPr lang="it-IT" sz="2000" noProof="0" dirty="0"/>
              <a:t>,</a:t>
            </a:r>
            <a:r>
              <a:rPr lang="it-IT" sz="2000" b="1" noProof="0" dirty="0"/>
              <a:t> </a:t>
            </a:r>
            <a:r>
              <a:rPr lang="it-IT" sz="2000" noProof="0" dirty="0"/>
              <a:t>comprese le imprese agricole, aventi sede e/o unità produttiva in Provincia di Bolzano e che sono attive</a:t>
            </a:r>
          </a:p>
          <a:p>
            <a:pPr marL="457200" indent="-457200">
              <a:buAutoNum type="alphaLcParenR"/>
            </a:pPr>
            <a:endParaRPr lang="it-IT" sz="1200" dirty="0"/>
          </a:p>
          <a:p>
            <a:endParaRPr lang="it-IT" sz="2000" noProof="0" dirty="0"/>
          </a:p>
          <a:p>
            <a:pPr marL="457200" indent="-457200">
              <a:buFont typeface="+mj-lt"/>
              <a:buAutoNum type="alphaLcParenR" startAt="2"/>
            </a:pPr>
            <a:r>
              <a:rPr lang="it-IT" sz="2000" b="1" noProof="0" dirty="0"/>
              <a:t>imprese di maggiori dimensioni </a:t>
            </a:r>
            <a:r>
              <a:rPr lang="it-IT" sz="2000" noProof="0" dirty="0"/>
              <a:t>rispondenti ai parametri della Banca europea per gli investimenti, con un massimo di 3.000 dipendenti (</a:t>
            </a:r>
            <a:r>
              <a:rPr lang="it-IT" sz="2000" b="1" noProof="0" dirty="0"/>
              <a:t>cd. MID CAP</a:t>
            </a:r>
            <a:r>
              <a:rPr lang="it-IT" sz="2000" noProof="0" dirty="0"/>
              <a:t>), aventi sede e/o unità produttiva in Provincia di Bolzano e che risultano attive</a:t>
            </a:r>
          </a:p>
        </p:txBody>
      </p:sp>
    </p:spTree>
    <p:extLst>
      <p:ext uri="{BB962C8B-B14F-4D97-AF65-F5344CB8AC3E}">
        <p14:creationId xmlns:p14="http://schemas.microsoft.com/office/powerpoint/2010/main" val="8503978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">
  <a:themeElements>
    <a:clrScheme name="Benutzerdefiniert 4">
      <a:dk1>
        <a:srgbClr val="595959"/>
      </a:dk1>
      <a:lt1>
        <a:srgbClr val="FFFFFF"/>
      </a:lt1>
      <a:dk2>
        <a:srgbClr val="595941"/>
      </a:dk2>
      <a:lt2>
        <a:srgbClr val="F0F0F0"/>
      </a:lt2>
      <a:accent1>
        <a:srgbClr val="595959"/>
      </a:accent1>
      <a:accent2>
        <a:srgbClr val="D11524"/>
      </a:accent2>
      <a:accent3>
        <a:srgbClr val="8B8B8B"/>
      </a:accent3>
      <a:accent4>
        <a:srgbClr val="DF5B66"/>
      </a:accent4>
      <a:accent5>
        <a:srgbClr val="B3B3B3"/>
      </a:accent5>
      <a:accent6>
        <a:srgbClr val="E9979D"/>
      </a:accent6>
      <a:hlink>
        <a:srgbClr val="595959"/>
      </a:hlink>
      <a:folHlink>
        <a:srgbClr val="595959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525d221-893c-47da-a483-0eaa3acd1047" xsi:nil="true"/>
    <lcf76f155ced4ddcb4097134ff3c332f xmlns="7e19bd23-b27e-44ef-8789-8b3cddf0192c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A7C358513C7854F81A6D7B2AA9C8F3B" ma:contentTypeVersion="14" ma:contentTypeDescription="Creare un nuovo documento." ma:contentTypeScope="" ma:versionID="5fdf1d6c38f771e847817f5815015c4a">
  <xsd:schema xmlns:xsd="http://www.w3.org/2001/XMLSchema" xmlns:xs="http://www.w3.org/2001/XMLSchema" xmlns:p="http://schemas.microsoft.com/office/2006/metadata/properties" xmlns:ns2="7e19bd23-b27e-44ef-8789-8b3cddf0192c" xmlns:ns3="f525d221-893c-47da-a483-0eaa3acd1047" targetNamespace="http://schemas.microsoft.com/office/2006/metadata/properties" ma:root="true" ma:fieldsID="9754a31f859d33742890013b9505f3be" ns2:_="" ns3:_="">
    <xsd:import namespace="7e19bd23-b27e-44ef-8789-8b3cddf0192c"/>
    <xsd:import namespace="f525d221-893c-47da-a483-0eaa3acd104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19bd23-b27e-44ef-8789-8b3cddf019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Tag immagine" ma:readOnly="false" ma:fieldId="{5cf76f15-5ced-4ddc-b409-7134ff3c332f}" ma:taxonomyMulti="true" ma:sspId="e5e32e91-e282-4ae8-add1-730c2c70664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9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25d221-893c-47da-a483-0eaa3acd1047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92f311fa-8333-482a-baa2-0f59d6d9d5f0}" ma:internalName="TaxCatchAll" ma:showField="CatchAllData" ma:web="f525d221-893c-47da-a483-0eaa3acd104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5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AFB497E-90FC-4D2D-9F67-7954F47C8F5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09B702C-85DE-472F-9475-F3342D378EDC}">
  <ds:schemaRefs>
    <ds:schemaRef ds:uri="http://purl.org/dc/dcmitype/"/>
    <ds:schemaRef ds:uri="http://schemas.openxmlformats.org/package/2006/metadata/core-properties"/>
    <ds:schemaRef ds:uri="f525d221-893c-47da-a483-0eaa3acd1047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purl.org/dc/terms/"/>
    <ds:schemaRef ds:uri="http://schemas.microsoft.com/office/2006/documentManagement/types"/>
    <ds:schemaRef ds:uri="7e19bd23-b27e-44ef-8789-8b3cddf0192c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338A6DD-E63B-49B4-9D4F-DA74641B91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e19bd23-b27e-44ef-8789-8b3cddf0192c"/>
    <ds:schemaRef ds:uri="f525d221-893c-47da-a483-0eaa3acd104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1588</Words>
  <Application>Microsoft Office PowerPoint</Application>
  <PresentationFormat>Breitbild</PresentationFormat>
  <Paragraphs>143</Paragraphs>
  <Slides>15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21" baseType="lpstr">
      <vt:lpstr>Aptos</vt:lpstr>
      <vt:lpstr>Arial</vt:lpstr>
      <vt:lpstr>Asap</vt:lpstr>
      <vt:lpstr>Calibri</vt:lpstr>
      <vt:lpstr>Wingdings</vt:lpstr>
      <vt:lpstr>1_Office</vt:lpstr>
      <vt:lpstr>CONFERENZA STAMPA Misura speciale a favore di imprese che investono nella sostenibilità (ESG) e nell’innovazione</vt:lpstr>
      <vt:lpstr>PowerPoint-Präsentation</vt:lpstr>
      <vt:lpstr>PowerPoint-Präsentation</vt:lpstr>
      <vt:lpstr>Ziele / Obiettivi</vt:lpstr>
      <vt:lpstr>Strategische Partnerschaften / Partenariati strategici</vt:lpstr>
      <vt:lpstr>Partner: Land / Provincia</vt:lpstr>
      <vt:lpstr>Partner: Banken-KAG / Banche-SGR</vt:lpstr>
      <vt:lpstr>Partner: Garantiegenossenschaften / Cooperative di garanzia fidi </vt:lpstr>
      <vt:lpstr>Zielgruppe / Destinatari</vt:lpstr>
      <vt:lpstr>Finanzierungen / Finanziamenti</vt:lpstr>
      <vt:lpstr>Verfahren / Procedura</vt:lpstr>
      <vt:lpstr>Landesbeitrag / Contributo provinciale</vt:lpstr>
      <vt:lpstr>Beginn und Dauer der Maßnahme / Avvio e durata della misura</vt:lpstr>
      <vt:lpstr>Rechtliche Grundlage / Normativa di riferimento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Martin Hört</dc:creator>
  <cp:lastModifiedBy>Profanter, Julia</cp:lastModifiedBy>
  <cp:revision>174</cp:revision>
  <cp:lastPrinted>2025-11-26T10:26:44Z</cp:lastPrinted>
  <dcterms:created xsi:type="dcterms:W3CDTF">2025-04-04T08:40:30Z</dcterms:created>
  <dcterms:modified xsi:type="dcterms:W3CDTF">2025-11-28T08:59:23Z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0x0101008A7C358513C7854F81A6D7B2AA9C8F3B</vt:lpwstr>
  </property>
</Properties>
</file>