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64" r:id="rId3"/>
    <p:sldId id="277" r:id="rId4"/>
    <p:sldId id="278" r:id="rId5"/>
    <p:sldId id="262" r:id="rId6"/>
    <p:sldId id="263" r:id="rId7"/>
    <p:sldId id="279" r:id="rId8"/>
    <p:sldId id="261" r:id="rId9"/>
    <p:sldId id="270" r:id="rId10"/>
    <p:sldId id="280" r:id="rId11"/>
    <p:sldId id="282" r:id="rId12"/>
    <p:sldId id="283" r:id="rId13"/>
    <p:sldId id="260" r:id="rId14"/>
    <p:sldId id="275" r:id="rId15"/>
    <p:sldId id="285"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B7FE"/>
    <a:srgbClr val="00B050"/>
    <a:srgbClr val="61A2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12"/>
    <p:restoredTop sz="87714"/>
  </p:normalViewPr>
  <p:slideViewPr>
    <p:cSldViewPr snapToGrid="0">
      <p:cViewPr varScale="1">
        <p:scale>
          <a:sx n="101" d="100"/>
          <a:sy n="101" d="100"/>
        </p:scale>
        <p:origin x="53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05113D-AEEB-0F4C-8D56-639B7DF67AB7}" type="datetimeFigureOut">
              <a:rPr lang="de-DE" smtClean="0"/>
              <a:t>23.04.26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8F7166-E44E-6743-B6E8-02E424D36D16}" type="slidenum">
              <a:rPr lang="de-DE" smtClean="0"/>
              <a:t>‹Nr.›</a:t>
            </a:fld>
            <a:endParaRPr lang="de-DE"/>
          </a:p>
        </p:txBody>
      </p:sp>
    </p:spTree>
    <p:extLst>
      <p:ext uri="{BB962C8B-B14F-4D97-AF65-F5344CB8AC3E}">
        <p14:creationId xmlns:p14="http://schemas.microsoft.com/office/powerpoint/2010/main" val="29992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www.usz.ch/krankheit/obstruktives-schlaf-apnoe-syndrom/" TargetMode="External"/><Relationship Id="rId3" Type="http://schemas.openxmlformats.org/officeDocument/2006/relationships/hyperlink" Target="https://www.usz.ch/krankheit/stress/" TargetMode="External"/><Relationship Id="rId7" Type="http://schemas.openxmlformats.org/officeDocument/2006/relationships/hyperlink" Target="https://www.usz.ch/krankheit/restless-legs-syndrom/"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www.usz.ch/krebs-onkologie/" TargetMode="External"/><Relationship Id="rId5" Type="http://schemas.openxmlformats.org/officeDocument/2006/relationships/hyperlink" Target="https://www.usz.ch/krankheit/koronare-herzkrankheit/" TargetMode="External"/><Relationship Id="rId4" Type="http://schemas.openxmlformats.org/officeDocument/2006/relationships/hyperlink" Target="https://www.usz.ch/krankheit/depressive-stoerungen/" TargetMode="External"/><Relationship Id="rId9" Type="http://schemas.openxmlformats.org/officeDocument/2006/relationships/hyperlink" Target="https://www.usz.ch/krankheit/narkolepsie/"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a:p>
            <a:endParaRPr lang="de-DE" b="1" dirty="0"/>
          </a:p>
          <a:p>
            <a:endParaRPr lang="de-DE" dirty="0"/>
          </a:p>
        </p:txBody>
      </p:sp>
      <p:sp>
        <p:nvSpPr>
          <p:cNvPr id="4" name="Foliennummernplatzhalter 3"/>
          <p:cNvSpPr>
            <a:spLocks noGrp="1"/>
          </p:cNvSpPr>
          <p:nvPr>
            <p:ph type="sldNum" sz="quarter" idx="5"/>
          </p:nvPr>
        </p:nvSpPr>
        <p:spPr/>
        <p:txBody>
          <a:bodyPr/>
          <a:lstStyle/>
          <a:p>
            <a:fld id="{FE8F7166-E44E-6743-B6E8-02E424D36D16}" type="slidenum">
              <a:rPr lang="de-DE" smtClean="0"/>
              <a:t>1</a:t>
            </a:fld>
            <a:endParaRPr lang="de-DE"/>
          </a:p>
        </p:txBody>
      </p:sp>
    </p:spTree>
    <p:extLst>
      <p:ext uri="{BB962C8B-B14F-4D97-AF65-F5344CB8AC3E}">
        <p14:creationId xmlns:p14="http://schemas.microsoft.com/office/powerpoint/2010/main" val="4073583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AC924-DC15-4A26-FF86-5F9DE369746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37DC8C0-6BFC-13F1-2823-85E4CB52511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C0FD1A3-C2AE-D98D-44BA-76C69C070960}"/>
              </a:ext>
            </a:extLst>
          </p:cNvPr>
          <p:cNvSpPr>
            <a:spLocks noGrp="1"/>
          </p:cNvSpPr>
          <p:nvPr>
            <p:ph type="body" idx="1"/>
          </p:nvPr>
        </p:nvSpPr>
        <p:spPr/>
        <p:txBody>
          <a:bodyPr/>
          <a:lstStyle/>
          <a:p>
            <a:endParaRPr lang="de-DE" dirty="0"/>
          </a:p>
          <a:p>
            <a:endParaRPr lang="de-DE" b="1" dirty="0"/>
          </a:p>
          <a:p>
            <a:endParaRPr lang="de-DE" dirty="0"/>
          </a:p>
        </p:txBody>
      </p:sp>
      <p:sp>
        <p:nvSpPr>
          <p:cNvPr id="4" name="Foliennummernplatzhalter 3">
            <a:extLst>
              <a:ext uri="{FF2B5EF4-FFF2-40B4-BE49-F238E27FC236}">
                <a16:creationId xmlns:a16="http://schemas.microsoft.com/office/drawing/2014/main" id="{7FCABF9B-46F2-94AA-8B60-CECD8A85946E}"/>
              </a:ext>
            </a:extLst>
          </p:cNvPr>
          <p:cNvSpPr>
            <a:spLocks noGrp="1"/>
          </p:cNvSpPr>
          <p:nvPr>
            <p:ph type="sldNum" sz="quarter" idx="5"/>
          </p:nvPr>
        </p:nvSpPr>
        <p:spPr/>
        <p:txBody>
          <a:bodyPr/>
          <a:lstStyle/>
          <a:p>
            <a:fld id="{FE8F7166-E44E-6743-B6E8-02E424D36D16}" type="slidenum">
              <a:rPr lang="de-DE" smtClean="0"/>
              <a:t>15</a:t>
            </a:fld>
            <a:endParaRPr lang="de-DE"/>
          </a:p>
        </p:txBody>
      </p:sp>
    </p:spTree>
    <p:extLst>
      <p:ext uri="{BB962C8B-B14F-4D97-AF65-F5344CB8AC3E}">
        <p14:creationId xmlns:p14="http://schemas.microsoft.com/office/powerpoint/2010/main" val="883540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44812-E83E-6B82-01E4-47C62B811D1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2B5D530-9361-B33D-95FC-236B1588046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09AF734-9A3C-0080-BE7E-4D8B72894844}"/>
              </a:ext>
            </a:extLst>
          </p:cNvPr>
          <p:cNvSpPr>
            <a:spLocks noGrp="1"/>
          </p:cNvSpPr>
          <p:nvPr>
            <p:ph type="body" idx="1"/>
          </p:nvPr>
        </p:nvSpPr>
        <p:spPr/>
        <p:txBody>
          <a:bodyPr/>
          <a:lstStyle/>
          <a:p>
            <a:r>
              <a:rPr lang="de-DE" dirty="0"/>
              <a:t>ICSD-2 (International Classification </a:t>
            </a:r>
            <a:r>
              <a:rPr lang="de-DE" dirty="0" err="1"/>
              <a:t>of</a:t>
            </a:r>
            <a:r>
              <a:rPr lang="de-DE" dirty="0"/>
              <a:t> Sleep </a:t>
            </a:r>
            <a:r>
              <a:rPr lang="de-DE" dirty="0" err="1"/>
              <a:t>Disorders</a:t>
            </a:r>
            <a:r>
              <a:rPr lang="de-DE" dirty="0"/>
              <a:t>): </a:t>
            </a:r>
            <a:r>
              <a:rPr lang="de-DE" b="1" dirty="0"/>
              <a:t>Insomnien, </a:t>
            </a:r>
            <a:r>
              <a:rPr lang="de-DE" b="1" dirty="0" err="1"/>
              <a:t>Hypersomnien</a:t>
            </a:r>
            <a:r>
              <a:rPr lang="de-DE" b="1" dirty="0"/>
              <a:t>, schlafbezogene Atmungsstörungen, schlafbezogene Bewegungsstörungen, </a:t>
            </a:r>
            <a:r>
              <a:rPr lang="de-DE" b="1" dirty="0" err="1"/>
              <a:t>Parasomnien</a:t>
            </a:r>
            <a:r>
              <a:rPr lang="de-DE" b="1" dirty="0"/>
              <a:t>, zirkadiane Rhythmusstörungen, </a:t>
            </a:r>
          </a:p>
          <a:p>
            <a:endParaRPr lang="de-DE" b="1" dirty="0"/>
          </a:p>
          <a:p>
            <a:r>
              <a:rPr lang="de-DE" dirty="0"/>
              <a:t>Die Ursachen von Schlaflosigkeit können – je nach Form – sehr unterschiedlich sein. Mitunter liegen auch mehrere Ursachen gleichzeitig vor. Allgemein lassen sich diese in zwei Gruppen einteilen:</a:t>
            </a:r>
          </a:p>
          <a:p>
            <a:r>
              <a:rPr lang="de-DE" b="1" dirty="0" err="1"/>
              <a:t>Äussere</a:t>
            </a:r>
            <a:r>
              <a:rPr lang="de-DE" b="1" dirty="0"/>
              <a:t> Einflüsse:</a:t>
            </a:r>
            <a:r>
              <a:rPr lang="de-DE" dirty="0"/>
              <a:t> Hierzu zählen beispielsweise Lärm, helles Licht, Hitze und Kälte, aber auch Genussgifte wie Kaffee, Alkohol, Nikotin, Medikamente oder Drogen. Auch eine schlechte Schlafhygiene oder </a:t>
            </a:r>
            <a:r>
              <a:rPr lang="de-DE" dirty="0" err="1"/>
              <a:t>unregelmässige</a:t>
            </a:r>
            <a:r>
              <a:rPr lang="de-DE" dirty="0"/>
              <a:t> Schlafzeiten durch Schichtarbeit oder ein Jetlag infolge von Langstreckenflügen mit Zeitverschiebungen können eine Rolle spielen.</a:t>
            </a:r>
          </a:p>
          <a:p>
            <a:r>
              <a:rPr lang="de-DE" b="1" dirty="0"/>
              <a:t>Innere Einflüsse:</a:t>
            </a:r>
            <a:r>
              <a:rPr lang="de-DE" dirty="0"/>
              <a:t> </a:t>
            </a:r>
            <a:r>
              <a:rPr lang="de-DE" dirty="0">
                <a:hlinkClick r:id="rId3"/>
              </a:rPr>
              <a:t>Stress</a:t>
            </a:r>
            <a:r>
              <a:rPr lang="de-DE" dirty="0"/>
              <a:t> führt häufig dazu, dass Menschen schlecht ein- oder durchschlafen können. Auch Ängste, Sorgen, Ärger oder psychische Erkrankungen wie </a:t>
            </a:r>
            <a:r>
              <a:rPr lang="de-DE" dirty="0">
                <a:hlinkClick r:id="rId4"/>
              </a:rPr>
              <a:t>Depressionen</a:t>
            </a:r>
            <a:r>
              <a:rPr lang="de-DE" dirty="0"/>
              <a:t> sowie Schmerzen infolge organischer Erkrankungen wie Hormonstörungen, </a:t>
            </a:r>
            <a:r>
              <a:rPr lang="de-DE" dirty="0">
                <a:hlinkClick r:id="rId5"/>
              </a:rPr>
              <a:t>Herz-Kreislauf-Erkrankungen</a:t>
            </a:r>
            <a:r>
              <a:rPr lang="de-DE" dirty="0"/>
              <a:t> oder </a:t>
            </a:r>
            <a:r>
              <a:rPr lang="de-DE" dirty="0">
                <a:hlinkClick r:id="rId6"/>
              </a:rPr>
              <a:t>Krebserkrankungen</a:t>
            </a:r>
            <a:r>
              <a:rPr lang="de-DE" dirty="0"/>
              <a:t> können den Schlaf nachhaltig stören. Wie schon erwähnt können das </a:t>
            </a:r>
            <a:r>
              <a:rPr lang="de-DE" dirty="0">
                <a:hlinkClick r:id="rId7"/>
              </a:rPr>
              <a:t>Restless-Legs-Syndrom</a:t>
            </a:r>
            <a:r>
              <a:rPr lang="de-DE" dirty="0"/>
              <a:t> (RLS), ein </a:t>
            </a:r>
            <a:r>
              <a:rPr lang="de-DE" dirty="0">
                <a:hlinkClick r:id="rId8"/>
              </a:rPr>
              <a:t>Schlafapnoe-Syndrom</a:t>
            </a:r>
            <a:r>
              <a:rPr lang="de-DE" dirty="0"/>
              <a:t> oder eine </a:t>
            </a:r>
            <a:r>
              <a:rPr lang="de-DE" dirty="0">
                <a:hlinkClick r:id="rId9"/>
              </a:rPr>
              <a:t>Narkolepsie</a:t>
            </a:r>
            <a:r>
              <a:rPr lang="de-DE" dirty="0"/>
              <a:t> weitere Ursachen sein.</a:t>
            </a:r>
          </a:p>
          <a:p>
            <a:endParaRPr lang="de-DE" dirty="0"/>
          </a:p>
          <a:p>
            <a:endParaRPr lang="de-DE" dirty="0"/>
          </a:p>
          <a:p>
            <a:r>
              <a:rPr lang="de-DE" dirty="0"/>
              <a:t>Eine wichtige Diagnosemöglichkeit liefert eine Untersuchung im Schlaflabor, in der medizinischen Fachsprache auch Polysomnographie (PSG) genannt. Hierzu verbringen Sie beziehungsweise Betroffene eine bis drei Nächte im Schlaflabor. Dies dient dazu, der Schlafstörung genau auf den Grund zu gehen. Zudem können wir im Schlaflabor den Behandlungsfortschritt kontrollieren und gegebenenfalls anpassen.</a:t>
            </a:r>
          </a:p>
          <a:p>
            <a:r>
              <a:rPr lang="de-DE" dirty="0"/>
              <a:t>Die Polysomnographie ermöglicht es, die genaue Schlafstruktur zu erfassen und besteht aus mehreren Untersuchungen:</a:t>
            </a:r>
          </a:p>
          <a:p>
            <a:pPr>
              <a:buFont typeface="Arial" panose="020B0604020202020204" pitchFamily="34" charset="0"/>
              <a:buChar char="•"/>
            </a:pPr>
            <a:r>
              <a:rPr lang="de-DE" dirty="0"/>
              <a:t>Kontrolle der Atmung</a:t>
            </a:r>
          </a:p>
          <a:p>
            <a:pPr>
              <a:buFont typeface="Arial" panose="020B0604020202020204" pitchFamily="34" charset="0"/>
              <a:buChar char="•"/>
            </a:pPr>
            <a:r>
              <a:rPr lang="de-DE" dirty="0"/>
              <a:t>Elektroenzephalogramm (EEG)</a:t>
            </a:r>
          </a:p>
          <a:p>
            <a:pPr>
              <a:buFont typeface="Arial" panose="020B0604020202020204" pitchFamily="34" charset="0"/>
              <a:buChar char="•"/>
            </a:pPr>
            <a:r>
              <a:rPr lang="de-DE" dirty="0"/>
              <a:t>Elektrokardiogramm (EKG, Herzfunktion)</a:t>
            </a:r>
          </a:p>
          <a:p>
            <a:pPr>
              <a:buFont typeface="Arial" panose="020B0604020202020204" pitchFamily="34" charset="0"/>
              <a:buChar char="•"/>
            </a:pPr>
            <a:r>
              <a:rPr lang="de-DE" dirty="0"/>
              <a:t>Elektromyogramm (EMG, Muskelaktivität an Beinen und Kinn)</a:t>
            </a:r>
          </a:p>
          <a:p>
            <a:pPr>
              <a:buFont typeface="Arial" panose="020B0604020202020204" pitchFamily="34" charset="0"/>
              <a:buChar char="•"/>
            </a:pPr>
            <a:r>
              <a:rPr lang="de-DE" dirty="0" err="1"/>
              <a:t>Elektrookulogramm</a:t>
            </a:r>
            <a:r>
              <a:rPr lang="de-DE" dirty="0"/>
              <a:t> (EOG, Augenbewegungen)</a:t>
            </a:r>
          </a:p>
          <a:p>
            <a:pPr>
              <a:buFont typeface="Arial" panose="020B0604020202020204" pitchFamily="34" charset="0"/>
              <a:buChar char="•"/>
            </a:pPr>
            <a:r>
              <a:rPr lang="de-DE" dirty="0"/>
              <a:t>Lage des Körpers</a:t>
            </a:r>
          </a:p>
          <a:p>
            <a:pPr>
              <a:buFont typeface="Arial" panose="020B0604020202020204" pitchFamily="34" charset="0"/>
              <a:buChar char="•"/>
            </a:pPr>
            <a:r>
              <a:rPr lang="de-DE" dirty="0"/>
              <a:t>Sauerstoffgehalt im Blut</a:t>
            </a:r>
          </a:p>
          <a:p>
            <a:endParaRPr lang="de-DE" dirty="0"/>
          </a:p>
          <a:p>
            <a:endParaRPr lang="de-DE" b="1" dirty="0"/>
          </a:p>
          <a:p>
            <a:endParaRPr lang="de-DE" dirty="0"/>
          </a:p>
        </p:txBody>
      </p:sp>
      <p:sp>
        <p:nvSpPr>
          <p:cNvPr id="4" name="Foliennummernplatzhalter 3">
            <a:extLst>
              <a:ext uri="{FF2B5EF4-FFF2-40B4-BE49-F238E27FC236}">
                <a16:creationId xmlns:a16="http://schemas.microsoft.com/office/drawing/2014/main" id="{CA23626E-907A-34AF-98E1-9544ABE75D35}"/>
              </a:ext>
            </a:extLst>
          </p:cNvPr>
          <p:cNvSpPr>
            <a:spLocks noGrp="1"/>
          </p:cNvSpPr>
          <p:nvPr>
            <p:ph type="sldNum" sz="quarter" idx="5"/>
          </p:nvPr>
        </p:nvSpPr>
        <p:spPr/>
        <p:txBody>
          <a:bodyPr/>
          <a:lstStyle/>
          <a:p>
            <a:fld id="{FE8F7166-E44E-6743-B6E8-02E424D36D16}" type="slidenum">
              <a:rPr lang="de-DE" smtClean="0"/>
              <a:t>7</a:t>
            </a:fld>
            <a:endParaRPr lang="de-DE"/>
          </a:p>
        </p:txBody>
      </p:sp>
    </p:spTree>
    <p:extLst>
      <p:ext uri="{BB962C8B-B14F-4D97-AF65-F5344CB8AC3E}">
        <p14:creationId xmlns:p14="http://schemas.microsoft.com/office/powerpoint/2010/main" val="1730714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E8F7166-E44E-6743-B6E8-02E424D36D16}" type="slidenum">
              <a:rPr lang="de-DE" smtClean="0"/>
              <a:t>8</a:t>
            </a:fld>
            <a:endParaRPr lang="de-DE"/>
          </a:p>
        </p:txBody>
      </p:sp>
    </p:spTree>
    <p:extLst>
      <p:ext uri="{BB962C8B-B14F-4D97-AF65-F5344CB8AC3E}">
        <p14:creationId xmlns:p14="http://schemas.microsoft.com/office/powerpoint/2010/main" val="1713682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Der stärkste Prädiktor </a:t>
            </a:r>
            <a:r>
              <a:rPr lang="de-DE" sz="1200" dirty="0" err="1"/>
              <a:t>für</a:t>
            </a:r>
            <a:r>
              <a:rPr lang="de-DE" sz="1200" dirty="0"/>
              <a:t> positive Einstellungen ist der Index der Technikaffinität. Frauen zeigen häufiger Bedenken </a:t>
            </a:r>
            <a:r>
              <a:rPr lang="de-DE" sz="1200" dirty="0" err="1"/>
              <a:t>bezüglich</a:t>
            </a:r>
            <a:r>
              <a:rPr lang="de-DE" sz="1200" dirty="0"/>
              <a:t> Kontrollverlust, Personen ohne Matura häufiger Skepsis. Keine signifikanten Altersunterschiede.</a:t>
            </a:r>
            <a:r>
              <a:rPr lang="de-DE" sz="1200" i="1" dirty="0"/>
              <a:t> </a:t>
            </a:r>
            <a:endParaRPr lang="de-DE" sz="1200" dirty="0"/>
          </a:p>
          <a:p>
            <a:endParaRPr lang="de-DE" dirty="0"/>
          </a:p>
        </p:txBody>
      </p:sp>
      <p:sp>
        <p:nvSpPr>
          <p:cNvPr id="4" name="Foliennummernplatzhalter 3"/>
          <p:cNvSpPr>
            <a:spLocks noGrp="1"/>
          </p:cNvSpPr>
          <p:nvPr>
            <p:ph type="sldNum" sz="quarter" idx="5"/>
          </p:nvPr>
        </p:nvSpPr>
        <p:spPr/>
        <p:txBody>
          <a:bodyPr/>
          <a:lstStyle/>
          <a:p>
            <a:fld id="{FE8F7166-E44E-6743-B6E8-02E424D36D16}" type="slidenum">
              <a:rPr lang="de-DE" smtClean="0"/>
              <a:t>9</a:t>
            </a:fld>
            <a:endParaRPr lang="de-DE"/>
          </a:p>
        </p:txBody>
      </p:sp>
    </p:spTree>
    <p:extLst>
      <p:ext uri="{BB962C8B-B14F-4D97-AF65-F5344CB8AC3E}">
        <p14:creationId xmlns:p14="http://schemas.microsoft.com/office/powerpoint/2010/main" val="3039554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Il </a:t>
            </a:r>
            <a:r>
              <a:rPr lang="de-DE" sz="1200" dirty="0" err="1"/>
              <a:t>predittore</a:t>
            </a:r>
            <a:r>
              <a:rPr lang="de-DE" sz="1200" dirty="0"/>
              <a:t> più forte </a:t>
            </a:r>
            <a:r>
              <a:rPr lang="de-DE" sz="1200" dirty="0" err="1"/>
              <a:t>degli</a:t>
            </a:r>
            <a:r>
              <a:rPr lang="de-DE" sz="1200" dirty="0"/>
              <a:t> </a:t>
            </a:r>
            <a:r>
              <a:rPr lang="de-DE" sz="1200" dirty="0" err="1"/>
              <a:t>atteggiamenti</a:t>
            </a:r>
            <a:r>
              <a:rPr lang="de-DE" sz="1200" dirty="0"/>
              <a:t> </a:t>
            </a:r>
            <a:r>
              <a:rPr lang="de-DE" sz="1200" dirty="0" err="1"/>
              <a:t>positivi</a:t>
            </a:r>
            <a:r>
              <a:rPr lang="de-DE" sz="1200" dirty="0"/>
              <a:t> </a:t>
            </a:r>
            <a:r>
              <a:rPr lang="de-DE" sz="1200" dirty="0" err="1"/>
              <a:t>rappresenta</a:t>
            </a:r>
            <a:r>
              <a:rPr lang="de-DE" sz="1200" dirty="0"/>
              <a:t> </a:t>
            </a:r>
            <a:r>
              <a:rPr lang="de-DE" sz="1200" dirty="0" err="1"/>
              <a:t>l’indice</a:t>
            </a:r>
            <a:r>
              <a:rPr lang="de-DE" sz="1200" dirty="0"/>
              <a:t> di </a:t>
            </a:r>
            <a:r>
              <a:rPr lang="de-DE" sz="1200" dirty="0" err="1"/>
              <a:t>affinità</a:t>
            </a:r>
            <a:r>
              <a:rPr lang="de-DE" sz="1200" dirty="0"/>
              <a:t> </a:t>
            </a:r>
            <a:r>
              <a:rPr lang="de-DE" sz="1200" dirty="0" err="1"/>
              <a:t>tecnologica</a:t>
            </a:r>
            <a:r>
              <a:rPr lang="de-DE" sz="1200" dirty="0"/>
              <a:t>. Le </a:t>
            </a:r>
            <a:r>
              <a:rPr lang="de-DE" sz="1200" dirty="0" err="1"/>
              <a:t>donne</a:t>
            </a:r>
            <a:r>
              <a:rPr lang="de-DE" sz="1200" dirty="0"/>
              <a:t> </a:t>
            </a:r>
            <a:r>
              <a:rPr lang="de-DE" sz="1200" dirty="0" err="1"/>
              <a:t>esprimono</a:t>
            </a:r>
            <a:r>
              <a:rPr lang="de-DE" sz="1200" dirty="0"/>
              <a:t> </a:t>
            </a:r>
            <a:r>
              <a:rPr lang="de-DE" sz="1200" dirty="0" err="1"/>
              <a:t>con</a:t>
            </a:r>
            <a:r>
              <a:rPr lang="de-DE" sz="1200" dirty="0"/>
              <a:t> </a:t>
            </a:r>
            <a:r>
              <a:rPr lang="de-DE" sz="1200" dirty="0" err="1"/>
              <a:t>maggiore</a:t>
            </a:r>
            <a:r>
              <a:rPr lang="de-DE" sz="1200" dirty="0"/>
              <a:t> </a:t>
            </a:r>
            <a:r>
              <a:rPr lang="de-DE" sz="1200" dirty="0" err="1"/>
              <a:t>frequenza</a:t>
            </a:r>
            <a:r>
              <a:rPr lang="de-DE" sz="1200" dirty="0"/>
              <a:t> </a:t>
            </a:r>
            <a:r>
              <a:rPr lang="de-DE" sz="1200" dirty="0" err="1"/>
              <a:t>preoccupazioni</a:t>
            </a:r>
            <a:r>
              <a:rPr lang="de-DE" sz="1200" dirty="0"/>
              <a:t> relative a </a:t>
            </a:r>
            <a:r>
              <a:rPr lang="de-DE" sz="1200" dirty="0" err="1"/>
              <a:t>una</a:t>
            </a:r>
            <a:r>
              <a:rPr lang="de-DE" sz="1200" dirty="0"/>
              <a:t> potenziale </a:t>
            </a:r>
            <a:r>
              <a:rPr lang="de-DE" sz="1200" dirty="0" err="1"/>
              <a:t>perdita</a:t>
            </a:r>
            <a:r>
              <a:rPr lang="de-DE" sz="1200" dirty="0"/>
              <a:t> di </a:t>
            </a:r>
            <a:r>
              <a:rPr lang="de-DE" sz="1200" dirty="0" err="1"/>
              <a:t>controllo</a:t>
            </a:r>
            <a:r>
              <a:rPr lang="de-DE" sz="1200" dirty="0"/>
              <a:t>, le </a:t>
            </a:r>
            <a:r>
              <a:rPr lang="de-DE" sz="1200" dirty="0" err="1"/>
              <a:t>persone</a:t>
            </a:r>
            <a:r>
              <a:rPr lang="de-DE" sz="1200" dirty="0"/>
              <a:t> senza </a:t>
            </a:r>
            <a:r>
              <a:rPr lang="de-DE" sz="1200" dirty="0" err="1"/>
              <a:t>maturità</a:t>
            </a:r>
            <a:r>
              <a:rPr lang="de-DE" sz="1200" dirty="0"/>
              <a:t> più </a:t>
            </a:r>
            <a:r>
              <a:rPr lang="de-DE" sz="1200" dirty="0" err="1"/>
              <a:t>frequentemente</a:t>
            </a:r>
            <a:r>
              <a:rPr lang="de-DE" sz="1200" dirty="0"/>
              <a:t> </a:t>
            </a:r>
            <a:r>
              <a:rPr lang="de-DE" sz="1200" dirty="0" err="1"/>
              <a:t>scetticismo</a:t>
            </a:r>
            <a:r>
              <a:rPr lang="de-DE" sz="1200" dirty="0"/>
              <a:t>. Non </a:t>
            </a:r>
            <a:r>
              <a:rPr lang="de-DE" sz="1200" dirty="0" err="1"/>
              <a:t>emergono</a:t>
            </a:r>
            <a:r>
              <a:rPr lang="de-DE" sz="1200" dirty="0"/>
              <a:t> </a:t>
            </a:r>
            <a:r>
              <a:rPr lang="de-DE" sz="1200" dirty="0" err="1"/>
              <a:t>differenze</a:t>
            </a:r>
            <a:r>
              <a:rPr lang="de-DE" sz="1200" dirty="0"/>
              <a:t> </a:t>
            </a:r>
            <a:r>
              <a:rPr lang="de-DE" sz="1200" dirty="0" err="1"/>
              <a:t>significative</a:t>
            </a:r>
            <a:r>
              <a:rPr lang="de-DE" sz="1200" dirty="0"/>
              <a:t> in </a:t>
            </a:r>
            <a:r>
              <a:rPr lang="de-DE" sz="1200" dirty="0" err="1"/>
              <a:t>relazione</a:t>
            </a:r>
            <a:r>
              <a:rPr lang="de-DE" sz="1200" dirty="0"/>
              <a:t> </a:t>
            </a:r>
            <a:r>
              <a:rPr lang="de-DE" sz="1200" dirty="0" err="1"/>
              <a:t>all’età</a:t>
            </a:r>
            <a:r>
              <a:rPr lang="de-DE" sz="1200" dirty="0"/>
              <a:t>.</a:t>
            </a:r>
          </a:p>
          <a:p>
            <a:endParaRPr lang="de-DE" dirty="0"/>
          </a:p>
        </p:txBody>
      </p:sp>
      <p:sp>
        <p:nvSpPr>
          <p:cNvPr id="4" name="Foliennummernplatzhalter 3"/>
          <p:cNvSpPr>
            <a:spLocks noGrp="1"/>
          </p:cNvSpPr>
          <p:nvPr>
            <p:ph type="sldNum" sz="quarter" idx="5"/>
          </p:nvPr>
        </p:nvSpPr>
        <p:spPr/>
        <p:txBody>
          <a:bodyPr/>
          <a:lstStyle/>
          <a:p>
            <a:fld id="{FE8F7166-E44E-6743-B6E8-02E424D36D16}" type="slidenum">
              <a:rPr lang="de-DE" smtClean="0"/>
              <a:t>10</a:t>
            </a:fld>
            <a:endParaRPr lang="de-DE"/>
          </a:p>
        </p:txBody>
      </p:sp>
    </p:spTree>
    <p:extLst>
      <p:ext uri="{BB962C8B-B14F-4D97-AF65-F5344CB8AC3E}">
        <p14:creationId xmlns:p14="http://schemas.microsoft.com/office/powerpoint/2010/main" val="291264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40CAA-2A7F-C46A-81A3-49E40F227F3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DAF961E-40BE-F57F-9AF5-1441BAEE683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58FA7CE-F029-DDFC-DF9D-8CA092A35925}"/>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7CFDAAA5-92DC-36C4-9F34-D14921F78257}"/>
              </a:ext>
            </a:extLst>
          </p:cNvPr>
          <p:cNvSpPr>
            <a:spLocks noGrp="1"/>
          </p:cNvSpPr>
          <p:nvPr>
            <p:ph type="sldNum" sz="quarter" idx="5"/>
          </p:nvPr>
        </p:nvSpPr>
        <p:spPr/>
        <p:txBody>
          <a:bodyPr/>
          <a:lstStyle/>
          <a:p>
            <a:fld id="{FE8F7166-E44E-6743-B6E8-02E424D36D16}" type="slidenum">
              <a:rPr lang="de-DE" smtClean="0"/>
              <a:t>11</a:t>
            </a:fld>
            <a:endParaRPr lang="de-DE"/>
          </a:p>
        </p:txBody>
      </p:sp>
    </p:spTree>
    <p:extLst>
      <p:ext uri="{BB962C8B-B14F-4D97-AF65-F5344CB8AC3E}">
        <p14:creationId xmlns:p14="http://schemas.microsoft.com/office/powerpoint/2010/main" val="2544702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688D0-5518-5512-9DC8-59C05C417BD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96665FC-4493-005E-FAE4-9211DD88202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BFC31A7-B52E-548F-D66C-2385DD8AB14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0EAD2391-5DBA-60C5-6213-6891AF8DEB88}"/>
              </a:ext>
            </a:extLst>
          </p:cNvPr>
          <p:cNvSpPr>
            <a:spLocks noGrp="1"/>
          </p:cNvSpPr>
          <p:nvPr>
            <p:ph type="sldNum" sz="quarter" idx="5"/>
          </p:nvPr>
        </p:nvSpPr>
        <p:spPr/>
        <p:txBody>
          <a:bodyPr/>
          <a:lstStyle/>
          <a:p>
            <a:fld id="{FE8F7166-E44E-6743-B6E8-02E424D36D16}" type="slidenum">
              <a:rPr lang="de-DE" smtClean="0"/>
              <a:t>12</a:t>
            </a:fld>
            <a:endParaRPr lang="de-DE"/>
          </a:p>
        </p:txBody>
      </p:sp>
    </p:spTree>
    <p:extLst>
      <p:ext uri="{BB962C8B-B14F-4D97-AF65-F5344CB8AC3E}">
        <p14:creationId xmlns:p14="http://schemas.microsoft.com/office/powerpoint/2010/main" val="611296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FE8F7166-E44E-6743-B6E8-02E424D36D16}" type="slidenum">
              <a:rPr lang="de-DE" smtClean="0"/>
              <a:t>13</a:t>
            </a:fld>
            <a:endParaRPr lang="de-DE"/>
          </a:p>
        </p:txBody>
      </p:sp>
    </p:spTree>
    <p:extLst>
      <p:ext uri="{BB962C8B-B14F-4D97-AF65-F5344CB8AC3E}">
        <p14:creationId xmlns:p14="http://schemas.microsoft.com/office/powerpoint/2010/main" val="1295939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0000"/>
              </a:lnSpc>
              <a:spcBef>
                <a:spcPts val="0"/>
              </a:spcBef>
              <a:spcAft>
                <a:spcPts val="1800"/>
              </a:spcAft>
            </a:pPr>
            <a:r>
              <a:rPr lang="de-DE" sz="1200" dirty="0"/>
              <a:t>hohe Akzeptanz für administrative und organisatorische Aufgaben, was die Primärversorgung entlasten kann. - Die Bevölkerung sieht den größten Nutzen dort, wo die KI Routineaufgaben übernimmt: Terminorganisation, Dokumentation, automatische Medikamentenerinnerungen. Diese Anwendungen können das Praxisteam entlasten und somit mehr Zeit für das, was wirklich zählt, schaffen – das Gespräch mit dem Patienten. KI kann so dazu beitragen, dass Ärztinnen und Ärzte wieder mehr Arzt sein können.</a:t>
            </a:r>
            <a:r>
              <a:rPr lang="de-DE" sz="1050" dirty="0">
                <a:latin typeface="Aptos" panose="020B0004020202020204" pitchFamily="34" charset="0"/>
              </a:rPr>
              <a:t>, </a:t>
            </a:r>
            <a:endParaRPr lang="de-DE" sz="1200" dirty="0"/>
          </a:p>
          <a:p>
            <a:pPr>
              <a:lnSpc>
                <a:spcPct val="100000"/>
              </a:lnSpc>
              <a:spcBef>
                <a:spcPts val="0"/>
              </a:spcBef>
              <a:spcAft>
                <a:spcPts val="1800"/>
              </a:spcAft>
            </a:pPr>
            <a:r>
              <a:rPr lang="de-DE" sz="1200" dirty="0"/>
              <a:t>Die Befragten sind eindeutig: Bei zeitkritischen Entscheidungen und in Notfallsituationen wollen die Menschen einen Menschen an ihrer Seite, keinen Algorithmus. Nur 28 Prozent akzeptieren KI bei dringenden medizinischen Entscheidungen. Die Grenze liegt dort, wo Erfahrung, Empathie und Verantwortung gefragt sind – und die bleibt beim Fachpersonal.</a:t>
            </a:r>
          </a:p>
          <a:p>
            <a:pPr>
              <a:lnSpc>
                <a:spcPct val="100000"/>
              </a:lnSpc>
              <a:spcBef>
                <a:spcPts val="0"/>
              </a:spcBef>
              <a:spcAft>
                <a:spcPts val="1800"/>
              </a:spcAft>
            </a:pPr>
            <a:r>
              <a:rPr lang="de-DE" sz="1200" dirty="0"/>
              <a:t>Erstens: Mit einfachen, alltagsnahen Anwendungen beginnen, wo die Akzeptanz bereits hoch ist. Zweitens: Offen kommunizieren, wie KI eingesetzt wird und wer die Verantwortung trägt - 44 Prozent befürchten einen Verlust menschlicher Kontrolle, und diese Sorge ist ernst zu nehmen. Drittens: Menschen mit niedrigerem Bildungsgrad gezielt begleiten, denn sie stehen KI skeptischer gegenüber. Gesundheitliche Chancengleichheit gilt auch im digitalen Zeitalter.</a:t>
            </a:r>
            <a:endParaRPr lang="it-IT" sz="1050" dirty="0"/>
          </a:p>
          <a:p>
            <a:endParaRPr lang="de-DE" dirty="0"/>
          </a:p>
        </p:txBody>
      </p:sp>
      <p:sp>
        <p:nvSpPr>
          <p:cNvPr id="4" name="Foliennummernplatzhalter 3"/>
          <p:cNvSpPr>
            <a:spLocks noGrp="1"/>
          </p:cNvSpPr>
          <p:nvPr>
            <p:ph type="sldNum" sz="quarter" idx="5"/>
          </p:nvPr>
        </p:nvSpPr>
        <p:spPr/>
        <p:txBody>
          <a:bodyPr/>
          <a:lstStyle/>
          <a:p>
            <a:fld id="{FE8F7166-E44E-6743-B6E8-02E424D36D16}" type="slidenum">
              <a:rPr lang="de-DE" smtClean="0"/>
              <a:t>14</a:t>
            </a:fld>
            <a:endParaRPr lang="de-DE"/>
          </a:p>
        </p:txBody>
      </p:sp>
    </p:spTree>
    <p:extLst>
      <p:ext uri="{BB962C8B-B14F-4D97-AF65-F5344CB8AC3E}">
        <p14:creationId xmlns:p14="http://schemas.microsoft.com/office/powerpoint/2010/main" val="2960336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FCA880-71F0-C253-E717-44AE5454EB3F}"/>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51016806-0501-71D7-DE99-D86FC3A9C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F002C97D-1494-8160-1041-3F2089A4D3F2}"/>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5" name="Fußzeilenplatzhalter 4">
            <a:extLst>
              <a:ext uri="{FF2B5EF4-FFF2-40B4-BE49-F238E27FC236}">
                <a16:creationId xmlns:a16="http://schemas.microsoft.com/office/drawing/2014/main" id="{7441B534-6A2E-7A30-506B-C522D49974D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684648-373C-7946-4E10-3493137AD02D}"/>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201318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FD94C3-3D1E-80C1-549C-A7186899D70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90C2ABFA-BE41-847E-19C0-5A09FAAE6D5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4863482-0AB7-B7E8-D59A-DA8CDBDCB70B}"/>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5" name="Fußzeilenplatzhalter 4">
            <a:extLst>
              <a:ext uri="{FF2B5EF4-FFF2-40B4-BE49-F238E27FC236}">
                <a16:creationId xmlns:a16="http://schemas.microsoft.com/office/drawing/2014/main" id="{4322008B-2B80-B65D-B198-62F364468DB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D88C21C-2DCC-B84B-D3E6-33E073FA9724}"/>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236091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B967666-36A9-D577-194D-2A7470E2B88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56B831A5-C466-310B-EC75-BE77A5F42E3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83896AF-A3C9-9C0A-D334-BA666C27293F}"/>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5" name="Fußzeilenplatzhalter 4">
            <a:extLst>
              <a:ext uri="{FF2B5EF4-FFF2-40B4-BE49-F238E27FC236}">
                <a16:creationId xmlns:a16="http://schemas.microsoft.com/office/drawing/2014/main" id="{8828BA0E-BD2D-083B-F5DC-6E2A1964BCE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646BE79-AF00-C6C7-1E09-42F274386E0A}"/>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91894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AF0CF1-1010-BDE2-462B-522CC8960AA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438CA08-9F6D-F5B0-DA62-C98F856BC00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E43F54D-B75E-0579-57ED-2D29C2355682}"/>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5" name="Fußzeilenplatzhalter 4">
            <a:extLst>
              <a:ext uri="{FF2B5EF4-FFF2-40B4-BE49-F238E27FC236}">
                <a16:creationId xmlns:a16="http://schemas.microsoft.com/office/drawing/2014/main" id="{89B419E8-851D-2EEE-8D61-43C538894F0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30F61CB-2160-183E-CB7A-6360D43BBD55}"/>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1721607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FEF0A0-BD87-7AAB-A9FA-F9AD24FBF57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64326CD7-070A-AFF8-F031-9E78324BAD3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05ECAA1-71A0-C73D-86D6-29006E82DBD3}"/>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5" name="Fußzeilenplatzhalter 4">
            <a:extLst>
              <a:ext uri="{FF2B5EF4-FFF2-40B4-BE49-F238E27FC236}">
                <a16:creationId xmlns:a16="http://schemas.microsoft.com/office/drawing/2014/main" id="{DC479240-32F9-7487-787E-2944742B63C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A714A5-09EF-1A50-CAAC-FCB91012B950}"/>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4179739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92C9D8-8476-E03E-6600-1B8E500D1A7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6DC9255-032D-AE9B-398C-DE70E79D9F7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C25B774E-0E92-659E-0EC0-48102A277E0E}"/>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8103CA7-4F1B-F9E5-D471-33FE6D282785}"/>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6" name="Fußzeilenplatzhalter 5">
            <a:extLst>
              <a:ext uri="{FF2B5EF4-FFF2-40B4-BE49-F238E27FC236}">
                <a16:creationId xmlns:a16="http://schemas.microsoft.com/office/drawing/2014/main" id="{59EAD239-F2B6-14EB-FA2E-28B8C161AAA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F210DAC-6AFE-893E-68DB-6C5566B161F4}"/>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353654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43216F-9C3D-3BA3-8C14-AB3FA396477B}"/>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62BD258F-3543-604A-3999-372E057762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23C825E-2FA0-3900-DEE7-5D9E4DCAC09C}"/>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E5D3223-98FD-3E9B-EB16-A85F506551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C3EB9769-D1EA-127C-37AC-68B8098FF80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FAF9A35-1EAF-8FC1-6742-FD9BF219E477}"/>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8" name="Fußzeilenplatzhalter 7">
            <a:extLst>
              <a:ext uri="{FF2B5EF4-FFF2-40B4-BE49-F238E27FC236}">
                <a16:creationId xmlns:a16="http://schemas.microsoft.com/office/drawing/2014/main" id="{A69832A2-4CA1-4B04-E69C-FF09E39861DD}"/>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8E2CA94F-C5CC-9213-EC83-DA95163C085C}"/>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1364950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859C56-F8D2-B852-8CB6-BC97AE92BB36}"/>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F884D45B-0253-3986-01E7-E8F6419737E4}"/>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4" name="Fußzeilenplatzhalter 3">
            <a:extLst>
              <a:ext uri="{FF2B5EF4-FFF2-40B4-BE49-F238E27FC236}">
                <a16:creationId xmlns:a16="http://schemas.microsoft.com/office/drawing/2014/main" id="{A7FBC34A-957A-6DC8-929E-50C03EC7955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C42DC44-3FD5-48A2-D2C8-977AD674D8CC}"/>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2337867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56E4791-B6E7-2B8C-0FA1-DF46FD3C2474}"/>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3" name="Fußzeilenplatzhalter 2">
            <a:extLst>
              <a:ext uri="{FF2B5EF4-FFF2-40B4-BE49-F238E27FC236}">
                <a16:creationId xmlns:a16="http://schemas.microsoft.com/office/drawing/2014/main" id="{19BF4D75-9A97-7737-DF32-C56BE711656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24B0319-D16A-3F27-6E29-3E843A934596}"/>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188571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416CFB-91ED-A8EA-7FB6-13AF490E078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E514FA46-D35E-7F1D-74D5-34C83D5308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5D095CF-2E32-0707-4F9E-FED0A17E00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7878BDB-3ED5-9CB2-87D4-372CCAC915E2}"/>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6" name="Fußzeilenplatzhalter 5">
            <a:extLst>
              <a:ext uri="{FF2B5EF4-FFF2-40B4-BE49-F238E27FC236}">
                <a16:creationId xmlns:a16="http://schemas.microsoft.com/office/drawing/2014/main" id="{28512D58-6B53-2AD7-0150-DEDC613286C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6305E0F-8FAE-BEB4-A579-A2EFBC6F86AF}"/>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4209370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1BCA7-9929-B80A-EA10-633A6F3C967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E3370E8F-5056-84A7-66CF-501356AE3E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D3ED07BB-FE04-E906-FDAF-33223902C7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4968B9-81C9-A771-98E0-DE9C42B01A4D}"/>
              </a:ext>
            </a:extLst>
          </p:cNvPr>
          <p:cNvSpPr>
            <a:spLocks noGrp="1"/>
          </p:cNvSpPr>
          <p:nvPr>
            <p:ph type="dt" sz="half" idx="10"/>
          </p:nvPr>
        </p:nvSpPr>
        <p:spPr/>
        <p:txBody>
          <a:bodyPr/>
          <a:lstStyle/>
          <a:p>
            <a:fld id="{808833AC-9253-4F42-B1F7-AA88C5984EF5}" type="datetimeFigureOut">
              <a:rPr lang="de-DE" smtClean="0"/>
              <a:t>23.04.26</a:t>
            </a:fld>
            <a:endParaRPr lang="de-DE"/>
          </a:p>
        </p:txBody>
      </p:sp>
      <p:sp>
        <p:nvSpPr>
          <p:cNvPr id="6" name="Fußzeilenplatzhalter 5">
            <a:extLst>
              <a:ext uri="{FF2B5EF4-FFF2-40B4-BE49-F238E27FC236}">
                <a16:creationId xmlns:a16="http://schemas.microsoft.com/office/drawing/2014/main" id="{E9189F0E-4A32-4B89-8EC3-1F465EE854A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E8FB97E-16BF-7649-F028-E5F2A8E115AA}"/>
              </a:ext>
            </a:extLst>
          </p:cNvPr>
          <p:cNvSpPr>
            <a:spLocks noGrp="1"/>
          </p:cNvSpPr>
          <p:nvPr>
            <p:ph type="sldNum" sz="quarter" idx="12"/>
          </p:nvPr>
        </p:nvSpPr>
        <p:spPr/>
        <p:txBody>
          <a:bodyPr/>
          <a:lstStyle/>
          <a:p>
            <a:fld id="{607BA153-8165-334C-B6FD-DB7023AF5DC1}" type="slidenum">
              <a:rPr lang="de-DE" smtClean="0"/>
              <a:t>‹Nr.›</a:t>
            </a:fld>
            <a:endParaRPr lang="de-DE"/>
          </a:p>
        </p:txBody>
      </p:sp>
    </p:spTree>
    <p:extLst>
      <p:ext uri="{BB962C8B-B14F-4D97-AF65-F5344CB8AC3E}">
        <p14:creationId xmlns:p14="http://schemas.microsoft.com/office/powerpoint/2010/main" val="96765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726D004-354A-2DD5-9D0C-E123F2AEE6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8E98DE7-9349-1E22-1CB3-D501E4C973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5008E95-A688-2300-3BBB-A3B36A49D0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8833AC-9253-4F42-B1F7-AA88C5984EF5}" type="datetimeFigureOut">
              <a:rPr lang="de-DE" smtClean="0"/>
              <a:t>23.04.26</a:t>
            </a:fld>
            <a:endParaRPr lang="de-DE"/>
          </a:p>
        </p:txBody>
      </p:sp>
      <p:sp>
        <p:nvSpPr>
          <p:cNvPr id="5" name="Fußzeilenplatzhalter 4">
            <a:extLst>
              <a:ext uri="{FF2B5EF4-FFF2-40B4-BE49-F238E27FC236}">
                <a16:creationId xmlns:a16="http://schemas.microsoft.com/office/drawing/2014/main" id="{F4F58605-CC0B-4109-166E-76EFC15151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464AB73A-5E7B-43AD-AA4E-170FECECC2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7BA153-8165-334C-B6FD-DB7023AF5DC1}" type="slidenum">
              <a:rPr lang="de-DE" smtClean="0"/>
              <a:t>‹Nr.›</a:t>
            </a:fld>
            <a:endParaRPr lang="de-DE"/>
          </a:p>
        </p:txBody>
      </p:sp>
    </p:spTree>
    <p:extLst>
      <p:ext uri="{BB962C8B-B14F-4D97-AF65-F5344CB8AC3E}">
        <p14:creationId xmlns:p14="http://schemas.microsoft.com/office/powerpoint/2010/main" val="1170006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66ECC5-917F-51C2-7973-6AF3E47E9863}"/>
              </a:ext>
            </a:extLst>
          </p:cNvPr>
          <p:cNvSpPr>
            <a:spLocks noGrp="1"/>
          </p:cNvSpPr>
          <p:nvPr>
            <p:ph type="ctrTitle"/>
          </p:nvPr>
        </p:nvSpPr>
        <p:spPr>
          <a:xfrm>
            <a:off x="1466850" y="1552723"/>
            <a:ext cx="9258300" cy="4023519"/>
          </a:xfrm>
        </p:spPr>
        <p:txBody>
          <a:bodyPr>
            <a:normAutofit fontScale="90000"/>
          </a:bodyPr>
          <a:lstStyle/>
          <a:p>
            <a:r>
              <a:rPr lang="de-DE" sz="4400" b="1" dirty="0">
                <a:solidFill>
                  <a:srgbClr val="00B050"/>
                </a:solidFill>
              </a:rPr>
              <a:t>KI in der Gesundheitsversorgung Südtirols</a:t>
            </a:r>
            <a:br>
              <a:rPr lang="de-DE" sz="4400" b="1" dirty="0">
                <a:solidFill>
                  <a:srgbClr val="00B050"/>
                </a:solidFill>
              </a:rPr>
            </a:br>
            <a:r>
              <a:rPr lang="de-DE" sz="2700" b="1" dirty="0">
                <a:latin typeface="Aptos" panose="020B0004020202020204" pitchFamily="34" charset="0"/>
              </a:rPr>
              <a:t>Ergebnisse einer bevölkerungsbasierten Befragung-</a:t>
            </a:r>
            <a:br>
              <a:rPr lang="de-DE" sz="2700" b="1" dirty="0">
                <a:latin typeface="Aptos" panose="020B0004020202020204" pitchFamily="34" charset="0"/>
              </a:rPr>
            </a:br>
            <a:r>
              <a:rPr lang="de-DE" sz="2700" b="1" dirty="0">
                <a:latin typeface="Aptos" panose="020B0004020202020204" pitchFamily="34" charset="0"/>
              </a:rPr>
              <a:t>ASTAT-Panel «So denkt Südtirol»   </a:t>
            </a:r>
            <a:br>
              <a:rPr lang="de-DE" sz="4400" b="1" dirty="0">
                <a:latin typeface="Aptos" panose="020B0004020202020204" pitchFamily="34" charset="0"/>
              </a:rPr>
            </a:br>
            <a:br>
              <a:rPr lang="de-DE" sz="4400" b="1" dirty="0">
                <a:solidFill>
                  <a:srgbClr val="00B050"/>
                </a:solidFill>
              </a:rPr>
            </a:br>
            <a:r>
              <a:rPr lang="de-DE" sz="4400" b="1" i="1" dirty="0">
                <a:solidFill>
                  <a:srgbClr val="00B050"/>
                </a:solidFill>
              </a:rPr>
              <a:t>IA </a:t>
            </a:r>
            <a:r>
              <a:rPr lang="de-DE" sz="4400" b="1" i="1" dirty="0" err="1">
                <a:solidFill>
                  <a:srgbClr val="00B050"/>
                </a:solidFill>
              </a:rPr>
              <a:t>nell</a:t>
            </a:r>
            <a:r>
              <a:rPr lang="de-DE" sz="4400" i="1" dirty="0" err="1">
                <a:solidFill>
                  <a:srgbClr val="00B050"/>
                </a:solidFill>
              </a:rPr>
              <a:t>’</a:t>
            </a:r>
            <a:r>
              <a:rPr lang="de-DE" sz="4400" b="1" i="1" dirty="0" err="1">
                <a:solidFill>
                  <a:srgbClr val="00B050"/>
                </a:solidFill>
              </a:rPr>
              <a:t>assistenza</a:t>
            </a:r>
            <a:r>
              <a:rPr lang="de-DE" sz="4400" b="1" i="1" dirty="0">
                <a:solidFill>
                  <a:srgbClr val="00B050"/>
                </a:solidFill>
              </a:rPr>
              <a:t> </a:t>
            </a:r>
            <a:r>
              <a:rPr lang="de-DE" sz="4400" b="1" i="1" dirty="0" err="1">
                <a:solidFill>
                  <a:srgbClr val="00B050"/>
                </a:solidFill>
              </a:rPr>
              <a:t>sanitaria</a:t>
            </a:r>
            <a:r>
              <a:rPr lang="de-DE" sz="4400" b="1" i="1" dirty="0">
                <a:solidFill>
                  <a:srgbClr val="00B050"/>
                </a:solidFill>
              </a:rPr>
              <a:t> in Alto </a:t>
            </a:r>
            <a:r>
              <a:rPr lang="de-DE" sz="4400" b="1" i="1" dirty="0" err="1">
                <a:solidFill>
                  <a:srgbClr val="00B050"/>
                </a:solidFill>
              </a:rPr>
              <a:t>Adige</a:t>
            </a:r>
            <a:br>
              <a:rPr lang="de-DE" sz="4400" b="1" i="1" dirty="0">
                <a:solidFill>
                  <a:srgbClr val="00B050"/>
                </a:solidFill>
              </a:rPr>
            </a:br>
            <a:r>
              <a:rPr lang="de-DE" sz="2700" b="1" i="1" dirty="0" err="1">
                <a:latin typeface="Aptos" panose="020B0004020202020204" pitchFamily="34" charset="0"/>
              </a:rPr>
              <a:t>Risultati</a:t>
            </a:r>
            <a:r>
              <a:rPr lang="de-DE" sz="2700" b="1" i="1" dirty="0">
                <a:latin typeface="Aptos" panose="020B0004020202020204" pitchFamily="34" charset="0"/>
              </a:rPr>
              <a:t> di uno </a:t>
            </a:r>
            <a:r>
              <a:rPr lang="de-DE" sz="2700" b="1" i="1" dirty="0" err="1">
                <a:latin typeface="Aptos" panose="020B0004020202020204" pitchFamily="34" charset="0"/>
              </a:rPr>
              <a:t>studio</a:t>
            </a:r>
            <a:r>
              <a:rPr lang="de-DE" sz="2700" b="1" i="1" dirty="0">
                <a:latin typeface="Aptos" panose="020B0004020202020204" pitchFamily="34" charset="0"/>
              </a:rPr>
              <a:t> </a:t>
            </a:r>
            <a:r>
              <a:rPr lang="de-DE" sz="2700" b="1" i="1" dirty="0" err="1">
                <a:latin typeface="Aptos" panose="020B0004020202020204" pitchFamily="34" charset="0"/>
              </a:rPr>
              <a:t>trasversale</a:t>
            </a:r>
            <a:r>
              <a:rPr lang="de-DE" sz="2700" b="1" i="1" dirty="0">
                <a:latin typeface="Aptos" panose="020B0004020202020204" pitchFamily="34" charset="0"/>
              </a:rPr>
              <a:t> </a:t>
            </a:r>
            <a:r>
              <a:rPr lang="de-DE" sz="2700" b="1" i="1" dirty="0" err="1">
                <a:latin typeface="Aptos" panose="020B0004020202020204" pitchFamily="34" charset="0"/>
              </a:rPr>
              <a:t>basato</a:t>
            </a:r>
            <a:r>
              <a:rPr lang="de-DE" sz="2700" b="1" i="1" dirty="0">
                <a:latin typeface="Aptos" panose="020B0004020202020204" pitchFamily="34" charset="0"/>
              </a:rPr>
              <a:t> </a:t>
            </a:r>
            <a:r>
              <a:rPr lang="de-DE" sz="2700" b="1" i="1" dirty="0" err="1">
                <a:latin typeface="Aptos" panose="020B0004020202020204" pitchFamily="34" charset="0"/>
              </a:rPr>
              <a:t>sulla</a:t>
            </a:r>
            <a:r>
              <a:rPr lang="de-DE" sz="2700" b="1" i="1" dirty="0">
                <a:latin typeface="Aptos" panose="020B0004020202020204" pitchFamily="34" charset="0"/>
              </a:rPr>
              <a:t> </a:t>
            </a:r>
            <a:r>
              <a:rPr lang="de-DE" sz="2700" b="1" i="1" dirty="0" err="1">
                <a:latin typeface="Aptos" panose="020B0004020202020204" pitchFamily="34" charset="0"/>
              </a:rPr>
              <a:t>popolazione</a:t>
            </a:r>
            <a:r>
              <a:rPr lang="de-DE" sz="2700" b="1" i="1" dirty="0">
                <a:latin typeface="Aptos" panose="020B0004020202020204" pitchFamily="34" charset="0"/>
              </a:rPr>
              <a:t> - </a:t>
            </a:r>
            <a:br>
              <a:rPr lang="de-DE" sz="2700" b="1" i="1" dirty="0">
                <a:latin typeface="Aptos" panose="020B0004020202020204" pitchFamily="34" charset="0"/>
              </a:rPr>
            </a:br>
            <a:r>
              <a:rPr lang="it-IT" sz="2700" b="1" i="1" dirty="0">
                <a:latin typeface="Aptos" panose="020B0004020202020204" pitchFamily="34" charset="0"/>
              </a:rPr>
              <a:t>Panel ASTAT </a:t>
            </a:r>
            <a:r>
              <a:rPr lang="de-DE" sz="2700" b="1" dirty="0">
                <a:latin typeface="Aptos" panose="020B0004020202020204" pitchFamily="34" charset="0"/>
              </a:rPr>
              <a:t>«</a:t>
            </a:r>
            <a:r>
              <a:rPr lang="it-IT" sz="2700" b="1" i="1" dirty="0">
                <a:latin typeface="Aptos" panose="020B0004020202020204" pitchFamily="34" charset="0"/>
              </a:rPr>
              <a:t>Così pensa l’Alto Adige</a:t>
            </a:r>
            <a:r>
              <a:rPr lang="de-DE" sz="2700" b="1" dirty="0">
                <a:latin typeface="Aptos" panose="020B0004020202020204" pitchFamily="34" charset="0"/>
              </a:rPr>
              <a:t>»</a:t>
            </a:r>
            <a:br>
              <a:rPr lang="it-IT" sz="2700" b="1" i="1" dirty="0">
                <a:latin typeface="Aptos" panose="020B0004020202020204" pitchFamily="34" charset="0"/>
              </a:rPr>
            </a:br>
            <a:r>
              <a:rPr lang="de-DE" sz="4400" b="1" i="1" dirty="0">
                <a:solidFill>
                  <a:srgbClr val="00B050"/>
                </a:solidFill>
              </a:rPr>
              <a:t> </a:t>
            </a:r>
          </a:p>
        </p:txBody>
      </p:sp>
      <p:sp>
        <p:nvSpPr>
          <p:cNvPr id="3" name="Untertitel 2">
            <a:extLst>
              <a:ext uri="{FF2B5EF4-FFF2-40B4-BE49-F238E27FC236}">
                <a16:creationId xmlns:a16="http://schemas.microsoft.com/office/drawing/2014/main" id="{267779E4-0534-0E24-D2E8-376B4421D13A}"/>
              </a:ext>
            </a:extLst>
          </p:cNvPr>
          <p:cNvSpPr>
            <a:spLocks noGrp="1"/>
          </p:cNvSpPr>
          <p:nvPr>
            <p:ph type="subTitle" idx="1"/>
          </p:nvPr>
        </p:nvSpPr>
        <p:spPr/>
        <p:txBody>
          <a:bodyPr>
            <a:normAutofit/>
          </a:bodyPr>
          <a:lstStyle/>
          <a:p>
            <a:endParaRPr lang="de-DE" b="1" dirty="0"/>
          </a:p>
          <a:p>
            <a:endParaRPr lang="de-DE" sz="4000" b="1" dirty="0">
              <a:latin typeface="Aptos" panose="020B0004020202020204" pitchFamily="34" charset="0"/>
            </a:endParaRPr>
          </a:p>
          <a:p>
            <a:endParaRPr lang="de-DE" b="1" dirty="0"/>
          </a:p>
        </p:txBody>
      </p:sp>
      <p:sp>
        <p:nvSpPr>
          <p:cNvPr id="7" name="Textfeld 6">
            <a:extLst>
              <a:ext uri="{FF2B5EF4-FFF2-40B4-BE49-F238E27FC236}">
                <a16:creationId xmlns:a16="http://schemas.microsoft.com/office/drawing/2014/main" id="{F3D66235-4AB6-E016-E00E-CD6EDCFB44CF}"/>
              </a:ext>
            </a:extLst>
          </p:cNvPr>
          <p:cNvSpPr txBox="1"/>
          <p:nvPr/>
        </p:nvSpPr>
        <p:spPr>
          <a:xfrm>
            <a:off x="1220545" y="5886193"/>
            <a:ext cx="3969869" cy="461665"/>
          </a:xfrm>
          <a:prstGeom prst="rect">
            <a:avLst/>
          </a:prstGeom>
          <a:noFill/>
        </p:spPr>
        <p:txBody>
          <a:bodyPr wrap="none" rtlCol="0">
            <a:spAutoFit/>
          </a:bodyPr>
          <a:lstStyle/>
          <a:p>
            <a:r>
              <a:rPr lang="de-DE" sz="2400" b="1" dirty="0"/>
              <a:t>Bozen-Bolzano, 27/04/2026</a:t>
            </a:r>
          </a:p>
        </p:txBody>
      </p:sp>
      <p:pic>
        <p:nvPicPr>
          <p:cNvPr id="4" name="Immagine 1">
            <a:extLst>
              <a:ext uri="{FF2B5EF4-FFF2-40B4-BE49-F238E27FC236}">
                <a16:creationId xmlns:a16="http://schemas.microsoft.com/office/drawing/2014/main" id="{E92600D2-A182-B767-4F37-2A7838566B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162" b="26221"/>
          <a:stretch>
            <a:fillRect/>
          </a:stretch>
        </p:blipFill>
        <p:spPr bwMode="auto">
          <a:xfrm>
            <a:off x="3205480" y="44768"/>
            <a:ext cx="1743075" cy="1057275"/>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7">
            <a:extLst>
              <a:ext uri="{FF2B5EF4-FFF2-40B4-BE49-F238E27FC236}">
                <a16:creationId xmlns:a16="http://schemas.microsoft.com/office/drawing/2014/main" id="{342FE1A8-A869-147B-D8D9-58AF711FE235}"/>
              </a:ext>
            </a:extLst>
          </p:cNvPr>
          <p:cNvSpPr txBox="1"/>
          <p:nvPr/>
        </p:nvSpPr>
        <p:spPr>
          <a:xfrm>
            <a:off x="5029835" y="188873"/>
            <a:ext cx="4350139" cy="92333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de-DE" altLang="it-IT" sz="1800" b="1" i="0" u="none" strike="noStrike" kern="1200" cap="none" spc="0" normalizeH="0" baseline="0" noProof="0" dirty="0">
                <a:ln>
                  <a:noFill/>
                </a:ln>
                <a:solidFill>
                  <a:srgbClr val="00B0F0"/>
                </a:solidFill>
                <a:effectLst/>
                <a:uLnTx/>
                <a:uFillTx/>
                <a:latin typeface="Arial" panose="020B0604020202020204" pitchFamily="34" charset="0"/>
                <a:ea typeface="Calibri" panose="020F0502020204030204" pitchFamily="34" charset="0"/>
                <a:cs typeface="Times New Roman" panose="02020603050405020304" pitchFamily="18" charset="0"/>
              </a:rPr>
              <a:t>INSTITUT FÜR ALLGEMEINMEDIZIN</a:t>
            </a:r>
            <a:r>
              <a:rPr kumimoji="0" lang="it-IT" altLang="it-IT" sz="1800" b="1" i="0" u="none" strike="noStrike" kern="1200" cap="none" spc="0" normalizeH="0" baseline="0" noProof="0" dirty="0">
                <a:ln>
                  <a:noFill/>
                </a:ln>
                <a:solidFill>
                  <a:srgbClr val="00B050"/>
                </a:solidFill>
                <a:effectLst/>
                <a:uLnTx/>
                <a:uFillTx/>
                <a:latin typeface="Arial" panose="020B0604020202020204" pitchFamily="34" charset="0"/>
                <a:ea typeface="Calibri" panose="020F0502020204030204" pitchFamily="34" charset="0"/>
                <a:cs typeface="Times New Roman" panose="02020603050405020304" pitchFamily="18" charset="0"/>
              </a:rPr>
              <a:t>                                     ISTITUTO DI MEDICINA GENERALE</a:t>
            </a:r>
            <a:r>
              <a:rPr kumimoji="0" lang="it-IT" altLang="it-IT" sz="1800" b="1" i="0" u="none" strike="noStrike" kern="1200" cap="none" spc="0" normalizeH="0" baseline="0" noProof="0" dirty="0">
                <a:ln>
                  <a:noFill/>
                </a:ln>
                <a:solidFill>
                  <a:srgbClr val="00B0F0"/>
                </a:solidFill>
                <a:effectLst/>
                <a:uLnTx/>
                <a:uFillTx/>
                <a:latin typeface="Arial" panose="020B0604020202020204" pitchFamily="34" charset="0"/>
                <a:ea typeface="Calibri" panose="020F0502020204030204" pitchFamily="34" charset="0"/>
                <a:cs typeface="Times New Roman" panose="02020603050405020304" pitchFamily="18" charset="0"/>
              </a:rPr>
              <a:t>                                     ISTITUT DE MEDEJINA GENERELA</a:t>
            </a:r>
            <a:endParaRPr kumimoji="0" lang="it-IT" altLang="it-IT" sz="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6" name="Grafik 5" descr="Ein Bild, das Text, Poster, Grafikdesign, Schrift enthält.&#10;&#10;KI-generierte Inhalte können fehlerhaft sein.">
            <a:extLst>
              <a:ext uri="{FF2B5EF4-FFF2-40B4-BE49-F238E27FC236}">
                <a16:creationId xmlns:a16="http://schemas.microsoft.com/office/drawing/2014/main" id="{418BB0AF-F4C2-0984-D4DE-A06CFDFAF2A0}"/>
              </a:ext>
            </a:extLst>
          </p:cNvPr>
          <p:cNvPicPr/>
          <p:nvPr/>
        </p:nvPicPr>
        <p:blipFill>
          <a:blip r:embed="rId4">
            <a:extLst>
              <a:ext uri="{28A0092B-C50C-407E-A947-70E740481C1C}">
                <a14:useLocalDpi xmlns:a14="http://schemas.microsoft.com/office/drawing/2010/main" val="0"/>
              </a:ext>
            </a:extLst>
          </a:blip>
          <a:stretch>
            <a:fillRect/>
          </a:stretch>
        </p:blipFill>
        <p:spPr>
          <a:xfrm>
            <a:off x="0" y="0"/>
            <a:ext cx="891153" cy="6858000"/>
          </a:xfrm>
          <a:prstGeom prst="rect">
            <a:avLst/>
          </a:prstGeom>
        </p:spPr>
      </p:pic>
      <p:pic>
        <p:nvPicPr>
          <p:cNvPr id="8" name="Grafik 3" descr="Ein Bild, das Text, Schrift, Grafiken, Symbol enthält.&#10;&#10;KI-generierte Inhalte können fehlerhaft sein.">
            <a:extLst>
              <a:ext uri="{FF2B5EF4-FFF2-40B4-BE49-F238E27FC236}">
                <a16:creationId xmlns:a16="http://schemas.microsoft.com/office/drawing/2014/main" id="{3410A295-0340-EA4C-54BC-3149B3FB42B4}"/>
              </a:ext>
            </a:extLst>
          </p:cNvPr>
          <p:cNvPicPr/>
          <p:nvPr/>
        </p:nvPicPr>
        <p:blipFill rotWithShape="1">
          <a:blip r:embed="rId5">
            <a:extLst>
              <a:ext uri="{28A0092B-C50C-407E-A947-70E740481C1C}">
                <a14:useLocalDpi xmlns:a14="http://schemas.microsoft.com/office/drawing/2010/main" val="0"/>
              </a:ext>
            </a:extLst>
          </a:blip>
          <a:srcRect r="77543"/>
          <a:stretch/>
        </p:blipFill>
        <p:spPr bwMode="auto">
          <a:xfrm>
            <a:off x="11286617" y="5946937"/>
            <a:ext cx="567129" cy="642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410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D1211-666E-EC7B-A145-4502FBC5798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73D8227-71D5-2C42-978A-22EC8C7FDF8C}"/>
              </a:ext>
            </a:extLst>
          </p:cNvPr>
          <p:cNvSpPr>
            <a:spLocks noGrp="1"/>
          </p:cNvSpPr>
          <p:nvPr>
            <p:ph type="title"/>
          </p:nvPr>
        </p:nvSpPr>
        <p:spPr/>
        <p:txBody>
          <a:bodyPr>
            <a:noAutofit/>
          </a:bodyPr>
          <a:lstStyle/>
          <a:p>
            <a:r>
              <a:rPr lang="de-DE" sz="2800" b="1" i="1" dirty="0" err="1">
                <a:solidFill>
                  <a:srgbClr val="00B050"/>
                </a:solidFill>
              </a:rPr>
              <a:t>Opinioni</a:t>
            </a:r>
            <a:r>
              <a:rPr lang="de-DE" sz="2800" b="1" i="1" dirty="0">
                <a:solidFill>
                  <a:srgbClr val="00B050"/>
                </a:solidFill>
              </a:rPr>
              <a:t> </a:t>
            </a:r>
            <a:r>
              <a:rPr lang="de-DE" sz="2800" b="1" i="1" dirty="0" err="1">
                <a:solidFill>
                  <a:srgbClr val="00B050"/>
                </a:solidFill>
              </a:rPr>
              <a:t>sull</a:t>
            </a:r>
            <a:r>
              <a:rPr lang="de-DE" sz="2800" i="1" dirty="0" err="1">
                <a:solidFill>
                  <a:srgbClr val="00B050"/>
                </a:solidFill>
              </a:rPr>
              <a:t>’</a:t>
            </a:r>
            <a:r>
              <a:rPr lang="de-DE" sz="2800" b="1" i="1" dirty="0" err="1">
                <a:solidFill>
                  <a:srgbClr val="00B050"/>
                </a:solidFill>
              </a:rPr>
              <a:t>uso</a:t>
            </a:r>
            <a:r>
              <a:rPr lang="de-DE" sz="2800" b="1" i="1" dirty="0">
                <a:solidFill>
                  <a:srgbClr val="00B050"/>
                </a:solidFill>
              </a:rPr>
              <a:t> </a:t>
            </a:r>
            <a:r>
              <a:rPr lang="de-DE" sz="2800" b="1" i="1" dirty="0" err="1">
                <a:solidFill>
                  <a:srgbClr val="00B050"/>
                </a:solidFill>
              </a:rPr>
              <a:t>dell</a:t>
            </a:r>
            <a:r>
              <a:rPr lang="de-DE" sz="2800" i="1" dirty="0" err="1">
                <a:solidFill>
                  <a:srgbClr val="00B050"/>
                </a:solidFill>
              </a:rPr>
              <a:t>’</a:t>
            </a:r>
            <a:r>
              <a:rPr lang="de-DE" sz="2800" b="1" i="1" dirty="0" err="1">
                <a:solidFill>
                  <a:srgbClr val="00B050"/>
                </a:solidFill>
              </a:rPr>
              <a:t>IA</a:t>
            </a:r>
            <a:r>
              <a:rPr lang="de-DE" sz="2800" b="1" i="1" dirty="0">
                <a:solidFill>
                  <a:srgbClr val="00B050"/>
                </a:solidFill>
              </a:rPr>
              <a:t> </a:t>
            </a:r>
            <a:r>
              <a:rPr lang="de-DE" sz="2800" b="1" i="1" dirty="0" err="1">
                <a:solidFill>
                  <a:srgbClr val="00B050"/>
                </a:solidFill>
              </a:rPr>
              <a:t>nell</a:t>
            </a:r>
            <a:r>
              <a:rPr lang="de-DE" sz="2800" i="1" dirty="0" err="1">
                <a:solidFill>
                  <a:srgbClr val="00B050"/>
                </a:solidFill>
              </a:rPr>
              <a:t>’</a:t>
            </a:r>
            <a:r>
              <a:rPr lang="de-DE" sz="2800" b="1" i="1" dirty="0" err="1">
                <a:solidFill>
                  <a:srgbClr val="00B050"/>
                </a:solidFill>
              </a:rPr>
              <a:t>assistenza</a:t>
            </a:r>
            <a:r>
              <a:rPr lang="de-DE" sz="2800" b="1" i="1" dirty="0">
                <a:solidFill>
                  <a:srgbClr val="00B050"/>
                </a:solidFill>
              </a:rPr>
              <a:t> </a:t>
            </a:r>
            <a:r>
              <a:rPr lang="de-DE" sz="2800" b="1" i="1" dirty="0" err="1">
                <a:solidFill>
                  <a:srgbClr val="00B050"/>
                </a:solidFill>
              </a:rPr>
              <a:t>sanitaria</a:t>
            </a:r>
            <a:endParaRPr lang="de-DE" sz="2800" b="1" i="1" dirty="0">
              <a:solidFill>
                <a:srgbClr val="00B050"/>
              </a:solidFill>
            </a:endParaRPr>
          </a:p>
        </p:txBody>
      </p:sp>
      <p:graphicFrame>
        <p:nvGraphicFramePr>
          <p:cNvPr id="4" name="Inhaltsplatzhalter 3">
            <a:extLst>
              <a:ext uri="{FF2B5EF4-FFF2-40B4-BE49-F238E27FC236}">
                <a16:creationId xmlns:a16="http://schemas.microsoft.com/office/drawing/2014/main" id="{65228F8C-496F-1A95-39E1-15AC1CD8F729}"/>
              </a:ext>
            </a:extLst>
          </p:cNvPr>
          <p:cNvGraphicFramePr>
            <a:graphicFrameLocks noGrp="1"/>
          </p:cNvGraphicFramePr>
          <p:nvPr>
            <p:ph idx="1"/>
            <p:extLst>
              <p:ext uri="{D42A27DB-BD31-4B8C-83A1-F6EECF244321}">
                <p14:modId xmlns:p14="http://schemas.microsoft.com/office/powerpoint/2010/main" val="2184781908"/>
              </p:ext>
            </p:extLst>
          </p:nvPr>
        </p:nvGraphicFramePr>
        <p:xfrm>
          <a:off x="949410" y="1825625"/>
          <a:ext cx="9896389" cy="3505200"/>
        </p:xfrm>
        <a:graphic>
          <a:graphicData uri="http://schemas.openxmlformats.org/drawingml/2006/table">
            <a:tbl>
              <a:tblPr firstRow="1" bandRow="1">
                <a:tableStyleId>{5C22544A-7EE6-4342-B048-85BDC9FD1C3A}</a:tableStyleId>
              </a:tblPr>
              <a:tblGrid>
                <a:gridCol w="5709359">
                  <a:extLst>
                    <a:ext uri="{9D8B030D-6E8A-4147-A177-3AD203B41FA5}">
                      <a16:colId xmlns:a16="http://schemas.microsoft.com/office/drawing/2014/main" val="2141202803"/>
                    </a:ext>
                  </a:extLst>
                </a:gridCol>
                <a:gridCol w="2056264">
                  <a:extLst>
                    <a:ext uri="{9D8B030D-6E8A-4147-A177-3AD203B41FA5}">
                      <a16:colId xmlns:a16="http://schemas.microsoft.com/office/drawing/2014/main" val="820582186"/>
                    </a:ext>
                  </a:extLst>
                </a:gridCol>
                <a:gridCol w="2130766">
                  <a:extLst>
                    <a:ext uri="{9D8B030D-6E8A-4147-A177-3AD203B41FA5}">
                      <a16:colId xmlns:a16="http://schemas.microsoft.com/office/drawing/2014/main" val="368376139"/>
                    </a:ext>
                  </a:extLst>
                </a:gridCol>
              </a:tblGrid>
              <a:tr h="370840">
                <a:tc>
                  <a:txBody>
                    <a:bodyPr/>
                    <a:lstStyle/>
                    <a:p>
                      <a:pPr>
                        <a:lnSpc>
                          <a:spcPct val="100000"/>
                        </a:lnSpc>
                      </a:pPr>
                      <a:r>
                        <a:rPr lang="de-DE" sz="2400" i="1" dirty="0" err="1">
                          <a:solidFill>
                            <a:schemeClr val="tx1"/>
                          </a:solidFill>
                        </a:rPr>
                        <a:t>Affermazione</a:t>
                      </a:r>
                      <a:endParaRPr lang="de-DE" sz="2400" i="1" dirty="0">
                        <a:solidFill>
                          <a:schemeClr val="tx1"/>
                        </a:solidFill>
                      </a:endParaRPr>
                    </a:p>
                  </a:txBody>
                  <a:tcPr>
                    <a:solidFill>
                      <a:srgbClr val="20B7FE"/>
                    </a:solidFill>
                  </a:tcPr>
                </a:tc>
                <a:tc>
                  <a:txBody>
                    <a:bodyPr/>
                    <a:lstStyle/>
                    <a:p>
                      <a:pPr algn="ctr">
                        <a:lnSpc>
                          <a:spcPct val="100000"/>
                        </a:lnSpc>
                      </a:pPr>
                      <a:r>
                        <a:rPr lang="de-DE" sz="2400" i="1" dirty="0" err="1">
                          <a:solidFill>
                            <a:schemeClr val="tx1"/>
                          </a:solidFill>
                        </a:rPr>
                        <a:t>Accordo</a:t>
                      </a:r>
                      <a:endParaRPr lang="de-DE" sz="2400" i="1" dirty="0">
                        <a:solidFill>
                          <a:schemeClr val="tx1"/>
                        </a:solidFill>
                      </a:endParaRPr>
                    </a:p>
                  </a:txBody>
                  <a:tcPr>
                    <a:solidFill>
                      <a:srgbClr val="20B7FE"/>
                    </a:solidFill>
                  </a:tcPr>
                </a:tc>
                <a:tc>
                  <a:txBody>
                    <a:bodyPr/>
                    <a:lstStyle/>
                    <a:p>
                      <a:pPr algn="ctr">
                        <a:lnSpc>
                          <a:spcPct val="100000"/>
                        </a:lnSpc>
                      </a:pPr>
                      <a:r>
                        <a:rPr lang="de-DE" sz="2400" i="1" dirty="0" err="1">
                          <a:solidFill>
                            <a:schemeClr val="tx1"/>
                          </a:solidFill>
                        </a:rPr>
                        <a:t>Disaccordo</a:t>
                      </a:r>
                      <a:endParaRPr lang="de-DE" sz="2400" i="1" dirty="0">
                        <a:solidFill>
                          <a:schemeClr val="tx1"/>
                        </a:solidFill>
                      </a:endParaRPr>
                    </a:p>
                  </a:txBody>
                  <a:tcPr>
                    <a:solidFill>
                      <a:srgbClr val="20B7FE"/>
                    </a:solidFill>
                  </a:tcPr>
                </a:tc>
                <a:extLst>
                  <a:ext uri="{0D108BD9-81ED-4DB2-BD59-A6C34878D82A}">
                    <a16:rowId xmlns:a16="http://schemas.microsoft.com/office/drawing/2014/main" val="3515499856"/>
                  </a:ext>
                </a:extLst>
              </a:tr>
              <a:tr h="370840">
                <a:tc>
                  <a:txBody>
                    <a:bodyPr/>
                    <a:lstStyle/>
                    <a:p>
                      <a:pPr>
                        <a:lnSpc>
                          <a:spcPct val="100000"/>
                        </a:lnSpc>
                        <a:spcBef>
                          <a:spcPts val="0"/>
                        </a:spcBef>
                        <a:spcAft>
                          <a:spcPts val="0"/>
                        </a:spcAft>
                        <a:buNone/>
                      </a:pPr>
                      <a:r>
                        <a:rPr lang="de-DE" sz="2000" i="1" dirty="0" err="1">
                          <a:effectLst/>
                        </a:rPr>
                        <a:t>Fondamentalmente</a:t>
                      </a:r>
                      <a:r>
                        <a:rPr lang="de-DE" sz="2000" i="1" dirty="0">
                          <a:effectLst/>
                        </a:rPr>
                        <a:t> </a:t>
                      </a:r>
                      <a:r>
                        <a:rPr lang="de-DE" sz="2000" i="1" dirty="0" err="1">
                          <a:effectLst/>
                        </a:rPr>
                        <a:t>favorevole</a:t>
                      </a:r>
                      <a:r>
                        <a:rPr lang="de-DE" sz="2000" i="1" dirty="0">
                          <a:effectLst/>
                        </a:rPr>
                        <a:t> </a:t>
                      </a:r>
                      <a:r>
                        <a:rPr lang="de-DE" sz="2000" i="1" dirty="0" err="1">
                          <a:effectLst/>
                        </a:rPr>
                        <a:t>all’uso</a:t>
                      </a:r>
                      <a:r>
                        <a:rPr lang="de-DE" sz="2000" i="1" dirty="0">
                          <a:effectLst/>
                        </a:rPr>
                        <a:t> </a:t>
                      </a:r>
                      <a:r>
                        <a:rPr lang="de-DE" sz="2000" i="1" dirty="0" err="1">
                          <a:effectLst/>
                        </a:rPr>
                        <a:t>dell’IA</a:t>
                      </a:r>
                      <a:r>
                        <a:rPr lang="de-DE" sz="2000" i="1" dirty="0">
                          <a:effectLst/>
                        </a:rPr>
                        <a:t> a </a:t>
                      </a:r>
                      <a:r>
                        <a:rPr lang="de-DE" sz="2000" i="1" dirty="0" err="1">
                          <a:effectLst/>
                        </a:rPr>
                        <a:t>supporto</a:t>
                      </a:r>
                      <a:r>
                        <a:rPr lang="de-DE" sz="2000" i="1" dirty="0">
                          <a:effectLst/>
                        </a:rPr>
                        <a:t> della </a:t>
                      </a:r>
                      <a:r>
                        <a:rPr lang="de-DE" sz="2000" i="1" dirty="0" err="1">
                          <a:effectLst/>
                        </a:rPr>
                        <a:t>mia</a:t>
                      </a:r>
                      <a:r>
                        <a:rPr lang="de-DE" sz="2000" i="1" dirty="0">
                          <a:effectLst/>
                        </a:rPr>
                        <a:t> </a:t>
                      </a:r>
                      <a:r>
                        <a:rPr lang="de-DE" sz="2000" i="1" dirty="0" err="1">
                          <a:effectLst/>
                        </a:rPr>
                        <a:t>assistenza</a:t>
                      </a:r>
                      <a:r>
                        <a:rPr lang="de-DE" sz="2000" i="1" dirty="0">
                          <a:effectLst/>
                        </a:rPr>
                        <a:t> </a:t>
                      </a:r>
                      <a:r>
                        <a:rPr lang="de-DE" sz="2000" i="1" dirty="0" err="1">
                          <a:effectLst/>
                        </a:rPr>
                        <a:t>sanitaria</a:t>
                      </a:r>
                      <a:endParaRPr lang="de-DE" sz="2000" i="1" dirty="0">
                        <a:effectLst/>
                      </a:endParaRPr>
                    </a:p>
                  </a:txBody>
                  <a:tcPr marL="114300" marR="114300" marT="76200" marB="76200">
                    <a:noFill/>
                  </a:tcPr>
                </a:tc>
                <a:tc>
                  <a:txBody>
                    <a:bodyPr/>
                    <a:lstStyle/>
                    <a:p>
                      <a:pPr algn="ctr">
                        <a:lnSpc>
                          <a:spcPct val="100000"/>
                        </a:lnSpc>
                        <a:spcBef>
                          <a:spcPts val="0"/>
                        </a:spcBef>
                        <a:spcAft>
                          <a:spcPts val="0"/>
                        </a:spcAft>
                      </a:pPr>
                      <a:r>
                        <a:rPr lang="de-DE" sz="2000" i="1" kern="1200" dirty="0">
                          <a:solidFill>
                            <a:schemeClr val="dk1"/>
                          </a:solidFill>
                          <a:effectLst/>
                          <a:latin typeface="+mn-lt"/>
                          <a:ea typeface="+mn-ea"/>
                          <a:cs typeface="+mn-cs"/>
                        </a:rPr>
                        <a:t>47 %</a:t>
                      </a:r>
                    </a:p>
                  </a:txBody>
                  <a:tcPr>
                    <a:noFill/>
                  </a:tcPr>
                </a:tc>
                <a:tc>
                  <a:txBody>
                    <a:bodyPr/>
                    <a:lstStyle/>
                    <a:p>
                      <a:pPr algn="ctr">
                        <a:lnSpc>
                          <a:spcPct val="100000"/>
                        </a:lnSpc>
                        <a:spcBef>
                          <a:spcPts val="0"/>
                        </a:spcBef>
                        <a:spcAft>
                          <a:spcPts val="0"/>
                        </a:spcAft>
                      </a:pPr>
                      <a:r>
                        <a:rPr lang="de-DE" sz="2000" i="1" kern="1200" dirty="0">
                          <a:solidFill>
                            <a:schemeClr val="dk1"/>
                          </a:solidFill>
                          <a:effectLst/>
                          <a:latin typeface="+mn-lt"/>
                          <a:ea typeface="+mn-ea"/>
                          <a:cs typeface="+mn-cs"/>
                        </a:rPr>
                        <a:t>25 %</a:t>
                      </a:r>
                    </a:p>
                  </a:txBody>
                  <a:tcPr>
                    <a:noFill/>
                  </a:tcPr>
                </a:tc>
                <a:extLst>
                  <a:ext uri="{0D108BD9-81ED-4DB2-BD59-A6C34878D82A}">
                    <a16:rowId xmlns:a16="http://schemas.microsoft.com/office/drawing/2014/main" val="1724357795"/>
                  </a:ext>
                </a:extLst>
              </a:tr>
              <a:tr h="370840">
                <a:tc>
                  <a:txBody>
                    <a:bodyPr/>
                    <a:lstStyle/>
                    <a:p>
                      <a:pPr>
                        <a:lnSpc>
                          <a:spcPct val="100000"/>
                        </a:lnSpc>
                        <a:spcBef>
                          <a:spcPts val="0"/>
                        </a:spcBef>
                        <a:spcAft>
                          <a:spcPts val="0"/>
                        </a:spcAft>
                        <a:buNone/>
                      </a:pPr>
                      <a:r>
                        <a:rPr lang="de-DE" sz="2000" i="1" dirty="0">
                          <a:effectLst/>
                        </a:rPr>
                        <a:t>L’IA </a:t>
                      </a:r>
                      <a:r>
                        <a:rPr lang="de-DE" sz="2000" i="1" dirty="0" err="1">
                          <a:effectLst/>
                        </a:rPr>
                        <a:t>migliorerà</a:t>
                      </a:r>
                      <a:r>
                        <a:rPr lang="de-DE" sz="2000" i="1" dirty="0">
                          <a:effectLst/>
                        </a:rPr>
                        <a:t> la </a:t>
                      </a:r>
                      <a:r>
                        <a:rPr lang="de-DE" sz="2000" i="1" dirty="0" err="1">
                          <a:effectLst/>
                        </a:rPr>
                        <a:t>salute</a:t>
                      </a:r>
                      <a:r>
                        <a:rPr lang="de-DE" sz="2000" i="1" dirty="0">
                          <a:effectLst/>
                        </a:rPr>
                        <a:t> della </a:t>
                      </a:r>
                      <a:r>
                        <a:rPr lang="de-DE" sz="2000" i="1" dirty="0" err="1">
                          <a:effectLst/>
                        </a:rPr>
                        <a:t>popolazione</a:t>
                      </a:r>
                      <a:endParaRPr lang="de-DE" sz="2000" i="1" dirty="0">
                        <a:effectLst/>
                      </a:endParaRPr>
                    </a:p>
                  </a:txBody>
                  <a:tcPr marL="114300" marR="114300" marT="76200" marB="762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i="1" kern="1200" dirty="0">
                          <a:solidFill>
                            <a:schemeClr val="dk1"/>
                          </a:solidFill>
                          <a:effectLst/>
                          <a:latin typeface="+mn-lt"/>
                          <a:ea typeface="+mn-ea"/>
                          <a:cs typeface="+mn-cs"/>
                        </a:rPr>
                        <a:t>49%</a:t>
                      </a:r>
                    </a:p>
                    <a:p>
                      <a:pPr algn="ctr">
                        <a:lnSpc>
                          <a:spcPct val="100000"/>
                        </a:lnSpc>
                        <a:spcBef>
                          <a:spcPts val="0"/>
                        </a:spcBef>
                        <a:spcAft>
                          <a:spcPts val="0"/>
                        </a:spcAft>
                      </a:pPr>
                      <a:r>
                        <a:rPr lang="de-DE" sz="2400" i="1" dirty="0">
                          <a:effectLst/>
                        </a:rPr>
                        <a:t> </a:t>
                      </a:r>
                      <a:endParaRPr lang="de-DE" sz="2400" i="1" dirty="0"/>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i="1" kern="1200" dirty="0">
                          <a:solidFill>
                            <a:schemeClr val="dk1"/>
                          </a:solidFill>
                          <a:effectLst/>
                          <a:latin typeface="+mn-lt"/>
                          <a:ea typeface="+mn-ea"/>
                          <a:cs typeface="+mn-cs"/>
                        </a:rPr>
                        <a:t>17%</a:t>
                      </a:r>
                    </a:p>
                    <a:p>
                      <a:pPr algn="ctr">
                        <a:lnSpc>
                          <a:spcPct val="100000"/>
                        </a:lnSpc>
                        <a:spcBef>
                          <a:spcPts val="0"/>
                        </a:spcBef>
                        <a:spcAft>
                          <a:spcPts val="0"/>
                        </a:spcAft>
                      </a:pPr>
                      <a:r>
                        <a:rPr lang="de-DE" sz="2400" i="1" dirty="0">
                          <a:effectLst/>
                        </a:rPr>
                        <a:t> </a:t>
                      </a:r>
                      <a:endParaRPr lang="de-DE" sz="2400" i="1" dirty="0"/>
                    </a:p>
                  </a:txBody>
                  <a:tcPr>
                    <a:noFill/>
                  </a:tcPr>
                </a:tc>
                <a:extLst>
                  <a:ext uri="{0D108BD9-81ED-4DB2-BD59-A6C34878D82A}">
                    <a16:rowId xmlns:a16="http://schemas.microsoft.com/office/drawing/2014/main" val="2220080724"/>
                  </a:ext>
                </a:extLst>
              </a:tr>
              <a:tr h="370840">
                <a:tc>
                  <a:txBody>
                    <a:bodyPr/>
                    <a:lstStyle/>
                    <a:p>
                      <a:pPr>
                        <a:lnSpc>
                          <a:spcPct val="100000"/>
                        </a:lnSpc>
                        <a:spcBef>
                          <a:spcPts val="0"/>
                        </a:spcBef>
                        <a:spcAft>
                          <a:spcPts val="0"/>
                        </a:spcAft>
                        <a:buNone/>
                      </a:pPr>
                      <a:r>
                        <a:rPr lang="de-DE" sz="2000" i="1" dirty="0" err="1">
                          <a:effectLst/>
                        </a:rPr>
                        <a:t>Scetticismo</a:t>
                      </a:r>
                      <a:r>
                        <a:rPr lang="de-DE" sz="2000" i="1" dirty="0">
                          <a:effectLst/>
                        </a:rPr>
                        <a:t> </a:t>
                      </a:r>
                      <a:r>
                        <a:rPr lang="de-DE" sz="2000" i="1" dirty="0" err="1">
                          <a:effectLst/>
                        </a:rPr>
                        <a:t>quando</a:t>
                      </a:r>
                      <a:r>
                        <a:rPr lang="de-DE" sz="2000" i="1" dirty="0">
                          <a:effectLst/>
                        </a:rPr>
                        <a:t> i </a:t>
                      </a:r>
                      <a:r>
                        <a:rPr lang="de-DE" sz="2000" i="1" dirty="0" err="1">
                          <a:effectLst/>
                        </a:rPr>
                        <a:t>professionisti</a:t>
                      </a:r>
                      <a:r>
                        <a:rPr lang="de-DE" sz="2000" i="1" dirty="0">
                          <a:effectLst/>
                        </a:rPr>
                        <a:t> </a:t>
                      </a:r>
                      <a:r>
                        <a:rPr lang="de-DE" sz="2000" i="1" dirty="0" err="1">
                          <a:effectLst/>
                        </a:rPr>
                        <a:t>sanitari</a:t>
                      </a:r>
                      <a:r>
                        <a:rPr lang="de-DE" sz="2000" i="1" dirty="0">
                          <a:effectLst/>
                        </a:rPr>
                        <a:t> </a:t>
                      </a:r>
                      <a:r>
                        <a:rPr lang="de-DE" sz="2000" i="1" dirty="0" err="1">
                          <a:effectLst/>
                        </a:rPr>
                        <a:t>utilizzano</a:t>
                      </a:r>
                      <a:r>
                        <a:rPr lang="de-DE" sz="2000" i="1" dirty="0">
                          <a:effectLst/>
                        </a:rPr>
                        <a:t> </a:t>
                      </a:r>
                      <a:r>
                        <a:rPr lang="de-DE" sz="2000" i="1" dirty="0" err="1">
                          <a:effectLst/>
                        </a:rPr>
                        <a:t>l’IA</a:t>
                      </a:r>
                      <a:r>
                        <a:rPr lang="de-DE" sz="2000" i="1" dirty="0">
                          <a:effectLst/>
                        </a:rPr>
                        <a:t> </a:t>
                      </a:r>
                      <a:r>
                        <a:rPr lang="de-DE" sz="2000" i="1" dirty="0" err="1">
                          <a:effectLst/>
                        </a:rPr>
                        <a:t>nell’assistenza</a:t>
                      </a:r>
                      <a:r>
                        <a:rPr lang="de-DE" sz="2000" i="1" dirty="0">
                          <a:effectLst/>
                        </a:rPr>
                        <a:t> </a:t>
                      </a:r>
                      <a:r>
                        <a:rPr lang="de-DE" sz="2000" i="1" dirty="0" err="1">
                          <a:effectLst/>
                        </a:rPr>
                        <a:t>sanitaria</a:t>
                      </a:r>
                      <a:endParaRPr lang="de-DE" sz="2000" i="1" dirty="0">
                        <a:effectLst/>
                      </a:endParaRPr>
                    </a:p>
                  </a:txBody>
                  <a:tcPr marL="114300" marR="114300" marT="76200" marB="7620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i="1" kern="1200" dirty="0">
                          <a:solidFill>
                            <a:schemeClr val="dk1"/>
                          </a:solidFill>
                          <a:effectLst/>
                          <a:latin typeface="+mn-lt"/>
                          <a:ea typeface="+mn-ea"/>
                          <a:cs typeface="+mn-cs"/>
                        </a:rPr>
                        <a:t>32%</a:t>
                      </a:r>
                    </a:p>
                    <a:p>
                      <a:pPr algn="ctr">
                        <a:lnSpc>
                          <a:spcPct val="100000"/>
                        </a:lnSpc>
                        <a:spcBef>
                          <a:spcPts val="0"/>
                        </a:spcBef>
                        <a:spcAft>
                          <a:spcPts val="0"/>
                        </a:spcAft>
                      </a:pPr>
                      <a:r>
                        <a:rPr lang="de-DE" sz="2400" i="1" dirty="0">
                          <a:effectLst/>
                        </a:rPr>
                        <a:t> </a:t>
                      </a:r>
                      <a:endParaRPr lang="de-DE" sz="2400" i="1" dirty="0"/>
                    </a:p>
                  </a:txBody>
                  <a:tcPr>
                    <a:noFill/>
                  </a:tcPr>
                </a:tc>
                <a:tc>
                  <a:txBody>
                    <a:bodyPr/>
                    <a:lstStyle/>
                    <a:p>
                      <a:pPr algn="ctr">
                        <a:lnSpc>
                          <a:spcPct val="100000"/>
                        </a:lnSpc>
                        <a:spcBef>
                          <a:spcPts val="0"/>
                        </a:spcBef>
                        <a:spcAft>
                          <a:spcPts val="0"/>
                        </a:spcAft>
                      </a:pPr>
                      <a:r>
                        <a:rPr lang="de-DE" sz="2000" i="1" kern="1200" dirty="0">
                          <a:solidFill>
                            <a:schemeClr val="dk1"/>
                          </a:solidFill>
                          <a:effectLst/>
                          <a:latin typeface="+mn-lt"/>
                          <a:ea typeface="+mn-ea"/>
                          <a:cs typeface="+mn-cs"/>
                        </a:rPr>
                        <a:t>34%</a:t>
                      </a:r>
                    </a:p>
                  </a:txBody>
                  <a:tcPr>
                    <a:noFill/>
                  </a:tcPr>
                </a:tc>
                <a:extLst>
                  <a:ext uri="{0D108BD9-81ED-4DB2-BD59-A6C34878D82A}">
                    <a16:rowId xmlns:a16="http://schemas.microsoft.com/office/drawing/2014/main" val="1108916903"/>
                  </a:ext>
                </a:extLst>
              </a:tr>
              <a:tr h="370840">
                <a:tc>
                  <a:txBody>
                    <a:bodyPr/>
                    <a:lstStyle/>
                    <a:p>
                      <a:pPr>
                        <a:lnSpc>
                          <a:spcPct val="100000"/>
                        </a:lnSpc>
                        <a:spcBef>
                          <a:spcPts val="0"/>
                        </a:spcBef>
                        <a:spcAft>
                          <a:spcPts val="0"/>
                        </a:spcAft>
                        <a:buNone/>
                      </a:pPr>
                      <a:r>
                        <a:rPr lang="de-DE" sz="2000" i="1" dirty="0" err="1">
                          <a:effectLst/>
                        </a:rPr>
                        <a:t>Preoccupazioni</a:t>
                      </a:r>
                      <a:r>
                        <a:rPr lang="de-DE" sz="2000" i="1" dirty="0">
                          <a:effectLst/>
                        </a:rPr>
                        <a:t> per </a:t>
                      </a:r>
                      <a:r>
                        <a:rPr lang="de-DE" sz="2000" i="1" dirty="0" err="1">
                          <a:effectLst/>
                        </a:rPr>
                        <a:t>una</a:t>
                      </a:r>
                      <a:r>
                        <a:rPr lang="de-DE" sz="2000" i="1" dirty="0">
                          <a:effectLst/>
                        </a:rPr>
                        <a:t> possibile </a:t>
                      </a:r>
                      <a:r>
                        <a:rPr lang="de-DE" sz="2000" i="1" dirty="0" err="1">
                          <a:effectLst/>
                        </a:rPr>
                        <a:t>perdita</a:t>
                      </a:r>
                      <a:r>
                        <a:rPr lang="de-DE" sz="2000" i="1" dirty="0">
                          <a:effectLst/>
                        </a:rPr>
                        <a:t> del </a:t>
                      </a:r>
                      <a:r>
                        <a:rPr lang="de-DE" sz="2000" i="1" dirty="0" err="1">
                          <a:effectLst/>
                        </a:rPr>
                        <a:t>controllo</a:t>
                      </a:r>
                      <a:r>
                        <a:rPr lang="de-DE" sz="2000" i="1" dirty="0">
                          <a:effectLst/>
                        </a:rPr>
                        <a:t> </a:t>
                      </a:r>
                      <a:r>
                        <a:rPr lang="de-DE" sz="2000" i="1" dirty="0" err="1">
                          <a:effectLst/>
                        </a:rPr>
                        <a:t>umano</a:t>
                      </a:r>
                      <a:endParaRPr lang="de-DE" sz="2000" i="1" dirty="0">
                        <a:effectLst/>
                      </a:endParaRPr>
                    </a:p>
                  </a:txBody>
                  <a:tcPr marL="114300" marR="114300" marT="76200" marB="76200">
                    <a:noFill/>
                  </a:tcPr>
                </a:tc>
                <a:tc>
                  <a:txBody>
                    <a:bodyPr/>
                    <a:lstStyle/>
                    <a:p>
                      <a:pPr algn="ctr">
                        <a:lnSpc>
                          <a:spcPct val="100000"/>
                        </a:lnSpc>
                        <a:spcBef>
                          <a:spcPts val="0"/>
                        </a:spcBef>
                        <a:spcAft>
                          <a:spcPts val="0"/>
                        </a:spcAft>
                      </a:pPr>
                      <a:r>
                        <a:rPr lang="de-DE" sz="2000" i="1" kern="1200" dirty="0">
                          <a:solidFill>
                            <a:schemeClr val="dk1"/>
                          </a:solidFill>
                          <a:effectLst/>
                          <a:latin typeface="+mn-lt"/>
                          <a:ea typeface="+mn-ea"/>
                          <a:cs typeface="+mn-cs"/>
                        </a:rPr>
                        <a:t>44%</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i="1" kern="1200" dirty="0">
                          <a:solidFill>
                            <a:schemeClr val="dk1"/>
                          </a:solidFill>
                          <a:effectLst/>
                          <a:latin typeface="+mn-lt"/>
                          <a:ea typeface="+mn-ea"/>
                          <a:cs typeface="+mn-cs"/>
                        </a:rPr>
                        <a:t>29 %</a:t>
                      </a:r>
                    </a:p>
                    <a:p>
                      <a:pPr algn="ctr">
                        <a:lnSpc>
                          <a:spcPct val="100000"/>
                        </a:lnSpc>
                        <a:spcBef>
                          <a:spcPts val="0"/>
                        </a:spcBef>
                        <a:spcAft>
                          <a:spcPts val="0"/>
                        </a:spcAft>
                      </a:pPr>
                      <a:r>
                        <a:rPr lang="de-DE" sz="2400" i="1" dirty="0">
                          <a:effectLst/>
                        </a:rPr>
                        <a:t> </a:t>
                      </a:r>
                      <a:endParaRPr lang="de-DE" sz="2400" i="1" dirty="0"/>
                    </a:p>
                  </a:txBody>
                  <a:tcPr>
                    <a:noFill/>
                  </a:tcPr>
                </a:tc>
                <a:extLst>
                  <a:ext uri="{0D108BD9-81ED-4DB2-BD59-A6C34878D82A}">
                    <a16:rowId xmlns:a16="http://schemas.microsoft.com/office/drawing/2014/main" val="2147163690"/>
                  </a:ext>
                </a:extLst>
              </a:tr>
            </a:tbl>
          </a:graphicData>
        </a:graphic>
      </p:graphicFrame>
      <p:pic>
        <p:nvPicPr>
          <p:cNvPr id="3" name="image.png_1">
            <a:extLst>
              <a:ext uri="{FF2B5EF4-FFF2-40B4-BE49-F238E27FC236}">
                <a16:creationId xmlns:a16="http://schemas.microsoft.com/office/drawing/2014/main" id="{960A9673-B064-C0FE-1B4F-F8F03CBFE076}"/>
              </a:ext>
            </a:extLst>
          </p:cNvPr>
          <p:cNvPicPr>
            <a:picLocks noChangeAspect="1" noEditPoints="1" noChangeArrowheads="1" noChangeShapeType="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13557" y="0"/>
            <a:ext cx="2473073" cy="58354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egnaposto numero diapositiva 5">
            <a:extLst>
              <a:ext uri="{FF2B5EF4-FFF2-40B4-BE49-F238E27FC236}">
                <a16:creationId xmlns:a16="http://schemas.microsoft.com/office/drawing/2014/main" id="{4A5F2BA8-0D01-0273-01EA-C132AABC683E}"/>
              </a:ext>
            </a:extLst>
          </p:cNvPr>
          <p:cNvSpPr>
            <a:spLocks noGrp="1"/>
          </p:cNvSpPr>
          <p:nvPr>
            <p:ph type="sldNum" sz="quarter" idx="12"/>
          </p:nvPr>
        </p:nvSpPr>
        <p:spPr>
          <a:xfrm>
            <a:off x="8610600" y="6356350"/>
            <a:ext cx="2743200" cy="365125"/>
          </a:xfrm>
        </p:spPr>
        <p:txBody>
          <a:bodyPr/>
          <a:lstStyle/>
          <a:p>
            <a:fld id="{9D28CE84-539F-4743-9B9C-EF87834CEAB0}" type="slidenum">
              <a:rPr lang="it-IT" smtClean="0"/>
              <a:t>10</a:t>
            </a:fld>
            <a:endParaRPr lang="it-IT" dirty="0"/>
          </a:p>
        </p:txBody>
      </p:sp>
    </p:spTree>
    <p:extLst>
      <p:ext uri="{BB962C8B-B14F-4D97-AF65-F5344CB8AC3E}">
        <p14:creationId xmlns:p14="http://schemas.microsoft.com/office/powerpoint/2010/main" val="998609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CC9F0-4212-55AF-6B00-E7403DFA2B1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3293206-115C-A720-BA02-B3975A784F49}"/>
              </a:ext>
            </a:extLst>
          </p:cNvPr>
          <p:cNvSpPr>
            <a:spLocks noGrp="1"/>
          </p:cNvSpPr>
          <p:nvPr>
            <p:ph type="title"/>
          </p:nvPr>
        </p:nvSpPr>
        <p:spPr/>
        <p:txBody>
          <a:bodyPr>
            <a:normAutofit/>
          </a:bodyPr>
          <a:lstStyle/>
          <a:p>
            <a:r>
              <a:rPr lang="it-IT" sz="2800" b="1" dirty="0" err="1">
                <a:solidFill>
                  <a:srgbClr val="00B050"/>
                </a:solidFill>
              </a:rPr>
              <a:t>Einsatz</a:t>
            </a:r>
            <a:r>
              <a:rPr lang="it-IT" sz="2800" b="1" dirty="0">
                <a:solidFill>
                  <a:srgbClr val="00B050"/>
                </a:solidFill>
              </a:rPr>
              <a:t> von KI in </a:t>
            </a:r>
            <a:r>
              <a:rPr lang="it-IT" sz="2800" b="1" dirty="0" err="1">
                <a:solidFill>
                  <a:srgbClr val="00B050"/>
                </a:solidFill>
              </a:rPr>
              <a:t>verschiedenen</a:t>
            </a:r>
            <a:r>
              <a:rPr lang="it-IT" sz="2800" b="1" dirty="0">
                <a:solidFill>
                  <a:srgbClr val="00B050"/>
                </a:solidFill>
              </a:rPr>
              <a:t> </a:t>
            </a:r>
            <a:r>
              <a:rPr lang="it-IT" sz="2800" b="1" dirty="0" err="1">
                <a:solidFill>
                  <a:srgbClr val="00B050"/>
                </a:solidFill>
              </a:rPr>
              <a:t>Bereichen</a:t>
            </a:r>
            <a:r>
              <a:rPr lang="it-IT" sz="2800" b="1" dirty="0">
                <a:solidFill>
                  <a:srgbClr val="00B050"/>
                </a:solidFill>
              </a:rPr>
              <a:t> </a:t>
            </a:r>
            <a:r>
              <a:rPr lang="it-IT" sz="2800" b="1" dirty="0" err="1">
                <a:solidFill>
                  <a:srgbClr val="00B050"/>
                </a:solidFill>
              </a:rPr>
              <a:t>der</a:t>
            </a:r>
            <a:r>
              <a:rPr lang="it-IT" sz="2800" b="1" dirty="0">
                <a:solidFill>
                  <a:srgbClr val="00B050"/>
                </a:solidFill>
              </a:rPr>
              <a:t> </a:t>
            </a:r>
            <a:r>
              <a:rPr lang="it-IT" sz="2800" b="1" dirty="0" err="1">
                <a:solidFill>
                  <a:srgbClr val="00B050"/>
                </a:solidFill>
              </a:rPr>
              <a:t>Gesundheitsversorgung</a:t>
            </a:r>
            <a:r>
              <a:rPr lang="it-IT" sz="2800" b="1" dirty="0">
                <a:solidFill>
                  <a:srgbClr val="00B050"/>
                </a:solidFill>
              </a:rPr>
              <a:t> </a:t>
            </a:r>
            <a:endParaRPr lang="de-DE" sz="2800" b="1" i="1" dirty="0">
              <a:solidFill>
                <a:srgbClr val="61A21B"/>
              </a:solidFill>
            </a:endParaRPr>
          </a:p>
        </p:txBody>
      </p:sp>
      <p:sp>
        <p:nvSpPr>
          <p:cNvPr id="3" name="Inhaltsplatzhalter 2">
            <a:extLst>
              <a:ext uri="{FF2B5EF4-FFF2-40B4-BE49-F238E27FC236}">
                <a16:creationId xmlns:a16="http://schemas.microsoft.com/office/drawing/2014/main" id="{FAEA5EA3-4E34-1EF9-5BBD-2A7AABC3ACF4}"/>
              </a:ext>
            </a:extLst>
          </p:cNvPr>
          <p:cNvSpPr>
            <a:spLocks noGrp="1"/>
          </p:cNvSpPr>
          <p:nvPr>
            <p:ph idx="1"/>
          </p:nvPr>
        </p:nvSpPr>
        <p:spPr/>
        <p:txBody>
          <a:bodyPr>
            <a:noAutofit/>
          </a:bodyPr>
          <a:lstStyle/>
          <a:p>
            <a:pPr marL="0" indent="0">
              <a:buNone/>
            </a:pPr>
            <a:r>
              <a:rPr lang="de-DE" sz="2000" b="1" dirty="0"/>
              <a:t>Höchste Zustimmung:</a:t>
            </a:r>
          </a:p>
          <a:p>
            <a:r>
              <a:rPr lang="de-DE" sz="2000" dirty="0"/>
              <a:t>Automatische Erinnerung </a:t>
            </a:r>
            <a:r>
              <a:rPr lang="de-DE" sz="2000" dirty="0" err="1"/>
              <a:t>für</a:t>
            </a:r>
            <a:r>
              <a:rPr lang="de-DE" sz="2000" dirty="0"/>
              <a:t> Medikamenteneinnahme: 80%</a:t>
            </a:r>
          </a:p>
          <a:p>
            <a:r>
              <a:rPr lang="de-DE" sz="2000" dirty="0"/>
              <a:t>Terminplanung und -organisation: 75%</a:t>
            </a:r>
          </a:p>
          <a:p>
            <a:r>
              <a:rPr lang="de-DE" sz="2000" dirty="0"/>
              <a:t>Verwaltung der elektronischen Gesundheitsakte: 68%</a:t>
            </a:r>
          </a:p>
          <a:p>
            <a:r>
              <a:rPr lang="de-DE" sz="2000" dirty="0"/>
              <a:t>Analyse klinischer Daten zur Mustererkennung: 66%</a:t>
            </a:r>
          </a:p>
          <a:p>
            <a:r>
              <a:rPr lang="de-DE" sz="2000" dirty="0"/>
              <a:t>Planung und Koordination von Behandlungsabläufen: 62%</a:t>
            </a:r>
            <a:endParaRPr lang="de-DE" sz="2000" i="1" dirty="0"/>
          </a:p>
          <a:p>
            <a:endParaRPr lang="de-DE" sz="1200" i="1" dirty="0"/>
          </a:p>
          <a:p>
            <a:pPr marL="0" indent="0">
              <a:buNone/>
            </a:pPr>
            <a:r>
              <a:rPr lang="de-DE" sz="2000" b="1" dirty="0"/>
              <a:t>Größte </a:t>
            </a:r>
            <a:r>
              <a:rPr lang="de-DE" sz="2000" b="1" dirty="0" err="1"/>
              <a:t>Zurückhaltung</a:t>
            </a:r>
            <a:r>
              <a:rPr lang="de-DE" sz="2000" b="1" dirty="0"/>
              <a:t>:</a:t>
            </a:r>
          </a:p>
          <a:p>
            <a:r>
              <a:rPr lang="de-DE" sz="2000" dirty="0" err="1"/>
              <a:t>Unterstützung</a:t>
            </a:r>
            <a:r>
              <a:rPr lang="de-DE" sz="2000" dirty="0"/>
              <a:t> bei dringenden Entscheidungen: 28%  </a:t>
            </a:r>
          </a:p>
          <a:p>
            <a:r>
              <a:rPr lang="de-DE" sz="2000" dirty="0" err="1"/>
              <a:t>Unterstützung</a:t>
            </a:r>
            <a:r>
              <a:rPr lang="de-DE" sz="2000" dirty="0"/>
              <a:t> in medizinischen Notfällen und Triage: 34% </a:t>
            </a:r>
          </a:p>
          <a:p>
            <a:r>
              <a:rPr lang="de-DE" sz="2000" dirty="0"/>
              <a:t>Information und Aufklärung z.B. durch Chatbot: 38% </a:t>
            </a:r>
          </a:p>
          <a:p>
            <a:r>
              <a:rPr lang="de-DE" sz="2000" dirty="0" err="1"/>
              <a:t>Pflegeunterstützung</a:t>
            </a:r>
            <a:r>
              <a:rPr lang="de-DE" sz="2000" dirty="0"/>
              <a:t> und chirurgische Eingriffe: 40–41%</a:t>
            </a:r>
          </a:p>
        </p:txBody>
      </p:sp>
      <p:sp>
        <p:nvSpPr>
          <p:cNvPr id="7" name="Segnaposto numero diapositiva 5">
            <a:extLst>
              <a:ext uri="{FF2B5EF4-FFF2-40B4-BE49-F238E27FC236}">
                <a16:creationId xmlns:a16="http://schemas.microsoft.com/office/drawing/2014/main" id="{22B0A0F7-C2A5-4834-D463-72ED29B9A6D3}"/>
              </a:ext>
            </a:extLst>
          </p:cNvPr>
          <p:cNvSpPr>
            <a:spLocks noGrp="1"/>
          </p:cNvSpPr>
          <p:nvPr>
            <p:ph type="sldNum" sz="quarter" idx="12"/>
          </p:nvPr>
        </p:nvSpPr>
        <p:spPr>
          <a:xfrm>
            <a:off x="8610600" y="6356350"/>
            <a:ext cx="2743200" cy="365125"/>
          </a:xfrm>
        </p:spPr>
        <p:txBody>
          <a:bodyPr/>
          <a:lstStyle/>
          <a:p>
            <a:fld id="{9D28CE84-539F-4743-9B9C-EF87834CEAB0}" type="slidenum">
              <a:rPr lang="it-IT" smtClean="0"/>
              <a:t>11</a:t>
            </a:fld>
            <a:endParaRPr lang="it-IT" dirty="0"/>
          </a:p>
        </p:txBody>
      </p:sp>
      <p:pic>
        <p:nvPicPr>
          <p:cNvPr id="10" name="Immagine 1">
            <a:extLst>
              <a:ext uri="{FF2B5EF4-FFF2-40B4-BE49-F238E27FC236}">
                <a16:creationId xmlns:a16="http://schemas.microsoft.com/office/drawing/2014/main" id="{F9F7AA4C-2D6E-F43F-78AD-D745CDF828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162" b="26221"/>
          <a:stretch>
            <a:fillRect/>
          </a:stretch>
        </p:blipFill>
        <p:spPr bwMode="auto">
          <a:xfrm>
            <a:off x="11042692" y="111907"/>
            <a:ext cx="952329" cy="577642"/>
          </a:xfrm>
          <a:prstGeom prst="rect">
            <a:avLst/>
          </a:prstGeom>
          <a:noFill/>
          <a:extLst>
            <a:ext uri="{909E8E84-426E-40DD-AFC4-6F175D3DCCD1}">
              <a14:hiddenFill xmlns:a14="http://schemas.microsoft.com/office/drawing/2010/main">
                <a:solidFill>
                  <a:srgbClr val="FFFFFF"/>
                </a:solidFill>
              </a14:hiddenFill>
            </a:ext>
          </a:extLst>
        </p:spPr>
      </p:pic>
      <p:sp>
        <p:nvSpPr>
          <p:cNvPr id="4" name="Dreieck 3">
            <a:extLst>
              <a:ext uri="{FF2B5EF4-FFF2-40B4-BE49-F238E27FC236}">
                <a16:creationId xmlns:a16="http://schemas.microsoft.com/office/drawing/2014/main" id="{BCF6588E-1138-4195-268D-0D96D5282995}"/>
              </a:ext>
            </a:extLst>
          </p:cNvPr>
          <p:cNvSpPr/>
          <p:nvPr/>
        </p:nvSpPr>
        <p:spPr>
          <a:xfrm rot="10800000">
            <a:off x="8871978" y="2152351"/>
            <a:ext cx="2170714" cy="4203998"/>
          </a:xfrm>
          <a:prstGeom prst="triangle">
            <a:avLst/>
          </a:prstGeom>
          <a:solidFill>
            <a:srgbClr val="20B7F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847A82B5-EA32-DBEF-C4B1-1CFFFA68C270}"/>
              </a:ext>
            </a:extLst>
          </p:cNvPr>
          <p:cNvSpPr txBox="1"/>
          <p:nvPr/>
        </p:nvSpPr>
        <p:spPr>
          <a:xfrm>
            <a:off x="8673204" y="1752243"/>
            <a:ext cx="2481770" cy="338554"/>
          </a:xfrm>
          <a:prstGeom prst="rect">
            <a:avLst/>
          </a:prstGeom>
          <a:noFill/>
        </p:spPr>
        <p:txBody>
          <a:bodyPr wrap="none" rtlCol="0">
            <a:spAutoFit/>
          </a:bodyPr>
          <a:lstStyle/>
          <a:p>
            <a:r>
              <a:rPr lang="de-DE" sz="1600" b="1" dirty="0" err="1"/>
              <a:t>nützlich</a:t>
            </a:r>
            <a:r>
              <a:rPr lang="de-DE" sz="1600" b="1" dirty="0"/>
              <a:t> oder akzeptabel</a:t>
            </a:r>
          </a:p>
        </p:txBody>
      </p:sp>
    </p:spTree>
    <p:extLst>
      <p:ext uri="{BB962C8B-B14F-4D97-AF65-F5344CB8AC3E}">
        <p14:creationId xmlns:p14="http://schemas.microsoft.com/office/powerpoint/2010/main" val="1453609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3E388-628A-DACC-3E67-F62C0F63C41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295E586-BA96-0D66-5B60-E9A222801EAB}"/>
              </a:ext>
            </a:extLst>
          </p:cNvPr>
          <p:cNvSpPr>
            <a:spLocks noGrp="1"/>
          </p:cNvSpPr>
          <p:nvPr>
            <p:ph type="title"/>
          </p:nvPr>
        </p:nvSpPr>
        <p:spPr/>
        <p:txBody>
          <a:bodyPr>
            <a:normAutofit/>
          </a:bodyPr>
          <a:lstStyle/>
          <a:p>
            <a:r>
              <a:rPr lang="it-IT" sz="2800" b="1" i="1" dirty="0">
                <a:solidFill>
                  <a:srgbClr val="00B050"/>
                </a:solidFill>
              </a:rPr>
              <a:t>Uso dell’IA nei diversi ambiti dell’assistenza sanitaria</a:t>
            </a:r>
            <a:endParaRPr lang="de-DE" sz="2800" b="1" i="1" dirty="0">
              <a:solidFill>
                <a:srgbClr val="61A21B"/>
              </a:solidFill>
            </a:endParaRPr>
          </a:p>
        </p:txBody>
      </p:sp>
      <p:sp>
        <p:nvSpPr>
          <p:cNvPr id="3" name="Inhaltsplatzhalter 2">
            <a:extLst>
              <a:ext uri="{FF2B5EF4-FFF2-40B4-BE49-F238E27FC236}">
                <a16:creationId xmlns:a16="http://schemas.microsoft.com/office/drawing/2014/main" id="{1BA8833E-5596-AA42-33E3-85D32E59FD85}"/>
              </a:ext>
            </a:extLst>
          </p:cNvPr>
          <p:cNvSpPr>
            <a:spLocks noGrp="1"/>
          </p:cNvSpPr>
          <p:nvPr>
            <p:ph idx="1"/>
          </p:nvPr>
        </p:nvSpPr>
        <p:spPr/>
        <p:txBody>
          <a:bodyPr>
            <a:noAutofit/>
          </a:bodyPr>
          <a:lstStyle/>
          <a:p>
            <a:pPr marL="0" indent="0">
              <a:buNone/>
            </a:pPr>
            <a:r>
              <a:rPr lang="de-DE" sz="2000" b="1" i="1" dirty="0"/>
              <a:t>Maggiore </a:t>
            </a:r>
            <a:r>
              <a:rPr lang="de-DE" sz="2000" b="1" i="1" dirty="0" err="1"/>
              <a:t>consenso</a:t>
            </a:r>
            <a:r>
              <a:rPr lang="de-DE" sz="2000" b="1" i="1" dirty="0"/>
              <a:t>:</a:t>
            </a:r>
          </a:p>
          <a:p>
            <a:r>
              <a:rPr lang="de-DE" sz="2000" i="1" dirty="0"/>
              <a:t>Promemoria </a:t>
            </a:r>
            <a:r>
              <a:rPr lang="de-DE" sz="2000" i="1" dirty="0" err="1"/>
              <a:t>automatizzati</a:t>
            </a:r>
            <a:r>
              <a:rPr lang="de-DE" sz="2000" i="1" dirty="0"/>
              <a:t> per l</a:t>
            </a:r>
            <a:r>
              <a:rPr lang="it-IT" sz="2000" i="1" dirty="0"/>
              <a:t>’</a:t>
            </a:r>
            <a:r>
              <a:rPr lang="de-DE" sz="2000" i="1" dirty="0" err="1"/>
              <a:t>assunzione</a:t>
            </a:r>
            <a:r>
              <a:rPr lang="de-DE" sz="2000" i="1" dirty="0"/>
              <a:t> di </a:t>
            </a:r>
            <a:r>
              <a:rPr lang="de-DE" sz="2000" i="1" dirty="0" err="1"/>
              <a:t>farmaci</a:t>
            </a:r>
            <a:r>
              <a:rPr lang="de-DE" sz="2000" i="1" dirty="0"/>
              <a:t>: 80%</a:t>
            </a:r>
          </a:p>
          <a:p>
            <a:r>
              <a:rPr lang="de-DE" sz="2000" i="1" dirty="0" err="1"/>
              <a:t>Prenotazione</a:t>
            </a:r>
            <a:r>
              <a:rPr lang="de-DE" sz="2000" i="1" dirty="0"/>
              <a:t> </a:t>
            </a:r>
            <a:r>
              <a:rPr lang="de-DE" sz="2000" i="1" dirty="0" err="1"/>
              <a:t>e</a:t>
            </a:r>
            <a:r>
              <a:rPr lang="de-DE" sz="2000" i="1" dirty="0"/>
              <a:t> </a:t>
            </a:r>
            <a:r>
              <a:rPr lang="de-DE" sz="2000" i="1" dirty="0" err="1"/>
              <a:t>gestione</a:t>
            </a:r>
            <a:r>
              <a:rPr lang="de-DE" sz="2000" i="1" dirty="0"/>
              <a:t> </a:t>
            </a:r>
            <a:r>
              <a:rPr lang="de-DE" sz="2000" i="1" dirty="0" err="1"/>
              <a:t>degli</a:t>
            </a:r>
            <a:r>
              <a:rPr lang="de-DE" sz="2000" i="1" dirty="0"/>
              <a:t> </a:t>
            </a:r>
            <a:r>
              <a:rPr lang="de-DE" sz="2000" i="1" dirty="0" err="1"/>
              <a:t>appuntamenti</a:t>
            </a:r>
            <a:r>
              <a:rPr lang="de-DE" sz="2000" i="1" dirty="0"/>
              <a:t> </a:t>
            </a:r>
            <a:r>
              <a:rPr lang="de-DE" sz="2000" i="1" dirty="0" err="1"/>
              <a:t>medici</a:t>
            </a:r>
            <a:r>
              <a:rPr lang="de-DE" sz="2000" i="1" dirty="0"/>
              <a:t>: 75%</a:t>
            </a:r>
          </a:p>
          <a:p>
            <a:r>
              <a:rPr lang="de-DE" sz="2000" i="1" dirty="0" err="1"/>
              <a:t>Gestione</a:t>
            </a:r>
            <a:r>
              <a:rPr lang="de-DE" sz="2000" i="1" dirty="0"/>
              <a:t> di </a:t>
            </a:r>
            <a:r>
              <a:rPr lang="de-DE" sz="2000" i="1" dirty="0" err="1"/>
              <a:t>cartelle</a:t>
            </a:r>
            <a:r>
              <a:rPr lang="de-DE" sz="2000" i="1" dirty="0"/>
              <a:t> </a:t>
            </a:r>
            <a:r>
              <a:rPr lang="de-DE" sz="2000" i="1" dirty="0" err="1"/>
              <a:t>cliniche</a:t>
            </a:r>
            <a:r>
              <a:rPr lang="de-DE" sz="2000" i="1" dirty="0"/>
              <a:t> </a:t>
            </a:r>
            <a:r>
              <a:rPr lang="de-DE" sz="2000" i="1" dirty="0" err="1"/>
              <a:t>elettroniche</a:t>
            </a:r>
            <a:r>
              <a:rPr lang="de-DE" sz="2000" i="1" dirty="0"/>
              <a:t>: 68%</a:t>
            </a:r>
          </a:p>
          <a:p>
            <a:r>
              <a:rPr lang="de-DE" sz="2000" i="1" dirty="0" err="1"/>
              <a:t>Analisi</a:t>
            </a:r>
            <a:r>
              <a:rPr lang="de-DE" sz="2000" i="1" dirty="0"/>
              <a:t> di </a:t>
            </a:r>
            <a:r>
              <a:rPr lang="de-DE" sz="2000" i="1" dirty="0" err="1"/>
              <a:t>dati</a:t>
            </a:r>
            <a:r>
              <a:rPr lang="de-DE" sz="2000" i="1" dirty="0"/>
              <a:t> </a:t>
            </a:r>
            <a:r>
              <a:rPr lang="de-DE" sz="2000" i="1" dirty="0" err="1"/>
              <a:t>clinici</a:t>
            </a:r>
            <a:r>
              <a:rPr lang="de-DE" sz="2000" i="1" dirty="0"/>
              <a:t> per </a:t>
            </a:r>
            <a:r>
              <a:rPr lang="de-DE" sz="2000" i="1" dirty="0" err="1"/>
              <a:t>identificare</a:t>
            </a:r>
            <a:r>
              <a:rPr lang="de-DE" sz="2000" i="1" dirty="0"/>
              <a:t> </a:t>
            </a:r>
            <a:r>
              <a:rPr lang="de-DE" sz="2000" i="1" dirty="0" err="1"/>
              <a:t>pattern</a:t>
            </a:r>
            <a:r>
              <a:rPr lang="de-DE" sz="2000" i="1" dirty="0"/>
              <a:t>: 66%</a:t>
            </a:r>
          </a:p>
          <a:p>
            <a:r>
              <a:rPr lang="de-DE" sz="2000" i="1" dirty="0" err="1"/>
              <a:t>Coordinamento</a:t>
            </a:r>
            <a:r>
              <a:rPr lang="de-DE" sz="2000" i="1" dirty="0"/>
              <a:t> </a:t>
            </a:r>
            <a:r>
              <a:rPr lang="de-DE" sz="2000" i="1" dirty="0" err="1"/>
              <a:t>tra</a:t>
            </a:r>
            <a:r>
              <a:rPr lang="de-DE" sz="2000" i="1" dirty="0"/>
              <a:t> </a:t>
            </a:r>
            <a:r>
              <a:rPr lang="de-DE" sz="2000" i="1" dirty="0" err="1"/>
              <a:t>diversi</a:t>
            </a:r>
            <a:r>
              <a:rPr lang="de-DE" sz="2000" i="1" dirty="0"/>
              <a:t> </a:t>
            </a:r>
            <a:r>
              <a:rPr lang="de-DE" sz="2000" i="1" dirty="0" err="1"/>
              <a:t>reparti</a:t>
            </a:r>
            <a:r>
              <a:rPr lang="de-DE" sz="2000" i="1" dirty="0"/>
              <a:t> o </a:t>
            </a:r>
            <a:r>
              <a:rPr lang="de-DE" sz="2000" i="1" dirty="0" err="1"/>
              <a:t>professionisti</a:t>
            </a:r>
            <a:r>
              <a:rPr lang="de-DE" sz="2000" i="1" dirty="0"/>
              <a:t>: 62%</a:t>
            </a:r>
          </a:p>
          <a:p>
            <a:endParaRPr lang="de-DE" sz="1200" i="1" dirty="0"/>
          </a:p>
          <a:p>
            <a:pPr marL="0" indent="0">
              <a:buNone/>
            </a:pPr>
            <a:r>
              <a:rPr lang="de-DE" sz="2000" b="1" i="1" dirty="0"/>
              <a:t>Maggiore </a:t>
            </a:r>
            <a:r>
              <a:rPr lang="de-DE" sz="2000" b="1" i="1" dirty="0" err="1"/>
              <a:t>cautela</a:t>
            </a:r>
            <a:r>
              <a:rPr lang="de-DE" sz="2000" b="1" i="1" dirty="0"/>
              <a:t>:</a:t>
            </a:r>
          </a:p>
          <a:p>
            <a:r>
              <a:rPr lang="de-DE" sz="2000" i="1" dirty="0" err="1"/>
              <a:t>Supporto</a:t>
            </a:r>
            <a:r>
              <a:rPr lang="de-DE" sz="2000" i="1" dirty="0"/>
              <a:t> </a:t>
            </a:r>
            <a:r>
              <a:rPr lang="de-DE" sz="2000" i="1" dirty="0" err="1"/>
              <a:t>nelle</a:t>
            </a:r>
            <a:r>
              <a:rPr lang="de-DE" sz="2000" i="1" dirty="0"/>
              <a:t> </a:t>
            </a:r>
            <a:r>
              <a:rPr lang="de-DE" sz="2000" i="1" dirty="0" err="1"/>
              <a:t>decisioni</a:t>
            </a:r>
            <a:r>
              <a:rPr lang="de-DE" sz="2000" i="1" dirty="0"/>
              <a:t> d</a:t>
            </a:r>
            <a:r>
              <a:rPr lang="it-IT" sz="2000" i="1" dirty="0"/>
              <a:t>’</a:t>
            </a:r>
            <a:r>
              <a:rPr lang="de-DE" sz="2000" i="1" dirty="0" err="1"/>
              <a:t>urgenza</a:t>
            </a:r>
            <a:r>
              <a:rPr lang="de-DE" sz="2000" i="1" dirty="0"/>
              <a:t>: 28%  </a:t>
            </a:r>
          </a:p>
          <a:p>
            <a:r>
              <a:rPr lang="de-DE" sz="2000" i="1" dirty="0" err="1"/>
              <a:t>Supporto</a:t>
            </a:r>
            <a:r>
              <a:rPr lang="de-DE" sz="2000" i="1" dirty="0"/>
              <a:t> </a:t>
            </a:r>
            <a:r>
              <a:rPr lang="de-DE" sz="2000" i="1" dirty="0" err="1"/>
              <a:t>nelle</a:t>
            </a:r>
            <a:r>
              <a:rPr lang="de-DE" sz="2000" i="1" dirty="0"/>
              <a:t> </a:t>
            </a:r>
            <a:r>
              <a:rPr lang="de-DE" sz="2000" i="1" dirty="0" err="1"/>
              <a:t>emergenze</a:t>
            </a:r>
            <a:r>
              <a:rPr lang="de-DE" sz="2000" i="1" dirty="0"/>
              <a:t> </a:t>
            </a:r>
            <a:r>
              <a:rPr lang="de-DE" sz="2000" i="1" dirty="0" err="1"/>
              <a:t>mediche</a:t>
            </a:r>
            <a:r>
              <a:rPr lang="de-DE" sz="2000" i="1" dirty="0"/>
              <a:t> </a:t>
            </a:r>
            <a:r>
              <a:rPr lang="de-DE" sz="2000" i="1" dirty="0" err="1"/>
              <a:t>e</a:t>
            </a:r>
            <a:r>
              <a:rPr lang="de-DE" sz="2000" i="1" dirty="0"/>
              <a:t> </a:t>
            </a:r>
            <a:r>
              <a:rPr lang="de-DE" sz="2000" i="1" dirty="0" err="1"/>
              <a:t>nel</a:t>
            </a:r>
            <a:r>
              <a:rPr lang="de-DE" sz="2000" i="1" dirty="0"/>
              <a:t> </a:t>
            </a:r>
            <a:r>
              <a:rPr lang="de-DE" sz="2000" i="1" dirty="0" err="1"/>
              <a:t>triage</a:t>
            </a:r>
            <a:r>
              <a:rPr lang="de-DE" sz="2000" i="1" dirty="0"/>
              <a:t>: 34% </a:t>
            </a:r>
          </a:p>
          <a:p>
            <a:r>
              <a:rPr lang="de-DE" sz="2000" i="1" dirty="0" err="1"/>
              <a:t>Comunicazione</a:t>
            </a:r>
            <a:r>
              <a:rPr lang="de-DE" sz="2000" i="1" dirty="0"/>
              <a:t> </a:t>
            </a:r>
            <a:r>
              <a:rPr lang="de-DE" sz="2000" i="1" dirty="0" err="1"/>
              <a:t>automatizzata</a:t>
            </a:r>
            <a:r>
              <a:rPr lang="de-DE" sz="2000" i="1" dirty="0"/>
              <a:t>, per es. </a:t>
            </a:r>
            <a:r>
              <a:rPr lang="de-DE" sz="2000" i="1" dirty="0" err="1"/>
              <a:t>chatbot</a:t>
            </a:r>
            <a:r>
              <a:rPr lang="de-DE" sz="2000" i="1" dirty="0"/>
              <a:t>: 38% </a:t>
            </a:r>
          </a:p>
          <a:p>
            <a:r>
              <a:rPr lang="de-DE" sz="2000" i="1" dirty="0" err="1"/>
              <a:t>Assistenza</a:t>
            </a:r>
            <a:r>
              <a:rPr lang="de-DE" sz="2000" i="1" dirty="0"/>
              <a:t> </a:t>
            </a:r>
            <a:r>
              <a:rPr lang="de-DE" sz="2000" i="1" dirty="0" err="1"/>
              <a:t>nelle</a:t>
            </a:r>
            <a:r>
              <a:rPr lang="de-DE" sz="2000" i="1" dirty="0"/>
              <a:t> </a:t>
            </a:r>
            <a:r>
              <a:rPr lang="de-DE" sz="2000" i="1" dirty="0" err="1"/>
              <a:t>attività</a:t>
            </a:r>
            <a:r>
              <a:rPr lang="de-DE" sz="2000" i="1" dirty="0"/>
              <a:t> </a:t>
            </a:r>
            <a:r>
              <a:rPr lang="de-DE" sz="2000" i="1" dirty="0" err="1"/>
              <a:t>infermieristiche</a:t>
            </a:r>
            <a:r>
              <a:rPr lang="de-DE" sz="2000" i="1" dirty="0"/>
              <a:t> </a:t>
            </a:r>
            <a:r>
              <a:rPr lang="de-DE" sz="2000" i="1" dirty="0" err="1"/>
              <a:t>e</a:t>
            </a:r>
            <a:r>
              <a:rPr lang="de-DE" sz="2000" i="1" dirty="0"/>
              <a:t> </a:t>
            </a:r>
            <a:r>
              <a:rPr lang="de-DE" sz="2000" i="1" dirty="0" err="1"/>
              <a:t>procedure</a:t>
            </a:r>
            <a:r>
              <a:rPr lang="de-DE" sz="2000" i="1" dirty="0"/>
              <a:t> </a:t>
            </a:r>
            <a:r>
              <a:rPr lang="de-DE" sz="2000" i="1" dirty="0" err="1"/>
              <a:t>chirurgiche</a:t>
            </a:r>
            <a:r>
              <a:rPr lang="de-DE" sz="2000" i="1" dirty="0"/>
              <a:t>: 40–41%</a:t>
            </a:r>
          </a:p>
        </p:txBody>
      </p:sp>
      <p:sp>
        <p:nvSpPr>
          <p:cNvPr id="7" name="Segnaposto numero diapositiva 5">
            <a:extLst>
              <a:ext uri="{FF2B5EF4-FFF2-40B4-BE49-F238E27FC236}">
                <a16:creationId xmlns:a16="http://schemas.microsoft.com/office/drawing/2014/main" id="{2413BEF5-BA2C-0E06-B6F4-3533AD75A110}"/>
              </a:ext>
            </a:extLst>
          </p:cNvPr>
          <p:cNvSpPr>
            <a:spLocks noGrp="1"/>
          </p:cNvSpPr>
          <p:nvPr>
            <p:ph type="sldNum" sz="quarter" idx="12"/>
          </p:nvPr>
        </p:nvSpPr>
        <p:spPr>
          <a:xfrm>
            <a:off x="8610600" y="6356350"/>
            <a:ext cx="2743200" cy="365125"/>
          </a:xfrm>
        </p:spPr>
        <p:txBody>
          <a:bodyPr/>
          <a:lstStyle/>
          <a:p>
            <a:fld id="{9D28CE84-539F-4743-9B9C-EF87834CEAB0}" type="slidenum">
              <a:rPr lang="it-IT" smtClean="0"/>
              <a:t>12</a:t>
            </a:fld>
            <a:endParaRPr lang="it-IT" dirty="0"/>
          </a:p>
        </p:txBody>
      </p:sp>
      <p:pic>
        <p:nvPicPr>
          <p:cNvPr id="10" name="Immagine 1">
            <a:extLst>
              <a:ext uri="{FF2B5EF4-FFF2-40B4-BE49-F238E27FC236}">
                <a16:creationId xmlns:a16="http://schemas.microsoft.com/office/drawing/2014/main" id="{C8E5020C-0017-AA40-F31C-3A11ABBCB2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162" b="26221"/>
          <a:stretch>
            <a:fillRect/>
          </a:stretch>
        </p:blipFill>
        <p:spPr bwMode="auto">
          <a:xfrm>
            <a:off x="11042692" y="111907"/>
            <a:ext cx="952329" cy="577642"/>
          </a:xfrm>
          <a:prstGeom prst="rect">
            <a:avLst/>
          </a:prstGeom>
          <a:noFill/>
          <a:extLst>
            <a:ext uri="{909E8E84-426E-40DD-AFC4-6F175D3DCCD1}">
              <a14:hiddenFill xmlns:a14="http://schemas.microsoft.com/office/drawing/2010/main">
                <a:solidFill>
                  <a:srgbClr val="FFFFFF"/>
                </a:solidFill>
              </a14:hiddenFill>
            </a:ext>
          </a:extLst>
        </p:spPr>
      </p:pic>
      <p:sp>
        <p:nvSpPr>
          <p:cNvPr id="4" name="Dreieck 3">
            <a:extLst>
              <a:ext uri="{FF2B5EF4-FFF2-40B4-BE49-F238E27FC236}">
                <a16:creationId xmlns:a16="http://schemas.microsoft.com/office/drawing/2014/main" id="{B76BA3F3-21BC-75A0-F06D-8ED79504B330}"/>
              </a:ext>
            </a:extLst>
          </p:cNvPr>
          <p:cNvSpPr/>
          <p:nvPr/>
        </p:nvSpPr>
        <p:spPr>
          <a:xfrm rot="10800000">
            <a:off x="8871978" y="2152351"/>
            <a:ext cx="2170714" cy="4203998"/>
          </a:xfrm>
          <a:prstGeom prst="triangle">
            <a:avLst/>
          </a:prstGeom>
          <a:solidFill>
            <a:srgbClr val="20B7F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64CDC409-1EC3-367F-F4D7-C423FBB1BEEE}"/>
              </a:ext>
            </a:extLst>
          </p:cNvPr>
          <p:cNvSpPr txBox="1"/>
          <p:nvPr/>
        </p:nvSpPr>
        <p:spPr>
          <a:xfrm>
            <a:off x="8871978" y="1761112"/>
            <a:ext cx="1891865" cy="338554"/>
          </a:xfrm>
          <a:prstGeom prst="rect">
            <a:avLst/>
          </a:prstGeom>
          <a:noFill/>
        </p:spPr>
        <p:txBody>
          <a:bodyPr wrap="none" rtlCol="0">
            <a:spAutoFit/>
          </a:bodyPr>
          <a:lstStyle/>
          <a:p>
            <a:r>
              <a:rPr lang="de-DE" sz="1600" b="1" i="1" dirty="0" err="1"/>
              <a:t>Utile</a:t>
            </a:r>
            <a:r>
              <a:rPr lang="de-DE" sz="1600" b="1" i="1" dirty="0"/>
              <a:t> o </a:t>
            </a:r>
            <a:r>
              <a:rPr lang="de-DE" sz="1600" b="1" i="1" dirty="0" err="1"/>
              <a:t>accettabile</a:t>
            </a:r>
            <a:endParaRPr lang="de-DE" sz="1600" b="1" i="1" dirty="0"/>
          </a:p>
        </p:txBody>
      </p:sp>
    </p:spTree>
    <p:extLst>
      <p:ext uri="{BB962C8B-B14F-4D97-AF65-F5344CB8AC3E}">
        <p14:creationId xmlns:p14="http://schemas.microsoft.com/office/powerpoint/2010/main" val="3964165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5C6AE4-1215-6935-76D7-F4EBF1E4FAD7}"/>
              </a:ext>
            </a:extLst>
          </p:cNvPr>
          <p:cNvSpPr>
            <a:spLocks noGrp="1"/>
          </p:cNvSpPr>
          <p:nvPr>
            <p:ph type="title"/>
          </p:nvPr>
        </p:nvSpPr>
        <p:spPr/>
        <p:txBody>
          <a:bodyPr>
            <a:normAutofit/>
          </a:bodyPr>
          <a:lstStyle/>
          <a:p>
            <a:r>
              <a:rPr lang="de-DE" sz="3200" b="1" dirty="0">
                <a:solidFill>
                  <a:srgbClr val="00B050"/>
                </a:solidFill>
              </a:rPr>
              <a:t>Schlussfolgerungen</a:t>
            </a:r>
          </a:p>
        </p:txBody>
      </p:sp>
      <p:sp>
        <p:nvSpPr>
          <p:cNvPr id="3" name="Inhaltsplatzhalter 2">
            <a:extLst>
              <a:ext uri="{FF2B5EF4-FFF2-40B4-BE49-F238E27FC236}">
                <a16:creationId xmlns:a16="http://schemas.microsoft.com/office/drawing/2014/main" id="{A268B42F-6A90-FD73-4482-132CF0C70D1F}"/>
              </a:ext>
            </a:extLst>
          </p:cNvPr>
          <p:cNvSpPr>
            <a:spLocks noGrp="1"/>
          </p:cNvSpPr>
          <p:nvPr>
            <p:ph idx="1"/>
          </p:nvPr>
        </p:nvSpPr>
        <p:spPr>
          <a:xfrm>
            <a:off x="838200" y="1545336"/>
            <a:ext cx="10765536" cy="4811013"/>
          </a:xfrm>
        </p:spPr>
        <p:txBody>
          <a:bodyPr>
            <a:noAutofit/>
          </a:bodyPr>
          <a:lstStyle/>
          <a:p>
            <a:pPr>
              <a:lnSpc>
                <a:spcPct val="100000"/>
              </a:lnSpc>
              <a:spcBef>
                <a:spcPts val="0"/>
              </a:spcBef>
            </a:pPr>
            <a:r>
              <a:rPr lang="de-DE" sz="2000" b="1" dirty="0"/>
              <a:t>KI ist bereits im Südtiroler Alltag bereits angekommen:</a:t>
            </a:r>
            <a:r>
              <a:rPr lang="de-DE" sz="2000" dirty="0"/>
              <a:t> </a:t>
            </a:r>
          </a:p>
          <a:p>
            <a:pPr marL="536575" indent="-314325">
              <a:lnSpc>
                <a:spcPct val="100000"/>
              </a:lnSpc>
              <a:spcBef>
                <a:spcPts val="0"/>
              </a:spcBef>
              <a:buFont typeface="Symbol" pitchFamily="2" charset="2"/>
              <a:buChar char="-"/>
            </a:pPr>
            <a:r>
              <a:rPr lang="de-DE" sz="2000" dirty="0"/>
              <a:t>KI häufig als erste Anlaufstelle für Gesundheitsfragen genutzt </a:t>
            </a:r>
          </a:p>
          <a:p>
            <a:pPr marL="536575" indent="-314325">
              <a:lnSpc>
                <a:spcPct val="100000"/>
              </a:lnSpc>
              <a:spcBef>
                <a:spcPts val="0"/>
              </a:spcBef>
              <a:buFont typeface="Symbol" pitchFamily="2" charset="2"/>
              <a:buChar char="-"/>
            </a:pPr>
            <a:r>
              <a:rPr lang="de-DE" sz="2000" dirty="0"/>
              <a:t>Für «Selbstdiagnose» nicht geeignet -&gt; kein Ersatz für den Arzt/die Ärztin</a:t>
            </a:r>
          </a:p>
          <a:p>
            <a:pPr>
              <a:lnSpc>
                <a:spcPct val="100000"/>
              </a:lnSpc>
              <a:spcBef>
                <a:spcPts val="0"/>
              </a:spcBef>
            </a:pPr>
            <a:endParaRPr lang="de-DE" sz="2000" dirty="0"/>
          </a:p>
          <a:p>
            <a:pPr>
              <a:lnSpc>
                <a:spcPct val="100000"/>
              </a:lnSpc>
              <a:spcBef>
                <a:spcPts val="0"/>
              </a:spcBef>
            </a:pPr>
            <a:r>
              <a:rPr lang="de-DE" sz="2000" b="1" dirty="0"/>
              <a:t>Differenzierte Akzeptanz von KI in der Gesundheitsversorgung:</a:t>
            </a:r>
            <a:r>
              <a:rPr lang="de-DE" sz="2000" dirty="0"/>
              <a:t> </a:t>
            </a:r>
          </a:p>
          <a:p>
            <a:pPr marL="536575" indent="-314325">
              <a:lnSpc>
                <a:spcPct val="100000"/>
              </a:lnSpc>
              <a:spcBef>
                <a:spcPts val="0"/>
              </a:spcBef>
              <a:buFont typeface="Symbol" pitchFamily="2" charset="2"/>
              <a:buChar char="-"/>
            </a:pPr>
            <a:r>
              <a:rPr lang="de-DE" sz="2000" dirty="0"/>
              <a:t>Grundsätzlich offene Haltung mit gleichzeitiger Koexistenz von Nutzen­erwartung und Bedenken (z.B. Kontrollverlust) </a:t>
            </a:r>
          </a:p>
          <a:p>
            <a:pPr marL="536575" indent="-314325">
              <a:lnSpc>
                <a:spcPct val="100000"/>
              </a:lnSpc>
              <a:spcBef>
                <a:spcPts val="0"/>
              </a:spcBef>
              <a:buFont typeface="Symbol" pitchFamily="2" charset="2"/>
              <a:buChar char="-"/>
            </a:pPr>
            <a:r>
              <a:rPr lang="de-DE" sz="2000" dirty="0"/>
              <a:t>Akzeptanz für administrative und organisatorische Anwendungen,  Ablehnung bei zeitkritischen Entscheidungen und Notfallsituationen</a:t>
            </a:r>
          </a:p>
          <a:p>
            <a:pPr>
              <a:lnSpc>
                <a:spcPct val="100000"/>
              </a:lnSpc>
              <a:spcBef>
                <a:spcPts val="0"/>
              </a:spcBef>
            </a:pPr>
            <a:endParaRPr lang="de-DE" sz="2000" dirty="0"/>
          </a:p>
          <a:p>
            <a:pPr>
              <a:lnSpc>
                <a:spcPct val="100000"/>
              </a:lnSpc>
              <a:spcBef>
                <a:spcPts val="0"/>
              </a:spcBef>
            </a:pPr>
            <a:r>
              <a:rPr lang="de-DE" sz="2000" b="1" dirty="0"/>
              <a:t>Implikationen für das Gesundheitssystem:</a:t>
            </a:r>
            <a:r>
              <a:rPr lang="de-DE" sz="2000" dirty="0"/>
              <a:t> </a:t>
            </a:r>
          </a:p>
          <a:p>
            <a:pPr marL="536575" indent="-314325">
              <a:lnSpc>
                <a:spcPct val="100000"/>
              </a:lnSpc>
              <a:spcBef>
                <a:spcPts val="0"/>
              </a:spcBef>
              <a:buFont typeface="Symbol" pitchFamily="2" charset="2"/>
              <a:buChar char="-"/>
            </a:pPr>
            <a:r>
              <a:rPr lang="de-DE" sz="2000" dirty="0"/>
              <a:t>Einfache, alltagsnahe Anwendungen priorisieren, wo Akzeptanz bereits hoch ist</a:t>
            </a:r>
          </a:p>
          <a:p>
            <a:pPr marL="536575" indent="-314325">
              <a:lnSpc>
                <a:spcPct val="100000"/>
              </a:lnSpc>
              <a:spcBef>
                <a:spcPts val="0"/>
              </a:spcBef>
              <a:buFont typeface="Symbol" pitchFamily="2" charset="2"/>
              <a:buChar char="-"/>
            </a:pPr>
            <a:r>
              <a:rPr lang="de-DE" sz="2000" dirty="0"/>
              <a:t>transparent über den Einsatz von KI und Verantwortung kommunizieren </a:t>
            </a:r>
          </a:p>
          <a:p>
            <a:pPr marL="536575" indent="-314325">
              <a:lnSpc>
                <a:spcPct val="100000"/>
              </a:lnSpc>
              <a:spcBef>
                <a:spcPts val="0"/>
              </a:spcBef>
              <a:buFont typeface="Symbol" pitchFamily="2" charset="2"/>
              <a:buChar char="-"/>
            </a:pPr>
            <a:r>
              <a:rPr lang="de-DE" sz="2000" dirty="0"/>
              <a:t>gezielt Bevölkerungsgruppen mit geringerer Akzeptanz unterstützen -&gt; Chancengleichheit</a:t>
            </a:r>
          </a:p>
        </p:txBody>
      </p:sp>
      <p:pic>
        <p:nvPicPr>
          <p:cNvPr id="5" name="Immagine 1">
            <a:extLst>
              <a:ext uri="{FF2B5EF4-FFF2-40B4-BE49-F238E27FC236}">
                <a16:creationId xmlns:a16="http://schemas.microsoft.com/office/drawing/2014/main" id="{9189FCF5-488C-6B17-9B00-DCDE3CE610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162" b="26221"/>
          <a:stretch>
            <a:fillRect/>
          </a:stretch>
        </p:blipFill>
        <p:spPr bwMode="auto">
          <a:xfrm>
            <a:off x="11042692" y="111907"/>
            <a:ext cx="952329" cy="577642"/>
          </a:xfrm>
          <a:prstGeom prst="rect">
            <a:avLst/>
          </a:prstGeom>
          <a:noFill/>
          <a:extLst>
            <a:ext uri="{909E8E84-426E-40DD-AFC4-6F175D3DCCD1}">
              <a14:hiddenFill xmlns:a14="http://schemas.microsoft.com/office/drawing/2010/main">
                <a:solidFill>
                  <a:srgbClr val="FFFFFF"/>
                </a:solidFill>
              </a14:hiddenFill>
            </a:ext>
          </a:extLst>
        </p:spPr>
      </p:pic>
      <p:sp>
        <p:nvSpPr>
          <p:cNvPr id="6" name="Segnaposto numero diapositiva 5">
            <a:extLst>
              <a:ext uri="{FF2B5EF4-FFF2-40B4-BE49-F238E27FC236}">
                <a16:creationId xmlns:a16="http://schemas.microsoft.com/office/drawing/2014/main" id="{B32F3EAA-3BD0-ACA0-200F-26DC44EDD54B}"/>
              </a:ext>
            </a:extLst>
          </p:cNvPr>
          <p:cNvSpPr>
            <a:spLocks noGrp="1"/>
          </p:cNvSpPr>
          <p:nvPr>
            <p:ph type="sldNum" sz="quarter" idx="12"/>
          </p:nvPr>
        </p:nvSpPr>
        <p:spPr>
          <a:xfrm>
            <a:off x="8610600" y="6356350"/>
            <a:ext cx="2743200" cy="365125"/>
          </a:xfrm>
        </p:spPr>
        <p:txBody>
          <a:bodyPr/>
          <a:lstStyle/>
          <a:p>
            <a:fld id="{9D28CE84-539F-4743-9B9C-EF87834CEAB0}" type="slidenum">
              <a:rPr lang="it-IT" smtClean="0"/>
              <a:t>13</a:t>
            </a:fld>
            <a:endParaRPr lang="it-IT" dirty="0"/>
          </a:p>
        </p:txBody>
      </p:sp>
    </p:spTree>
    <p:extLst>
      <p:ext uri="{BB962C8B-B14F-4D97-AF65-F5344CB8AC3E}">
        <p14:creationId xmlns:p14="http://schemas.microsoft.com/office/powerpoint/2010/main" val="812480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993C5C-A11A-30EF-25BC-6F33D19D67A9}"/>
              </a:ext>
            </a:extLst>
          </p:cNvPr>
          <p:cNvSpPr>
            <a:spLocks noGrp="1"/>
          </p:cNvSpPr>
          <p:nvPr>
            <p:ph type="title"/>
          </p:nvPr>
        </p:nvSpPr>
        <p:spPr/>
        <p:txBody>
          <a:bodyPr>
            <a:normAutofit/>
          </a:bodyPr>
          <a:lstStyle/>
          <a:p>
            <a:r>
              <a:rPr lang="it-IT" sz="3200" b="1" i="1" dirty="0">
                <a:solidFill>
                  <a:srgbClr val="00B050"/>
                </a:solidFill>
              </a:rPr>
              <a:t>Conclusioni</a:t>
            </a:r>
          </a:p>
        </p:txBody>
      </p:sp>
      <p:sp>
        <p:nvSpPr>
          <p:cNvPr id="3" name="Segnaposto contenuto 2">
            <a:extLst>
              <a:ext uri="{FF2B5EF4-FFF2-40B4-BE49-F238E27FC236}">
                <a16:creationId xmlns:a16="http://schemas.microsoft.com/office/drawing/2014/main" id="{783C28DA-27B7-D822-63A5-DFCC993DAF70}"/>
              </a:ext>
            </a:extLst>
          </p:cNvPr>
          <p:cNvSpPr>
            <a:spLocks noGrp="1"/>
          </p:cNvSpPr>
          <p:nvPr>
            <p:ph idx="1"/>
          </p:nvPr>
        </p:nvSpPr>
        <p:spPr>
          <a:xfrm>
            <a:off x="838200" y="1536192"/>
            <a:ext cx="10515600" cy="4640771"/>
          </a:xfrm>
        </p:spPr>
        <p:txBody>
          <a:bodyPr>
            <a:normAutofit fontScale="70000" lnSpcReduction="20000"/>
          </a:bodyPr>
          <a:lstStyle/>
          <a:p>
            <a:pPr>
              <a:lnSpc>
                <a:spcPct val="120000"/>
              </a:lnSpc>
              <a:spcBef>
                <a:spcPts val="0"/>
              </a:spcBef>
            </a:pPr>
            <a:r>
              <a:rPr lang="de-DE" b="1" i="1" dirty="0"/>
              <a:t>L’IA </a:t>
            </a:r>
            <a:r>
              <a:rPr lang="de-DE" b="1" i="1" dirty="0" err="1"/>
              <a:t>fa</a:t>
            </a:r>
            <a:r>
              <a:rPr lang="de-DE" b="1" i="1" dirty="0"/>
              <a:t> </a:t>
            </a:r>
            <a:r>
              <a:rPr lang="de-DE" b="1" i="1" dirty="0" err="1"/>
              <a:t>già</a:t>
            </a:r>
            <a:r>
              <a:rPr lang="de-DE" b="1" i="1" dirty="0"/>
              <a:t> </a:t>
            </a:r>
            <a:r>
              <a:rPr lang="de-DE" b="1" i="1" dirty="0" err="1"/>
              <a:t>parte</a:t>
            </a:r>
            <a:r>
              <a:rPr lang="de-DE" b="1" i="1" dirty="0"/>
              <a:t> della </a:t>
            </a:r>
            <a:r>
              <a:rPr lang="de-DE" b="1" i="1" dirty="0" err="1"/>
              <a:t>vita</a:t>
            </a:r>
            <a:r>
              <a:rPr lang="de-DE" b="1" i="1" dirty="0"/>
              <a:t> quotidiana in Alto </a:t>
            </a:r>
            <a:r>
              <a:rPr lang="de-DE" b="1" i="1" dirty="0" err="1"/>
              <a:t>Adige</a:t>
            </a:r>
            <a:r>
              <a:rPr lang="de-DE" b="1" i="1" dirty="0"/>
              <a:t>:</a:t>
            </a:r>
            <a:endParaRPr lang="de-DE" i="1" dirty="0"/>
          </a:p>
          <a:p>
            <a:pPr marL="496888" indent="-274638">
              <a:lnSpc>
                <a:spcPct val="120000"/>
              </a:lnSpc>
              <a:spcBef>
                <a:spcPts val="0"/>
              </a:spcBef>
              <a:buFont typeface="Symbol" pitchFamily="2" charset="2"/>
              <a:buChar char="-"/>
            </a:pPr>
            <a:r>
              <a:rPr lang="de-DE" i="1" dirty="0"/>
              <a:t>L’IA </a:t>
            </a:r>
            <a:r>
              <a:rPr lang="de-DE" i="1" dirty="0" err="1"/>
              <a:t>viene</a:t>
            </a:r>
            <a:r>
              <a:rPr lang="de-DE" i="1" dirty="0"/>
              <a:t> </a:t>
            </a:r>
            <a:r>
              <a:rPr lang="de-DE" i="1" dirty="0" err="1"/>
              <a:t>spesso</a:t>
            </a:r>
            <a:r>
              <a:rPr lang="de-DE" i="1" dirty="0"/>
              <a:t> </a:t>
            </a:r>
            <a:r>
              <a:rPr lang="de-DE" i="1" dirty="0" err="1"/>
              <a:t>utilizzata</a:t>
            </a:r>
            <a:r>
              <a:rPr lang="de-DE" i="1" dirty="0"/>
              <a:t> </a:t>
            </a:r>
            <a:r>
              <a:rPr lang="de-DE" i="1" dirty="0" err="1"/>
              <a:t>come</a:t>
            </a:r>
            <a:r>
              <a:rPr lang="de-DE" i="1" dirty="0"/>
              <a:t> </a:t>
            </a:r>
            <a:r>
              <a:rPr lang="de-DE" i="1" dirty="0" err="1"/>
              <a:t>primo</a:t>
            </a:r>
            <a:r>
              <a:rPr lang="de-DE" i="1" dirty="0"/>
              <a:t> </a:t>
            </a:r>
            <a:r>
              <a:rPr lang="de-DE" i="1" dirty="0" err="1"/>
              <a:t>punto</a:t>
            </a:r>
            <a:r>
              <a:rPr lang="de-DE" i="1" dirty="0"/>
              <a:t> di </a:t>
            </a:r>
            <a:r>
              <a:rPr lang="de-DE" i="1" dirty="0" err="1"/>
              <a:t>riferimento</a:t>
            </a:r>
            <a:r>
              <a:rPr lang="de-DE" i="1" dirty="0"/>
              <a:t> per le </a:t>
            </a:r>
            <a:r>
              <a:rPr lang="de-DE" i="1" dirty="0" err="1"/>
              <a:t>domande</a:t>
            </a:r>
            <a:r>
              <a:rPr lang="de-DE" i="1" dirty="0"/>
              <a:t> di </a:t>
            </a:r>
            <a:r>
              <a:rPr lang="de-DE" i="1" dirty="0" err="1"/>
              <a:t>salute</a:t>
            </a:r>
            <a:endParaRPr lang="de-DE" i="1" dirty="0"/>
          </a:p>
          <a:p>
            <a:pPr marL="496888" indent="-274638">
              <a:lnSpc>
                <a:spcPct val="120000"/>
              </a:lnSpc>
              <a:spcBef>
                <a:spcPts val="0"/>
              </a:spcBef>
              <a:buFont typeface="Symbol" pitchFamily="2" charset="2"/>
              <a:buChar char="-"/>
            </a:pPr>
            <a:r>
              <a:rPr lang="de-DE" i="1" dirty="0"/>
              <a:t>Non </a:t>
            </a:r>
            <a:r>
              <a:rPr lang="de-DE" i="1" dirty="0" err="1"/>
              <a:t>è</a:t>
            </a:r>
            <a:r>
              <a:rPr lang="de-DE" i="1" dirty="0"/>
              <a:t> </a:t>
            </a:r>
            <a:r>
              <a:rPr lang="de-DE" i="1" dirty="0" err="1"/>
              <a:t>adatta</a:t>
            </a:r>
            <a:r>
              <a:rPr lang="de-DE" i="1" dirty="0"/>
              <a:t> «</a:t>
            </a:r>
            <a:r>
              <a:rPr lang="de-DE" i="1" dirty="0" err="1"/>
              <a:t>all’autodiagnosi</a:t>
            </a:r>
            <a:r>
              <a:rPr lang="de-DE" i="1" dirty="0"/>
              <a:t>» </a:t>
            </a:r>
            <a:r>
              <a:rPr lang="de-DE" i="1" dirty="0" err="1"/>
              <a:t>e</a:t>
            </a:r>
            <a:r>
              <a:rPr lang="de-DE" i="1" dirty="0"/>
              <a:t> non </a:t>
            </a:r>
            <a:r>
              <a:rPr lang="de-DE" i="1" dirty="0" err="1"/>
              <a:t>sostituisce</a:t>
            </a:r>
            <a:r>
              <a:rPr lang="de-DE" i="1" dirty="0"/>
              <a:t> il medico/la </a:t>
            </a:r>
            <a:r>
              <a:rPr lang="de-DE" i="1" dirty="0" err="1"/>
              <a:t>medica</a:t>
            </a:r>
            <a:endParaRPr lang="de-DE" i="1" dirty="0"/>
          </a:p>
          <a:p>
            <a:pPr marL="627063" indent="-404813">
              <a:lnSpc>
                <a:spcPct val="120000"/>
              </a:lnSpc>
              <a:spcBef>
                <a:spcPts val="0"/>
              </a:spcBef>
              <a:buFont typeface="Symbol" pitchFamily="2" charset="2"/>
              <a:buChar char="-"/>
            </a:pPr>
            <a:endParaRPr lang="de-DE" i="1" dirty="0"/>
          </a:p>
          <a:p>
            <a:pPr>
              <a:lnSpc>
                <a:spcPct val="120000"/>
              </a:lnSpc>
              <a:spcBef>
                <a:spcPts val="0"/>
              </a:spcBef>
            </a:pPr>
            <a:r>
              <a:rPr lang="de-DE" b="1" i="1" dirty="0"/>
              <a:t>Accettazione </a:t>
            </a:r>
            <a:r>
              <a:rPr lang="de-DE" b="1" i="1" dirty="0" err="1"/>
              <a:t>differenziata</a:t>
            </a:r>
            <a:r>
              <a:rPr lang="de-DE" b="1" i="1" dirty="0"/>
              <a:t> </a:t>
            </a:r>
            <a:r>
              <a:rPr lang="de-DE" b="1" i="1" dirty="0" err="1"/>
              <a:t>dell’IA</a:t>
            </a:r>
            <a:r>
              <a:rPr lang="de-DE" b="1" i="1" dirty="0"/>
              <a:t> </a:t>
            </a:r>
            <a:r>
              <a:rPr lang="de-DE" b="1" i="1" dirty="0" err="1"/>
              <a:t>nell’assistenza</a:t>
            </a:r>
            <a:r>
              <a:rPr lang="de-DE" b="1" i="1" dirty="0"/>
              <a:t> </a:t>
            </a:r>
            <a:r>
              <a:rPr lang="de-DE" b="1" i="1" dirty="0" err="1"/>
              <a:t>sanitaria</a:t>
            </a:r>
            <a:r>
              <a:rPr lang="de-DE" b="1" i="1" dirty="0"/>
              <a:t>:</a:t>
            </a:r>
            <a:endParaRPr lang="de-DE" i="1" dirty="0"/>
          </a:p>
          <a:p>
            <a:pPr marL="496888" indent="-274638">
              <a:lnSpc>
                <a:spcPct val="120000"/>
              </a:lnSpc>
              <a:spcBef>
                <a:spcPts val="0"/>
              </a:spcBef>
              <a:buFont typeface="Symbol" pitchFamily="2" charset="2"/>
              <a:buChar char="-"/>
            </a:pPr>
            <a:r>
              <a:rPr lang="de-DE" i="1" dirty="0" err="1"/>
              <a:t>Atteggiamento</a:t>
            </a:r>
            <a:r>
              <a:rPr lang="de-DE" i="1" dirty="0"/>
              <a:t> </a:t>
            </a:r>
            <a:r>
              <a:rPr lang="de-DE" i="1" dirty="0" err="1"/>
              <a:t>generalmente</a:t>
            </a:r>
            <a:r>
              <a:rPr lang="de-DE" i="1" dirty="0"/>
              <a:t> </a:t>
            </a:r>
            <a:r>
              <a:rPr lang="de-DE" i="1" dirty="0" err="1"/>
              <a:t>aperto</a:t>
            </a:r>
            <a:r>
              <a:rPr lang="de-DE" i="1" dirty="0"/>
              <a:t>, </a:t>
            </a:r>
            <a:r>
              <a:rPr lang="de-DE" i="1" dirty="0" err="1"/>
              <a:t>con</a:t>
            </a:r>
            <a:r>
              <a:rPr lang="de-DE" i="1" dirty="0"/>
              <a:t> </a:t>
            </a:r>
            <a:r>
              <a:rPr lang="de-DE" i="1" dirty="0" err="1"/>
              <a:t>coesistenza</a:t>
            </a:r>
            <a:r>
              <a:rPr lang="de-DE" i="1" dirty="0"/>
              <a:t> di </a:t>
            </a:r>
            <a:r>
              <a:rPr lang="de-DE" i="1" dirty="0" err="1"/>
              <a:t>aspettative</a:t>
            </a:r>
            <a:r>
              <a:rPr lang="de-DE" i="1" dirty="0"/>
              <a:t> di </a:t>
            </a:r>
            <a:r>
              <a:rPr lang="de-DE" i="1" dirty="0" err="1"/>
              <a:t>beneficio</a:t>
            </a:r>
            <a:r>
              <a:rPr lang="de-DE" i="1" dirty="0"/>
              <a:t> </a:t>
            </a:r>
            <a:r>
              <a:rPr lang="de-DE" i="1" dirty="0" err="1"/>
              <a:t>e</a:t>
            </a:r>
            <a:r>
              <a:rPr lang="de-DE" i="1" dirty="0"/>
              <a:t> </a:t>
            </a:r>
            <a:r>
              <a:rPr lang="de-DE" i="1" dirty="0" err="1"/>
              <a:t>preoccupazioni</a:t>
            </a:r>
            <a:r>
              <a:rPr lang="de-DE" i="1" dirty="0"/>
              <a:t> (es. </a:t>
            </a:r>
            <a:r>
              <a:rPr lang="de-DE" i="1" dirty="0" err="1"/>
              <a:t>perdita</a:t>
            </a:r>
            <a:r>
              <a:rPr lang="de-DE" i="1" dirty="0"/>
              <a:t> di </a:t>
            </a:r>
            <a:r>
              <a:rPr lang="de-DE" i="1" dirty="0" err="1"/>
              <a:t>controllo</a:t>
            </a:r>
            <a:r>
              <a:rPr lang="de-DE" i="1" dirty="0"/>
              <a:t>)</a:t>
            </a:r>
          </a:p>
          <a:p>
            <a:pPr marL="496888" indent="-274638">
              <a:lnSpc>
                <a:spcPct val="120000"/>
              </a:lnSpc>
              <a:spcBef>
                <a:spcPts val="0"/>
              </a:spcBef>
              <a:buFont typeface="Symbol" pitchFamily="2" charset="2"/>
              <a:buChar char="-"/>
            </a:pPr>
            <a:r>
              <a:rPr lang="de-DE" i="1" dirty="0" err="1"/>
              <a:t>Elevata</a:t>
            </a:r>
            <a:r>
              <a:rPr lang="de-DE" i="1" dirty="0"/>
              <a:t> </a:t>
            </a:r>
            <a:r>
              <a:rPr lang="de-DE" i="1" dirty="0" err="1"/>
              <a:t>accettazione</a:t>
            </a:r>
            <a:r>
              <a:rPr lang="de-DE" i="1" dirty="0"/>
              <a:t> per </a:t>
            </a:r>
            <a:r>
              <a:rPr lang="de-DE" i="1" dirty="0" err="1"/>
              <a:t>applicazioni</a:t>
            </a:r>
            <a:r>
              <a:rPr lang="de-DE" i="1" dirty="0"/>
              <a:t> </a:t>
            </a:r>
            <a:r>
              <a:rPr lang="de-DE" i="1" dirty="0" err="1"/>
              <a:t>amministrative</a:t>
            </a:r>
            <a:r>
              <a:rPr lang="de-DE" i="1" dirty="0"/>
              <a:t> </a:t>
            </a:r>
            <a:r>
              <a:rPr lang="de-DE" i="1" dirty="0" err="1"/>
              <a:t>e</a:t>
            </a:r>
            <a:r>
              <a:rPr lang="de-DE" i="1" dirty="0"/>
              <a:t> </a:t>
            </a:r>
            <a:r>
              <a:rPr lang="de-DE" i="1" dirty="0" err="1"/>
              <a:t>organizzative</a:t>
            </a:r>
            <a:r>
              <a:rPr lang="de-DE" i="1" dirty="0"/>
              <a:t>, </a:t>
            </a:r>
            <a:r>
              <a:rPr lang="de-DE" i="1" dirty="0" err="1"/>
              <a:t>rifiuto</a:t>
            </a:r>
            <a:r>
              <a:rPr lang="de-DE" i="1" dirty="0"/>
              <a:t> </a:t>
            </a:r>
            <a:r>
              <a:rPr lang="de-DE" i="1" dirty="0" err="1"/>
              <a:t>nelle</a:t>
            </a:r>
            <a:r>
              <a:rPr lang="de-DE" i="1" dirty="0"/>
              <a:t> </a:t>
            </a:r>
            <a:r>
              <a:rPr lang="de-DE" i="1" dirty="0" err="1"/>
              <a:t>decisioni</a:t>
            </a:r>
            <a:r>
              <a:rPr lang="de-DE" i="1" dirty="0"/>
              <a:t> </a:t>
            </a:r>
            <a:r>
              <a:rPr lang="de-DE" i="1" dirty="0" err="1"/>
              <a:t>urgenti</a:t>
            </a:r>
            <a:r>
              <a:rPr lang="de-DE" i="1" dirty="0"/>
              <a:t> </a:t>
            </a:r>
            <a:r>
              <a:rPr lang="de-DE" i="1" dirty="0" err="1"/>
              <a:t>e</a:t>
            </a:r>
            <a:r>
              <a:rPr lang="de-DE" i="1" dirty="0"/>
              <a:t> </a:t>
            </a:r>
            <a:r>
              <a:rPr lang="de-DE" i="1" dirty="0" err="1"/>
              <a:t>nelle</a:t>
            </a:r>
            <a:r>
              <a:rPr lang="de-DE" i="1" dirty="0"/>
              <a:t> </a:t>
            </a:r>
            <a:r>
              <a:rPr lang="de-DE" i="1" dirty="0" err="1"/>
              <a:t>situazioni</a:t>
            </a:r>
            <a:r>
              <a:rPr lang="de-DE" i="1" dirty="0"/>
              <a:t> di </a:t>
            </a:r>
            <a:r>
              <a:rPr lang="de-DE" i="1" dirty="0" err="1"/>
              <a:t>emergenza</a:t>
            </a:r>
            <a:endParaRPr lang="de-DE" i="1" dirty="0"/>
          </a:p>
          <a:p>
            <a:pPr marL="496888" indent="-274638">
              <a:lnSpc>
                <a:spcPct val="120000"/>
              </a:lnSpc>
              <a:spcBef>
                <a:spcPts val="0"/>
              </a:spcBef>
              <a:buFont typeface="Symbol" pitchFamily="2" charset="2"/>
              <a:buChar char="-"/>
            </a:pPr>
            <a:endParaRPr lang="de-DE" i="1" dirty="0"/>
          </a:p>
          <a:p>
            <a:pPr>
              <a:lnSpc>
                <a:spcPct val="120000"/>
              </a:lnSpc>
              <a:spcBef>
                <a:spcPts val="0"/>
              </a:spcBef>
            </a:pPr>
            <a:r>
              <a:rPr lang="de-DE" b="1" i="1" dirty="0" err="1"/>
              <a:t>Implicazioni</a:t>
            </a:r>
            <a:r>
              <a:rPr lang="de-DE" b="1" i="1" dirty="0"/>
              <a:t> per il </a:t>
            </a:r>
            <a:r>
              <a:rPr lang="de-DE" b="1" i="1" dirty="0" err="1"/>
              <a:t>sistema</a:t>
            </a:r>
            <a:r>
              <a:rPr lang="de-DE" b="1" i="1" dirty="0"/>
              <a:t> </a:t>
            </a:r>
            <a:r>
              <a:rPr lang="de-DE" b="1" i="1" dirty="0" err="1"/>
              <a:t>sanitario</a:t>
            </a:r>
            <a:r>
              <a:rPr lang="de-DE" b="1" i="1" dirty="0"/>
              <a:t>:</a:t>
            </a:r>
            <a:endParaRPr lang="de-DE" i="1" dirty="0"/>
          </a:p>
          <a:p>
            <a:pPr marL="496888" indent="-274638">
              <a:lnSpc>
                <a:spcPct val="120000"/>
              </a:lnSpc>
              <a:spcBef>
                <a:spcPts val="0"/>
              </a:spcBef>
              <a:buFont typeface="Symbol" pitchFamily="2" charset="2"/>
              <a:buChar char="-"/>
            </a:pPr>
            <a:r>
              <a:rPr lang="de-DE" i="1" dirty="0"/>
              <a:t>Dare </a:t>
            </a:r>
            <a:r>
              <a:rPr lang="de-DE" i="1" dirty="0" err="1"/>
              <a:t>priorità</a:t>
            </a:r>
            <a:r>
              <a:rPr lang="de-DE" i="1" dirty="0"/>
              <a:t> ad </a:t>
            </a:r>
            <a:r>
              <a:rPr lang="de-DE" i="1" dirty="0" err="1"/>
              <a:t>applicazioni</a:t>
            </a:r>
            <a:r>
              <a:rPr lang="de-DE" i="1" dirty="0"/>
              <a:t> </a:t>
            </a:r>
            <a:r>
              <a:rPr lang="de-DE" i="1" dirty="0" err="1"/>
              <a:t>semplici</a:t>
            </a:r>
            <a:r>
              <a:rPr lang="de-DE" i="1" dirty="0"/>
              <a:t> </a:t>
            </a:r>
            <a:r>
              <a:rPr lang="de-DE" i="1" dirty="0" err="1"/>
              <a:t>e</a:t>
            </a:r>
            <a:r>
              <a:rPr lang="de-DE" i="1" dirty="0"/>
              <a:t> </a:t>
            </a:r>
            <a:r>
              <a:rPr lang="de-DE" i="1" dirty="0" err="1"/>
              <a:t>quotidiane</a:t>
            </a:r>
            <a:r>
              <a:rPr lang="de-DE" i="1" dirty="0"/>
              <a:t> </a:t>
            </a:r>
            <a:r>
              <a:rPr lang="de-DE" i="1" dirty="0" err="1"/>
              <a:t>dove</a:t>
            </a:r>
            <a:r>
              <a:rPr lang="de-DE" i="1" dirty="0"/>
              <a:t> </a:t>
            </a:r>
            <a:r>
              <a:rPr lang="de-DE" i="1" dirty="0" err="1"/>
              <a:t>l’accettazione</a:t>
            </a:r>
            <a:r>
              <a:rPr lang="de-DE" i="1" dirty="0"/>
              <a:t> </a:t>
            </a:r>
            <a:r>
              <a:rPr lang="de-DE" i="1" dirty="0" err="1"/>
              <a:t>è</a:t>
            </a:r>
            <a:r>
              <a:rPr lang="de-DE" i="1" dirty="0"/>
              <a:t> </a:t>
            </a:r>
            <a:r>
              <a:rPr lang="de-DE" i="1" dirty="0" err="1"/>
              <a:t>già</a:t>
            </a:r>
            <a:r>
              <a:rPr lang="de-DE" i="1" dirty="0"/>
              <a:t> </a:t>
            </a:r>
            <a:r>
              <a:rPr lang="de-DE" i="1" dirty="0" err="1"/>
              <a:t>elevata</a:t>
            </a:r>
            <a:endParaRPr lang="de-DE" i="1" dirty="0"/>
          </a:p>
          <a:p>
            <a:pPr marL="496888" indent="-274638">
              <a:lnSpc>
                <a:spcPct val="120000"/>
              </a:lnSpc>
              <a:spcBef>
                <a:spcPts val="0"/>
              </a:spcBef>
              <a:buFont typeface="Symbol" pitchFamily="2" charset="2"/>
              <a:buChar char="-"/>
            </a:pPr>
            <a:r>
              <a:rPr lang="de-DE" i="1" dirty="0" err="1"/>
              <a:t>Comunicare</a:t>
            </a:r>
            <a:r>
              <a:rPr lang="de-DE" i="1" dirty="0"/>
              <a:t> in modo </a:t>
            </a:r>
            <a:r>
              <a:rPr lang="de-DE" i="1" dirty="0" err="1"/>
              <a:t>trasparente</a:t>
            </a:r>
            <a:r>
              <a:rPr lang="de-DE" i="1" dirty="0"/>
              <a:t> </a:t>
            </a:r>
            <a:r>
              <a:rPr lang="de-DE" i="1" dirty="0" err="1"/>
              <a:t>l’uso</a:t>
            </a:r>
            <a:r>
              <a:rPr lang="de-DE" i="1" dirty="0"/>
              <a:t> </a:t>
            </a:r>
            <a:r>
              <a:rPr lang="de-DE" i="1" dirty="0" err="1"/>
              <a:t>dell’IA</a:t>
            </a:r>
            <a:r>
              <a:rPr lang="de-DE" i="1" dirty="0"/>
              <a:t> </a:t>
            </a:r>
            <a:r>
              <a:rPr lang="de-DE" i="1" dirty="0" err="1"/>
              <a:t>e</a:t>
            </a:r>
            <a:r>
              <a:rPr lang="de-DE" i="1" dirty="0"/>
              <a:t> le </a:t>
            </a:r>
            <a:r>
              <a:rPr lang="de-DE" i="1" dirty="0" err="1"/>
              <a:t>responsabilità</a:t>
            </a:r>
            <a:endParaRPr lang="de-DE" i="1" dirty="0"/>
          </a:p>
          <a:p>
            <a:pPr marL="496888" indent="-274638">
              <a:lnSpc>
                <a:spcPct val="120000"/>
              </a:lnSpc>
              <a:spcBef>
                <a:spcPts val="0"/>
              </a:spcBef>
              <a:buFont typeface="Symbol" pitchFamily="2" charset="2"/>
              <a:buChar char="-"/>
            </a:pPr>
            <a:r>
              <a:rPr lang="de-DE" i="1" dirty="0" err="1"/>
              <a:t>Supportare</a:t>
            </a:r>
            <a:r>
              <a:rPr lang="de-DE" i="1" dirty="0"/>
              <a:t> in modo </a:t>
            </a:r>
            <a:r>
              <a:rPr lang="de-DE" i="1" dirty="0" err="1"/>
              <a:t>mirato</a:t>
            </a:r>
            <a:r>
              <a:rPr lang="de-DE" i="1" dirty="0"/>
              <a:t> i </a:t>
            </a:r>
            <a:r>
              <a:rPr lang="de-DE" i="1" dirty="0" err="1"/>
              <a:t>gruppi</a:t>
            </a:r>
            <a:r>
              <a:rPr lang="de-DE" i="1" dirty="0"/>
              <a:t> </a:t>
            </a:r>
            <a:r>
              <a:rPr lang="de-DE" i="1" dirty="0" err="1"/>
              <a:t>con</a:t>
            </a:r>
            <a:r>
              <a:rPr lang="de-DE" i="1" dirty="0"/>
              <a:t> minore </a:t>
            </a:r>
            <a:r>
              <a:rPr lang="de-DE" i="1" dirty="0" err="1"/>
              <a:t>accettazione</a:t>
            </a:r>
            <a:r>
              <a:rPr lang="de-DE" i="1" dirty="0"/>
              <a:t> → </a:t>
            </a:r>
            <a:r>
              <a:rPr lang="de-DE" i="1" dirty="0" err="1"/>
              <a:t>equità</a:t>
            </a:r>
            <a:r>
              <a:rPr lang="de-DE" i="1" dirty="0"/>
              <a:t> delle </a:t>
            </a:r>
            <a:r>
              <a:rPr lang="de-DE" i="1" dirty="0" err="1"/>
              <a:t>opportunità</a:t>
            </a:r>
            <a:endParaRPr lang="de-DE" i="1" dirty="0"/>
          </a:p>
        </p:txBody>
      </p:sp>
      <p:pic>
        <p:nvPicPr>
          <p:cNvPr id="4" name="Immagine 1">
            <a:extLst>
              <a:ext uri="{FF2B5EF4-FFF2-40B4-BE49-F238E27FC236}">
                <a16:creationId xmlns:a16="http://schemas.microsoft.com/office/drawing/2014/main" id="{629B0F76-C440-297F-AFF1-930BE74CF0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162" b="26221"/>
          <a:stretch>
            <a:fillRect/>
          </a:stretch>
        </p:blipFill>
        <p:spPr bwMode="auto">
          <a:xfrm>
            <a:off x="11042692" y="111907"/>
            <a:ext cx="952329" cy="577642"/>
          </a:xfrm>
          <a:prstGeom prst="rect">
            <a:avLst/>
          </a:prstGeom>
          <a:noFill/>
          <a:extLst>
            <a:ext uri="{909E8E84-426E-40DD-AFC4-6F175D3DCCD1}">
              <a14:hiddenFill xmlns:a14="http://schemas.microsoft.com/office/drawing/2010/main">
                <a:solidFill>
                  <a:srgbClr val="FFFFFF"/>
                </a:solidFill>
              </a14:hiddenFill>
            </a:ext>
          </a:extLst>
        </p:spPr>
      </p:pic>
      <p:sp>
        <p:nvSpPr>
          <p:cNvPr id="5" name="Segnaposto numero diapositiva 5">
            <a:extLst>
              <a:ext uri="{FF2B5EF4-FFF2-40B4-BE49-F238E27FC236}">
                <a16:creationId xmlns:a16="http://schemas.microsoft.com/office/drawing/2014/main" id="{56264951-E10B-8C1F-BD66-F4C1BC82E2E4}"/>
              </a:ext>
            </a:extLst>
          </p:cNvPr>
          <p:cNvSpPr>
            <a:spLocks noGrp="1"/>
          </p:cNvSpPr>
          <p:nvPr>
            <p:ph type="sldNum" sz="quarter" idx="12"/>
          </p:nvPr>
        </p:nvSpPr>
        <p:spPr>
          <a:xfrm>
            <a:off x="8610600" y="6356350"/>
            <a:ext cx="2743200" cy="365125"/>
          </a:xfrm>
        </p:spPr>
        <p:txBody>
          <a:bodyPr/>
          <a:lstStyle/>
          <a:p>
            <a:fld id="{9D28CE84-539F-4743-9B9C-EF87834CEAB0}" type="slidenum">
              <a:rPr lang="it-IT" smtClean="0"/>
              <a:t>14</a:t>
            </a:fld>
            <a:endParaRPr lang="it-IT" dirty="0"/>
          </a:p>
        </p:txBody>
      </p:sp>
    </p:spTree>
    <p:extLst>
      <p:ext uri="{BB962C8B-B14F-4D97-AF65-F5344CB8AC3E}">
        <p14:creationId xmlns:p14="http://schemas.microsoft.com/office/powerpoint/2010/main" val="3481112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72D62-E090-A116-44C2-24184B3563C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6559105-6ECF-F786-05AE-747DAE45A1BC}"/>
              </a:ext>
            </a:extLst>
          </p:cNvPr>
          <p:cNvSpPr>
            <a:spLocks noGrp="1"/>
          </p:cNvSpPr>
          <p:nvPr>
            <p:ph type="ctrTitle"/>
          </p:nvPr>
        </p:nvSpPr>
        <p:spPr>
          <a:xfrm>
            <a:off x="1466850" y="1552723"/>
            <a:ext cx="9258300" cy="4023519"/>
          </a:xfrm>
        </p:spPr>
        <p:txBody>
          <a:bodyPr>
            <a:normAutofit fontScale="90000"/>
          </a:bodyPr>
          <a:lstStyle/>
          <a:p>
            <a:r>
              <a:rPr lang="de-DE" sz="4400" b="1" dirty="0">
                <a:solidFill>
                  <a:srgbClr val="00B050"/>
                </a:solidFill>
              </a:rPr>
              <a:t>KI in der Gesundheitsversorgung Südtirols</a:t>
            </a:r>
            <a:br>
              <a:rPr lang="de-DE" sz="4400" b="1" dirty="0">
                <a:solidFill>
                  <a:srgbClr val="00B050"/>
                </a:solidFill>
              </a:rPr>
            </a:br>
            <a:r>
              <a:rPr lang="de-DE" sz="2700" b="1" dirty="0">
                <a:latin typeface="Aptos" panose="020B0004020202020204" pitchFamily="34" charset="0"/>
              </a:rPr>
              <a:t>Ergebnisse einer bevölkerungsbasierten Befragung-</a:t>
            </a:r>
            <a:br>
              <a:rPr lang="de-DE" sz="2700" b="1" dirty="0">
                <a:latin typeface="Aptos" panose="020B0004020202020204" pitchFamily="34" charset="0"/>
              </a:rPr>
            </a:br>
            <a:r>
              <a:rPr lang="de-DE" sz="2700" b="1" dirty="0">
                <a:latin typeface="Aptos" panose="020B0004020202020204" pitchFamily="34" charset="0"/>
              </a:rPr>
              <a:t>ASTAT-Panel «So denkt Südtirol»   </a:t>
            </a:r>
            <a:br>
              <a:rPr lang="de-DE" sz="4400" b="1" dirty="0">
                <a:latin typeface="Aptos" panose="020B0004020202020204" pitchFamily="34" charset="0"/>
              </a:rPr>
            </a:br>
            <a:br>
              <a:rPr lang="de-DE" sz="4400" b="1" dirty="0">
                <a:solidFill>
                  <a:srgbClr val="00B050"/>
                </a:solidFill>
              </a:rPr>
            </a:br>
            <a:r>
              <a:rPr lang="de-DE" sz="4400" b="1" i="1" dirty="0">
                <a:solidFill>
                  <a:srgbClr val="00B050"/>
                </a:solidFill>
              </a:rPr>
              <a:t>IA </a:t>
            </a:r>
            <a:r>
              <a:rPr lang="de-DE" sz="4400" b="1" i="1" dirty="0" err="1">
                <a:solidFill>
                  <a:srgbClr val="00B050"/>
                </a:solidFill>
              </a:rPr>
              <a:t>nell</a:t>
            </a:r>
            <a:r>
              <a:rPr lang="de-DE" sz="4400" i="1" dirty="0" err="1">
                <a:solidFill>
                  <a:srgbClr val="00B050"/>
                </a:solidFill>
              </a:rPr>
              <a:t>’</a:t>
            </a:r>
            <a:r>
              <a:rPr lang="de-DE" sz="4400" b="1" i="1" dirty="0" err="1">
                <a:solidFill>
                  <a:srgbClr val="00B050"/>
                </a:solidFill>
              </a:rPr>
              <a:t>assistenza</a:t>
            </a:r>
            <a:r>
              <a:rPr lang="de-DE" sz="4400" b="1" i="1" dirty="0">
                <a:solidFill>
                  <a:srgbClr val="00B050"/>
                </a:solidFill>
              </a:rPr>
              <a:t> </a:t>
            </a:r>
            <a:r>
              <a:rPr lang="de-DE" sz="4400" b="1" i="1" dirty="0" err="1">
                <a:solidFill>
                  <a:srgbClr val="00B050"/>
                </a:solidFill>
              </a:rPr>
              <a:t>sanitaria</a:t>
            </a:r>
            <a:r>
              <a:rPr lang="de-DE" sz="4400" b="1" i="1" dirty="0">
                <a:solidFill>
                  <a:srgbClr val="00B050"/>
                </a:solidFill>
              </a:rPr>
              <a:t> in Alto </a:t>
            </a:r>
            <a:r>
              <a:rPr lang="de-DE" sz="4400" b="1" i="1" dirty="0" err="1">
                <a:solidFill>
                  <a:srgbClr val="00B050"/>
                </a:solidFill>
              </a:rPr>
              <a:t>Adige</a:t>
            </a:r>
            <a:br>
              <a:rPr lang="de-DE" sz="4400" b="1" i="1" dirty="0">
                <a:solidFill>
                  <a:srgbClr val="00B050"/>
                </a:solidFill>
              </a:rPr>
            </a:br>
            <a:r>
              <a:rPr lang="de-DE" sz="2700" b="1" i="1" dirty="0" err="1">
                <a:latin typeface="Aptos" panose="020B0004020202020204" pitchFamily="34" charset="0"/>
              </a:rPr>
              <a:t>Risultati</a:t>
            </a:r>
            <a:r>
              <a:rPr lang="de-DE" sz="2700" b="1" i="1" dirty="0">
                <a:latin typeface="Aptos" panose="020B0004020202020204" pitchFamily="34" charset="0"/>
              </a:rPr>
              <a:t> di uno </a:t>
            </a:r>
            <a:r>
              <a:rPr lang="de-DE" sz="2700" b="1" i="1" dirty="0" err="1">
                <a:latin typeface="Aptos" panose="020B0004020202020204" pitchFamily="34" charset="0"/>
              </a:rPr>
              <a:t>studio</a:t>
            </a:r>
            <a:r>
              <a:rPr lang="de-DE" sz="2700" b="1" i="1" dirty="0">
                <a:latin typeface="Aptos" panose="020B0004020202020204" pitchFamily="34" charset="0"/>
              </a:rPr>
              <a:t> </a:t>
            </a:r>
            <a:r>
              <a:rPr lang="de-DE" sz="2700" b="1" i="1" dirty="0" err="1">
                <a:latin typeface="Aptos" panose="020B0004020202020204" pitchFamily="34" charset="0"/>
              </a:rPr>
              <a:t>trasversale</a:t>
            </a:r>
            <a:r>
              <a:rPr lang="de-DE" sz="2700" b="1" i="1" dirty="0">
                <a:latin typeface="Aptos" panose="020B0004020202020204" pitchFamily="34" charset="0"/>
              </a:rPr>
              <a:t> </a:t>
            </a:r>
            <a:r>
              <a:rPr lang="de-DE" sz="2700" b="1" i="1" dirty="0" err="1">
                <a:latin typeface="Aptos" panose="020B0004020202020204" pitchFamily="34" charset="0"/>
              </a:rPr>
              <a:t>basato</a:t>
            </a:r>
            <a:r>
              <a:rPr lang="de-DE" sz="2700" b="1" i="1" dirty="0">
                <a:latin typeface="Aptos" panose="020B0004020202020204" pitchFamily="34" charset="0"/>
              </a:rPr>
              <a:t> </a:t>
            </a:r>
            <a:r>
              <a:rPr lang="de-DE" sz="2700" b="1" i="1" dirty="0" err="1">
                <a:latin typeface="Aptos" panose="020B0004020202020204" pitchFamily="34" charset="0"/>
              </a:rPr>
              <a:t>sulla</a:t>
            </a:r>
            <a:r>
              <a:rPr lang="de-DE" sz="2700" b="1" i="1" dirty="0">
                <a:latin typeface="Aptos" panose="020B0004020202020204" pitchFamily="34" charset="0"/>
              </a:rPr>
              <a:t> </a:t>
            </a:r>
            <a:r>
              <a:rPr lang="de-DE" sz="2700" b="1" i="1" dirty="0" err="1">
                <a:latin typeface="Aptos" panose="020B0004020202020204" pitchFamily="34" charset="0"/>
              </a:rPr>
              <a:t>popolazione</a:t>
            </a:r>
            <a:r>
              <a:rPr lang="de-DE" sz="2700" b="1" i="1" dirty="0">
                <a:latin typeface="Aptos" panose="020B0004020202020204" pitchFamily="34" charset="0"/>
              </a:rPr>
              <a:t> - </a:t>
            </a:r>
            <a:br>
              <a:rPr lang="de-DE" sz="2700" b="1" i="1" dirty="0">
                <a:latin typeface="Aptos" panose="020B0004020202020204" pitchFamily="34" charset="0"/>
              </a:rPr>
            </a:br>
            <a:r>
              <a:rPr lang="it-IT" sz="2700" b="1" i="1" dirty="0">
                <a:latin typeface="Aptos" panose="020B0004020202020204" pitchFamily="34" charset="0"/>
              </a:rPr>
              <a:t>Panel ASTAT </a:t>
            </a:r>
            <a:r>
              <a:rPr lang="de-DE" sz="2700" b="1" dirty="0">
                <a:latin typeface="Aptos" panose="020B0004020202020204" pitchFamily="34" charset="0"/>
              </a:rPr>
              <a:t>«</a:t>
            </a:r>
            <a:r>
              <a:rPr lang="it-IT" sz="2700" b="1" i="1" dirty="0">
                <a:latin typeface="Aptos" panose="020B0004020202020204" pitchFamily="34" charset="0"/>
              </a:rPr>
              <a:t>Così pensa l’Alto Adige</a:t>
            </a:r>
            <a:r>
              <a:rPr lang="de-DE" sz="2700" b="1" dirty="0">
                <a:latin typeface="Aptos" panose="020B0004020202020204" pitchFamily="34" charset="0"/>
              </a:rPr>
              <a:t>»</a:t>
            </a:r>
            <a:br>
              <a:rPr lang="it-IT" sz="2700" b="1" i="1" dirty="0">
                <a:latin typeface="Aptos" panose="020B0004020202020204" pitchFamily="34" charset="0"/>
              </a:rPr>
            </a:br>
            <a:r>
              <a:rPr lang="de-DE" sz="4400" b="1" i="1" dirty="0">
                <a:solidFill>
                  <a:srgbClr val="00B050"/>
                </a:solidFill>
              </a:rPr>
              <a:t> </a:t>
            </a:r>
          </a:p>
        </p:txBody>
      </p:sp>
      <p:sp>
        <p:nvSpPr>
          <p:cNvPr id="3" name="Untertitel 2">
            <a:extLst>
              <a:ext uri="{FF2B5EF4-FFF2-40B4-BE49-F238E27FC236}">
                <a16:creationId xmlns:a16="http://schemas.microsoft.com/office/drawing/2014/main" id="{029E6E87-639B-2CCE-0B5A-72365E2DCB79}"/>
              </a:ext>
            </a:extLst>
          </p:cNvPr>
          <p:cNvSpPr>
            <a:spLocks noGrp="1"/>
          </p:cNvSpPr>
          <p:nvPr>
            <p:ph type="subTitle" idx="1"/>
          </p:nvPr>
        </p:nvSpPr>
        <p:spPr/>
        <p:txBody>
          <a:bodyPr>
            <a:normAutofit/>
          </a:bodyPr>
          <a:lstStyle/>
          <a:p>
            <a:endParaRPr lang="de-DE" b="1" dirty="0"/>
          </a:p>
          <a:p>
            <a:endParaRPr lang="de-DE" sz="4000" b="1" dirty="0">
              <a:latin typeface="Aptos" panose="020B0004020202020204" pitchFamily="34" charset="0"/>
            </a:endParaRPr>
          </a:p>
          <a:p>
            <a:endParaRPr lang="de-DE" b="1" dirty="0"/>
          </a:p>
        </p:txBody>
      </p:sp>
      <p:sp>
        <p:nvSpPr>
          <p:cNvPr id="7" name="Textfeld 6">
            <a:extLst>
              <a:ext uri="{FF2B5EF4-FFF2-40B4-BE49-F238E27FC236}">
                <a16:creationId xmlns:a16="http://schemas.microsoft.com/office/drawing/2014/main" id="{B27A3056-B74C-3D7F-F302-BEB732CDF909}"/>
              </a:ext>
            </a:extLst>
          </p:cNvPr>
          <p:cNvSpPr txBox="1"/>
          <p:nvPr/>
        </p:nvSpPr>
        <p:spPr>
          <a:xfrm>
            <a:off x="1220545" y="5886193"/>
            <a:ext cx="3969869" cy="461665"/>
          </a:xfrm>
          <a:prstGeom prst="rect">
            <a:avLst/>
          </a:prstGeom>
          <a:noFill/>
        </p:spPr>
        <p:txBody>
          <a:bodyPr wrap="none" rtlCol="0">
            <a:spAutoFit/>
          </a:bodyPr>
          <a:lstStyle/>
          <a:p>
            <a:r>
              <a:rPr lang="de-DE" sz="2400" b="1" dirty="0"/>
              <a:t>Bozen-Bolzano, 27/04/2026</a:t>
            </a:r>
          </a:p>
        </p:txBody>
      </p:sp>
      <p:pic>
        <p:nvPicPr>
          <p:cNvPr id="4" name="Immagine 1">
            <a:extLst>
              <a:ext uri="{FF2B5EF4-FFF2-40B4-BE49-F238E27FC236}">
                <a16:creationId xmlns:a16="http://schemas.microsoft.com/office/drawing/2014/main" id="{D136BC00-100B-0343-CF80-619509A505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162" b="26221"/>
          <a:stretch>
            <a:fillRect/>
          </a:stretch>
        </p:blipFill>
        <p:spPr bwMode="auto">
          <a:xfrm>
            <a:off x="3205480" y="44768"/>
            <a:ext cx="1743075" cy="1057275"/>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7">
            <a:extLst>
              <a:ext uri="{FF2B5EF4-FFF2-40B4-BE49-F238E27FC236}">
                <a16:creationId xmlns:a16="http://schemas.microsoft.com/office/drawing/2014/main" id="{909D9B59-7DF7-449C-4D22-E0FB17DD7615}"/>
              </a:ext>
            </a:extLst>
          </p:cNvPr>
          <p:cNvSpPr txBox="1"/>
          <p:nvPr/>
        </p:nvSpPr>
        <p:spPr>
          <a:xfrm>
            <a:off x="5029835" y="188873"/>
            <a:ext cx="4350139" cy="92333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de-DE" altLang="it-IT" sz="1800" b="1" i="0" u="none" strike="noStrike" kern="1200" cap="none" spc="0" normalizeH="0" baseline="0" noProof="0" dirty="0">
                <a:ln>
                  <a:noFill/>
                </a:ln>
                <a:solidFill>
                  <a:srgbClr val="00B0F0"/>
                </a:solidFill>
                <a:effectLst/>
                <a:uLnTx/>
                <a:uFillTx/>
                <a:latin typeface="Arial" panose="020B0604020202020204" pitchFamily="34" charset="0"/>
                <a:ea typeface="Calibri" panose="020F0502020204030204" pitchFamily="34" charset="0"/>
                <a:cs typeface="Times New Roman" panose="02020603050405020304" pitchFamily="18" charset="0"/>
              </a:rPr>
              <a:t>INSTITUT FÜR ALLGEMEINMEDIZIN</a:t>
            </a:r>
            <a:r>
              <a:rPr kumimoji="0" lang="it-IT" altLang="it-IT" sz="1800" b="1" i="0" u="none" strike="noStrike" kern="1200" cap="none" spc="0" normalizeH="0" baseline="0" noProof="0" dirty="0">
                <a:ln>
                  <a:noFill/>
                </a:ln>
                <a:solidFill>
                  <a:srgbClr val="00B050"/>
                </a:solidFill>
                <a:effectLst/>
                <a:uLnTx/>
                <a:uFillTx/>
                <a:latin typeface="Arial" panose="020B0604020202020204" pitchFamily="34" charset="0"/>
                <a:ea typeface="Calibri" panose="020F0502020204030204" pitchFamily="34" charset="0"/>
                <a:cs typeface="Times New Roman" panose="02020603050405020304" pitchFamily="18" charset="0"/>
              </a:rPr>
              <a:t>                                     ISTITUTO DI MEDICINA GENERALE</a:t>
            </a:r>
            <a:r>
              <a:rPr kumimoji="0" lang="it-IT" altLang="it-IT" sz="1800" b="1" i="0" u="none" strike="noStrike" kern="1200" cap="none" spc="0" normalizeH="0" baseline="0" noProof="0" dirty="0">
                <a:ln>
                  <a:noFill/>
                </a:ln>
                <a:solidFill>
                  <a:srgbClr val="00B0F0"/>
                </a:solidFill>
                <a:effectLst/>
                <a:uLnTx/>
                <a:uFillTx/>
                <a:latin typeface="Arial" panose="020B0604020202020204" pitchFamily="34" charset="0"/>
                <a:ea typeface="Calibri" panose="020F0502020204030204" pitchFamily="34" charset="0"/>
                <a:cs typeface="Times New Roman" panose="02020603050405020304" pitchFamily="18" charset="0"/>
              </a:rPr>
              <a:t>                                     ISTITUT DE MEDEJINA GENERELA</a:t>
            </a:r>
            <a:endParaRPr kumimoji="0" lang="it-IT" altLang="it-IT" sz="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6" name="Grafik 5" descr="Ein Bild, das Text, Poster, Grafikdesign, Schrift enthält.&#10;&#10;KI-generierte Inhalte können fehlerhaft sein.">
            <a:extLst>
              <a:ext uri="{FF2B5EF4-FFF2-40B4-BE49-F238E27FC236}">
                <a16:creationId xmlns:a16="http://schemas.microsoft.com/office/drawing/2014/main" id="{A263E7FD-5441-8CFA-5C2E-BF78270F972A}"/>
              </a:ext>
            </a:extLst>
          </p:cNvPr>
          <p:cNvPicPr/>
          <p:nvPr/>
        </p:nvPicPr>
        <p:blipFill>
          <a:blip r:embed="rId4">
            <a:extLst>
              <a:ext uri="{28A0092B-C50C-407E-A947-70E740481C1C}">
                <a14:useLocalDpi xmlns:a14="http://schemas.microsoft.com/office/drawing/2010/main" val="0"/>
              </a:ext>
            </a:extLst>
          </a:blip>
          <a:stretch>
            <a:fillRect/>
          </a:stretch>
        </p:blipFill>
        <p:spPr>
          <a:xfrm>
            <a:off x="0" y="0"/>
            <a:ext cx="891153" cy="6858000"/>
          </a:xfrm>
          <a:prstGeom prst="rect">
            <a:avLst/>
          </a:prstGeom>
        </p:spPr>
      </p:pic>
      <p:pic>
        <p:nvPicPr>
          <p:cNvPr id="8" name="Grafik 3" descr="Ein Bild, das Text, Schrift, Grafiken, Symbol enthält.&#10;&#10;KI-generierte Inhalte können fehlerhaft sein.">
            <a:extLst>
              <a:ext uri="{FF2B5EF4-FFF2-40B4-BE49-F238E27FC236}">
                <a16:creationId xmlns:a16="http://schemas.microsoft.com/office/drawing/2014/main" id="{62917FDF-26A0-C699-D36E-6CB984BF220E}"/>
              </a:ext>
            </a:extLst>
          </p:cNvPr>
          <p:cNvPicPr/>
          <p:nvPr/>
        </p:nvPicPr>
        <p:blipFill rotWithShape="1">
          <a:blip r:embed="rId5">
            <a:extLst>
              <a:ext uri="{28A0092B-C50C-407E-A947-70E740481C1C}">
                <a14:useLocalDpi xmlns:a14="http://schemas.microsoft.com/office/drawing/2010/main" val="0"/>
              </a:ext>
            </a:extLst>
          </a:blip>
          <a:srcRect r="77543"/>
          <a:stretch/>
        </p:blipFill>
        <p:spPr bwMode="auto">
          <a:xfrm>
            <a:off x="11286617" y="5946937"/>
            <a:ext cx="567129" cy="642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9238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29D31-302E-63E6-3C95-FFDA7B190069}"/>
            </a:ext>
          </a:extLst>
        </p:cNvPr>
        <p:cNvGrpSpPr/>
        <p:nvPr/>
      </p:nvGrpSpPr>
      <p:grpSpPr>
        <a:xfrm>
          <a:off x="0" y="0"/>
          <a:ext cx="0" cy="0"/>
          <a:chOff x="0" y="0"/>
          <a:chExt cx="0" cy="0"/>
        </a:xfrm>
      </p:grpSpPr>
      <p:sp>
        <p:nvSpPr>
          <p:cNvPr id="8" name="Titel 1">
            <a:extLst>
              <a:ext uri="{FF2B5EF4-FFF2-40B4-BE49-F238E27FC236}">
                <a16:creationId xmlns:a16="http://schemas.microsoft.com/office/drawing/2014/main" id="{838B6183-5806-A659-6E75-37FCF36E9A14}"/>
              </a:ext>
            </a:extLst>
          </p:cNvPr>
          <p:cNvSpPr txBox="1">
            <a:spLocks/>
          </p:cNvSpPr>
          <p:nvPr/>
        </p:nvSpPr>
        <p:spPr>
          <a:xfrm>
            <a:off x="2009078" y="960529"/>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e-DE" sz="3600" b="1" i="0" u="none" strike="noStrike" kern="1200" cap="none" spc="0" normalizeH="0" baseline="0" noProof="0" dirty="0">
                <a:ln>
                  <a:noFill/>
                </a:ln>
                <a:solidFill>
                  <a:srgbClr val="D11524"/>
                </a:solidFill>
                <a:effectLst/>
                <a:uLnTx/>
                <a:uFillTx/>
                <a:latin typeface="Calibri" panose="020F0502020204030204" pitchFamily="34" charset="0"/>
                <a:ea typeface="+mj-ea"/>
                <a:cs typeface="+mj-cs"/>
              </a:rPr>
              <a:t>Herkunft und Zielsetzung der Erhebung</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10" name="Inhaltsplatzhalter 2">
            <a:extLst>
              <a:ext uri="{FF2B5EF4-FFF2-40B4-BE49-F238E27FC236}">
                <a16:creationId xmlns:a16="http://schemas.microsoft.com/office/drawing/2014/main" id="{1839D843-87D8-BC81-87A7-65E249C24798}"/>
              </a:ext>
            </a:extLst>
          </p:cNvPr>
          <p:cNvSpPr txBox="1">
            <a:spLocks/>
          </p:cNvSpPr>
          <p:nvPr/>
        </p:nvSpPr>
        <p:spPr>
          <a:xfrm>
            <a:off x="2009078" y="1833807"/>
            <a:ext cx="9420921" cy="1545716"/>
          </a:xfrm>
          <a:prstGeom prst="rect">
            <a:avLst/>
          </a:prstGeom>
        </p:spPr>
        <p:txBody>
          <a:bodyPr vert="horz" lIns="0" tIns="0" rIns="0" bIns="0" rtlCol="0">
            <a:normAutofit/>
          </a:bodyPr>
          <a:lstStyle>
            <a:lvl1pPr marL="0" indent="0" algn="l" defTabSz="914400" rtl="0" eaLnBrk="1" latinLnBrk="0" hangingPunct="1">
              <a:lnSpc>
                <a:spcPct val="90000"/>
              </a:lnSpc>
              <a:spcBef>
                <a:spcPts val="1000"/>
              </a:spcBef>
              <a:buFontTx/>
              <a:buNone/>
              <a:defRPr sz="2400" kern="1200" baseline="0">
                <a:solidFill>
                  <a:schemeClr val="tx1"/>
                </a:solidFill>
                <a:latin typeface="Calibri" panose="020F0502020204030204" pitchFamily="34" charset="0"/>
                <a:ea typeface="+mn-ea"/>
                <a:cs typeface="+mn-cs"/>
              </a:defRPr>
            </a:lvl1pPr>
            <a:lvl2pPr marL="457200" indent="0" algn="l" defTabSz="914400" rtl="0" eaLnBrk="1" latinLnBrk="0" hangingPunct="1">
              <a:lnSpc>
                <a:spcPct val="90000"/>
              </a:lnSpc>
              <a:spcBef>
                <a:spcPts val="500"/>
              </a:spcBef>
              <a:buFontTx/>
              <a:buNone/>
              <a:defRPr sz="2000" kern="1200" baseline="0">
                <a:solidFill>
                  <a:schemeClr val="tx1"/>
                </a:solidFill>
                <a:latin typeface="Calibri" panose="020F0502020204030204" pitchFamily="34" charset="0"/>
                <a:ea typeface="+mn-ea"/>
                <a:cs typeface="+mn-cs"/>
              </a:defRPr>
            </a:lvl2pPr>
            <a:lvl3pPr marL="914400" indent="0" algn="l" defTabSz="914400" rtl="0" eaLnBrk="1" latinLnBrk="0" hangingPunct="1">
              <a:lnSpc>
                <a:spcPct val="90000"/>
              </a:lnSpc>
              <a:spcBef>
                <a:spcPts val="500"/>
              </a:spcBef>
              <a:buFontTx/>
              <a:buNone/>
              <a:defRPr sz="1800" kern="1200" baseline="0">
                <a:solidFill>
                  <a:schemeClr val="tx1"/>
                </a:solidFill>
                <a:latin typeface="Calibri" panose="020F0502020204030204" pitchFamily="34" charset="0"/>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Erhebung im Rahmen des probabilistischen ASTAT-Panels </a:t>
            </a:r>
            <a:r>
              <a:rPr kumimoji="0" lang="de-DE"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„So denkt Südtirol“</a:t>
            </a:r>
            <a:endPar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lang="de-DE" sz="2000" dirty="0">
                <a:solidFill>
                  <a:srgbClr val="595959"/>
                </a:solidFill>
              </a:rPr>
              <a:t>A</a:t>
            </a:r>
            <a:r>
              <a:rPr kumimoji="0" lang="de-DE" sz="2000" b="0" i="0" u="none" strike="noStrike" kern="1200" cap="none" spc="0" normalizeH="0" baseline="0" noProof="0" dirty="0" err="1">
                <a:ln>
                  <a:noFill/>
                </a:ln>
                <a:solidFill>
                  <a:srgbClr val="595959"/>
                </a:solidFill>
                <a:effectLst/>
                <a:uLnTx/>
                <a:uFillTx/>
                <a:latin typeface="Calibri" panose="020F0502020204030204" pitchFamily="34" charset="0"/>
                <a:ea typeface="+mn-ea"/>
                <a:cs typeface="+mn-cs"/>
              </a:rPr>
              <a:t>uf</a:t>
            </a:r>
            <a:r>
              <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 Anfrage des </a:t>
            </a:r>
            <a:r>
              <a:rPr kumimoji="0" lang="de-DE"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Instituts für Allgemeinmedizin </a:t>
            </a:r>
            <a:r>
              <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und </a:t>
            </a:r>
            <a:r>
              <a:rPr kumimoji="0" lang="de-DE" sz="2000" b="1" i="1"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Public Health</a:t>
            </a:r>
          </a:p>
          <a:p>
            <a:pPr marL="342900" lvl="0" indent="-342900">
              <a:buClr>
                <a:srgbClr val="D11524"/>
              </a:buClr>
              <a:buFont typeface="Arial" panose="020B0604020202020204" pitchFamily="34" charset="0"/>
              <a:buChar char="•"/>
              <a:defRPr/>
            </a:pPr>
            <a:r>
              <a:rPr lang="de-DE" sz="2000" dirty="0">
                <a:solidFill>
                  <a:srgbClr val="595959"/>
                </a:solidFill>
              </a:rPr>
              <a:t>Erhebung der Nutzung und Wahrnehmung von </a:t>
            </a:r>
            <a:r>
              <a:rPr lang="de-DE" sz="2000" b="1" dirty="0">
                <a:solidFill>
                  <a:srgbClr val="595959"/>
                </a:solidFill>
              </a:rPr>
              <a:t>Künstlicher Intelligenz</a:t>
            </a:r>
          </a:p>
          <a:p>
            <a:pPr marL="800100" lvl="1" indent="-342900">
              <a:buClr>
                <a:srgbClr val="D11524"/>
              </a:buClr>
              <a:buFont typeface="Arial" panose="020B0604020202020204" pitchFamily="34" charset="0"/>
              <a:buChar char="•"/>
              <a:defRPr/>
            </a:pPr>
            <a:r>
              <a:rPr lang="de-DE" dirty="0">
                <a:solidFill>
                  <a:srgbClr val="595959"/>
                </a:solidFill>
              </a:rPr>
              <a:t>mit besonderem Fokus auf den </a:t>
            </a:r>
            <a:r>
              <a:rPr lang="de-DE" b="1" dirty="0">
                <a:solidFill>
                  <a:srgbClr val="595959"/>
                </a:solidFill>
              </a:rPr>
              <a:t>Gesundheitsbereich</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endParaRPr kumimoji="0" lang="de-DE" sz="2000" b="1" i="1"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p:txBody>
      </p:sp>
      <p:pic>
        <p:nvPicPr>
          <p:cNvPr id="2" name="Grafik 3" descr="Ein Bild, das Text, Schrift, Grafiken, Symbol enthält.&#10;&#10;KI-generierte Inhalte können fehlerhaft sein.">
            <a:extLst>
              <a:ext uri="{FF2B5EF4-FFF2-40B4-BE49-F238E27FC236}">
                <a16:creationId xmlns:a16="http://schemas.microsoft.com/office/drawing/2014/main" id="{7D153AE2-7874-F558-B1DD-E7D2BA19AA3F}"/>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r="77543"/>
          <a:stretch/>
        </p:blipFill>
        <p:spPr bwMode="auto">
          <a:xfrm>
            <a:off x="11286617" y="5946937"/>
            <a:ext cx="567129" cy="642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fik 4" descr="Ein Bild, das Text, Poster, Grafikdesign, Schrift enthält.&#10;&#10;KI-generierte Inhalte können fehlerhaft sein.">
            <a:extLst>
              <a:ext uri="{FF2B5EF4-FFF2-40B4-BE49-F238E27FC236}">
                <a16:creationId xmlns:a16="http://schemas.microsoft.com/office/drawing/2014/main" id="{E4C15848-A1A1-2BAA-86B2-6CFD9324B81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891153" cy="6858000"/>
          </a:xfrm>
          <a:prstGeom prst="rect">
            <a:avLst/>
          </a:prstGeom>
        </p:spPr>
      </p:pic>
      <p:sp>
        <p:nvSpPr>
          <p:cNvPr id="12" name="Titel 1">
            <a:extLst>
              <a:ext uri="{FF2B5EF4-FFF2-40B4-BE49-F238E27FC236}">
                <a16:creationId xmlns:a16="http://schemas.microsoft.com/office/drawing/2014/main" id="{CD8C4C0E-D1B7-B32A-4C68-70D60D1E2A14}"/>
              </a:ext>
            </a:extLst>
          </p:cNvPr>
          <p:cNvSpPr txBox="1">
            <a:spLocks/>
          </p:cNvSpPr>
          <p:nvPr/>
        </p:nvSpPr>
        <p:spPr>
          <a:xfrm>
            <a:off x="2009078" y="3680643"/>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e-DE" sz="3600" b="1" i="0" u="none" strike="noStrike" kern="1200" cap="none" spc="0" normalizeH="0" baseline="0" noProof="0" dirty="0" err="1">
                <a:ln>
                  <a:noFill/>
                </a:ln>
                <a:solidFill>
                  <a:srgbClr val="C00000"/>
                </a:solidFill>
                <a:effectLst/>
                <a:uLnTx/>
                <a:uFillTx/>
                <a:latin typeface="Calibri" panose="020F0502020204030204" pitchFamily="34" charset="0"/>
                <a:ea typeface="+mj-ea"/>
                <a:cs typeface="+mj-cs"/>
              </a:rPr>
              <a:t>Origine</a:t>
            </a:r>
            <a:r>
              <a:rPr kumimoji="0" lang="de-DE"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rPr>
              <a:t> e </a:t>
            </a:r>
            <a:r>
              <a:rPr kumimoji="0" lang="de-DE" sz="3600" b="1" i="0" u="none" strike="noStrike" kern="1200" cap="none" spc="0" normalizeH="0" baseline="0" noProof="0" dirty="0" err="1">
                <a:ln>
                  <a:noFill/>
                </a:ln>
                <a:solidFill>
                  <a:srgbClr val="C00000"/>
                </a:solidFill>
                <a:effectLst/>
                <a:uLnTx/>
                <a:uFillTx/>
                <a:latin typeface="Calibri" panose="020F0502020204030204" pitchFamily="34" charset="0"/>
                <a:ea typeface="+mj-ea"/>
                <a:cs typeface="+mj-cs"/>
              </a:rPr>
              <a:t>obiettivo</a:t>
            </a:r>
            <a:r>
              <a:rPr kumimoji="0" lang="de-DE"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rPr>
              <a:t> </a:t>
            </a:r>
            <a:r>
              <a:rPr kumimoji="0" lang="de-DE" sz="3600" b="1" i="0" u="none" strike="noStrike" kern="1200" cap="none" spc="0" normalizeH="0" baseline="0" noProof="0" dirty="0" err="1">
                <a:ln>
                  <a:noFill/>
                </a:ln>
                <a:solidFill>
                  <a:srgbClr val="C00000"/>
                </a:solidFill>
                <a:effectLst/>
                <a:uLnTx/>
                <a:uFillTx/>
                <a:latin typeface="Calibri" panose="020F0502020204030204" pitchFamily="34" charset="0"/>
                <a:ea typeface="+mj-ea"/>
                <a:cs typeface="+mj-cs"/>
              </a:rPr>
              <a:t>dell’indagine</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13" name="Inhaltsplatzhalter 2">
            <a:extLst>
              <a:ext uri="{FF2B5EF4-FFF2-40B4-BE49-F238E27FC236}">
                <a16:creationId xmlns:a16="http://schemas.microsoft.com/office/drawing/2014/main" id="{BE4F63D4-F753-8770-8271-7DDD13493C56}"/>
              </a:ext>
            </a:extLst>
          </p:cNvPr>
          <p:cNvSpPr txBox="1">
            <a:spLocks/>
          </p:cNvSpPr>
          <p:nvPr/>
        </p:nvSpPr>
        <p:spPr>
          <a:xfrm>
            <a:off x="2009078" y="4552940"/>
            <a:ext cx="9420921" cy="2100700"/>
          </a:xfrm>
          <a:prstGeom prst="rect">
            <a:avLst/>
          </a:prstGeom>
        </p:spPr>
        <p:txBody>
          <a:bodyPr vert="horz" lIns="0" tIns="0" rIns="0" bIns="0" rtlCol="0">
            <a:normAutofit/>
          </a:bodyPr>
          <a:lstStyle>
            <a:lvl1pPr marL="0" indent="0" algn="l" defTabSz="914400" rtl="0" eaLnBrk="1" latinLnBrk="0" hangingPunct="1">
              <a:lnSpc>
                <a:spcPct val="90000"/>
              </a:lnSpc>
              <a:spcBef>
                <a:spcPts val="1000"/>
              </a:spcBef>
              <a:buFontTx/>
              <a:buNone/>
              <a:defRPr sz="2400" kern="1200" baseline="0">
                <a:solidFill>
                  <a:schemeClr val="tx1"/>
                </a:solidFill>
                <a:latin typeface="Calibri" panose="020F0502020204030204" pitchFamily="34" charset="0"/>
                <a:ea typeface="+mn-ea"/>
                <a:cs typeface="+mn-cs"/>
              </a:defRPr>
            </a:lvl1pPr>
            <a:lvl2pPr marL="457200" indent="0" algn="l" defTabSz="914400" rtl="0" eaLnBrk="1" latinLnBrk="0" hangingPunct="1">
              <a:lnSpc>
                <a:spcPct val="90000"/>
              </a:lnSpc>
              <a:spcBef>
                <a:spcPts val="500"/>
              </a:spcBef>
              <a:buFontTx/>
              <a:buNone/>
              <a:defRPr sz="2000" kern="1200" baseline="0">
                <a:solidFill>
                  <a:schemeClr val="tx1"/>
                </a:solidFill>
                <a:latin typeface="Calibri" panose="020F0502020204030204" pitchFamily="34" charset="0"/>
                <a:ea typeface="+mn-ea"/>
                <a:cs typeface="+mn-cs"/>
              </a:defRPr>
            </a:lvl2pPr>
            <a:lvl3pPr marL="914400" indent="0" algn="l" defTabSz="914400" rtl="0" eaLnBrk="1" latinLnBrk="0" hangingPunct="1">
              <a:lnSpc>
                <a:spcPct val="90000"/>
              </a:lnSpc>
              <a:spcBef>
                <a:spcPts val="500"/>
              </a:spcBef>
              <a:buFontTx/>
              <a:buNone/>
              <a:defRPr sz="1800" kern="1200" baseline="0">
                <a:solidFill>
                  <a:schemeClr val="tx1"/>
                </a:solidFill>
                <a:latin typeface="Calibri" panose="020F0502020204030204" pitchFamily="34" charset="0"/>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0" indent="-342900">
              <a:buClr>
                <a:srgbClr val="D11524"/>
              </a:buClr>
              <a:buFont typeface="Arial" panose="020B0604020202020204" pitchFamily="34" charset="0"/>
              <a:buChar char="•"/>
              <a:defRPr/>
            </a:pPr>
            <a:r>
              <a:rPr kumimoji="0" lang="it-IT"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Indagine realizzata nell’ambito del panel probabilistico ASTAT </a:t>
            </a:r>
            <a:r>
              <a:rPr kumimoji="0" lang="it-IT"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"Così pensa l’Alto Adige"</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lang="it-IT" sz="2000" dirty="0">
                <a:solidFill>
                  <a:srgbClr val="595959"/>
                </a:solidFill>
              </a:rPr>
              <a:t>S</a:t>
            </a:r>
            <a:r>
              <a:rPr kumimoji="0" lang="it-IT" sz="2000" i="0" u="none" strike="noStrike" kern="1200" cap="none" spc="0" normalizeH="0" baseline="0" noProof="0" dirty="0" err="1">
                <a:ln>
                  <a:noFill/>
                </a:ln>
                <a:solidFill>
                  <a:srgbClr val="595959"/>
                </a:solidFill>
                <a:effectLst/>
                <a:uLnTx/>
                <a:uFillTx/>
                <a:latin typeface="Calibri" panose="020F0502020204030204" pitchFamily="34" charset="0"/>
                <a:ea typeface="+mn-ea"/>
                <a:cs typeface="+mn-cs"/>
              </a:rPr>
              <a:t>viluppato</a:t>
            </a:r>
            <a:r>
              <a:rPr kumimoji="0" lang="it-IT"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 su richiesta dell’</a:t>
            </a:r>
            <a:r>
              <a:rPr kumimoji="0" lang="it-IT"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Istituto</a:t>
            </a:r>
            <a:r>
              <a:rPr kumimoji="0" lang="it-IT"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 </a:t>
            </a:r>
            <a:r>
              <a:rPr kumimoji="0" lang="it-IT"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di Medicina Generale </a:t>
            </a:r>
            <a:r>
              <a:rPr kumimoji="0" lang="it-IT"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e </a:t>
            </a:r>
            <a:r>
              <a:rPr kumimoji="0" lang="it-IT" sz="2000" b="1" i="1"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Public Health </a:t>
            </a:r>
          </a:p>
          <a:p>
            <a:pPr marL="342900" lvl="0" indent="-342900">
              <a:buClr>
                <a:srgbClr val="D11524"/>
              </a:buClr>
              <a:buFont typeface="Arial" panose="020B0604020202020204" pitchFamily="34" charset="0"/>
              <a:buChar char="•"/>
              <a:defRPr/>
            </a:pPr>
            <a:r>
              <a:rPr lang="it-IT" sz="2000" dirty="0">
                <a:solidFill>
                  <a:srgbClr val="595959"/>
                </a:solidFill>
              </a:rPr>
              <a:t>Rilevare uso e percezioni dell’</a:t>
            </a:r>
            <a:r>
              <a:rPr lang="it-IT" sz="2000" b="1" dirty="0">
                <a:solidFill>
                  <a:srgbClr val="595959"/>
                </a:solidFill>
              </a:rPr>
              <a:t>intelligenza artificiale</a:t>
            </a:r>
          </a:p>
          <a:p>
            <a:pPr marL="800100" lvl="1" indent="-342900">
              <a:buClr>
                <a:srgbClr val="D11524"/>
              </a:buClr>
              <a:buFont typeface="Arial" panose="020B0604020202020204" pitchFamily="34" charset="0"/>
              <a:buChar char="•"/>
              <a:defRPr/>
            </a:pPr>
            <a:r>
              <a:rPr lang="it-IT" dirty="0">
                <a:solidFill>
                  <a:srgbClr val="595959"/>
                </a:solidFill>
              </a:rPr>
              <a:t>con particolare attenzione all’</a:t>
            </a:r>
            <a:r>
              <a:rPr lang="it-IT" b="1" dirty="0">
                <a:solidFill>
                  <a:srgbClr val="595959"/>
                </a:solidFill>
              </a:rPr>
              <a:t>ambito sanitario</a:t>
            </a:r>
            <a:endParaRPr kumimoji="0" lang="it-IT" b="1" i="1"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a:p>
            <a:pPr marR="0" lvl="0" algn="l" defTabSz="914400" rtl="0" eaLnBrk="1" fontAlgn="auto" latinLnBrk="0" hangingPunct="1">
              <a:lnSpc>
                <a:spcPct val="90000"/>
              </a:lnSpc>
              <a:spcBef>
                <a:spcPts val="1000"/>
              </a:spcBef>
              <a:spcAft>
                <a:spcPts val="0"/>
              </a:spcAft>
              <a:buClr>
                <a:srgbClr val="D11524"/>
              </a:buClr>
              <a:buSzTx/>
              <a:tabLst/>
              <a:defRPr/>
            </a:pPr>
            <a:endPar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a:p>
            <a:pPr marR="0" lvl="0" algn="l" defTabSz="914400" rtl="0" eaLnBrk="1" fontAlgn="auto" latinLnBrk="0" hangingPunct="1">
              <a:lnSpc>
                <a:spcPct val="90000"/>
              </a:lnSpc>
              <a:spcBef>
                <a:spcPts val="1000"/>
              </a:spcBef>
              <a:spcAft>
                <a:spcPts val="0"/>
              </a:spcAft>
              <a:buClr>
                <a:srgbClr val="D11524"/>
              </a:buClr>
              <a:buSzTx/>
              <a:tabLst/>
              <a:defRPr/>
            </a:pPr>
            <a:endPar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p:txBody>
      </p:sp>
      <p:pic>
        <p:nvPicPr>
          <p:cNvPr id="3" name="Grafik 2" descr="Volltreffer mit einfarbiger Füllung">
            <a:extLst>
              <a:ext uri="{FF2B5EF4-FFF2-40B4-BE49-F238E27FC236}">
                <a16:creationId xmlns:a16="http://schemas.microsoft.com/office/drawing/2014/main" id="{3EB4B362-D7D6-D391-23A5-600923FA7DF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118784" y="-61908"/>
            <a:ext cx="2142667" cy="2142667"/>
          </a:xfrm>
          <a:prstGeom prst="rect">
            <a:avLst/>
          </a:prstGeom>
        </p:spPr>
      </p:pic>
    </p:spTree>
    <p:extLst>
      <p:ext uri="{BB962C8B-B14F-4D97-AF65-F5344CB8AC3E}">
        <p14:creationId xmlns:p14="http://schemas.microsoft.com/office/powerpoint/2010/main" val="225337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A39BA-A423-E01E-254F-DCED313D367B}"/>
            </a:ext>
          </a:extLst>
        </p:cNvPr>
        <p:cNvGrpSpPr/>
        <p:nvPr/>
      </p:nvGrpSpPr>
      <p:grpSpPr>
        <a:xfrm>
          <a:off x="0" y="0"/>
          <a:ext cx="0" cy="0"/>
          <a:chOff x="0" y="0"/>
          <a:chExt cx="0" cy="0"/>
        </a:xfrm>
      </p:grpSpPr>
      <p:pic>
        <p:nvPicPr>
          <p:cNvPr id="2" name="Grafik 3" descr="Ein Bild, das Text, Schrift, Grafiken, Symbol enthält.&#10;&#10;KI-generierte Inhalte können fehlerhaft sein.">
            <a:extLst>
              <a:ext uri="{FF2B5EF4-FFF2-40B4-BE49-F238E27FC236}">
                <a16:creationId xmlns:a16="http://schemas.microsoft.com/office/drawing/2014/main" id="{0A229E31-5E46-E2A7-B41D-5797C89F112E}"/>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r="77543"/>
          <a:stretch/>
        </p:blipFill>
        <p:spPr bwMode="auto">
          <a:xfrm>
            <a:off x="11286617" y="5946937"/>
            <a:ext cx="567129" cy="642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fik 4" descr="Ein Bild, das Text, Poster, Grafikdesign, Schrift enthält.&#10;&#10;KI-generierte Inhalte können fehlerhaft sein.">
            <a:extLst>
              <a:ext uri="{FF2B5EF4-FFF2-40B4-BE49-F238E27FC236}">
                <a16:creationId xmlns:a16="http://schemas.microsoft.com/office/drawing/2014/main" id="{6ACDCD00-8C2F-2DD6-4EE4-25744ADB957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891153" cy="6858000"/>
          </a:xfrm>
          <a:prstGeom prst="rect">
            <a:avLst/>
          </a:prstGeom>
        </p:spPr>
      </p:pic>
      <p:sp>
        <p:nvSpPr>
          <p:cNvPr id="11" name="Titel 1">
            <a:extLst>
              <a:ext uri="{FF2B5EF4-FFF2-40B4-BE49-F238E27FC236}">
                <a16:creationId xmlns:a16="http://schemas.microsoft.com/office/drawing/2014/main" id="{79AB9A8C-9B98-F733-EBAD-6B80ED6F8A0A}"/>
              </a:ext>
            </a:extLst>
          </p:cNvPr>
          <p:cNvSpPr txBox="1">
            <a:spLocks/>
          </p:cNvSpPr>
          <p:nvPr/>
        </p:nvSpPr>
        <p:spPr>
          <a:xfrm>
            <a:off x="2543510" y="1169742"/>
            <a:ext cx="8380497" cy="2063361"/>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marL="342900" lvl="0" indent="-342900">
              <a:spcBef>
                <a:spcPts val="1000"/>
              </a:spcBef>
              <a:buClr>
                <a:srgbClr val="D11524"/>
              </a:buClr>
              <a:buFont typeface="Arial" panose="020B0604020202020204" pitchFamily="34" charset="0"/>
              <a:buChar char="•"/>
              <a:defRPr/>
            </a:pPr>
            <a:r>
              <a:rPr lang="de-DE" sz="2400" b="0" dirty="0">
                <a:solidFill>
                  <a:srgbClr val="595959"/>
                </a:solidFill>
              </a:rPr>
              <a:t>Deskriptiver Ansatz</a:t>
            </a:r>
          </a:p>
          <a:p>
            <a:pPr marL="342900" lvl="0" indent="-342900">
              <a:spcBef>
                <a:spcPts val="1000"/>
              </a:spcBef>
              <a:buClr>
                <a:srgbClr val="D11524"/>
              </a:buClr>
              <a:buFont typeface="Arial" panose="020B0604020202020204" pitchFamily="34" charset="0"/>
              <a:buChar char="•"/>
              <a:defRPr/>
            </a:pPr>
            <a:r>
              <a:rPr lang="de-DE" sz="2400" b="0" dirty="0">
                <a:solidFill>
                  <a:srgbClr val="595959"/>
                </a:solidFill>
              </a:rPr>
              <a:t>Orientierung an den Meinungen der Bevölkerung</a:t>
            </a:r>
          </a:p>
          <a:p>
            <a:pPr marL="342900" lvl="0" indent="-342900">
              <a:spcBef>
                <a:spcPts val="1000"/>
              </a:spcBef>
              <a:buClr>
                <a:srgbClr val="D11524"/>
              </a:buClr>
              <a:buFont typeface="Arial" panose="020B0604020202020204" pitchFamily="34" charset="0"/>
              <a:buChar char="•"/>
              <a:defRPr/>
            </a:pPr>
            <a:r>
              <a:rPr lang="de-DE" sz="2400" b="0" dirty="0">
                <a:solidFill>
                  <a:srgbClr val="595959"/>
                </a:solidFill>
              </a:rPr>
              <a:t>Anlehnung an aktuelle Studien zur Gesamtbevölkerung, insbesondere aus dem deutschsprachigen Raum</a:t>
            </a:r>
          </a:p>
          <a:p>
            <a:pPr marL="342900" lvl="0" indent="-342900">
              <a:spcBef>
                <a:spcPts val="1000"/>
              </a:spcBef>
              <a:buClr>
                <a:srgbClr val="D11524"/>
              </a:buClr>
              <a:buFont typeface="Arial" panose="020B0604020202020204" pitchFamily="34" charset="0"/>
              <a:buChar char="•"/>
              <a:defRPr/>
            </a:pPr>
            <a:r>
              <a:rPr lang="de-DE" sz="2400" dirty="0">
                <a:solidFill>
                  <a:srgbClr val="595959"/>
                </a:solidFill>
              </a:rPr>
              <a:t>Anpassung an den lokalen Kontext</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endParaRPr kumimoji="0" lang="de-DE" sz="24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p:txBody>
      </p:sp>
      <p:sp>
        <p:nvSpPr>
          <p:cNvPr id="7" name="Titel 1">
            <a:extLst>
              <a:ext uri="{FF2B5EF4-FFF2-40B4-BE49-F238E27FC236}">
                <a16:creationId xmlns:a16="http://schemas.microsoft.com/office/drawing/2014/main" id="{62FBBBD7-1650-38B8-72EB-208BB2C8FA8E}"/>
              </a:ext>
            </a:extLst>
          </p:cNvPr>
          <p:cNvSpPr txBox="1">
            <a:spLocks/>
          </p:cNvSpPr>
          <p:nvPr/>
        </p:nvSpPr>
        <p:spPr>
          <a:xfrm>
            <a:off x="2341286" y="445694"/>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lvl="0">
              <a:defRPr/>
            </a:pPr>
            <a:r>
              <a:rPr lang="de-DE" dirty="0">
                <a:solidFill>
                  <a:srgbClr val="D11524"/>
                </a:solidFill>
              </a:rPr>
              <a:t>Ansatz und Fragebogen</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8" name="Titel 1">
            <a:extLst>
              <a:ext uri="{FF2B5EF4-FFF2-40B4-BE49-F238E27FC236}">
                <a16:creationId xmlns:a16="http://schemas.microsoft.com/office/drawing/2014/main" id="{F71726FC-ABED-57C7-95FF-31008EAC1696}"/>
              </a:ext>
            </a:extLst>
          </p:cNvPr>
          <p:cNvSpPr txBox="1">
            <a:spLocks/>
          </p:cNvSpPr>
          <p:nvPr/>
        </p:nvSpPr>
        <p:spPr>
          <a:xfrm>
            <a:off x="2435445" y="4348946"/>
            <a:ext cx="7306879" cy="2115354"/>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2400" b="0" i="0" u="none" strike="noStrike" kern="1200" cap="none" spc="0" normalizeH="0" baseline="0" noProof="0" dirty="0" err="1">
                <a:ln>
                  <a:noFill/>
                </a:ln>
                <a:solidFill>
                  <a:srgbClr val="595959"/>
                </a:solidFill>
                <a:effectLst/>
                <a:uLnTx/>
                <a:uFillTx/>
                <a:latin typeface="Calibri" panose="020F0502020204030204" pitchFamily="34" charset="0"/>
                <a:ea typeface="+mn-ea"/>
                <a:cs typeface="+mn-cs"/>
              </a:rPr>
              <a:t>descrittivo</a:t>
            </a:r>
            <a:r>
              <a:rPr kumimoji="0" lang="de-DE" sz="24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 </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it-IT" sz="24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orientato alle opinioni della popolazione</a:t>
            </a:r>
          </a:p>
          <a:p>
            <a:pPr marL="342900" lvl="0" indent="-342900">
              <a:spcBef>
                <a:spcPts val="1000"/>
              </a:spcBef>
              <a:buClr>
                <a:srgbClr val="D11524"/>
              </a:buClr>
              <a:buFont typeface="Arial" panose="020B0604020202020204" pitchFamily="34" charset="0"/>
              <a:buChar char="•"/>
              <a:defRPr/>
            </a:pPr>
            <a:r>
              <a:rPr lang="it-IT" sz="2400" b="0" dirty="0">
                <a:solidFill>
                  <a:srgbClr val="595959"/>
                </a:solidFill>
              </a:rPr>
              <a:t>ispirato a studi recenti sulla popolazione generale, </a:t>
            </a:r>
            <a:br>
              <a:rPr lang="it-IT" sz="2400" b="0" dirty="0">
                <a:solidFill>
                  <a:srgbClr val="595959"/>
                </a:solidFill>
              </a:rPr>
            </a:br>
            <a:r>
              <a:rPr lang="it-IT" sz="2400" b="0" dirty="0">
                <a:solidFill>
                  <a:srgbClr val="595959"/>
                </a:solidFill>
              </a:rPr>
              <a:t>in particolare di area tedesca</a:t>
            </a:r>
          </a:p>
          <a:p>
            <a:pPr marL="342900" lvl="0" indent="-342900">
              <a:spcBef>
                <a:spcPts val="1000"/>
              </a:spcBef>
              <a:buClr>
                <a:srgbClr val="D11524"/>
              </a:buClr>
              <a:buFont typeface="Arial" panose="020B0604020202020204" pitchFamily="34" charset="0"/>
              <a:buChar char="•"/>
              <a:defRPr/>
            </a:pPr>
            <a:r>
              <a:rPr lang="de-DE" sz="2400" dirty="0" err="1">
                <a:solidFill>
                  <a:srgbClr val="595959"/>
                </a:solidFill>
              </a:rPr>
              <a:t>adattato</a:t>
            </a:r>
            <a:r>
              <a:rPr lang="de-DE" sz="2400" dirty="0">
                <a:solidFill>
                  <a:srgbClr val="595959"/>
                </a:solidFill>
              </a:rPr>
              <a:t> al </a:t>
            </a:r>
            <a:r>
              <a:rPr lang="de-DE" sz="2400" dirty="0" err="1">
                <a:solidFill>
                  <a:srgbClr val="595959"/>
                </a:solidFill>
              </a:rPr>
              <a:t>contesto</a:t>
            </a:r>
            <a:r>
              <a:rPr lang="de-DE" sz="2400" dirty="0">
                <a:solidFill>
                  <a:srgbClr val="595959"/>
                </a:solidFill>
              </a:rPr>
              <a:t> locale</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endParaRPr kumimoji="0" lang="de-DE" sz="24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endParaRPr kumimoji="0" lang="de-IT" sz="24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10" name="Titel 1">
            <a:extLst>
              <a:ext uri="{FF2B5EF4-FFF2-40B4-BE49-F238E27FC236}">
                <a16:creationId xmlns:a16="http://schemas.microsoft.com/office/drawing/2014/main" id="{5B0F4674-850F-699C-E32A-9D9A1409085A}"/>
              </a:ext>
            </a:extLst>
          </p:cNvPr>
          <p:cNvSpPr txBox="1">
            <a:spLocks/>
          </p:cNvSpPr>
          <p:nvPr/>
        </p:nvSpPr>
        <p:spPr>
          <a:xfrm>
            <a:off x="2341286" y="3624897"/>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lvl="0">
              <a:defRPr/>
            </a:pPr>
            <a:r>
              <a:rPr lang="de-DE" dirty="0" err="1">
                <a:solidFill>
                  <a:srgbClr val="D11524"/>
                </a:solidFill>
              </a:rPr>
              <a:t>Approccio</a:t>
            </a:r>
            <a:r>
              <a:rPr lang="de-DE" dirty="0">
                <a:solidFill>
                  <a:srgbClr val="D11524"/>
                </a:solidFill>
              </a:rPr>
              <a:t> e </a:t>
            </a:r>
            <a:r>
              <a:rPr lang="de-DE" dirty="0" err="1">
                <a:solidFill>
                  <a:srgbClr val="D11524"/>
                </a:solidFill>
              </a:rPr>
              <a:t>questionario</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pic>
        <p:nvPicPr>
          <p:cNvPr id="3" name="Grafik 2" descr="Kundenbewertung mit einfarbiger Füllung">
            <a:extLst>
              <a:ext uri="{FF2B5EF4-FFF2-40B4-BE49-F238E27FC236}">
                <a16:creationId xmlns:a16="http://schemas.microsoft.com/office/drawing/2014/main" id="{C032D8E9-42D1-C6E6-E881-9D405588CDFC}"/>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656632" y="322366"/>
            <a:ext cx="2197114" cy="2197114"/>
          </a:xfrm>
          <a:prstGeom prst="rect">
            <a:avLst/>
          </a:prstGeom>
        </p:spPr>
      </p:pic>
    </p:spTree>
    <p:extLst>
      <p:ext uri="{BB962C8B-B14F-4D97-AF65-F5344CB8AC3E}">
        <p14:creationId xmlns:p14="http://schemas.microsoft.com/office/powerpoint/2010/main" val="18973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9E046-2B61-CD8D-A7B2-92447EB5F878}"/>
            </a:ext>
          </a:extLst>
        </p:cNvPr>
        <p:cNvGrpSpPr/>
        <p:nvPr/>
      </p:nvGrpSpPr>
      <p:grpSpPr>
        <a:xfrm>
          <a:off x="0" y="0"/>
          <a:ext cx="0" cy="0"/>
          <a:chOff x="0" y="0"/>
          <a:chExt cx="0" cy="0"/>
        </a:xfrm>
      </p:grpSpPr>
      <p:pic>
        <p:nvPicPr>
          <p:cNvPr id="2" name="Grafik 3" descr="Ein Bild, das Text, Schrift, Grafiken, Symbol enthält.&#10;&#10;KI-generierte Inhalte können fehlerhaft sein.">
            <a:extLst>
              <a:ext uri="{FF2B5EF4-FFF2-40B4-BE49-F238E27FC236}">
                <a16:creationId xmlns:a16="http://schemas.microsoft.com/office/drawing/2014/main" id="{D5B483BB-49C0-5C62-EED1-FF8B28BD824F}"/>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r="77543"/>
          <a:stretch/>
        </p:blipFill>
        <p:spPr bwMode="auto">
          <a:xfrm>
            <a:off x="11286617" y="5946937"/>
            <a:ext cx="567129" cy="642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fik 4" descr="Ein Bild, das Text, Poster, Grafikdesign, Schrift enthält.&#10;&#10;KI-generierte Inhalte können fehlerhaft sein.">
            <a:extLst>
              <a:ext uri="{FF2B5EF4-FFF2-40B4-BE49-F238E27FC236}">
                <a16:creationId xmlns:a16="http://schemas.microsoft.com/office/drawing/2014/main" id="{279F03C9-B3D1-6002-BBE1-62D39130D823}"/>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891153" cy="6858000"/>
          </a:xfrm>
          <a:prstGeom prst="rect">
            <a:avLst/>
          </a:prstGeom>
        </p:spPr>
      </p:pic>
      <p:sp>
        <p:nvSpPr>
          <p:cNvPr id="3" name="Titel 1">
            <a:extLst>
              <a:ext uri="{FF2B5EF4-FFF2-40B4-BE49-F238E27FC236}">
                <a16:creationId xmlns:a16="http://schemas.microsoft.com/office/drawing/2014/main" id="{3BE10BA3-93AC-D496-387C-7B25A6DEA784}"/>
              </a:ext>
            </a:extLst>
          </p:cNvPr>
          <p:cNvSpPr txBox="1">
            <a:spLocks/>
          </p:cNvSpPr>
          <p:nvPr/>
        </p:nvSpPr>
        <p:spPr>
          <a:xfrm>
            <a:off x="2009078" y="332203"/>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e-DE" sz="3600" b="1" i="0" u="none" strike="noStrike" kern="1200" cap="none" spc="0" normalizeH="0" baseline="0" noProof="0" dirty="0">
                <a:ln>
                  <a:noFill/>
                </a:ln>
                <a:solidFill>
                  <a:srgbClr val="D11524"/>
                </a:solidFill>
                <a:effectLst/>
                <a:uLnTx/>
                <a:uFillTx/>
                <a:latin typeface="Calibri" panose="020F0502020204030204" pitchFamily="34" charset="0"/>
                <a:ea typeface="+mj-ea"/>
                <a:cs typeface="+mj-cs"/>
              </a:rPr>
              <a:t>Index der Technikaffinität</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4" name="Inhaltsplatzhalter 2">
            <a:extLst>
              <a:ext uri="{FF2B5EF4-FFF2-40B4-BE49-F238E27FC236}">
                <a16:creationId xmlns:a16="http://schemas.microsoft.com/office/drawing/2014/main" id="{84E5776C-2E4C-61A2-B46A-E12FD3877E34}"/>
              </a:ext>
            </a:extLst>
          </p:cNvPr>
          <p:cNvSpPr txBox="1">
            <a:spLocks/>
          </p:cNvSpPr>
          <p:nvPr/>
        </p:nvSpPr>
        <p:spPr>
          <a:xfrm>
            <a:off x="2009078" y="939952"/>
            <a:ext cx="9844668" cy="2547924"/>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Tx/>
              <a:buNone/>
              <a:defRPr sz="2400" kern="1200" baseline="0">
                <a:solidFill>
                  <a:schemeClr val="tx1"/>
                </a:solidFill>
                <a:latin typeface="Calibri" panose="020F0502020204030204" pitchFamily="34" charset="0"/>
                <a:ea typeface="+mn-ea"/>
                <a:cs typeface="+mn-cs"/>
              </a:defRPr>
            </a:lvl1pPr>
            <a:lvl2pPr marL="457200" indent="0" algn="l" defTabSz="914400" rtl="0" eaLnBrk="1" latinLnBrk="0" hangingPunct="1">
              <a:lnSpc>
                <a:spcPct val="90000"/>
              </a:lnSpc>
              <a:spcBef>
                <a:spcPts val="500"/>
              </a:spcBef>
              <a:buFontTx/>
              <a:buNone/>
              <a:defRPr sz="2000" kern="1200" baseline="0">
                <a:solidFill>
                  <a:schemeClr val="tx1"/>
                </a:solidFill>
                <a:latin typeface="Calibri" panose="020F0502020204030204" pitchFamily="34" charset="0"/>
                <a:ea typeface="+mn-ea"/>
                <a:cs typeface="+mn-cs"/>
              </a:defRPr>
            </a:lvl2pPr>
            <a:lvl3pPr marL="914400" indent="0" algn="l" defTabSz="914400" rtl="0" eaLnBrk="1" latinLnBrk="0" hangingPunct="1">
              <a:lnSpc>
                <a:spcPct val="90000"/>
              </a:lnSpc>
              <a:spcBef>
                <a:spcPts val="500"/>
              </a:spcBef>
              <a:buFontTx/>
              <a:buNone/>
              <a:defRPr sz="1800" kern="1200" baseline="0">
                <a:solidFill>
                  <a:schemeClr val="tx1"/>
                </a:solidFill>
                <a:latin typeface="Calibri" panose="020F0502020204030204" pitchFamily="34" charset="0"/>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18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Es wurde ein synthetischer Indikator der digitalen Technikaffinität erstellt</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180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Er umfasst:</a:t>
            </a:r>
          </a:p>
          <a:p>
            <a:pPr marL="1257300" lvl="2" indent="-342900">
              <a:spcBef>
                <a:spcPts val="1000"/>
              </a:spcBef>
              <a:buClr>
                <a:srgbClr val="D11524"/>
              </a:buClr>
              <a:buFont typeface="Arial" panose="020B0604020202020204" pitchFamily="34" charset="0"/>
              <a:buChar char="•"/>
              <a:defRPr/>
            </a:pPr>
            <a:r>
              <a:rPr kumimoji="0" lang="de-DE"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Häufigkeit der Nutzung</a:t>
            </a:r>
          </a:p>
          <a:p>
            <a:pPr marL="1257300" lvl="2" indent="-342900">
              <a:spcBef>
                <a:spcPts val="1000"/>
              </a:spcBef>
              <a:buClr>
                <a:srgbClr val="D11524"/>
              </a:buClr>
              <a:buFont typeface="Arial" panose="020B0604020202020204" pitchFamily="34" charset="0"/>
              <a:buChar char="•"/>
              <a:defRPr/>
            </a:pPr>
            <a:r>
              <a:rPr kumimoji="0" lang="de-DE"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Interesse an Innovationen</a:t>
            </a:r>
          </a:p>
          <a:p>
            <a:pPr marL="1257300" lvl="2" indent="-342900">
              <a:spcBef>
                <a:spcPts val="1000"/>
              </a:spcBef>
              <a:buClr>
                <a:srgbClr val="D11524"/>
              </a:buClr>
              <a:buFont typeface="Arial" panose="020B0604020202020204" pitchFamily="34" charset="0"/>
              <a:buChar char="•"/>
              <a:defRPr/>
            </a:pPr>
            <a:r>
              <a:rPr lang="de-DE" dirty="0">
                <a:solidFill>
                  <a:srgbClr val="595959"/>
                </a:solidFill>
              </a:rPr>
              <a:t>s</a:t>
            </a:r>
            <a:r>
              <a:rPr kumimoji="0" lang="de-DE" i="0" u="none" strike="noStrike" kern="1200" cap="none" spc="0" normalizeH="0" baseline="0" noProof="0" dirty="0" err="1">
                <a:ln>
                  <a:noFill/>
                </a:ln>
                <a:solidFill>
                  <a:srgbClr val="595959"/>
                </a:solidFill>
                <a:effectLst/>
                <a:uLnTx/>
                <a:uFillTx/>
                <a:latin typeface="Calibri" panose="020F0502020204030204" pitchFamily="34" charset="0"/>
                <a:ea typeface="+mn-ea"/>
                <a:cs typeface="+mn-cs"/>
              </a:rPr>
              <a:t>ubjektiv</a:t>
            </a:r>
            <a:r>
              <a:rPr kumimoji="0" lang="de-DE"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 wahrgenommene </a:t>
            </a:r>
            <a:r>
              <a:rPr kumimoji="0" lang="de-DE"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technologische Kompetenz</a:t>
            </a:r>
          </a:p>
          <a:p>
            <a:pPr marL="342900" indent="-342900">
              <a:buClr>
                <a:srgbClr val="D11524"/>
              </a:buClr>
              <a:buFont typeface="Arial" panose="020B0604020202020204" pitchFamily="34" charset="0"/>
              <a:buChar char="•"/>
              <a:defRPr/>
            </a:pPr>
            <a:r>
              <a:rPr lang="de-DE" sz="1800" dirty="0">
                <a:solidFill>
                  <a:srgbClr val="595959"/>
                </a:solidFill>
              </a:rPr>
              <a:t>Ermöglicht die Unterscheidung von Personen nach dem Grad ihrer Vertrautheit mit digitalen Technologien</a:t>
            </a:r>
            <a:endParaRPr kumimoji="0" lang="de-DE" sz="180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p:txBody>
      </p:sp>
      <p:sp>
        <p:nvSpPr>
          <p:cNvPr id="6" name="Titel 1">
            <a:extLst>
              <a:ext uri="{FF2B5EF4-FFF2-40B4-BE49-F238E27FC236}">
                <a16:creationId xmlns:a16="http://schemas.microsoft.com/office/drawing/2014/main" id="{C57EB7E2-3AC4-C310-F15B-107A96C9E230}"/>
              </a:ext>
            </a:extLst>
          </p:cNvPr>
          <p:cNvSpPr txBox="1">
            <a:spLocks/>
          </p:cNvSpPr>
          <p:nvPr/>
        </p:nvSpPr>
        <p:spPr>
          <a:xfrm>
            <a:off x="2009078" y="3563266"/>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e-DE" sz="3600" b="1" i="0" u="none" strike="noStrike" kern="1200" cap="none" spc="0" normalizeH="0" baseline="0" noProof="0" dirty="0" err="1">
                <a:ln>
                  <a:noFill/>
                </a:ln>
                <a:solidFill>
                  <a:srgbClr val="D11524"/>
                </a:solidFill>
                <a:effectLst/>
                <a:uLnTx/>
                <a:uFillTx/>
                <a:latin typeface="Calibri" panose="020F0502020204030204" pitchFamily="34" charset="0"/>
                <a:ea typeface="+mj-ea"/>
                <a:cs typeface="+mj-cs"/>
              </a:rPr>
              <a:t>Indice</a:t>
            </a:r>
            <a:r>
              <a:rPr kumimoji="0" lang="de-DE" sz="3600" b="1" i="0" u="none" strike="noStrike" kern="1200" cap="none" spc="0" normalizeH="0" baseline="0" noProof="0" dirty="0">
                <a:ln>
                  <a:noFill/>
                </a:ln>
                <a:solidFill>
                  <a:srgbClr val="D11524"/>
                </a:solidFill>
                <a:effectLst/>
                <a:uLnTx/>
                <a:uFillTx/>
                <a:latin typeface="Calibri" panose="020F0502020204030204" pitchFamily="34" charset="0"/>
                <a:ea typeface="+mj-ea"/>
                <a:cs typeface="+mj-cs"/>
              </a:rPr>
              <a:t> di </a:t>
            </a:r>
            <a:r>
              <a:rPr kumimoji="0" lang="de-DE" sz="3600" b="1" i="0" u="none" strike="noStrike" kern="1200" cap="none" spc="0" normalizeH="0" baseline="0" noProof="0" dirty="0" err="1">
                <a:ln>
                  <a:noFill/>
                </a:ln>
                <a:solidFill>
                  <a:srgbClr val="D11524"/>
                </a:solidFill>
                <a:effectLst/>
                <a:uLnTx/>
                <a:uFillTx/>
                <a:latin typeface="Calibri" panose="020F0502020204030204" pitchFamily="34" charset="0"/>
                <a:ea typeface="+mj-ea"/>
                <a:cs typeface="+mj-cs"/>
              </a:rPr>
              <a:t>affinità</a:t>
            </a:r>
            <a:r>
              <a:rPr kumimoji="0" lang="de-DE" sz="3600" b="1" i="0" u="none" strike="noStrike" kern="1200" cap="none" spc="0" normalizeH="0" baseline="0" noProof="0" dirty="0">
                <a:ln>
                  <a:noFill/>
                </a:ln>
                <a:solidFill>
                  <a:srgbClr val="D11524"/>
                </a:solidFill>
                <a:effectLst/>
                <a:uLnTx/>
                <a:uFillTx/>
                <a:latin typeface="Calibri" panose="020F0502020204030204" pitchFamily="34" charset="0"/>
                <a:ea typeface="+mj-ea"/>
                <a:cs typeface="+mj-cs"/>
              </a:rPr>
              <a:t> </a:t>
            </a:r>
            <a:r>
              <a:rPr kumimoji="0" lang="de-DE" sz="3600" b="1" i="0" u="none" strike="noStrike" kern="1200" cap="none" spc="0" normalizeH="0" baseline="0" noProof="0" dirty="0" err="1">
                <a:ln>
                  <a:noFill/>
                </a:ln>
                <a:solidFill>
                  <a:srgbClr val="D11524"/>
                </a:solidFill>
                <a:effectLst/>
                <a:uLnTx/>
                <a:uFillTx/>
                <a:latin typeface="Calibri" panose="020F0502020204030204" pitchFamily="34" charset="0"/>
                <a:ea typeface="+mj-ea"/>
                <a:cs typeface="+mj-cs"/>
              </a:rPr>
              <a:t>tecnologica</a:t>
            </a:r>
            <a:r>
              <a:rPr kumimoji="0" lang="de-DE" sz="3600" b="1" i="0" u="none" strike="noStrike" kern="1200" cap="none" spc="0" normalizeH="0" baseline="0" noProof="0" dirty="0">
                <a:ln>
                  <a:noFill/>
                </a:ln>
                <a:solidFill>
                  <a:srgbClr val="D11524"/>
                </a:solidFill>
                <a:effectLst/>
                <a:uLnTx/>
                <a:uFillTx/>
                <a:latin typeface="Calibri" panose="020F0502020204030204" pitchFamily="34" charset="0"/>
                <a:ea typeface="+mj-ea"/>
                <a:cs typeface="+mj-cs"/>
              </a:rPr>
              <a:t> </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12" name="Inhaltsplatzhalter 2">
            <a:extLst>
              <a:ext uri="{FF2B5EF4-FFF2-40B4-BE49-F238E27FC236}">
                <a16:creationId xmlns:a16="http://schemas.microsoft.com/office/drawing/2014/main" id="{AFD80F59-CC9D-9E78-8951-B16FDC68FED7}"/>
              </a:ext>
            </a:extLst>
          </p:cNvPr>
          <p:cNvSpPr txBox="1">
            <a:spLocks/>
          </p:cNvSpPr>
          <p:nvPr/>
        </p:nvSpPr>
        <p:spPr>
          <a:xfrm>
            <a:off x="2009078" y="4171015"/>
            <a:ext cx="9420921" cy="2354782"/>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Tx/>
              <a:buNone/>
              <a:defRPr sz="2400" kern="1200" baseline="0">
                <a:solidFill>
                  <a:schemeClr val="tx1"/>
                </a:solidFill>
                <a:latin typeface="Calibri" panose="020F0502020204030204" pitchFamily="34" charset="0"/>
                <a:ea typeface="+mn-ea"/>
                <a:cs typeface="+mn-cs"/>
              </a:defRPr>
            </a:lvl1pPr>
            <a:lvl2pPr marL="457200" indent="0" algn="l" defTabSz="914400" rtl="0" eaLnBrk="1" latinLnBrk="0" hangingPunct="1">
              <a:lnSpc>
                <a:spcPct val="90000"/>
              </a:lnSpc>
              <a:spcBef>
                <a:spcPts val="500"/>
              </a:spcBef>
              <a:buFontTx/>
              <a:buNone/>
              <a:defRPr sz="2000" kern="1200" baseline="0">
                <a:solidFill>
                  <a:schemeClr val="tx1"/>
                </a:solidFill>
                <a:latin typeface="Calibri" panose="020F0502020204030204" pitchFamily="34" charset="0"/>
                <a:ea typeface="+mn-ea"/>
                <a:cs typeface="+mn-cs"/>
              </a:defRPr>
            </a:lvl2pPr>
            <a:lvl3pPr marL="914400" indent="0" algn="l" defTabSz="914400" rtl="0" eaLnBrk="1" latinLnBrk="0" hangingPunct="1">
              <a:lnSpc>
                <a:spcPct val="90000"/>
              </a:lnSpc>
              <a:spcBef>
                <a:spcPts val="500"/>
              </a:spcBef>
              <a:buFontTx/>
              <a:buNone/>
              <a:defRPr sz="1800" kern="1200" baseline="0">
                <a:solidFill>
                  <a:schemeClr val="tx1"/>
                </a:solidFill>
                <a:latin typeface="Calibri" panose="020F0502020204030204" pitchFamily="34" charset="0"/>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it-IT" sz="18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È stato costruito un indicatore sintetico di affinità alle tecnologie digitali</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18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L‘indice </a:t>
            </a:r>
            <a:r>
              <a:rPr kumimoji="0" lang="de-DE" sz="1800" b="0" i="0" u="none" strike="noStrike" kern="1200" cap="none" spc="0" normalizeH="0" baseline="0" noProof="0" dirty="0" err="1">
                <a:ln>
                  <a:noFill/>
                </a:ln>
                <a:solidFill>
                  <a:srgbClr val="595959"/>
                </a:solidFill>
                <a:effectLst/>
                <a:uLnTx/>
                <a:uFillTx/>
                <a:latin typeface="Calibri" panose="020F0502020204030204" pitchFamily="34" charset="0"/>
                <a:ea typeface="+mn-ea"/>
                <a:cs typeface="+mn-cs"/>
              </a:rPr>
              <a:t>comprende</a:t>
            </a:r>
            <a:r>
              <a:rPr kumimoji="0" lang="de-DE" sz="18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a:t>
            </a:r>
          </a:p>
          <a:p>
            <a:pPr marL="1257300" lvl="2" indent="-342900">
              <a:spcBef>
                <a:spcPts val="1000"/>
              </a:spcBef>
              <a:buClr>
                <a:srgbClr val="D11524"/>
              </a:buClr>
              <a:buFont typeface="Arial" panose="020B0604020202020204" pitchFamily="34" charset="0"/>
              <a:buChar char="•"/>
              <a:defRPr/>
            </a:pPr>
            <a:r>
              <a:rPr kumimoji="0" lang="it-IT"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frequenza d’uso</a:t>
            </a:r>
          </a:p>
          <a:p>
            <a:pPr marL="1257300" lvl="2" indent="-342900">
              <a:spcBef>
                <a:spcPts val="1000"/>
              </a:spcBef>
              <a:buClr>
                <a:srgbClr val="D11524"/>
              </a:buClr>
              <a:buFont typeface="Arial" panose="020B0604020202020204" pitchFamily="34" charset="0"/>
              <a:buChar char="•"/>
              <a:defRPr/>
            </a:pPr>
            <a:r>
              <a:rPr kumimoji="0" lang="it-IT"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interesse verso le innovazioni</a:t>
            </a:r>
          </a:p>
          <a:p>
            <a:pPr marL="1257300" lvl="2" indent="-342900">
              <a:spcBef>
                <a:spcPts val="1000"/>
              </a:spcBef>
              <a:buClr>
                <a:srgbClr val="D11524"/>
              </a:buClr>
              <a:buFont typeface="Arial" panose="020B0604020202020204" pitchFamily="34" charset="0"/>
              <a:buChar char="•"/>
              <a:defRPr/>
            </a:pPr>
            <a:r>
              <a:rPr kumimoji="0" lang="it-IT"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competenza tecnologica percepita</a:t>
            </a:r>
          </a:p>
          <a:p>
            <a:pPr marL="342900" indent="-342900">
              <a:buClr>
                <a:srgbClr val="D11524"/>
              </a:buClr>
              <a:buFont typeface="Arial" panose="020B0604020202020204" pitchFamily="34" charset="0"/>
              <a:buChar char="•"/>
              <a:defRPr/>
            </a:pPr>
            <a:r>
              <a:rPr lang="it-IT" sz="1800" dirty="0">
                <a:solidFill>
                  <a:srgbClr val="595959"/>
                </a:solidFill>
              </a:rPr>
              <a:t>Consente di distinguere tra persone con diversa familiarità con le tecnologie digitali</a:t>
            </a:r>
          </a:p>
        </p:txBody>
      </p:sp>
      <p:pic>
        <p:nvPicPr>
          <p:cNvPr id="7" name="Grafik 8" descr="Brainstorming mit einfarbiger Füllung">
            <a:extLst>
              <a:ext uri="{FF2B5EF4-FFF2-40B4-BE49-F238E27FC236}">
                <a16:creationId xmlns:a16="http://schemas.microsoft.com/office/drawing/2014/main" id="{5D061E1C-975D-4726-B343-D30F485A48A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flipH="1">
            <a:off x="9677177" y="321847"/>
            <a:ext cx="2264704" cy="2264704"/>
          </a:xfrm>
          <a:prstGeom prst="rect">
            <a:avLst/>
          </a:prstGeom>
        </p:spPr>
      </p:pic>
    </p:spTree>
    <p:extLst>
      <p:ext uri="{BB962C8B-B14F-4D97-AF65-F5344CB8AC3E}">
        <p14:creationId xmlns:p14="http://schemas.microsoft.com/office/powerpoint/2010/main" val="1744558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44C55-F2DC-F85F-F625-C1D22DBFD245}"/>
            </a:ext>
          </a:extLst>
        </p:cNvPr>
        <p:cNvGrpSpPr/>
        <p:nvPr/>
      </p:nvGrpSpPr>
      <p:grpSpPr>
        <a:xfrm>
          <a:off x="0" y="0"/>
          <a:ext cx="0" cy="0"/>
          <a:chOff x="0" y="0"/>
          <a:chExt cx="0" cy="0"/>
        </a:xfrm>
      </p:grpSpPr>
      <p:pic>
        <p:nvPicPr>
          <p:cNvPr id="2" name="Grafik 3" descr="Ein Bild, das Text, Schrift, Grafiken, Symbol enthält.&#10;&#10;KI-generierte Inhalte können fehlerhaft sein.">
            <a:extLst>
              <a:ext uri="{FF2B5EF4-FFF2-40B4-BE49-F238E27FC236}">
                <a16:creationId xmlns:a16="http://schemas.microsoft.com/office/drawing/2014/main" id="{5B12F7DC-F115-32A4-9F34-D13AD8FAC3C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r="77543"/>
          <a:stretch/>
        </p:blipFill>
        <p:spPr bwMode="auto">
          <a:xfrm>
            <a:off x="11286617" y="5946937"/>
            <a:ext cx="567129" cy="642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fik 4" descr="Ein Bild, das Text, Poster, Grafikdesign, Schrift enthält.&#10;&#10;KI-generierte Inhalte können fehlerhaft sein.">
            <a:extLst>
              <a:ext uri="{FF2B5EF4-FFF2-40B4-BE49-F238E27FC236}">
                <a16:creationId xmlns:a16="http://schemas.microsoft.com/office/drawing/2014/main" id="{26DF5CF6-B046-0CBA-EE91-D142179989D8}"/>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891153" cy="6858000"/>
          </a:xfrm>
          <a:prstGeom prst="rect">
            <a:avLst/>
          </a:prstGeom>
        </p:spPr>
      </p:pic>
      <p:sp>
        <p:nvSpPr>
          <p:cNvPr id="3" name="Titel 1">
            <a:extLst>
              <a:ext uri="{FF2B5EF4-FFF2-40B4-BE49-F238E27FC236}">
                <a16:creationId xmlns:a16="http://schemas.microsoft.com/office/drawing/2014/main" id="{1DFD1D20-C2EB-68E1-B72B-8A6D4926B9D3}"/>
              </a:ext>
            </a:extLst>
          </p:cNvPr>
          <p:cNvSpPr txBox="1">
            <a:spLocks/>
          </p:cNvSpPr>
          <p:nvPr/>
        </p:nvSpPr>
        <p:spPr>
          <a:xfrm>
            <a:off x="2009078" y="266201"/>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e-DE" sz="3600" b="1" i="0" u="none" strike="noStrike" kern="1200" cap="none" spc="0" normalizeH="0" baseline="0" noProof="0" dirty="0">
                <a:ln>
                  <a:noFill/>
                </a:ln>
                <a:solidFill>
                  <a:srgbClr val="D11524"/>
                </a:solidFill>
                <a:effectLst/>
                <a:uLnTx/>
                <a:uFillTx/>
                <a:latin typeface="Calibri" panose="020F0502020204030204" pitchFamily="34" charset="0"/>
                <a:ea typeface="+mj-ea"/>
                <a:cs typeface="+mj-cs"/>
              </a:rPr>
              <a:t>Methode (1/2)</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4" name="Inhaltsplatzhalter 2">
            <a:extLst>
              <a:ext uri="{FF2B5EF4-FFF2-40B4-BE49-F238E27FC236}">
                <a16:creationId xmlns:a16="http://schemas.microsoft.com/office/drawing/2014/main" id="{258533FC-EC45-8D12-5182-1E52C872DA80}"/>
              </a:ext>
            </a:extLst>
          </p:cNvPr>
          <p:cNvSpPr txBox="1">
            <a:spLocks/>
          </p:cNvSpPr>
          <p:nvPr/>
        </p:nvSpPr>
        <p:spPr>
          <a:xfrm>
            <a:off x="2009078" y="812248"/>
            <a:ext cx="9844668" cy="2471493"/>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Tx/>
              <a:buNone/>
              <a:defRPr sz="2400" kern="1200" baseline="0">
                <a:solidFill>
                  <a:schemeClr val="tx1"/>
                </a:solidFill>
                <a:latin typeface="Calibri" panose="020F0502020204030204" pitchFamily="34" charset="0"/>
                <a:ea typeface="+mn-ea"/>
                <a:cs typeface="+mn-cs"/>
              </a:defRPr>
            </a:lvl1pPr>
            <a:lvl2pPr marL="457200" indent="0" algn="l" defTabSz="914400" rtl="0" eaLnBrk="1" latinLnBrk="0" hangingPunct="1">
              <a:lnSpc>
                <a:spcPct val="90000"/>
              </a:lnSpc>
              <a:spcBef>
                <a:spcPts val="500"/>
              </a:spcBef>
              <a:buFontTx/>
              <a:buNone/>
              <a:defRPr sz="2000" kern="1200" baseline="0">
                <a:solidFill>
                  <a:schemeClr val="tx1"/>
                </a:solidFill>
                <a:latin typeface="Calibri" panose="020F0502020204030204" pitchFamily="34" charset="0"/>
                <a:ea typeface="+mn-ea"/>
                <a:cs typeface="+mn-cs"/>
              </a:defRPr>
            </a:lvl2pPr>
            <a:lvl3pPr marL="914400" indent="0" algn="l" defTabSz="914400" rtl="0" eaLnBrk="1" latinLnBrk="0" hangingPunct="1">
              <a:lnSpc>
                <a:spcPct val="90000"/>
              </a:lnSpc>
              <a:spcBef>
                <a:spcPts val="500"/>
              </a:spcBef>
              <a:buFontTx/>
              <a:buNone/>
              <a:defRPr sz="1800" kern="1200" baseline="0">
                <a:solidFill>
                  <a:schemeClr val="tx1"/>
                </a:solidFill>
                <a:latin typeface="Calibri" panose="020F0502020204030204" pitchFamily="34" charset="0"/>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0" indent="-342900">
              <a:buClr>
                <a:srgbClr val="D11524"/>
              </a:buClr>
              <a:buFont typeface="Arial" panose="020B0604020202020204" pitchFamily="34" charset="0"/>
              <a:buChar char="•"/>
              <a:defRPr/>
            </a:pPr>
            <a:r>
              <a:rPr lang="de-DE" sz="2000" b="1" dirty="0">
                <a:solidFill>
                  <a:srgbClr val="595959"/>
                </a:solidFill>
              </a:rPr>
              <a:t>ASTAT-Panel „So denkt Südtirol“</a:t>
            </a:r>
            <a:r>
              <a:rPr lang="de-DE" sz="2000" b="1" dirty="0"/>
              <a:t> </a:t>
            </a:r>
            <a:br>
              <a:rPr lang="de-DE" sz="2000" b="1" dirty="0"/>
            </a:br>
            <a:r>
              <a:rPr lang="de-DE" sz="2000" dirty="0">
                <a:solidFill>
                  <a:srgbClr val="595959"/>
                </a:solidFill>
              </a:rPr>
              <a:t>Probabilistische Stichprobe aus Melderegistern</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Schichtung nach:</a:t>
            </a:r>
          </a:p>
          <a:p>
            <a:pPr marL="1257300" lvl="2" indent="-342900">
              <a:spcBef>
                <a:spcPts val="1000"/>
              </a:spcBef>
              <a:buClr>
                <a:srgbClr val="D11524"/>
              </a:buClr>
              <a:buFont typeface="Arial" panose="020B0604020202020204" pitchFamily="34" charset="0"/>
              <a:buChar char="•"/>
              <a:defRPr/>
            </a:pPr>
            <a:r>
              <a:rPr kumimoji="0" lang="de-DE"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Geschlecht</a:t>
            </a:r>
          </a:p>
          <a:p>
            <a:pPr marL="1257300" lvl="2" indent="-342900">
              <a:spcBef>
                <a:spcPts val="1000"/>
              </a:spcBef>
              <a:buClr>
                <a:srgbClr val="D11524"/>
              </a:buClr>
              <a:buFont typeface="Arial" panose="020B0604020202020204" pitchFamily="34" charset="0"/>
              <a:buChar char="•"/>
              <a:defRPr/>
            </a:pPr>
            <a:r>
              <a:rPr kumimoji="0" lang="de-DE"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Alter</a:t>
            </a:r>
          </a:p>
          <a:p>
            <a:pPr marL="1257300" lvl="2" indent="-342900">
              <a:spcBef>
                <a:spcPts val="1000"/>
              </a:spcBef>
              <a:buClr>
                <a:srgbClr val="D11524"/>
              </a:buClr>
              <a:buFont typeface="Arial" panose="020B0604020202020204" pitchFamily="34" charset="0"/>
              <a:buChar char="•"/>
              <a:defRPr/>
            </a:pPr>
            <a:r>
              <a:rPr kumimoji="0" lang="de-DE"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Gebiet</a:t>
            </a:r>
          </a:p>
          <a:p>
            <a:pPr marL="342900" indent="-342900">
              <a:buClr>
                <a:srgbClr val="D11524"/>
              </a:buClr>
              <a:buFont typeface="Arial" panose="020B0604020202020204" pitchFamily="34" charset="0"/>
              <a:buChar char="•"/>
              <a:defRPr/>
            </a:pPr>
            <a:r>
              <a:rPr lang="de-DE" sz="2000" dirty="0">
                <a:solidFill>
                  <a:srgbClr val="595959"/>
                </a:solidFill>
              </a:rPr>
              <a:t>Teilnehmende wurden rekrutiert, ohne die Themen der Erhebung zu kennen</a:t>
            </a:r>
            <a:endParaRPr kumimoji="0" lang="de-DE"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p:txBody>
      </p:sp>
      <p:sp>
        <p:nvSpPr>
          <p:cNvPr id="6" name="Titel 1">
            <a:extLst>
              <a:ext uri="{FF2B5EF4-FFF2-40B4-BE49-F238E27FC236}">
                <a16:creationId xmlns:a16="http://schemas.microsoft.com/office/drawing/2014/main" id="{547BCCBA-E43D-8332-8F84-267D5E01FA9D}"/>
              </a:ext>
            </a:extLst>
          </p:cNvPr>
          <p:cNvSpPr txBox="1">
            <a:spLocks/>
          </p:cNvSpPr>
          <p:nvPr/>
        </p:nvSpPr>
        <p:spPr>
          <a:xfrm>
            <a:off x="2009078" y="3525913"/>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lvl="0">
              <a:defRPr/>
            </a:pPr>
            <a:r>
              <a:rPr kumimoji="0" lang="de-DE" sz="3600" b="1" i="0" u="none" strike="noStrike" kern="1200" cap="none" spc="0" normalizeH="0" baseline="0" noProof="0" dirty="0" err="1">
                <a:ln>
                  <a:noFill/>
                </a:ln>
                <a:solidFill>
                  <a:srgbClr val="D11524"/>
                </a:solidFill>
                <a:effectLst/>
                <a:uLnTx/>
                <a:uFillTx/>
                <a:latin typeface="Calibri" panose="020F0502020204030204" pitchFamily="34" charset="0"/>
                <a:ea typeface="+mj-ea"/>
                <a:cs typeface="+mj-cs"/>
              </a:rPr>
              <a:t>Metodologia</a:t>
            </a:r>
            <a:r>
              <a:rPr kumimoji="0" lang="de-DE" sz="3600" b="1" i="0" u="none" strike="noStrike" kern="1200" cap="none" spc="0" normalizeH="0" baseline="0" noProof="0" dirty="0">
                <a:ln>
                  <a:noFill/>
                </a:ln>
                <a:solidFill>
                  <a:srgbClr val="D11524"/>
                </a:solidFill>
                <a:effectLst/>
                <a:uLnTx/>
                <a:uFillTx/>
                <a:latin typeface="Calibri" panose="020F0502020204030204" pitchFamily="34" charset="0"/>
                <a:ea typeface="+mj-ea"/>
                <a:cs typeface="+mj-cs"/>
              </a:rPr>
              <a:t> </a:t>
            </a:r>
            <a:r>
              <a:rPr lang="de-DE" dirty="0">
                <a:solidFill>
                  <a:srgbClr val="D11524"/>
                </a:solidFill>
              </a:rPr>
              <a:t>(1/2) </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12" name="Inhaltsplatzhalter 2">
            <a:extLst>
              <a:ext uri="{FF2B5EF4-FFF2-40B4-BE49-F238E27FC236}">
                <a16:creationId xmlns:a16="http://schemas.microsoft.com/office/drawing/2014/main" id="{89E0C4F3-8FCD-E137-EA02-D7E61D504055}"/>
              </a:ext>
            </a:extLst>
          </p:cNvPr>
          <p:cNvSpPr txBox="1">
            <a:spLocks/>
          </p:cNvSpPr>
          <p:nvPr/>
        </p:nvSpPr>
        <p:spPr>
          <a:xfrm>
            <a:off x="2009078" y="4067311"/>
            <a:ext cx="9420921" cy="2631857"/>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Tx/>
              <a:buNone/>
              <a:defRPr sz="2400" kern="1200" baseline="0">
                <a:solidFill>
                  <a:schemeClr val="tx1"/>
                </a:solidFill>
                <a:latin typeface="Calibri" panose="020F0502020204030204" pitchFamily="34" charset="0"/>
                <a:ea typeface="+mn-ea"/>
                <a:cs typeface="+mn-cs"/>
              </a:defRPr>
            </a:lvl1pPr>
            <a:lvl2pPr marL="457200" indent="0" algn="l" defTabSz="914400" rtl="0" eaLnBrk="1" latinLnBrk="0" hangingPunct="1">
              <a:lnSpc>
                <a:spcPct val="90000"/>
              </a:lnSpc>
              <a:spcBef>
                <a:spcPts val="500"/>
              </a:spcBef>
              <a:buFontTx/>
              <a:buNone/>
              <a:defRPr sz="2000" kern="1200" baseline="0">
                <a:solidFill>
                  <a:schemeClr val="tx1"/>
                </a:solidFill>
                <a:latin typeface="Calibri" panose="020F0502020204030204" pitchFamily="34" charset="0"/>
                <a:ea typeface="+mn-ea"/>
                <a:cs typeface="+mn-cs"/>
              </a:defRPr>
            </a:lvl2pPr>
            <a:lvl3pPr marL="914400" indent="0" algn="l" defTabSz="914400" rtl="0" eaLnBrk="1" latinLnBrk="0" hangingPunct="1">
              <a:lnSpc>
                <a:spcPct val="90000"/>
              </a:lnSpc>
              <a:spcBef>
                <a:spcPts val="500"/>
              </a:spcBef>
              <a:buFontTx/>
              <a:buNone/>
              <a:defRPr sz="1800" kern="1200" baseline="0">
                <a:solidFill>
                  <a:schemeClr val="tx1"/>
                </a:solidFill>
                <a:latin typeface="Calibri" panose="020F0502020204030204" pitchFamily="34" charset="0"/>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0" indent="-342900">
              <a:buClr>
                <a:srgbClr val="D11524"/>
              </a:buClr>
              <a:buFont typeface="Arial" panose="020B0604020202020204" pitchFamily="34" charset="0"/>
              <a:buChar char="•"/>
              <a:defRPr/>
            </a:pPr>
            <a:r>
              <a:rPr lang="it-IT" sz="2000" b="1" dirty="0">
                <a:solidFill>
                  <a:srgbClr val="595959"/>
                </a:solidFill>
              </a:rPr>
              <a:t>ASTAT Panel "Così pensa l’Alto Adige"</a:t>
            </a:r>
            <a:r>
              <a:rPr lang="en-IT" sz="2000" b="1" dirty="0">
                <a:solidFill>
                  <a:srgbClr val="595959"/>
                </a:solidFill>
              </a:rPr>
              <a:t> </a:t>
            </a:r>
            <a:br>
              <a:rPr lang="en-IT" sz="2000" b="1" dirty="0">
                <a:solidFill>
                  <a:srgbClr val="595959"/>
                </a:solidFill>
              </a:rPr>
            </a:br>
            <a:r>
              <a:rPr lang="en-IT" sz="2000" dirty="0">
                <a:solidFill>
                  <a:srgbClr val="595959"/>
                </a:solidFill>
              </a:rPr>
              <a:t>C</a:t>
            </a:r>
            <a:r>
              <a:rPr kumimoji="0" lang="it-IT" sz="2000" b="0" i="0" u="none" strike="noStrike" kern="1200" cap="none" spc="0" normalizeH="0" baseline="0" noProof="0" dirty="0" err="1">
                <a:ln>
                  <a:noFill/>
                </a:ln>
                <a:solidFill>
                  <a:srgbClr val="595959"/>
                </a:solidFill>
                <a:effectLst/>
                <a:uLnTx/>
                <a:uFillTx/>
                <a:latin typeface="Calibri" panose="020F0502020204030204" pitchFamily="34" charset="0"/>
                <a:ea typeface="+mn-ea"/>
                <a:cs typeface="+mn-cs"/>
              </a:rPr>
              <a:t>ampione</a:t>
            </a:r>
            <a:r>
              <a:rPr kumimoji="0" lang="it-IT"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 </a:t>
            </a:r>
            <a:r>
              <a:rPr lang="it-IT" sz="2000" dirty="0">
                <a:solidFill>
                  <a:srgbClr val="595959"/>
                </a:solidFill>
              </a:rPr>
              <a:t>probabilistico </a:t>
            </a:r>
            <a:r>
              <a:rPr kumimoji="0" lang="it-IT"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estratto da registri anagrafici</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Stratificazione per:</a:t>
            </a:r>
          </a:p>
          <a:p>
            <a:pPr marL="1257300" lvl="2" indent="-342900">
              <a:spcBef>
                <a:spcPts val="1000"/>
              </a:spcBef>
              <a:buClr>
                <a:srgbClr val="D11524"/>
              </a:buClr>
              <a:buFont typeface="Arial" panose="020B0604020202020204" pitchFamily="34" charset="0"/>
              <a:buChar char="•"/>
              <a:defRPr/>
            </a:pPr>
            <a:r>
              <a:rPr kumimoji="0" lang="pt-BR"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sesso  </a:t>
            </a:r>
          </a:p>
          <a:p>
            <a:pPr marL="1257300" lvl="2" indent="-342900">
              <a:spcBef>
                <a:spcPts val="1000"/>
              </a:spcBef>
              <a:buClr>
                <a:srgbClr val="D11524"/>
              </a:buClr>
              <a:buFont typeface="Arial" panose="020B0604020202020204" pitchFamily="34" charset="0"/>
              <a:buChar char="•"/>
              <a:defRPr/>
            </a:pPr>
            <a:r>
              <a:rPr kumimoji="0" lang="pt-BR"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età</a:t>
            </a:r>
          </a:p>
          <a:p>
            <a:pPr marL="1257300" lvl="2" indent="-342900">
              <a:spcBef>
                <a:spcPts val="1000"/>
              </a:spcBef>
              <a:buClr>
                <a:srgbClr val="D11524"/>
              </a:buClr>
              <a:buFont typeface="Arial" panose="020B0604020202020204" pitchFamily="34" charset="0"/>
              <a:buChar char="•"/>
              <a:defRPr/>
            </a:pPr>
            <a:r>
              <a:rPr kumimoji="0" lang="pt-BR"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territorio </a:t>
            </a:r>
          </a:p>
          <a:p>
            <a:pPr marL="342900" indent="-342900">
              <a:buClr>
                <a:srgbClr val="D11524"/>
              </a:buClr>
              <a:buFont typeface="Arial" panose="020B0604020202020204" pitchFamily="34" charset="0"/>
              <a:buChar char="•"/>
              <a:defRPr/>
            </a:pPr>
            <a:r>
              <a:rPr lang="it-IT" sz="2000" dirty="0">
                <a:solidFill>
                  <a:srgbClr val="595959"/>
                </a:solidFill>
              </a:rPr>
              <a:t>Partecipanti reclutati senza conoscere i temi dell’indagine</a:t>
            </a:r>
            <a:endParaRPr kumimoji="0" lang="it-IT"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a:p>
            <a:pPr marL="1257300" lvl="2" indent="-342900">
              <a:spcBef>
                <a:spcPts val="1000"/>
              </a:spcBef>
              <a:buClr>
                <a:srgbClr val="D11524"/>
              </a:buClr>
              <a:buFont typeface="Arial" panose="020B0604020202020204" pitchFamily="34" charset="0"/>
              <a:buChar char="•"/>
              <a:defRPr/>
            </a:pPr>
            <a:endParaRPr kumimoji="0" lang="it-IT"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a:p>
            <a:pPr marL="1257300" lvl="2" indent="-342900">
              <a:spcBef>
                <a:spcPts val="1000"/>
              </a:spcBef>
              <a:buClr>
                <a:srgbClr val="D11524"/>
              </a:buClr>
              <a:buFont typeface="Arial" panose="020B0604020202020204" pitchFamily="34" charset="0"/>
              <a:buChar char="•"/>
              <a:defRPr/>
            </a:pPr>
            <a:endPar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endParaRPr kumimoji="0" lang="de-DE"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p:txBody>
      </p:sp>
      <p:pic>
        <p:nvPicPr>
          <p:cNvPr id="10" name="Grafik 9" descr="Kreise mit Pfeilen mit einfarbiger Füllung">
            <a:extLst>
              <a:ext uri="{FF2B5EF4-FFF2-40B4-BE49-F238E27FC236}">
                <a16:creationId xmlns:a16="http://schemas.microsoft.com/office/drawing/2014/main" id="{E9F590F5-6995-53E2-466C-76D27E3B63C2}"/>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832230" y="158831"/>
            <a:ext cx="2021516" cy="2021516"/>
          </a:xfrm>
          <a:prstGeom prst="rect">
            <a:avLst/>
          </a:prstGeom>
        </p:spPr>
      </p:pic>
    </p:spTree>
    <p:extLst>
      <p:ext uri="{BB962C8B-B14F-4D97-AF65-F5344CB8AC3E}">
        <p14:creationId xmlns:p14="http://schemas.microsoft.com/office/powerpoint/2010/main" val="4249796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78014-64CE-3882-7924-40ECF315512F}"/>
            </a:ext>
          </a:extLst>
        </p:cNvPr>
        <p:cNvGrpSpPr/>
        <p:nvPr/>
      </p:nvGrpSpPr>
      <p:grpSpPr>
        <a:xfrm>
          <a:off x="0" y="0"/>
          <a:ext cx="0" cy="0"/>
          <a:chOff x="0" y="0"/>
          <a:chExt cx="0" cy="0"/>
        </a:xfrm>
      </p:grpSpPr>
      <p:pic>
        <p:nvPicPr>
          <p:cNvPr id="2" name="Grafik 3" descr="Ein Bild, das Text, Schrift, Grafiken, Symbol enthält.&#10;&#10;KI-generierte Inhalte können fehlerhaft sein.">
            <a:extLst>
              <a:ext uri="{FF2B5EF4-FFF2-40B4-BE49-F238E27FC236}">
                <a16:creationId xmlns:a16="http://schemas.microsoft.com/office/drawing/2014/main" id="{5772F586-D717-BF73-0313-A8C2B0B6738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r="77543"/>
          <a:stretch/>
        </p:blipFill>
        <p:spPr bwMode="auto">
          <a:xfrm>
            <a:off x="11286617" y="5946937"/>
            <a:ext cx="567129" cy="642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fik 4" descr="Ein Bild, das Text, Poster, Grafikdesign, Schrift enthält.&#10;&#10;KI-generierte Inhalte können fehlerhaft sein.">
            <a:extLst>
              <a:ext uri="{FF2B5EF4-FFF2-40B4-BE49-F238E27FC236}">
                <a16:creationId xmlns:a16="http://schemas.microsoft.com/office/drawing/2014/main" id="{736E745E-25F6-094E-7AFA-465CFD942559}"/>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891153" cy="6858000"/>
          </a:xfrm>
          <a:prstGeom prst="rect">
            <a:avLst/>
          </a:prstGeom>
        </p:spPr>
      </p:pic>
      <p:sp>
        <p:nvSpPr>
          <p:cNvPr id="3" name="Titel 1">
            <a:extLst>
              <a:ext uri="{FF2B5EF4-FFF2-40B4-BE49-F238E27FC236}">
                <a16:creationId xmlns:a16="http://schemas.microsoft.com/office/drawing/2014/main" id="{538CD490-B15B-DD4E-8B7E-58A2F1BA4799}"/>
              </a:ext>
            </a:extLst>
          </p:cNvPr>
          <p:cNvSpPr txBox="1">
            <a:spLocks/>
          </p:cNvSpPr>
          <p:nvPr/>
        </p:nvSpPr>
        <p:spPr>
          <a:xfrm>
            <a:off x="2009078" y="605383"/>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lvl="0">
              <a:defRPr/>
            </a:pPr>
            <a:r>
              <a:rPr lang="de-DE" dirty="0">
                <a:solidFill>
                  <a:srgbClr val="D11524"/>
                </a:solidFill>
              </a:rPr>
              <a:t>Methode (2/2)</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4" name="Inhaltsplatzhalter 2">
            <a:extLst>
              <a:ext uri="{FF2B5EF4-FFF2-40B4-BE49-F238E27FC236}">
                <a16:creationId xmlns:a16="http://schemas.microsoft.com/office/drawing/2014/main" id="{0B009DF2-F7E9-E484-501B-86C3762CE1C7}"/>
              </a:ext>
            </a:extLst>
          </p:cNvPr>
          <p:cNvSpPr txBox="1">
            <a:spLocks/>
          </p:cNvSpPr>
          <p:nvPr/>
        </p:nvSpPr>
        <p:spPr>
          <a:xfrm>
            <a:off x="2009078" y="1151430"/>
            <a:ext cx="9844668" cy="2471493"/>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Tx/>
              <a:buNone/>
              <a:defRPr sz="2400" kern="1200" baseline="0">
                <a:solidFill>
                  <a:schemeClr val="tx1"/>
                </a:solidFill>
                <a:latin typeface="Calibri" panose="020F0502020204030204" pitchFamily="34" charset="0"/>
                <a:ea typeface="+mn-ea"/>
                <a:cs typeface="+mn-cs"/>
              </a:defRPr>
            </a:lvl1pPr>
            <a:lvl2pPr marL="457200" indent="0" algn="l" defTabSz="914400" rtl="0" eaLnBrk="1" latinLnBrk="0" hangingPunct="1">
              <a:lnSpc>
                <a:spcPct val="90000"/>
              </a:lnSpc>
              <a:spcBef>
                <a:spcPts val="500"/>
              </a:spcBef>
              <a:buFontTx/>
              <a:buNone/>
              <a:defRPr sz="2000" kern="1200" baseline="0">
                <a:solidFill>
                  <a:schemeClr val="tx1"/>
                </a:solidFill>
                <a:latin typeface="Calibri" panose="020F0502020204030204" pitchFamily="34" charset="0"/>
                <a:ea typeface="+mn-ea"/>
                <a:cs typeface="+mn-cs"/>
              </a:defRPr>
            </a:lvl2pPr>
            <a:lvl3pPr marL="914400" indent="0" algn="l" defTabSz="914400" rtl="0" eaLnBrk="1" latinLnBrk="0" hangingPunct="1">
              <a:lnSpc>
                <a:spcPct val="90000"/>
              </a:lnSpc>
              <a:spcBef>
                <a:spcPts val="500"/>
              </a:spcBef>
              <a:buFontTx/>
              <a:buNone/>
              <a:defRPr sz="1800" kern="1200" baseline="0">
                <a:solidFill>
                  <a:schemeClr val="tx1"/>
                </a:solidFill>
                <a:latin typeface="Calibri" panose="020F0502020204030204" pitchFamily="34" charset="0"/>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Reduktion der Selbstselektionseffekte</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Erhebung: Februar 2026</a:t>
            </a:r>
          </a:p>
          <a:p>
            <a:pPr marL="1257300" lvl="2" indent="-342900">
              <a:spcBef>
                <a:spcPts val="1000"/>
              </a:spcBef>
              <a:buClr>
                <a:srgbClr val="D11524"/>
              </a:buClr>
              <a:buFont typeface="Arial" panose="020B0604020202020204" pitchFamily="34" charset="0"/>
              <a:buChar char="•"/>
              <a:defRPr/>
            </a:pPr>
            <a:r>
              <a:rPr kumimoji="0" lang="de-DE"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901 Befragte</a:t>
            </a:r>
          </a:p>
          <a:p>
            <a:pPr marL="1257300" lvl="2" indent="-342900">
              <a:spcBef>
                <a:spcPts val="1000"/>
              </a:spcBef>
              <a:buClr>
                <a:srgbClr val="D11524"/>
              </a:buClr>
              <a:buFont typeface="Arial" panose="020B0604020202020204" pitchFamily="34" charset="0"/>
              <a:buChar char="•"/>
              <a:defRPr/>
            </a:pPr>
            <a:r>
              <a:rPr kumimoji="0" lang="de-DE"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Rücklaufquote: 75 %</a:t>
            </a:r>
          </a:p>
          <a:p>
            <a:pPr marL="342900" indent="-342900">
              <a:buClr>
                <a:srgbClr val="D11524"/>
              </a:buClr>
              <a:buFont typeface="Arial" panose="020B0604020202020204" pitchFamily="34" charset="0"/>
              <a:buChar char="•"/>
              <a:defRPr/>
            </a:pPr>
            <a:r>
              <a:rPr lang="de-DE" sz="2000" dirty="0">
                <a:solidFill>
                  <a:srgbClr val="595959"/>
                </a:solidFill>
              </a:rPr>
              <a:t>Grundgesamtheit: Bevölkerung 18–80 Jahre</a:t>
            </a:r>
            <a:endParaRPr kumimoji="0" lang="de-DE" sz="200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p:txBody>
      </p:sp>
      <p:sp>
        <p:nvSpPr>
          <p:cNvPr id="6" name="Titel 1">
            <a:extLst>
              <a:ext uri="{FF2B5EF4-FFF2-40B4-BE49-F238E27FC236}">
                <a16:creationId xmlns:a16="http://schemas.microsoft.com/office/drawing/2014/main" id="{74E38E61-1A35-E5F1-C6DB-2480A999F938}"/>
              </a:ext>
            </a:extLst>
          </p:cNvPr>
          <p:cNvSpPr txBox="1">
            <a:spLocks/>
          </p:cNvSpPr>
          <p:nvPr/>
        </p:nvSpPr>
        <p:spPr>
          <a:xfrm>
            <a:off x="2009078" y="3501564"/>
            <a:ext cx="8582721" cy="607749"/>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3600" b="1" i="0" kern="1200" baseline="0">
                <a:solidFill>
                  <a:schemeClr val="accent2"/>
                </a:solidFill>
                <a:latin typeface="Calibri" panose="020F0502020204030204" pitchFamily="34" charset="0"/>
                <a:ea typeface="+mj-ea"/>
                <a:cs typeface="+mj-cs"/>
              </a:defRPr>
            </a:lvl1pPr>
          </a:lstStyle>
          <a:p>
            <a:pPr lvl="0">
              <a:defRPr/>
            </a:pPr>
            <a:r>
              <a:rPr kumimoji="0" lang="de-DE" sz="3600" b="1" i="0" u="none" strike="noStrike" kern="1200" cap="none" spc="0" normalizeH="0" baseline="0" noProof="0" dirty="0" err="1">
                <a:ln>
                  <a:noFill/>
                </a:ln>
                <a:solidFill>
                  <a:srgbClr val="D11524"/>
                </a:solidFill>
                <a:effectLst/>
                <a:uLnTx/>
                <a:uFillTx/>
                <a:latin typeface="Calibri" panose="020F0502020204030204" pitchFamily="34" charset="0"/>
                <a:ea typeface="+mj-ea"/>
                <a:cs typeface="+mj-cs"/>
              </a:rPr>
              <a:t>Metodologia</a:t>
            </a:r>
            <a:r>
              <a:rPr kumimoji="0" lang="de-DE" sz="3600" b="1" i="0" u="none" strike="noStrike" kern="1200" cap="none" spc="0" normalizeH="0" baseline="0" noProof="0" dirty="0">
                <a:ln>
                  <a:noFill/>
                </a:ln>
                <a:solidFill>
                  <a:srgbClr val="D11524"/>
                </a:solidFill>
                <a:effectLst/>
                <a:uLnTx/>
                <a:uFillTx/>
                <a:latin typeface="Calibri" panose="020F0502020204030204" pitchFamily="34" charset="0"/>
                <a:ea typeface="+mj-ea"/>
                <a:cs typeface="+mj-cs"/>
              </a:rPr>
              <a:t> </a:t>
            </a:r>
            <a:r>
              <a:rPr lang="de-DE" dirty="0">
                <a:solidFill>
                  <a:srgbClr val="D11524"/>
                </a:solidFill>
              </a:rPr>
              <a:t>(2/2) </a:t>
            </a:r>
            <a:endParaRPr kumimoji="0" lang="de-IT" sz="3600" b="1" i="0" u="none" strike="noStrike" kern="1200" cap="none" spc="0" normalizeH="0" baseline="0" noProof="0" dirty="0">
              <a:ln>
                <a:noFill/>
              </a:ln>
              <a:solidFill>
                <a:srgbClr val="C00000"/>
              </a:solidFill>
              <a:effectLst/>
              <a:uLnTx/>
              <a:uFillTx/>
              <a:latin typeface="Calibri" panose="020F0502020204030204" pitchFamily="34" charset="0"/>
              <a:ea typeface="+mj-ea"/>
              <a:cs typeface="+mj-cs"/>
            </a:endParaRPr>
          </a:p>
        </p:txBody>
      </p:sp>
      <p:sp>
        <p:nvSpPr>
          <p:cNvPr id="12" name="Inhaltsplatzhalter 2">
            <a:extLst>
              <a:ext uri="{FF2B5EF4-FFF2-40B4-BE49-F238E27FC236}">
                <a16:creationId xmlns:a16="http://schemas.microsoft.com/office/drawing/2014/main" id="{55E1F10C-3DDF-DCD9-3D0A-661F4372DAC5}"/>
              </a:ext>
            </a:extLst>
          </p:cNvPr>
          <p:cNvSpPr txBox="1">
            <a:spLocks/>
          </p:cNvSpPr>
          <p:nvPr/>
        </p:nvSpPr>
        <p:spPr>
          <a:xfrm>
            <a:off x="2009078" y="4042963"/>
            <a:ext cx="9420921" cy="2354782"/>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Tx/>
              <a:buNone/>
              <a:defRPr sz="2400" kern="1200" baseline="0">
                <a:solidFill>
                  <a:schemeClr val="tx1"/>
                </a:solidFill>
                <a:latin typeface="Calibri" panose="020F0502020204030204" pitchFamily="34" charset="0"/>
                <a:ea typeface="+mn-ea"/>
                <a:cs typeface="+mn-cs"/>
              </a:defRPr>
            </a:lvl1pPr>
            <a:lvl2pPr marL="457200" indent="0" algn="l" defTabSz="914400" rtl="0" eaLnBrk="1" latinLnBrk="0" hangingPunct="1">
              <a:lnSpc>
                <a:spcPct val="90000"/>
              </a:lnSpc>
              <a:spcBef>
                <a:spcPts val="500"/>
              </a:spcBef>
              <a:buFontTx/>
              <a:buNone/>
              <a:defRPr sz="2000" kern="1200" baseline="0">
                <a:solidFill>
                  <a:schemeClr val="tx1"/>
                </a:solidFill>
                <a:latin typeface="Calibri" panose="020F0502020204030204" pitchFamily="34" charset="0"/>
                <a:ea typeface="+mn-ea"/>
                <a:cs typeface="+mn-cs"/>
              </a:defRPr>
            </a:lvl2pPr>
            <a:lvl3pPr marL="914400" indent="0" algn="l" defTabSz="914400" rtl="0" eaLnBrk="1" latinLnBrk="0" hangingPunct="1">
              <a:lnSpc>
                <a:spcPct val="90000"/>
              </a:lnSpc>
              <a:spcBef>
                <a:spcPts val="500"/>
              </a:spcBef>
              <a:buFontTx/>
              <a:buNone/>
              <a:defRPr sz="1800" kern="1200" baseline="0">
                <a:solidFill>
                  <a:schemeClr val="tx1"/>
                </a:solidFill>
                <a:latin typeface="Calibri" panose="020F0502020204030204" pitchFamily="34" charset="0"/>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Asap"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it-IT"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riduzione della distorsione da autoselezione</a:t>
            </a:r>
          </a:p>
          <a:p>
            <a:pPr marL="342900" marR="0" lvl="0" indent="-342900" algn="l" defTabSz="914400" rtl="0" eaLnBrk="1" fontAlgn="auto" latinLnBrk="0" hangingPunct="1">
              <a:lnSpc>
                <a:spcPct val="90000"/>
              </a:lnSpc>
              <a:spcBef>
                <a:spcPts val="1000"/>
              </a:spcBef>
              <a:spcAft>
                <a:spcPts val="0"/>
              </a:spcAft>
              <a:buClr>
                <a:srgbClr val="D11524"/>
              </a:buClr>
              <a:buSzTx/>
              <a:buFont typeface="Arial" panose="020B0604020202020204" pitchFamily="34" charset="0"/>
              <a:buChar char="•"/>
              <a:tabLst/>
              <a:defRPr/>
            </a:pPr>
            <a:r>
              <a:rPr kumimoji="0" lang="de-DE" sz="2000" b="1" i="0" u="none" strike="noStrike" kern="1200" cap="none" spc="0" normalizeH="0" baseline="0" noProof="0" dirty="0" err="1">
                <a:ln>
                  <a:noFill/>
                </a:ln>
                <a:solidFill>
                  <a:srgbClr val="595959"/>
                </a:solidFill>
                <a:effectLst/>
                <a:uLnTx/>
                <a:uFillTx/>
                <a:latin typeface="Calibri" panose="020F0502020204030204" pitchFamily="34" charset="0"/>
                <a:ea typeface="+mn-ea"/>
                <a:cs typeface="+mn-cs"/>
              </a:rPr>
              <a:t>Rilevazione</a:t>
            </a:r>
            <a:r>
              <a:rPr kumimoji="0" lang="de-DE"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 </a:t>
            </a:r>
            <a:r>
              <a:rPr kumimoji="0" lang="de-DE" sz="2000" b="1" i="0" u="none" strike="noStrike" kern="1200" cap="none" spc="0" normalizeH="0" baseline="0" noProof="0" dirty="0" err="1">
                <a:ln>
                  <a:noFill/>
                </a:ln>
                <a:solidFill>
                  <a:srgbClr val="595959"/>
                </a:solidFill>
                <a:effectLst/>
                <a:uLnTx/>
                <a:uFillTx/>
                <a:latin typeface="Calibri" panose="020F0502020204030204" pitchFamily="34" charset="0"/>
                <a:ea typeface="+mn-ea"/>
                <a:cs typeface="+mn-cs"/>
              </a:rPr>
              <a:t>febbraio</a:t>
            </a:r>
            <a:r>
              <a:rPr kumimoji="0" lang="de-DE"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 2026</a:t>
            </a:r>
          </a:p>
          <a:p>
            <a:pPr marL="1257300" lvl="2" indent="-342900">
              <a:spcBef>
                <a:spcPts val="1000"/>
              </a:spcBef>
              <a:buClr>
                <a:srgbClr val="D11524"/>
              </a:buClr>
              <a:buFont typeface="Arial" panose="020B0604020202020204" pitchFamily="34" charset="0"/>
              <a:buChar char="•"/>
              <a:defRPr/>
            </a:pPr>
            <a:r>
              <a:rPr kumimoji="0" lang="it-IT"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901 rispondenti</a:t>
            </a:r>
          </a:p>
          <a:p>
            <a:pPr marL="1257300" lvl="2" indent="-342900">
              <a:spcBef>
                <a:spcPts val="1000"/>
              </a:spcBef>
              <a:buClr>
                <a:srgbClr val="D11524"/>
              </a:buClr>
              <a:buFont typeface="Arial" panose="020B0604020202020204" pitchFamily="34" charset="0"/>
              <a:buChar char="•"/>
              <a:defRPr/>
            </a:pPr>
            <a:r>
              <a:rPr kumimoji="0" lang="it-IT" sz="2000" b="1" i="0" u="none" strike="noStrike" kern="1200" cap="none" spc="0" normalizeH="0" baseline="0" noProof="0" dirty="0">
                <a:ln>
                  <a:noFill/>
                </a:ln>
                <a:solidFill>
                  <a:srgbClr val="595959"/>
                </a:solidFill>
                <a:effectLst/>
                <a:uLnTx/>
                <a:uFillTx/>
                <a:latin typeface="Calibri" panose="020F0502020204030204" pitchFamily="34" charset="0"/>
                <a:ea typeface="+mn-ea"/>
                <a:cs typeface="+mn-cs"/>
              </a:rPr>
              <a:t>tasso di risposta: 75%</a:t>
            </a:r>
          </a:p>
          <a:p>
            <a:pPr marL="342900" indent="-342900">
              <a:buClr>
                <a:srgbClr val="D11524"/>
              </a:buClr>
              <a:buFont typeface="Arial" panose="020B0604020202020204" pitchFamily="34" charset="0"/>
              <a:buChar char="•"/>
              <a:defRPr/>
            </a:pPr>
            <a:r>
              <a:rPr lang="it-IT" sz="2000" dirty="0">
                <a:solidFill>
                  <a:srgbClr val="595959"/>
                </a:solidFill>
              </a:rPr>
              <a:t>Popolazione di riferimento 18–80 anni</a:t>
            </a:r>
            <a:endParaRPr kumimoji="0" lang="it-IT" sz="2000" b="0" i="0" u="none" strike="noStrike" kern="1200" cap="none" spc="0" normalizeH="0" baseline="0" noProof="0" dirty="0">
              <a:ln>
                <a:noFill/>
              </a:ln>
              <a:solidFill>
                <a:srgbClr val="595959"/>
              </a:solidFill>
              <a:effectLst/>
              <a:uLnTx/>
              <a:uFillTx/>
              <a:latin typeface="Calibri" panose="020F0502020204030204" pitchFamily="34" charset="0"/>
              <a:ea typeface="+mn-ea"/>
              <a:cs typeface="+mn-cs"/>
            </a:endParaRPr>
          </a:p>
        </p:txBody>
      </p:sp>
      <p:pic>
        <p:nvPicPr>
          <p:cNvPr id="9" name="Grafik 9" descr="Kreise mit Pfeilen mit einfarbiger Füllung">
            <a:extLst>
              <a:ext uri="{FF2B5EF4-FFF2-40B4-BE49-F238E27FC236}">
                <a16:creationId xmlns:a16="http://schemas.microsoft.com/office/drawing/2014/main" id="{E647661F-46E4-99AD-F6C3-6DFD56B8809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832230" y="158831"/>
            <a:ext cx="2021516" cy="2021516"/>
          </a:xfrm>
          <a:prstGeom prst="rect">
            <a:avLst/>
          </a:prstGeom>
        </p:spPr>
      </p:pic>
    </p:spTree>
    <p:extLst>
      <p:ext uri="{BB962C8B-B14F-4D97-AF65-F5344CB8AC3E}">
        <p14:creationId xmlns:p14="http://schemas.microsoft.com/office/powerpoint/2010/main" val="2713446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A7A0E-3029-D0F7-6124-2FC715DF5F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0C0FFE4-0545-2E33-A235-43C3ABBE4BBB}"/>
              </a:ext>
            </a:extLst>
          </p:cNvPr>
          <p:cNvSpPr>
            <a:spLocks noGrp="1"/>
          </p:cNvSpPr>
          <p:nvPr>
            <p:ph type="ctrTitle"/>
          </p:nvPr>
        </p:nvSpPr>
        <p:spPr>
          <a:xfrm>
            <a:off x="1466850" y="2235200"/>
            <a:ext cx="9258300" cy="2387600"/>
          </a:xfrm>
        </p:spPr>
        <p:txBody>
          <a:bodyPr>
            <a:normAutofit/>
          </a:bodyPr>
          <a:lstStyle/>
          <a:p>
            <a:r>
              <a:rPr lang="de-DE" sz="4400" b="1" dirty="0">
                <a:solidFill>
                  <a:srgbClr val="00B050"/>
                </a:solidFill>
              </a:rPr>
              <a:t>Ergebnisse</a:t>
            </a:r>
            <a:br>
              <a:rPr lang="de-DE" sz="4400" b="1" dirty="0">
                <a:solidFill>
                  <a:srgbClr val="00B050"/>
                </a:solidFill>
              </a:rPr>
            </a:br>
            <a:br>
              <a:rPr lang="de-DE" sz="4400" b="1" dirty="0">
                <a:solidFill>
                  <a:srgbClr val="00B050"/>
                </a:solidFill>
              </a:rPr>
            </a:br>
            <a:r>
              <a:rPr lang="de-DE" sz="4400" b="1" i="1" dirty="0" err="1">
                <a:solidFill>
                  <a:srgbClr val="00B050"/>
                </a:solidFill>
              </a:rPr>
              <a:t>Risultati</a:t>
            </a:r>
            <a:endParaRPr lang="de-DE" sz="4400" b="1" i="1" dirty="0">
              <a:solidFill>
                <a:srgbClr val="00B050"/>
              </a:solidFill>
            </a:endParaRPr>
          </a:p>
        </p:txBody>
      </p:sp>
      <p:pic>
        <p:nvPicPr>
          <p:cNvPr id="4" name="Immagine 1">
            <a:extLst>
              <a:ext uri="{FF2B5EF4-FFF2-40B4-BE49-F238E27FC236}">
                <a16:creationId xmlns:a16="http://schemas.microsoft.com/office/drawing/2014/main" id="{FD855A50-CBFB-E423-CB04-93512FF6C7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162" b="26221"/>
          <a:stretch>
            <a:fillRect/>
          </a:stretch>
        </p:blipFill>
        <p:spPr bwMode="auto">
          <a:xfrm>
            <a:off x="3205480" y="44768"/>
            <a:ext cx="1743075" cy="1057275"/>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7">
            <a:extLst>
              <a:ext uri="{FF2B5EF4-FFF2-40B4-BE49-F238E27FC236}">
                <a16:creationId xmlns:a16="http://schemas.microsoft.com/office/drawing/2014/main" id="{1AD5662A-CBD4-CD9D-8A07-DA7ED9C9720C}"/>
              </a:ext>
            </a:extLst>
          </p:cNvPr>
          <p:cNvSpPr txBox="1"/>
          <p:nvPr/>
        </p:nvSpPr>
        <p:spPr>
          <a:xfrm>
            <a:off x="5029835" y="188873"/>
            <a:ext cx="4350139" cy="923330"/>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de-DE" altLang="it-IT" sz="1800" b="1" i="0" u="none" strike="noStrike" kern="1200" cap="none" spc="0" normalizeH="0" baseline="0" noProof="0" dirty="0">
                <a:ln>
                  <a:noFill/>
                </a:ln>
                <a:solidFill>
                  <a:srgbClr val="00B0F0"/>
                </a:solidFill>
                <a:effectLst/>
                <a:uLnTx/>
                <a:uFillTx/>
                <a:latin typeface="Arial" panose="020B0604020202020204" pitchFamily="34" charset="0"/>
                <a:ea typeface="Calibri" panose="020F0502020204030204" pitchFamily="34" charset="0"/>
                <a:cs typeface="Times New Roman" panose="02020603050405020304" pitchFamily="18" charset="0"/>
              </a:rPr>
              <a:t>INSTITUT FÜR ALLGEMEINMEDIZIN</a:t>
            </a:r>
            <a:r>
              <a:rPr kumimoji="0" lang="it-IT" altLang="it-IT" sz="1800" b="1" i="0" u="none" strike="noStrike" kern="1200" cap="none" spc="0" normalizeH="0" baseline="0" noProof="0" dirty="0">
                <a:ln>
                  <a:noFill/>
                </a:ln>
                <a:solidFill>
                  <a:srgbClr val="00B050"/>
                </a:solidFill>
                <a:effectLst/>
                <a:uLnTx/>
                <a:uFillTx/>
                <a:latin typeface="Arial" panose="020B0604020202020204" pitchFamily="34" charset="0"/>
                <a:ea typeface="Calibri" panose="020F0502020204030204" pitchFamily="34" charset="0"/>
                <a:cs typeface="Times New Roman" panose="02020603050405020304" pitchFamily="18" charset="0"/>
              </a:rPr>
              <a:t>                                     ISTITUTO DI MEDICINA GENERALE</a:t>
            </a:r>
            <a:r>
              <a:rPr kumimoji="0" lang="it-IT" altLang="it-IT" sz="1800" b="1" i="0" u="none" strike="noStrike" kern="1200" cap="none" spc="0" normalizeH="0" baseline="0" noProof="0" dirty="0">
                <a:ln>
                  <a:noFill/>
                </a:ln>
                <a:solidFill>
                  <a:srgbClr val="00B0F0"/>
                </a:solidFill>
                <a:effectLst/>
                <a:uLnTx/>
                <a:uFillTx/>
                <a:latin typeface="Arial" panose="020B0604020202020204" pitchFamily="34" charset="0"/>
                <a:ea typeface="Calibri" panose="020F0502020204030204" pitchFamily="34" charset="0"/>
                <a:cs typeface="Times New Roman" panose="02020603050405020304" pitchFamily="18" charset="0"/>
              </a:rPr>
              <a:t>                                     ISTITUT DE MEDEJINA GENERELA</a:t>
            </a:r>
            <a:endParaRPr kumimoji="0" lang="it-IT" altLang="it-IT" sz="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10" name="Segnaposto numero diapositiva 5">
            <a:extLst>
              <a:ext uri="{FF2B5EF4-FFF2-40B4-BE49-F238E27FC236}">
                <a16:creationId xmlns:a16="http://schemas.microsoft.com/office/drawing/2014/main" id="{6770A036-5A84-3572-7AF5-E6C00A4757CE}"/>
              </a:ext>
            </a:extLst>
          </p:cNvPr>
          <p:cNvSpPr>
            <a:spLocks noGrp="1"/>
          </p:cNvSpPr>
          <p:nvPr>
            <p:ph type="sldNum" sz="quarter" idx="12"/>
          </p:nvPr>
        </p:nvSpPr>
        <p:spPr>
          <a:xfrm>
            <a:off x="8610600" y="6356350"/>
            <a:ext cx="2743200" cy="365125"/>
          </a:xfrm>
        </p:spPr>
        <p:txBody>
          <a:bodyPr/>
          <a:lstStyle/>
          <a:p>
            <a:fld id="{9D28CE84-539F-4743-9B9C-EF87834CEAB0}" type="slidenum">
              <a:rPr lang="it-IT" smtClean="0"/>
              <a:t>7</a:t>
            </a:fld>
            <a:endParaRPr lang="it-IT" dirty="0"/>
          </a:p>
        </p:txBody>
      </p:sp>
    </p:spTree>
    <p:extLst>
      <p:ext uri="{BB962C8B-B14F-4D97-AF65-F5344CB8AC3E}">
        <p14:creationId xmlns:p14="http://schemas.microsoft.com/office/powerpoint/2010/main" val="3294174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46101-DF1F-24AA-9567-C15A9AB3359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E81D0DE-415D-D643-75BA-A3BA868B0A3A}"/>
              </a:ext>
            </a:extLst>
          </p:cNvPr>
          <p:cNvSpPr>
            <a:spLocks noGrp="1"/>
          </p:cNvSpPr>
          <p:nvPr>
            <p:ph type="title"/>
          </p:nvPr>
        </p:nvSpPr>
        <p:spPr/>
        <p:txBody>
          <a:bodyPr>
            <a:normAutofit/>
          </a:bodyPr>
          <a:lstStyle/>
          <a:p>
            <a:r>
              <a:rPr lang="it-IT" sz="3200" b="1" dirty="0" err="1">
                <a:solidFill>
                  <a:srgbClr val="00B050"/>
                </a:solidFill>
              </a:rPr>
              <a:t>Nutzung</a:t>
            </a:r>
            <a:r>
              <a:rPr lang="it-IT" sz="3200" b="1" dirty="0">
                <a:solidFill>
                  <a:srgbClr val="00B050"/>
                </a:solidFill>
              </a:rPr>
              <a:t> von KI – </a:t>
            </a:r>
            <a:r>
              <a:rPr lang="it-IT" sz="3200" b="1" i="1" dirty="0">
                <a:solidFill>
                  <a:srgbClr val="00B050"/>
                </a:solidFill>
              </a:rPr>
              <a:t>Uso </a:t>
            </a:r>
            <a:r>
              <a:rPr lang="it-IT" sz="3200" b="1" i="1" dirty="0" err="1">
                <a:solidFill>
                  <a:srgbClr val="00B050"/>
                </a:solidFill>
              </a:rPr>
              <a:t>dell</a:t>
            </a:r>
            <a:r>
              <a:rPr lang="de-DE" sz="3200" i="1" dirty="0">
                <a:solidFill>
                  <a:srgbClr val="00B050"/>
                </a:solidFill>
              </a:rPr>
              <a:t>’</a:t>
            </a:r>
            <a:r>
              <a:rPr lang="it-IT" sz="3200" b="1" i="1" dirty="0">
                <a:solidFill>
                  <a:srgbClr val="00B050"/>
                </a:solidFill>
              </a:rPr>
              <a:t>IA</a:t>
            </a:r>
            <a:endParaRPr lang="de-DE" sz="3200" b="1" i="1" dirty="0">
              <a:solidFill>
                <a:srgbClr val="00B050"/>
              </a:solidFill>
            </a:endParaRPr>
          </a:p>
        </p:txBody>
      </p:sp>
      <p:sp>
        <p:nvSpPr>
          <p:cNvPr id="3" name="Inhaltsplatzhalter 2">
            <a:extLst>
              <a:ext uri="{FF2B5EF4-FFF2-40B4-BE49-F238E27FC236}">
                <a16:creationId xmlns:a16="http://schemas.microsoft.com/office/drawing/2014/main" id="{41EDAB5F-C08E-46BA-20FE-9BE039433345}"/>
              </a:ext>
            </a:extLst>
          </p:cNvPr>
          <p:cNvSpPr>
            <a:spLocks noGrp="1"/>
          </p:cNvSpPr>
          <p:nvPr>
            <p:ph idx="1"/>
          </p:nvPr>
        </p:nvSpPr>
        <p:spPr/>
        <p:txBody>
          <a:bodyPr>
            <a:noAutofit/>
          </a:bodyPr>
          <a:lstStyle/>
          <a:p>
            <a:pPr>
              <a:lnSpc>
                <a:spcPct val="100000"/>
              </a:lnSpc>
              <a:spcBef>
                <a:spcPts val="0"/>
              </a:spcBef>
            </a:pPr>
            <a:r>
              <a:rPr lang="de-DE" sz="2400" b="1" dirty="0">
                <a:latin typeface="Aptos" panose="020B0004020202020204" pitchFamily="34" charset="0"/>
                <a:ea typeface="Aptos" panose="020B0004020202020204" pitchFamily="34" charset="0"/>
                <a:cs typeface="Times New Roman" panose="02020603050405020304" pitchFamily="18" charset="0"/>
              </a:rPr>
              <a:t>46% </a:t>
            </a:r>
            <a:r>
              <a:rPr lang="de-DE" sz="2400" dirty="0">
                <a:latin typeface="Aptos" panose="020B0004020202020204" pitchFamily="34" charset="0"/>
                <a:ea typeface="Aptos" panose="020B0004020202020204" pitchFamily="34" charset="0"/>
                <a:cs typeface="Times New Roman" panose="02020603050405020304" pitchFamily="18" charset="0"/>
              </a:rPr>
              <a:t>der Befragten geben an, KI mindestens mehrmals pro Woche zu nutzen (</a:t>
            </a:r>
            <a:r>
              <a:rPr lang="de-DE" sz="2400" b="1" dirty="0">
                <a:latin typeface="Aptos" panose="020B0004020202020204" pitchFamily="34" charset="0"/>
                <a:ea typeface="Aptos" panose="020B0004020202020204" pitchFamily="34" charset="0"/>
                <a:cs typeface="Times New Roman" panose="02020603050405020304" pitchFamily="18" charset="0"/>
              </a:rPr>
              <a:t>16% </a:t>
            </a:r>
            <a:r>
              <a:rPr lang="de-DE" sz="2400" dirty="0">
                <a:latin typeface="Aptos" panose="020B0004020202020204" pitchFamily="34" charset="0"/>
                <a:ea typeface="Aptos" panose="020B0004020202020204" pitchFamily="34" charset="0"/>
                <a:cs typeface="Times New Roman" panose="02020603050405020304" pitchFamily="18" charset="0"/>
              </a:rPr>
              <a:t>sogar täglich), während </a:t>
            </a:r>
            <a:r>
              <a:rPr lang="de-DE" sz="2400" b="1" dirty="0">
                <a:latin typeface="Aptos" panose="020B0004020202020204" pitchFamily="34" charset="0"/>
                <a:ea typeface="Aptos" panose="020B0004020202020204" pitchFamily="34" charset="0"/>
                <a:cs typeface="Times New Roman" panose="02020603050405020304" pitchFamily="18" charset="0"/>
              </a:rPr>
              <a:t>19% </a:t>
            </a:r>
            <a:r>
              <a:rPr lang="de-DE" sz="2400" dirty="0">
                <a:latin typeface="Aptos" panose="020B0004020202020204" pitchFamily="34" charset="0"/>
                <a:ea typeface="Aptos" panose="020B0004020202020204" pitchFamily="34" charset="0"/>
                <a:cs typeface="Times New Roman" panose="02020603050405020304" pitchFamily="18" charset="0"/>
              </a:rPr>
              <a:t>angeben, KI nie zu verwenden.</a:t>
            </a:r>
          </a:p>
          <a:p>
            <a:pPr>
              <a:lnSpc>
                <a:spcPct val="100000"/>
              </a:lnSpc>
              <a:spcBef>
                <a:spcPts val="0"/>
              </a:spcBef>
            </a:pPr>
            <a:endParaRPr lang="de-DE" sz="1200" dirty="0">
              <a:latin typeface="Aptos" panose="020B0004020202020204" pitchFamily="34" charset="0"/>
              <a:ea typeface="Aptos" panose="020B0004020202020204" pitchFamily="34" charset="0"/>
              <a:cs typeface="Times New Roman" panose="02020603050405020304" pitchFamily="18" charset="0"/>
            </a:endParaRPr>
          </a:p>
          <a:p>
            <a:pPr marL="628650" indent="-406400">
              <a:lnSpc>
                <a:spcPct val="100000"/>
              </a:lnSpc>
              <a:spcBef>
                <a:spcPts val="0"/>
              </a:spcBef>
              <a:buFont typeface="Symbol" pitchFamily="2" charset="2"/>
              <a:buChar char="Þ"/>
            </a:pPr>
            <a:r>
              <a:rPr lang="de-DE" sz="2000" dirty="0"/>
              <a:t>Jüngere Personen (18–40 Jahre), Personen mit Matura und mit hoher Technikaffinität nutzen KI signifikant häufiger. Kein Unterschied in der Nutzung zwischen den Geschlechtern.</a:t>
            </a:r>
          </a:p>
          <a:p>
            <a:pPr marL="0" indent="0">
              <a:lnSpc>
                <a:spcPct val="100000"/>
              </a:lnSpc>
              <a:spcBef>
                <a:spcPts val="0"/>
              </a:spcBef>
              <a:buNone/>
            </a:pPr>
            <a:endParaRPr lang="de-DE" sz="2400" kern="100" dirty="0">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r>
              <a:rPr lang="de-DE" sz="2400" i="1" dirty="0">
                <a:effectLst/>
                <a:latin typeface="Aptos" panose="020B0004020202020204" pitchFamily="34" charset="0"/>
                <a:ea typeface="Aptos" panose="020B0004020202020204" pitchFamily="34" charset="0"/>
                <a:cs typeface="Times New Roman" panose="02020603050405020304" pitchFamily="18" charset="0"/>
              </a:rPr>
              <a:t>Il</a:t>
            </a:r>
            <a:r>
              <a:rPr lang="de-DE" sz="2400" b="1" i="1" dirty="0">
                <a:effectLst/>
                <a:latin typeface="Aptos" panose="020B0004020202020204" pitchFamily="34" charset="0"/>
                <a:ea typeface="Aptos" panose="020B0004020202020204" pitchFamily="34" charset="0"/>
                <a:cs typeface="Times New Roman" panose="02020603050405020304" pitchFamily="18" charset="0"/>
              </a:rPr>
              <a:t> 46% </a:t>
            </a:r>
            <a:r>
              <a:rPr lang="de-DE" sz="2400" i="1" dirty="0">
                <a:effectLst/>
                <a:latin typeface="Aptos" panose="020B0004020202020204" pitchFamily="34" charset="0"/>
                <a:ea typeface="Aptos" panose="020B0004020202020204" pitchFamily="34" charset="0"/>
                <a:cs typeface="Times New Roman" panose="02020603050405020304" pitchFamily="18" charset="0"/>
              </a:rPr>
              <a:t>delle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persone</a:t>
            </a:r>
            <a:r>
              <a:rPr lang="de-DE" sz="2400" i="1" dirty="0">
                <a:effectLst/>
                <a:latin typeface="Aptos" panose="020B0004020202020204" pitchFamily="34" charset="0"/>
                <a:ea typeface="Aptos" panose="020B0004020202020204" pitchFamily="34" charset="0"/>
                <a:cs typeface="Times New Roman" panose="02020603050405020304" pitchFamily="18" charset="0"/>
              </a:rPr>
              <a:t>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intervistate</a:t>
            </a:r>
            <a:r>
              <a:rPr lang="de-DE" sz="2400" i="1" dirty="0">
                <a:effectLst/>
                <a:latin typeface="Aptos" panose="020B0004020202020204" pitchFamily="34" charset="0"/>
                <a:ea typeface="Aptos" panose="020B0004020202020204" pitchFamily="34" charset="0"/>
                <a:cs typeface="Times New Roman" panose="02020603050405020304" pitchFamily="18" charset="0"/>
              </a:rPr>
              <a:t>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dichiara</a:t>
            </a:r>
            <a:r>
              <a:rPr lang="de-DE" sz="2400" i="1" dirty="0">
                <a:effectLst/>
                <a:latin typeface="Aptos" panose="020B0004020202020204" pitchFamily="34" charset="0"/>
                <a:ea typeface="Aptos" panose="020B0004020202020204" pitchFamily="34" charset="0"/>
                <a:cs typeface="Times New Roman" panose="02020603050405020304" pitchFamily="18" charset="0"/>
              </a:rPr>
              <a:t> di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utilizzare</a:t>
            </a:r>
            <a:r>
              <a:rPr lang="de-DE" sz="2400" i="1" dirty="0">
                <a:effectLst/>
                <a:latin typeface="Aptos" panose="020B0004020202020204" pitchFamily="34" charset="0"/>
                <a:ea typeface="Aptos" panose="020B0004020202020204" pitchFamily="34" charset="0"/>
                <a:cs typeface="Times New Roman" panose="02020603050405020304" pitchFamily="18" charset="0"/>
              </a:rPr>
              <a:t>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l</a:t>
            </a:r>
            <a:r>
              <a:rPr lang="de-DE" sz="2400" i="1" dirty="0" err="1"/>
              <a:t>’</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IA</a:t>
            </a:r>
            <a:r>
              <a:rPr lang="de-DE" sz="2400" i="1" dirty="0">
                <a:effectLst/>
                <a:latin typeface="Aptos" panose="020B0004020202020204" pitchFamily="34" charset="0"/>
                <a:ea typeface="Aptos" panose="020B0004020202020204" pitchFamily="34" charset="0"/>
                <a:cs typeface="Times New Roman" panose="02020603050405020304" pitchFamily="18" charset="0"/>
              </a:rPr>
              <a:t>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almeno</a:t>
            </a:r>
            <a:r>
              <a:rPr lang="de-DE" sz="2400" i="1" dirty="0">
                <a:effectLst/>
                <a:latin typeface="Aptos" panose="020B0004020202020204" pitchFamily="34" charset="0"/>
                <a:ea typeface="Aptos" panose="020B0004020202020204" pitchFamily="34" charset="0"/>
                <a:cs typeface="Times New Roman" panose="02020603050405020304" pitchFamily="18" charset="0"/>
              </a:rPr>
              <a:t> più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volte</a:t>
            </a:r>
            <a:r>
              <a:rPr lang="de-DE" sz="2400" i="1" dirty="0">
                <a:effectLst/>
                <a:latin typeface="Aptos" panose="020B0004020202020204" pitchFamily="34" charset="0"/>
                <a:ea typeface="Aptos" panose="020B0004020202020204" pitchFamily="34" charset="0"/>
                <a:cs typeface="Times New Roman" panose="02020603050405020304" pitchFamily="18" charset="0"/>
              </a:rPr>
              <a:t> alla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settimana</a:t>
            </a:r>
            <a:r>
              <a:rPr lang="de-DE" sz="2400" i="1" dirty="0">
                <a:effectLst/>
                <a:latin typeface="Aptos" panose="020B0004020202020204" pitchFamily="34" charset="0"/>
                <a:ea typeface="Aptos" panose="020B0004020202020204" pitchFamily="34" charset="0"/>
                <a:cs typeface="Times New Roman" panose="02020603050405020304" pitchFamily="18" charset="0"/>
              </a:rPr>
              <a:t> (il </a:t>
            </a:r>
            <a:r>
              <a:rPr lang="de-DE" sz="2400" b="1" i="1" dirty="0">
                <a:effectLst/>
                <a:latin typeface="Aptos" panose="020B0004020202020204" pitchFamily="34" charset="0"/>
                <a:ea typeface="Aptos" panose="020B0004020202020204" pitchFamily="34" charset="0"/>
                <a:cs typeface="Times New Roman" panose="02020603050405020304" pitchFamily="18" charset="0"/>
              </a:rPr>
              <a:t>16%</a:t>
            </a:r>
            <a:r>
              <a:rPr lang="de-DE" sz="2400" i="1" dirty="0">
                <a:effectLst/>
                <a:latin typeface="Aptos" panose="020B0004020202020204" pitchFamily="34" charset="0"/>
                <a:ea typeface="Aptos" panose="020B0004020202020204" pitchFamily="34" charset="0"/>
                <a:cs typeface="Times New Roman" panose="02020603050405020304" pitchFamily="18" charset="0"/>
              </a:rPr>
              <a:t>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ogni</a:t>
            </a:r>
            <a:r>
              <a:rPr lang="de-DE" sz="2400" i="1" dirty="0">
                <a:effectLst/>
                <a:latin typeface="Aptos" panose="020B0004020202020204" pitchFamily="34" charset="0"/>
                <a:ea typeface="Aptos" panose="020B0004020202020204" pitchFamily="34" charset="0"/>
                <a:cs typeface="Times New Roman" panose="02020603050405020304" pitchFamily="18" charset="0"/>
              </a:rPr>
              <a:t>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giorno</a:t>
            </a:r>
            <a:r>
              <a:rPr lang="de-DE" sz="2400" i="1" dirty="0">
                <a:effectLst/>
                <a:latin typeface="Aptos" panose="020B0004020202020204" pitchFamily="34" charset="0"/>
                <a:ea typeface="Aptos" panose="020B0004020202020204" pitchFamily="34" charset="0"/>
                <a:cs typeface="Times New Roman" panose="02020603050405020304" pitchFamily="18" charset="0"/>
              </a:rPr>
              <a:t>),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mentre</a:t>
            </a:r>
            <a:r>
              <a:rPr lang="de-DE" sz="2400" i="1" dirty="0">
                <a:effectLst/>
                <a:latin typeface="Aptos" panose="020B0004020202020204" pitchFamily="34" charset="0"/>
                <a:ea typeface="Aptos" panose="020B0004020202020204" pitchFamily="34" charset="0"/>
                <a:cs typeface="Times New Roman" panose="02020603050405020304" pitchFamily="18" charset="0"/>
              </a:rPr>
              <a:t> il </a:t>
            </a:r>
            <a:r>
              <a:rPr lang="de-DE" sz="2400" b="1" i="1" dirty="0">
                <a:effectLst/>
                <a:latin typeface="Aptos" panose="020B0004020202020204" pitchFamily="34" charset="0"/>
                <a:ea typeface="Aptos" panose="020B0004020202020204" pitchFamily="34" charset="0"/>
                <a:cs typeface="Times New Roman" panose="02020603050405020304" pitchFamily="18" charset="0"/>
              </a:rPr>
              <a:t>19%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afferma</a:t>
            </a:r>
            <a:r>
              <a:rPr lang="de-DE" sz="2400" i="1" dirty="0">
                <a:effectLst/>
                <a:latin typeface="Aptos" panose="020B0004020202020204" pitchFamily="34" charset="0"/>
                <a:ea typeface="Aptos" panose="020B0004020202020204" pitchFamily="34" charset="0"/>
                <a:cs typeface="Times New Roman" panose="02020603050405020304" pitchFamily="18" charset="0"/>
              </a:rPr>
              <a:t> di non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usarla</a:t>
            </a:r>
            <a:r>
              <a:rPr lang="de-DE" sz="2400" i="1" dirty="0">
                <a:effectLst/>
                <a:latin typeface="Aptos" panose="020B0004020202020204" pitchFamily="34" charset="0"/>
                <a:ea typeface="Aptos" panose="020B0004020202020204" pitchFamily="34" charset="0"/>
                <a:cs typeface="Times New Roman" panose="02020603050405020304" pitchFamily="18" charset="0"/>
              </a:rPr>
              <a:t> </a:t>
            </a:r>
            <a:r>
              <a:rPr lang="de-DE" sz="2400" i="1" dirty="0" err="1">
                <a:effectLst/>
                <a:latin typeface="Aptos" panose="020B0004020202020204" pitchFamily="34" charset="0"/>
                <a:ea typeface="Aptos" panose="020B0004020202020204" pitchFamily="34" charset="0"/>
                <a:cs typeface="Times New Roman" panose="02020603050405020304" pitchFamily="18" charset="0"/>
              </a:rPr>
              <a:t>mai</a:t>
            </a:r>
            <a:r>
              <a:rPr lang="de-DE" sz="2400" i="1" dirty="0">
                <a:effectLst/>
                <a:latin typeface="Aptos" panose="020B0004020202020204" pitchFamily="34" charset="0"/>
                <a:ea typeface="Aptos" panose="020B0004020202020204" pitchFamily="34" charset="0"/>
                <a:cs typeface="Times New Roman" panose="02020603050405020304" pitchFamily="18" charset="0"/>
              </a:rPr>
              <a:t>.</a:t>
            </a:r>
            <a:endParaRPr lang="de-DE" sz="2400" i="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0000"/>
              </a:lnSpc>
              <a:spcBef>
                <a:spcPts val="0"/>
              </a:spcBef>
              <a:buNone/>
            </a:pPr>
            <a:endParaRPr lang="de-DE" sz="1200" kern="100" dirty="0">
              <a:effectLst/>
              <a:latin typeface="Aptos" panose="020B0004020202020204" pitchFamily="34" charset="0"/>
              <a:ea typeface="Aptos" panose="020B0004020202020204" pitchFamily="34" charset="0"/>
              <a:cs typeface="Times New Roman" panose="02020603050405020304" pitchFamily="18" charset="0"/>
            </a:endParaRPr>
          </a:p>
          <a:p>
            <a:pPr marL="627063" indent="-393700">
              <a:buFont typeface="Symbol" pitchFamily="2" charset="2"/>
              <a:buChar char="Þ"/>
            </a:pPr>
            <a:r>
              <a:rPr lang="de-DE" sz="2000" i="1" dirty="0"/>
              <a:t>Le </a:t>
            </a:r>
            <a:r>
              <a:rPr lang="de-DE" sz="2000" i="1" dirty="0" err="1"/>
              <a:t>persone</a:t>
            </a:r>
            <a:r>
              <a:rPr lang="de-DE" sz="2000" i="1" dirty="0"/>
              <a:t> più </a:t>
            </a:r>
            <a:r>
              <a:rPr lang="de-DE" sz="2000" i="1" dirty="0" err="1"/>
              <a:t>giovani</a:t>
            </a:r>
            <a:r>
              <a:rPr lang="de-DE" sz="2000" i="1" dirty="0"/>
              <a:t> (18–40 </a:t>
            </a:r>
            <a:r>
              <a:rPr lang="de-DE" sz="2000" i="1" dirty="0" err="1"/>
              <a:t>anni</a:t>
            </a:r>
            <a:r>
              <a:rPr lang="de-DE" sz="2000" i="1" dirty="0"/>
              <a:t>), quelle </a:t>
            </a:r>
            <a:r>
              <a:rPr lang="de-DE" sz="2000" i="1" dirty="0" err="1"/>
              <a:t>con</a:t>
            </a:r>
            <a:r>
              <a:rPr lang="de-DE" sz="2000" i="1" dirty="0"/>
              <a:t> </a:t>
            </a:r>
            <a:r>
              <a:rPr lang="de-DE" sz="2000" i="1" dirty="0" err="1"/>
              <a:t>diploma</a:t>
            </a:r>
            <a:r>
              <a:rPr lang="de-DE" sz="2000" i="1" dirty="0"/>
              <a:t> di </a:t>
            </a:r>
            <a:r>
              <a:rPr lang="de-DE" sz="2000" i="1" dirty="0" err="1"/>
              <a:t>maturità</a:t>
            </a:r>
            <a:r>
              <a:rPr lang="de-DE" sz="2000" i="1" dirty="0"/>
              <a:t> </a:t>
            </a:r>
            <a:r>
              <a:rPr lang="de-DE" sz="2000" i="1" dirty="0" err="1"/>
              <a:t>e</a:t>
            </a:r>
            <a:r>
              <a:rPr lang="de-DE" sz="2000" i="1" dirty="0"/>
              <a:t> </a:t>
            </a:r>
            <a:r>
              <a:rPr lang="de-DE" sz="2000" i="1" dirty="0" err="1"/>
              <a:t>con</a:t>
            </a:r>
            <a:r>
              <a:rPr lang="de-DE" sz="2000" i="1" dirty="0"/>
              <a:t> </a:t>
            </a:r>
            <a:r>
              <a:rPr lang="de-DE" sz="2000" i="1" dirty="0" err="1"/>
              <a:t>un’elevata</a:t>
            </a:r>
            <a:r>
              <a:rPr lang="de-DE" sz="2000" i="1" dirty="0"/>
              <a:t> </a:t>
            </a:r>
            <a:r>
              <a:rPr lang="de-DE" sz="2000" i="1" dirty="0" err="1"/>
              <a:t>affinità</a:t>
            </a:r>
            <a:r>
              <a:rPr lang="de-DE" sz="2000" i="1" dirty="0"/>
              <a:t> </a:t>
            </a:r>
            <a:r>
              <a:rPr lang="de-DE" sz="2000" i="1" dirty="0" err="1"/>
              <a:t>tecnologica</a:t>
            </a:r>
            <a:r>
              <a:rPr lang="de-DE" sz="2000" i="1" dirty="0"/>
              <a:t> </a:t>
            </a:r>
            <a:r>
              <a:rPr lang="de-DE" sz="2000" i="1" dirty="0" err="1"/>
              <a:t>utilizzano</a:t>
            </a:r>
            <a:r>
              <a:rPr lang="de-DE" sz="2000" i="1" dirty="0"/>
              <a:t> </a:t>
            </a:r>
            <a:r>
              <a:rPr lang="de-DE" sz="2000" i="1" dirty="0" err="1"/>
              <a:t>l’IA</a:t>
            </a:r>
            <a:r>
              <a:rPr lang="de-DE" sz="2000" i="1" dirty="0"/>
              <a:t> </a:t>
            </a:r>
            <a:r>
              <a:rPr lang="de-DE" sz="2000" i="1" dirty="0" err="1"/>
              <a:t>con</a:t>
            </a:r>
            <a:r>
              <a:rPr lang="de-DE" sz="2000" i="1" dirty="0"/>
              <a:t> </a:t>
            </a:r>
            <a:r>
              <a:rPr lang="de-DE" sz="2000" i="1" dirty="0" err="1"/>
              <a:t>una</a:t>
            </a:r>
            <a:r>
              <a:rPr lang="de-DE" sz="2000" i="1" dirty="0"/>
              <a:t> </a:t>
            </a:r>
            <a:r>
              <a:rPr lang="de-DE" sz="2000" i="1" dirty="0" err="1"/>
              <a:t>frequenza</a:t>
            </a:r>
            <a:r>
              <a:rPr lang="de-DE" sz="2000" i="1" dirty="0"/>
              <a:t> </a:t>
            </a:r>
            <a:r>
              <a:rPr lang="de-DE" sz="2000" i="1" dirty="0" err="1"/>
              <a:t>significativamente</a:t>
            </a:r>
            <a:r>
              <a:rPr lang="de-DE" sz="2000" i="1" dirty="0"/>
              <a:t> </a:t>
            </a:r>
            <a:r>
              <a:rPr lang="de-DE" sz="2000" i="1" dirty="0" err="1"/>
              <a:t>maggiore</a:t>
            </a:r>
            <a:r>
              <a:rPr lang="de-DE" sz="2000" i="1" dirty="0"/>
              <a:t>. Non si </a:t>
            </a:r>
            <a:r>
              <a:rPr lang="de-DE" sz="2000" i="1" dirty="0" err="1"/>
              <a:t>osservano</a:t>
            </a:r>
            <a:r>
              <a:rPr lang="de-DE" sz="2000" i="1" dirty="0"/>
              <a:t> </a:t>
            </a:r>
            <a:r>
              <a:rPr lang="de-DE" sz="2000" i="1" dirty="0" err="1"/>
              <a:t>differenze</a:t>
            </a:r>
            <a:r>
              <a:rPr lang="de-DE" sz="2000" i="1" dirty="0"/>
              <a:t> </a:t>
            </a:r>
            <a:r>
              <a:rPr lang="de-DE" sz="2000" i="1" dirty="0" err="1"/>
              <a:t>nell’utilizzo</a:t>
            </a:r>
            <a:r>
              <a:rPr lang="de-DE" sz="2000" i="1" dirty="0"/>
              <a:t> </a:t>
            </a:r>
            <a:r>
              <a:rPr lang="de-DE" sz="2000" i="1" dirty="0" err="1"/>
              <a:t>tra</a:t>
            </a:r>
            <a:r>
              <a:rPr lang="de-DE" sz="2000" i="1" dirty="0"/>
              <a:t> i </a:t>
            </a:r>
            <a:r>
              <a:rPr lang="de-DE" sz="2000" i="1" dirty="0" err="1"/>
              <a:t>generi</a:t>
            </a:r>
            <a:r>
              <a:rPr lang="de-DE" sz="2000" i="1" dirty="0"/>
              <a:t>.</a:t>
            </a:r>
          </a:p>
          <a:p>
            <a:pPr>
              <a:buFont typeface="Symbol" pitchFamily="2" charset="2"/>
              <a:buChar char="Þ"/>
            </a:pPr>
            <a:endParaRPr lang="de-DE"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Segnaposto numero diapositiva 5">
            <a:extLst>
              <a:ext uri="{FF2B5EF4-FFF2-40B4-BE49-F238E27FC236}">
                <a16:creationId xmlns:a16="http://schemas.microsoft.com/office/drawing/2014/main" id="{C3308793-EB57-2DDF-30B5-EAC97970B7E6}"/>
              </a:ext>
            </a:extLst>
          </p:cNvPr>
          <p:cNvSpPr>
            <a:spLocks noGrp="1"/>
          </p:cNvSpPr>
          <p:nvPr>
            <p:ph type="sldNum" sz="quarter" idx="12"/>
          </p:nvPr>
        </p:nvSpPr>
        <p:spPr>
          <a:xfrm>
            <a:off x="8610600" y="6356350"/>
            <a:ext cx="2743200" cy="365125"/>
          </a:xfrm>
        </p:spPr>
        <p:txBody>
          <a:bodyPr/>
          <a:lstStyle/>
          <a:p>
            <a:fld id="{9D28CE84-539F-4743-9B9C-EF87834CEAB0}" type="slidenum">
              <a:rPr lang="it-IT" smtClean="0"/>
              <a:t>8</a:t>
            </a:fld>
            <a:endParaRPr lang="it-IT" dirty="0"/>
          </a:p>
        </p:txBody>
      </p:sp>
      <p:pic>
        <p:nvPicPr>
          <p:cNvPr id="10" name="Immagine 1">
            <a:extLst>
              <a:ext uri="{FF2B5EF4-FFF2-40B4-BE49-F238E27FC236}">
                <a16:creationId xmlns:a16="http://schemas.microsoft.com/office/drawing/2014/main" id="{830F459C-0B85-8FDC-8613-0A41AB2184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3162" b="26221"/>
          <a:stretch>
            <a:fillRect/>
          </a:stretch>
        </p:blipFill>
        <p:spPr bwMode="auto">
          <a:xfrm>
            <a:off x="11042692" y="111907"/>
            <a:ext cx="952329" cy="5776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6858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E4167-AFBE-6E90-10B1-D07558BF9C6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2DD3AA5-387E-6DE7-EEE1-3E8648E80066}"/>
              </a:ext>
            </a:extLst>
          </p:cNvPr>
          <p:cNvSpPr>
            <a:spLocks noGrp="1"/>
          </p:cNvSpPr>
          <p:nvPr>
            <p:ph type="title"/>
          </p:nvPr>
        </p:nvSpPr>
        <p:spPr/>
        <p:txBody>
          <a:bodyPr>
            <a:noAutofit/>
          </a:bodyPr>
          <a:lstStyle/>
          <a:p>
            <a:r>
              <a:rPr lang="de-DE" sz="2800" b="1" dirty="0">
                <a:solidFill>
                  <a:srgbClr val="00B050"/>
                </a:solidFill>
              </a:rPr>
              <a:t>Meinungen zum Einsatz von KI in der Gesundheitsversorgung</a:t>
            </a:r>
          </a:p>
        </p:txBody>
      </p:sp>
      <p:graphicFrame>
        <p:nvGraphicFramePr>
          <p:cNvPr id="4" name="Inhaltsplatzhalter 3">
            <a:extLst>
              <a:ext uri="{FF2B5EF4-FFF2-40B4-BE49-F238E27FC236}">
                <a16:creationId xmlns:a16="http://schemas.microsoft.com/office/drawing/2014/main" id="{37AB6A84-F92F-AAD3-3F66-2E04B7193DA1}"/>
              </a:ext>
            </a:extLst>
          </p:cNvPr>
          <p:cNvGraphicFramePr>
            <a:graphicFrameLocks noGrp="1"/>
          </p:cNvGraphicFramePr>
          <p:nvPr>
            <p:ph idx="1"/>
            <p:extLst>
              <p:ext uri="{D42A27DB-BD31-4B8C-83A1-F6EECF244321}">
                <p14:modId xmlns:p14="http://schemas.microsoft.com/office/powerpoint/2010/main" val="1450344048"/>
              </p:ext>
            </p:extLst>
          </p:nvPr>
        </p:nvGraphicFramePr>
        <p:xfrm>
          <a:off x="949410" y="1825625"/>
          <a:ext cx="9896389" cy="3444240"/>
        </p:xfrm>
        <a:graphic>
          <a:graphicData uri="http://schemas.openxmlformats.org/drawingml/2006/table">
            <a:tbl>
              <a:tblPr firstRow="1" bandRow="1">
                <a:tableStyleId>{5C22544A-7EE6-4342-B048-85BDC9FD1C3A}</a:tableStyleId>
              </a:tblPr>
              <a:tblGrid>
                <a:gridCol w="5709359">
                  <a:extLst>
                    <a:ext uri="{9D8B030D-6E8A-4147-A177-3AD203B41FA5}">
                      <a16:colId xmlns:a16="http://schemas.microsoft.com/office/drawing/2014/main" val="2141202803"/>
                    </a:ext>
                  </a:extLst>
                </a:gridCol>
                <a:gridCol w="2056264">
                  <a:extLst>
                    <a:ext uri="{9D8B030D-6E8A-4147-A177-3AD203B41FA5}">
                      <a16:colId xmlns:a16="http://schemas.microsoft.com/office/drawing/2014/main" val="820582186"/>
                    </a:ext>
                  </a:extLst>
                </a:gridCol>
                <a:gridCol w="2130766">
                  <a:extLst>
                    <a:ext uri="{9D8B030D-6E8A-4147-A177-3AD203B41FA5}">
                      <a16:colId xmlns:a16="http://schemas.microsoft.com/office/drawing/2014/main" val="368376139"/>
                    </a:ext>
                  </a:extLst>
                </a:gridCol>
              </a:tblGrid>
              <a:tr h="370840">
                <a:tc>
                  <a:txBody>
                    <a:bodyPr/>
                    <a:lstStyle/>
                    <a:p>
                      <a:pPr>
                        <a:lnSpc>
                          <a:spcPct val="100000"/>
                        </a:lnSpc>
                        <a:spcBef>
                          <a:spcPts val="0"/>
                        </a:spcBef>
                        <a:spcAft>
                          <a:spcPts val="0"/>
                        </a:spcAft>
                      </a:pPr>
                      <a:r>
                        <a:rPr lang="de-DE" sz="2400" dirty="0">
                          <a:solidFill>
                            <a:schemeClr val="tx1"/>
                          </a:solidFill>
                        </a:rPr>
                        <a:t>Aussage</a:t>
                      </a:r>
                    </a:p>
                  </a:txBody>
                  <a:tcPr>
                    <a:solidFill>
                      <a:srgbClr val="20B7FE"/>
                    </a:solidFill>
                  </a:tcPr>
                </a:tc>
                <a:tc>
                  <a:txBody>
                    <a:bodyPr/>
                    <a:lstStyle/>
                    <a:p>
                      <a:pPr algn="ctr">
                        <a:lnSpc>
                          <a:spcPct val="100000"/>
                        </a:lnSpc>
                        <a:spcBef>
                          <a:spcPts val="0"/>
                        </a:spcBef>
                        <a:spcAft>
                          <a:spcPts val="0"/>
                        </a:spcAft>
                      </a:pPr>
                      <a:r>
                        <a:rPr lang="de-DE" sz="2400" dirty="0">
                          <a:solidFill>
                            <a:schemeClr val="tx1"/>
                          </a:solidFill>
                        </a:rPr>
                        <a:t>Zustimmung</a:t>
                      </a:r>
                    </a:p>
                  </a:txBody>
                  <a:tcPr>
                    <a:solidFill>
                      <a:srgbClr val="20B7FE"/>
                    </a:solidFill>
                  </a:tcPr>
                </a:tc>
                <a:tc>
                  <a:txBody>
                    <a:bodyPr/>
                    <a:lstStyle/>
                    <a:p>
                      <a:pPr algn="ctr">
                        <a:lnSpc>
                          <a:spcPct val="100000"/>
                        </a:lnSpc>
                        <a:spcBef>
                          <a:spcPts val="0"/>
                        </a:spcBef>
                        <a:spcAft>
                          <a:spcPts val="0"/>
                        </a:spcAft>
                      </a:pPr>
                      <a:r>
                        <a:rPr lang="de-DE" sz="2400" dirty="0">
                          <a:solidFill>
                            <a:schemeClr val="tx1"/>
                          </a:solidFill>
                        </a:rPr>
                        <a:t>Ablehnung</a:t>
                      </a:r>
                    </a:p>
                  </a:txBody>
                  <a:tcPr>
                    <a:solidFill>
                      <a:srgbClr val="20B7FE"/>
                    </a:solidFill>
                  </a:tcPr>
                </a:tc>
                <a:extLst>
                  <a:ext uri="{0D108BD9-81ED-4DB2-BD59-A6C34878D82A}">
                    <a16:rowId xmlns:a16="http://schemas.microsoft.com/office/drawing/2014/main" val="3515499856"/>
                  </a:ext>
                </a:extLst>
              </a:tr>
              <a:tr h="370840">
                <a:tc>
                  <a:txBody>
                    <a:bodyPr/>
                    <a:lstStyle/>
                    <a:p>
                      <a:pPr>
                        <a:lnSpc>
                          <a:spcPct val="100000"/>
                        </a:lnSpc>
                        <a:spcBef>
                          <a:spcPts val="0"/>
                        </a:spcBef>
                        <a:spcAft>
                          <a:spcPts val="0"/>
                        </a:spcAft>
                      </a:pPr>
                      <a:r>
                        <a:rPr lang="de-DE" sz="2000" i="0" kern="1200" dirty="0">
                          <a:solidFill>
                            <a:schemeClr val="dk1"/>
                          </a:solidFill>
                          <a:effectLst/>
                          <a:latin typeface="+mn-lt"/>
                          <a:ea typeface="+mn-ea"/>
                          <a:cs typeface="+mn-cs"/>
                        </a:rPr>
                        <a:t>Grundsätzliche </a:t>
                      </a:r>
                      <a:r>
                        <a:rPr lang="de-DE" sz="2000" i="0" kern="1200" dirty="0" err="1">
                          <a:solidFill>
                            <a:schemeClr val="dk1"/>
                          </a:solidFill>
                          <a:effectLst/>
                          <a:latin typeface="+mn-lt"/>
                          <a:ea typeface="+mn-ea"/>
                          <a:cs typeface="+mn-cs"/>
                        </a:rPr>
                        <a:t>Befürwortung</a:t>
                      </a:r>
                      <a:r>
                        <a:rPr lang="de-DE" sz="2000" i="0" kern="1200" dirty="0">
                          <a:solidFill>
                            <a:schemeClr val="dk1"/>
                          </a:solidFill>
                          <a:effectLst/>
                          <a:latin typeface="+mn-lt"/>
                          <a:ea typeface="+mn-ea"/>
                          <a:cs typeface="+mn-cs"/>
                        </a:rPr>
                        <a:t> von KI </a:t>
                      </a:r>
                      <a:r>
                        <a:rPr lang="de-DE" sz="2000" i="0" kern="1200" dirty="0" err="1">
                          <a:solidFill>
                            <a:schemeClr val="dk1"/>
                          </a:solidFill>
                          <a:effectLst/>
                          <a:latin typeface="+mn-lt"/>
                          <a:ea typeface="+mn-ea"/>
                          <a:cs typeface="+mn-cs"/>
                        </a:rPr>
                        <a:t>für</a:t>
                      </a:r>
                      <a:r>
                        <a:rPr lang="de-DE" sz="2000" i="0" kern="1200" dirty="0">
                          <a:solidFill>
                            <a:schemeClr val="dk1"/>
                          </a:solidFill>
                          <a:effectLst/>
                          <a:latin typeface="+mn-lt"/>
                          <a:ea typeface="+mn-ea"/>
                          <a:cs typeface="+mn-cs"/>
                        </a:rPr>
                        <a:t> die eigene Gesundheitsversorgung</a:t>
                      </a:r>
                    </a:p>
                  </a:txBody>
                  <a:tcPr>
                    <a:noFill/>
                  </a:tcPr>
                </a:tc>
                <a:tc>
                  <a:txBody>
                    <a:bodyPr/>
                    <a:lstStyle/>
                    <a:p>
                      <a:pPr algn="ctr">
                        <a:lnSpc>
                          <a:spcPct val="100000"/>
                        </a:lnSpc>
                        <a:spcBef>
                          <a:spcPts val="0"/>
                        </a:spcBef>
                        <a:spcAft>
                          <a:spcPts val="0"/>
                        </a:spcAft>
                      </a:pPr>
                      <a:r>
                        <a:rPr lang="de-DE" sz="2000" i="0" kern="1200" dirty="0">
                          <a:solidFill>
                            <a:schemeClr val="dk1"/>
                          </a:solidFill>
                          <a:effectLst/>
                          <a:latin typeface="+mn-lt"/>
                          <a:ea typeface="+mn-ea"/>
                          <a:cs typeface="+mn-cs"/>
                        </a:rPr>
                        <a:t>47 %</a:t>
                      </a:r>
                    </a:p>
                  </a:txBody>
                  <a:tcPr>
                    <a:noFill/>
                  </a:tcPr>
                </a:tc>
                <a:tc>
                  <a:txBody>
                    <a:bodyPr/>
                    <a:lstStyle/>
                    <a:p>
                      <a:pPr algn="ctr">
                        <a:lnSpc>
                          <a:spcPct val="100000"/>
                        </a:lnSpc>
                        <a:spcBef>
                          <a:spcPts val="0"/>
                        </a:spcBef>
                        <a:spcAft>
                          <a:spcPts val="0"/>
                        </a:spcAft>
                      </a:pPr>
                      <a:r>
                        <a:rPr lang="de-DE" sz="2000" i="0" kern="1200" dirty="0">
                          <a:solidFill>
                            <a:schemeClr val="dk1"/>
                          </a:solidFill>
                          <a:effectLst/>
                          <a:latin typeface="+mn-lt"/>
                          <a:ea typeface="+mn-ea"/>
                          <a:cs typeface="+mn-cs"/>
                        </a:rPr>
                        <a:t>25 %</a:t>
                      </a:r>
                    </a:p>
                  </a:txBody>
                  <a:tcPr>
                    <a:noFill/>
                  </a:tcPr>
                </a:tc>
                <a:extLst>
                  <a:ext uri="{0D108BD9-81ED-4DB2-BD59-A6C34878D82A}">
                    <a16:rowId xmlns:a16="http://schemas.microsoft.com/office/drawing/2014/main" val="1724357795"/>
                  </a:ext>
                </a:extLst>
              </a:tr>
              <a:tr h="370840">
                <a:tc>
                  <a:txBody>
                    <a:bodyPr/>
                    <a:lstStyle/>
                    <a:p>
                      <a:pPr>
                        <a:lnSpc>
                          <a:spcPct val="100000"/>
                        </a:lnSpc>
                        <a:spcBef>
                          <a:spcPts val="0"/>
                        </a:spcBef>
                        <a:spcAft>
                          <a:spcPts val="0"/>
                        </a:spcAft>
                      </a:pPr>
                      <a:r>
                        <a:rPr lang="de-DE" sz="2000" i="0" kern="1200" dirty="0">
                          <a:solidFill>
                            <a:schemeClr val="dk1"/>
                          </a:solidFill>
                          <a:effectLst/>
                          <a:latin typeface="+mn-lt"/>
                          <a:ea typeface="+mn-ea"/>
                          <a:cs typeface="+mn-cs"/>
                        </a:rPr>
                        <a:t>KI wird die Gesundheit der Bevölkerung verbessern</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i="0" kern="1200" dirty="0">
                          <a:solidFill>
                            <a:schemeClr val="dk1"/>
                          </a:solidFill>
                          <a:effectLst/>
                          <a:latin typeface="+mn-lt"/>
                          <a:ea typeface="+mn-ea"/>
                          <a:cs typeface="+mn-cs"/>
                        </a:rPr>
                        <a:t>49%</a:t>
                      </a:r>
                    </a:p>
                    <a:p>
                      <a:pPr algn="ctr">
                        <a:lnSpc>
                          <a:spcPct val="100000"/>
                        </a:lnSpc>
                        <a:spcBef>
                          <a:spcPts val="0"/>
                        </a:spcBef>
                        <a:spcAft>
                          <a:spcPts val="0"/>
                        </a:spcAft>
                      </a:pPr>
                      <a:r>
                        <a:rPr lang="de-DE" sz="2400" i="0" dirty="0">
                          <a:effectLst/>
                        </a:rPr>
                        <a:t> </a:t>
                      </a:r>
                      <a:endParaRPr lang="de-DE" sz="2400" i="0" dirty="0"/>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i="0" kern="1200" dirty="0">
                          <a:solidFill>
                            <a:schemeClr val="dk1"/>
                          </a:solidFill>
                          <a:effectLst/>
                          <a:latin typeface="+mn-lt"/>
                          <a:ea typeface="+mn-ea"/>
                          <a:cs typeface="+mn-cs"/>
                        </a:rPr>
                        <a:t>17%</a:t>
                      </a:r>
                    </a:p>
                    <a:p>
                      <a:pPr algn="ctr">
                        <a:lnSpc>
                          <a:spcPct val="100000"/>
                        </a:lnSpc>
                        <a:spcBef>
                          <a:spcPts val="0"/>
                        </a:spcBef>
                        <a:spcAft>
                          <a:spcPts val="0"/>
                        </a:spcAft>
                      </a:pPr>
                      <a:r>
                        <a:rPr lang="de-DE" sz="2400" i="0" dirty="0">
                          <a:effectLst/>
                        </a:rPr>
                        <a:t> </a:t>
                      </a:r>
                      <a:endParaRPr lang="de-DE" sz="2400" i="0" dirty="0"/>
                    </a:p>
                  </a:txBody>
                  <a:tcPr>
                    <a:noFill/>
                  </a:tcPr>
                </a:tc>
                <a:extLst>
                  <a:ext uri="{0D108BD9-81ED-4DB2-BD59-A6C34878D82A}">
                    <a16:rowId xmlns:a16="http://schemas.microsoft.com/office/drawing/2014/main" val="2220080724"/>
                  </a:ext>
                </a:extLst>
              </a:tr>
              <a:tr h="370840">
                <a:tc>
                  <a:txBody>
                    <a:bodyPr/>
                    <a:lstStyle/>
                    <a:p>
                      <a:pPr>
                        <a:lnSpc>
                          <a:spcPct val="100000"/>
                        </a:lnSpc>
                        <a:spcBef>
                          <a:spcPts val="0"/>
                        </a:spcBef>
                        <a:spcAft>
                          <a:spcPts val="0"/>
                        </a:spcAft>
                      </a:pPr>
                      <a:r>
                        <a:rPr lang="de-DE" sz="2000" i="0" kern="1200" dirty="0">
                          <a:solidFill>
                            <a:schemeClr val="dk1"/>
                          </a:solidFill>
                          <a:effectLst/>
                          <a:latin typeface="+mn-lt"/>
                          <a:ea typeface="+mn-ea"/>
                          <a:cs typeface="+mn-cs"/>
                        </a:rPr>
                        <a:t>Skepsis, wenn Fachpersonen KI in der Gesundheitsversorgung einsetzen</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i="0" kern="1200" dirty="0">
                          <a:solidFill>
                            <a:schemeClr val="dk1"/>
                          </a:solidFill>
                          <a:effectLst/>
                          <a:latin typeface="+mn-lt"/>
                          <a:ea typeface="+mn-ea"/>
                          <a:cs typeface="+mn-cs"/>
                        </a:rPr>
                        <a:t>32%</a:t>
                      </a:r>
                    </a:p>
                    <a:p>
                      <a:pPr algn="ctr">
                        <a:lnSpc>
                          <a:spcPct val="100000"/>
                        </a:lnSpc>
                        <a:spcBef>
                          <a:spcPts val="0"/>
                        </a:spcBef>
                        <a:spcAft>
                          <a:spcPts val="0"/>
                        </a:spcAft>
                      </a:pPr>
                      <a:r>
                        <a:rPr lang="de-DE" sz="2400" i="0" dirty="0">
                          <a:effectLst/>
                        </a:rPr>
                        <a:t> </a:t>
                      </a:r>
                      <a:endParaRPr lang="de-DE" sz="2400" i="0" dirty="0"/>
                    </a:p>
                  </a:txBody>
                  <a:tcPr>
                    <a:noFill/>
                  </a:tcPr>
                </a:tc>
                <a:tc>
                  <a:txBody>
                    <a:bodyPr/>
                    <a:lstStyle/>
                    <a:p>
                      <a:pPr algn="ctr">
                        <a:lnSpc>
                          <a:spcPct val="100000"/>
                        </a:lnSpc>
                        <a:spcBef>
                          <a:spcPts val="0"/>
                        </a:spcBef>
                        <a:spcAft>
                          <a:spcPts val="0"/>
                        </a:spcAft>
                      </a:pPr>
                      <a:r>
                        <a:rPr lang="de-DE" sz="2000" i="0" kern="1200" dirty="0">
                          <a:solidFill>
                            <a:schemeClr val="dk1"/>
                          </a:solidFill>
                          <a:effectLst/>
                          <a:latin typeface="+mn-lt"/>
                          <a:ea typeface="+mn-ea"/>
                          <a:cs typeface="+mn-cs"/>
                        </a:rPr>
                        <a:t>34%</a:t>
                      </a:r>
                    </a:p>
                  </a:txBody>
                  <a:tcPr>
                    <a:noFill/>
                  </a:tcPr>
                </a:tc>
                <a:extLst>
                  <a:ext uri="{0D108BD9-81ED-4DB2-BD59-A6C34878D82A}">
                    <a16:rowId xmlns:a16="http://schemas.microsoft.com/office/drawing/2014/main" val="1108916903"/>
                  </a:ext>
                </a:extLst>
              </a:tr>
              <a:tr h="370840">
                <a:tc>
                  <a:txBody>
                    <a:bodyPr/>
                    <a:lstStyle/>
                    <a:p>
                      <a:pPr>
                        <a:lnSpc>
                          <a:spcPct val="100000"/>
                        </a:lnSpc>
                        <a:spcBef>
                          <a:spcPts val="0"/>
                        </a:spcBef>
                        <a:spcAft>
                          <a:spcPts val="0"/>
                        </a:spcAft>
                      </a:pPr>
                      <a:r>
                        <a:rPr lang="de-DE" sz="2000" i="0" kern="1200" dirty="0">
                          <a:solidFill>
                            <a:schemeClr val="dk1"/>
                          </a:solidFill>
                          <a:effectLst/>
                          <a:latin typeface="+mn-lt"/>
                          <a:ea typeface="+mn-ea"/>
                          <a:cs typeface="+mn-cs"/>
                        </a:rPr>
                        <a:t>Bedenken wegen möglichem Verlust menschlicher Kontrolle</a:t>
                      </a:r>
                    </a:p>
                  </a:txBody>
                  <a:tcPr>
                    <a:noFill/>
                  </a:tcPr>
                </a:tc>
                <a:tc>
                  <a:txBody>
                    <a:bodyPr/>
                    <a:lstStyle/>
                    <a:p>
                      <a:pPr algn="ctr">
                        <a:lnSpc>
                          <a:spcPct val="100000"/>
                        </a:lnSpc>
                        <a:spcBef>
                          <a:spcPts val="0"/>
                        </a:spcBef>
                        <a:spcAft>
                          <a:spcPts val="0"/>
                        </a:spcAft>
                      </a:pPr>
                      <a:r>
                        <a:rPr lang="de-DE" sz="2000" i="0" kern="1200" dirty="0">
                          <a:solidFill>
                            <a:schemeClr val="dk1"/>
                          </a:solidFill>
                          <a:effectLst/>
                          <a:latin typeface="+mn-lt"/>
                          <a:ea typeface="+mn-ea"/>
                          <a:cs typeface="+mn-cs"/>
                        </a:rPr>
                        <a:t>44%</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i="0" kern="1200" dirty="0">
                          <a:solidFill>
                            <a:schemeClr val="dk1"/>
                          </a:solidFill>
                          <a:effectLst/>
                          <a:latin typeface="+mn-lt"/>
                          <a:ea typeface="+mn-ea"/>
                          <a:cs typeface="+mn-cs"/>
                        </a:rPr>
                        <a:t>29 %</a:t>
                      </a:r>
                    </a:p>
                    <a:p>
                      <a:pPr algn="ctr">
                        <a:lnSpc>
                          <a:spcPct val="100000"/>
                        </a:lnSpc>
                        <a:spcBef>
                          <a:spcPts val="0"/>
                        </a:spcBef>
                        <a:spcAft>
                          <a:spcPts val="0"/>
                        </a:spcAft>
                      </a:pPr>
                      <a:r>
                        <a:rPr lang="de-DE" sz="2400" i="0" dirty="0">
                          <a:effectLst/>
                        </a:rPr>
                        <a:t> </a:t>
                      </a:r>
                      <a:endParaRPr lang="de-DE" sz="2400" i="0" dirty="0"/>
                    </a:p>
                  </a:txBody>
                  <a:tcPr>
                    <a:noFill/>
                  </a:tcPr>
                </a:tc>
                <a:extLst>
                  <a:ext uri="{0D108BD9-81ED-4DB2-BD59-A6C34878D82A}">
                    <a16:rowId xmlns:a16="http://schemas.microsoft.com/office/drawing/2014/main" val="2147163690"/>
                  </a:ext>
                </a:extLst>
              </a:tr>
            </a:tbl>
          </a:graphicData>
        </a:graphic>
      </p:graphicFrame>
      <p:pic>
        <p:nvPicPr>
          <p:cNvPr id="3" name="image.png_1">
            <a:extLst>
              <a:ext uri="{FF2B5EF4-FFF2-40B4-BE49-F238E27FC236}">
                <a16:creationId xmlns:a16="http://schemas.microsoft.com/office/drawing/2014/main" id="{804717FA-061D-7F39-8300-D1922E7C2723}"/>
              </a:ext>
            </a:extLst>
          </p:cNvPr>
          <p:cNvPicPr>
            <a:picLocks noChangeAspect="1" noEditPoints="1" noChangeArrowheads="1" noChangeShapeType="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13557" y="0"/>
            <a:ext cx="2473073" cy="58354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Segnaposto numero diapositiva 5">
            <a:extLst>
              <a:ext uri="{FF2B5EF4-FFF2-40B4-BE49-F238E27FC236}">
                <a16:creationId xmlns:a16="http://schemas.microsoft.com/office/drawing/2014/main" id="{4B310EC3-BE67-EF8F-B1D7-69C68C36E623}"/>
              </a:ext>
            </a:extLst>
          </p:cNvPr>
          <p:cNvSpPr>
            <a:spLocks noGrp="1"/>
          </p:cNvSpPr>
          <p:nvPr>
            <p:ph type="sldNum" sz="quarter" idx="12"/>
          </p:nvPr>
        </p:nvSpPr>
        <p:spPr>
          <a:xfrm>
            <a:off x="8610600" y="6356350"/>
            <a:ext cx="2743200" cy="365125"/>
          </a:xfrm>
        </p:spPr>
        <p:txBody>
          <a:bodyPr/>
          <a:lstStyle/>
          <a:p>
            <a:fld id="{9D28CE84-539F-4743-9B9C-EF87834CEAB0}" type="slidenum">
              <a:rPr lang="it-IT" smtClean="0"/>
              <a:t>9</a:t>
            </a:fld>
            <a:endParaRPr lang="it-IT" dirty="0"/>
          </a:p>
        </p:txBody>
      </p:sp>
    </p:spTree>
    <p:extLst>
      <p:ext uri="{BB962C8B-B14F-4D97-AF65-F5344CB8AC3E}">
        <p14:creationId xmlns:p14="http://schemas.microsoft.com/office/powerpoint/2010/main" val="337477722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1721</Words>
  <Application>Microsoft Macintosh PowerPoint</Application>
  <PresentationFormat>Breitbild</PresentationFormat>
  <Paragraphs>215</Paragraphs>
  <Slides>15</Slides>
  <Notes>10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15</vt:i4>
      </vt:variant>
    </vt:vector>
  </HeadingPairs>
  <TitlesOfParts>
    <vt:vector size="21" baseType="lpstr">
      <vt:lpstr>Aptos</vt:lpstr>
      <vt:lpstr>Aptos Display</vt:lpstr>
      <vt:lpstr>Arial</vt:lpstr>
      <vt:lpstr>Calibri</vt:lpstr>
      <vt:lpstr>Symbol</vt:lpstr>
      <vt:lpstr>Office</vt:lpstr>
      <vt:lpstr>KI in der Gesundheitsversorgung Südtirols Ergebnisse einer bevölkerungsbasierten Befragung- ASTAT-Panel «So denkt Südtirol»     IA nell’assistenza sanitaria in Alto Adige Risultati di uno studio trasversale basato sulla popolazione -  Panel ASTAT «Così pensa l’Alto Adige»  </vt:lpstr>
      <vt:lpstr>PowerPoint-Präsentation</vt:lpstr>
      <vt:lpstr>PowerPoint-Präsentation</vt:lpstr>
      <vt:lpstr>PowerPoint-Präsentation</vt:lpstr>
      <vt:lpstr>PowerPoint-Präsentation</vt:lpstr>
      <vt:lpstr>PowerPoint-Präsentation</vt:lpstr>
      <vt:lpstr>Ergebnisse  Risultati</vt:lpstr>
      <vt:lpstr>Nutzung von KI – Uso dell’IA</vt:lpstr>
      <vt:lpstr>Meinungen zum Einsatz von KI in der Gesundheitsversorgung</vt:lpstr>
      <vt:lpstr>Opinioni sull’uso dell’IA nell’assistenza sanitaria</vt:lpstr>
      <vt:lpstr>Einsatz von KI in verschiedenen Bereichen der Gesundheitsversorgung </vt:lpstr>
      <vt:lpstr>Uso dell’IA nei diversi ambiti dell’assistenza sanitaria</vt:lpstr>
      <vt:lpstr>Schlussfolgerungen</vt:lpstr>
      <vt:lpstr>Conclusioni</vt:lpstr>
      <vt:lpstr>KI in der Gesundheitsversorgung Südtirols Ergebnisse einer bevölkerungsbasierten Befragung- ASTAT-Panel «So denkt Südtirol»     IA nell’assistenza sanitaria in Alto Adige Risultati di uno studio trasversale basato sulla popolazione -  Panel ASTAT «Così pensa l’Alto Adige»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Dietmar Ausserhofer</dc:creator>
  <cp:lastModifiedBy>Dietmar Ausserhofer</cp:lastModifiedBy>
  <cp:revision>33</cp:revision>
  <dcterms:created xsi:type="dcterms:W3CDTF">2024-10-21T07:48:18Z</dcterms:created>
  <dcterms:modified xsi:type="dcterms:W3CDTF">2026-04-23T14:23:47Z</dcterms:modified>
</cp:coreProperties>
</file>