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018" r:id="rId5"/>
  </p:sldMasterIdLst>
  <p:notesMasterIdLst>
    <p:notesMasterId r:id="rId11"/>
  </p:notesMasterIdLst>
  <p:handoutMasterIdLst>
    <p:handoutMasterId r:id="rId12"/>
  </p:handoutMasterIdLst>
  <p:sldIdLst>
    <p:sldId id="441" r:id="rId6"/>
    <p:sldId id="714" r:id="rId7"/>
    <p:sldId id="716" r:id="rId8"/>
    <p:sldId id="713" r:id="rId9"/>
    <p:sldId id="710" r:id="rId10"/>
  </p:sldIdLst>
  <p:sldSz cx="12192000" cy="6858000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D0E16"/>
    <a:srgbClr val="E50004"/>
    <a:srgbClr val="CCECFF"/>
    <a:srgbClr val="808080"/>
    <a:srgbClr val="E1E3EF"/>
    <a:srgbClr val="FDFDF3"/>
    <a:srgbClr val="BD0000"/>
    <a:srgbClr val="FEFBF2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53D77-F669-400B-A9B9-22D90EAEC168}" v="4" dt="2024-06-27T07:30:51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96"/>
      </p:cViewPr>
      <p:guideLst>
        <p:guide orient="horz" pos="28"/>
        <p:guide pos="3840"/>
        <p:guide orient="horz" pos="42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ISI-A\Data\prov.bz\Central%20Administration\16\16.5\Data\8_Datenauswertung%20-analysen\8-2%20Erhebungen\Endergebnisse\2025_2024-25\GRafiken%20und%20Tabellen_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69331574194937"/>
          <c:y val="3.1136913401064351E-2"/>
          <c:w val="0.86930668425805058"/>
          <c:h val="0.86267030844656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Folie1!$A$4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Folie1!$B$4</c:f>
              <c:numCache>
                <c:formatCode>_-* #,##0_-;\-* #,##0_-;_-* "-"??_-;_-@_-</c:formatCode>
                <c:ptCount val="1"/>
                <c:pt idx="0">
                  <c:v>20579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9-4D63-84B9-01A44BAAF2FA}"/>
            </c:ext>
          </c:extLst>
        </c:ser>
        <c:ser>
          <c:idx val="1"/>
          <c:order val="1"/>
          <c:tx>
            <c:strRef>
              <c:f>Folie1!$A$5</c:f>
              <c:strCache>
                <c:ptCount val="1"/>
                <c:pt idx="0">
                  <c:v>Mittelschule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59-4D63-84B9-01A44BAAF2FA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46AB0584-B2AB-494E-863A-B106C3388B81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59-4D63-84B9-01A44BAAF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Folie1!$B$5</c:f>
              <c:numCache>
                <c:formatCode>_-* #,##0_-;\-* #,##0_-;_-* "-"??_-;_-@_-</c:formatCode>
                <c:ptCount val="1"/>
                <c:pt idx="0">
                  <c:v>12312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59-4D63-84B9-01A44BAAF2FA}"/>
            </c:ext>
          </c:extLst>
        </c:ser>
        <c:ser>
          <c:idx val="2"/>
          <c:order val="2"/>
          <c:tx>
            <c:strRef>
              <c:f>Folie1!$A$6</c:f>
              <c:strCache>
                <c:ptCount val="1"/>
                <c:pt idx="0">
                  <c:v>Oberschule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ED9240-DFF9-43F2-9A85-ADE6ED1E0099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59-4D63-84B9-01A44BAAF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Folie1!$B$6</c:f>
              <c:numCache>
                <c:formatCode>_-* #,##0_-;\-* #,##0_-;_-* "-"??_-;_-@_-</c:formatCode>
                <c:ptCount val="1"/>
                <c:pt idx="0">
                  <c:v>12193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59-4D63-84B9-01A44BAAF2FA}"/>
            </c:ext>
          </c:extLst>
        </c:ser>
        <c:ser>
          <c:idx val="3"/>
          <c:order val="3"/>
          <c:tx>
            <c:strRef>
              <c:f>Folie1!$A$7</c:f>
              <c:strCache>
                <c:ptCount val="1"/>
                <c:pt idx="0">
                  <c:v>Berufsbildung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571E73-8C4D-4E9C-A773-CEBEB48A88B5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C59-4D63-84B9-01A44BAAF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Folie1!$B$7</c:f>
              <c:numCache>
                <c:formatCode>_-* #,##0_-;\-* #,##0_-;_-* "-"??_-;_-@_-</c:formatCode>
                <c:ptCount val="1"/>
                <c:pt idx="0">
                  <c:v>7933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59-4D63-84B9-01A44BAAF2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8159480"/>
        <c:axId val="818154232"/>
      </c:barChart>
      <c:catAx>
        <c:axId val="818159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8154232"/>
        <c:crossesAt val="0"/>
        <c:auto val="1"/>
        <c:lblAlgn val="ctr"/>
        <c:lblOffset val="100"/>
        <c:noMultiLvlLbl val="0"/>
      </c:catAx>
      <c:valAx>
        <c:axId val="818154232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815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35823403044572"/>
          <c:y val="0.91850209004869243"/>
          <c:w val="0.74264176596955422"/>
          <c:h val="5.5038615045868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Grundschulen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693171974192882"/>
          <c:y val="0.17698830252678879"/>
          <c:w val="0.67214124096556893"/>
          <c:h val="0.8097609164578351"/>
        </c:manualLayout>
      </c:layout>
      <c:doughnutChart>
        <c:varyColors val="1"/>
        <c:ser>
          <c:idx val="0"/>
          <c:order val="0"/>
          <c:tx>
            <c:strRef>
              <c:f>Folie1!$J$39</c:f>
              <c:strCache>
                <c:ptCount val="1"/>
                <c:pt idx="0">
                  <c:v>Grundschule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40-47DD-91AA-4EF62E89FB39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40-47DD-91AA-4EF62E89FB39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040-47DD-91AA-4EF62E89FB39}"/>
                </c:ext>
              </c:extLst>
            </c:dLbl>
            <c:numFmt formatCode="0.0%" sourceLinked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Folie1!$K$38:$L$38</c:f>
              <c:strCache>
                <c:ptCount val="2"/>
                <c:pt idx="0">
                  <c:v>Versetze Schüler*innen</c:v>
                </c:pt>
                <c:pt idx="1">
                  <c:v>Nicht versetze Schüler*innen</c:v>
                </c:pt>
              </c:strCache>
            </c:strRef>
          </c:cat>
          <c:val>
            <c:numRef>
              <c:f>Folie1!$K$39:$L$39</c:f>
              <c:numCache>
                <c:formatCode>General</c:formatCode>
                <c:ptCount val="2"/>
                <c:pt idx="0" formatCode="#,##0">
                  <c:v>20506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0-47DD-91AA-4EF62E89FB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Mittelschulen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469373909829967"/>
          <c:y val="0.15338396309928715"/>
          <c:w val="0.72846224997548048"/>
          <c:h val="0.83514544409759428"/>
        </c:manualLayout>
      </c:layout>
      <c:doughnutChart>
        <c:varyColors val="1"/>
        <c:ser>
          <c:idx val="0"/>
          <c:order val="0"/>
          <c:tx>
            <c:strRef>
              <c:f>Folie1!$J$41</c:f>
              <c:strCache>
                <c:ptCount val="1"/>
                <c:pt idx="0">
                  <c:v>Mittelschule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AF-4033-B903-04CC4F15DAB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AF-4033-B903-04CC4F15DABA}"/>
              </c:ext>
            </c:extLst>
          </c:dPt>
          <c:dLbls>
            <c:dLbl>
              <c:idx val="0"/>
              <c:layout>
                <c:manualLayout>
                  <c:x val="-1.7204298744655153E-2"/>
                  <c:y val="2.1395269378309961E-2"/>
                </c:manualLayout>
              </c:layout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F-4033-B903-04CC4F15DABA}"/>
                </c:ext>
              </c:extLst>
            </c:dLbl>
            <c:dLbl>
              <c:idx val="1"/>
              <c:layout>
                <c:manualLayout>
                  <c:x val="-6.3081700005220789E-17"/>
                  <c:y val="-2.4737765767444787E-2"/>
                </c:manualLayout>
              </c:layout>
              <c:numFmt formatCode="0.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AF-4033-B903-04CC4F15DABA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Folie1!$K$40:$L$40</c:f>
              <c:strCache>
                <c:ptCount val="2"/>
                <c:pt idx="0">
                  <c:v>Versetze Schüler*innen</c:v>
                </c:pt>
                <c:pt idx="1">
                  <c:v>Nicht versetze Schüler*innen</c:v>
                </c:pt>
              </c:strCache>
            </c:strRef>
          </c:cat>
          <c:val>
            <c:numRef>
              <c:f>Folie1!$K$41:$L$41</c:f>
              <c:numCache>
                <c:formatCode>General</c:formatCode>
                <c:ptCount val="2"/>
                <c:pt idx="0" formatCode="#,##0">
                  <c:v>12110</c:v>
                </c:pt>
                <c:pt idx="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F-4033-B903-04CC4F15DA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Oberschulen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927426105930616"/>
          <c:y val="0.12846643728682838"/>
          <c:w val="0.68674955402533688"/>
          <c:h val="0.8540998214131944"/>
        </c:manualLayout>
      </c:layout>
      <c:doughnutChart>
        <c:varyColors val="1"/>
        <c:ser>
          <c:idx val="0"/>
          <c:order val="0"/>
          <c:tx>
            <c:strRef>
              <c:f>Folie1!$J$44</c:f>
              <c:strCache>
                <c:ptCount val="1"/>
                <c:pt idx="0">
                  <c:v>Oberschule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C4-4B68-9A2E-81FCCF4D1148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C4-4B68-9A2E-81FCCF4D114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C4-4B68-9A2E-81FCCF4D114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EC4-4B68-9A2E-81FCCF4D1148}"/>
                </c:ext>
              </c:extLst>
            </c:dLbl>
            <c:dLbl>
              <c:idx val="1"/>
              <c:numFmt formatCode="0.0%" sourceLinked="0"/>
              <c:spPr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EC4-4B68-9A2E-81FCCF4D1148}"/>
                </c:ext>
              </c:extLst>
            </c:dLbl>
            <c:dLbl>
              <c:idx val="2"/>
              <c:layout>
                <c:manualLayout>
                  <c:x val="9.5579438429406558E-3"/>
                  <c:y val="-4.358591323252102E-2"/>
                </c:manualLayout>
              </c:layout>
              <c:numFmt formatCode="0.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C4-4B68-9A2E-81FCCF4D114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Folie1!$K$43:$M$43</c:f>
              <c:strCache>
                <c:ptCount val="3"/>
                <c:pt idx="0">
                  <c:v>Versetze Schüler*innen</c:v>
                </c:pt>
                <c:pt idx="1">
                  <c:v>Aufgeschobene Schüler*innen</c:v>
                </c:pt>
                <c:pt idx="2">
                  <c:v>Nicht versetze Schüler*innen</c:v>
                </c:pt>
              </c:strCache>
            </c:strRef>
          </c:cat>
          <c:val>
            <c:numRef>
              <c:f>Folie1!$K$44:$M$44</c:f>
              <c:numCache>
                <c:formatCode>#,##0</c:formatCode>
                <c:ptCount val="3"/>
                <c:pt idx="0">
                  <c:v>10540</c:v>
                </c:pt>
                <c:pt idx="1">
                  <c:v>1005</c:v>
                </c:pt>
                <c:pt idx="2" formatCode="General">
                  <c:v>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C4-4B68-9A2E-81FCCF4D11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252714493649049"/>
          <c:y val="0.12280715603068205"/>
          <c:w val="0.74980381866724055"/>
          <c:h val="0.86255625480137277"/>
        </c:manualLayout>
      </c:layout>
      <c:doughnutChart>
        <c:varyColors val="1"/>
        <c:ser>
          <c:idx val="0"/>
          <c:order val="0"/>
          <c:tx>
            <c:strRef>
              <c:f>Folie1!$J$47</c:f>
              <c:strCache>
                <c:ptCount val="1"/>
                <c:pt idx="0">
                  <c:v>Berufsbildung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51-4AA1-B8A3-D4C18114749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51-4AA1-B8A3-D4C18114749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51-4AA1-B8A3-D4C18114749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551-4AA1-B8A3-D4C181147492}"/>
                </c:ext>
              </c:extLst>
            </c:dLbl>
            <c:dLbl>
              <c:idx val="1"/>
              <c:numFmt formatCode="0.0%" sourceLinked="0"/>
              <c:spPr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551-4AA1-B8A3-D4C181147492}"/>
                </c:ext>
              </c:extLst>
            </c:dLbl>
            <c:dLbl>
              <c:idx val="2"/>
              <c:layout>
                <c:manualLayout>
                  <c:x val="1.045751490470343E-2"/>
                  <c:y val="-4.8120293154888333E-2"/>
                </c:manualLayout>
              </c:layout>
              <c:numFmt formatCode="0.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51-4AA1-B8A3-D4C181147492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Folie1!$K$46:$M$46</c:f>
              <c:strCache>
                <c:ptCount val="3"/>
                <c:pt idx="0">
                  <c:v>Versetze Schüler*innen</c:v>
                </c:pt>
                <c:pt idx="1">
                  <c:v>Aufgeschobene Schüler*innen</c:v>
                </c:pt>
                <c:pt idx="2">
                  <c:v>Nicht versetze Schüler*innen</c:v>
                </c:pt>
              </c:strCache>
            </c:strRef>
          </c:cat>
          <c:val>
            <c:numRef>
              <c:f>Folie1!$K$47:$M$47</c:f>
              <c:numCache>
                <c:formatCode>#,##0</c:formatCode>
                <c:ptCount val="3"/>
                <c:pt idx="0">
                  <c:v>6610</c:v>
                </c:pt>
                <c:pt idx="1">
                  <c:v>230</c:v>
                </c:pt>
                <c:pt idx="2" formatCode="###0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51-4AA1-B8A3-D4C1811474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64984087134037"/>
          <c:y val="0.19114910810807106"/>
          <c:w val="0.81544088148401739"/>
          <c:h val="0.5716055150831742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E8F-4E63-85FA-F9BA4C67699A}"/>
              </c:ext>
            </c:extLst>
          </c:dPt>
          <c:dPt>
            <c:idx val="1"/>
            <c:bubble3D val="0"/>
            <c:explosion val="17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E8F-4E63-85FA-F9BA4C67699A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E8F-4E63-85FA-F9BA4C67699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EE8F-4E63-85FA-F9BA4C67699A}"/>
              </c:ext>
            </c:extLst>
          </c:dPt>
          <c:dLbls>
            <c:dLbl>
              <c:idx val="0"/>
              <c:layout>
                <c:manualLayout>
                  <c:x val="-9.6550755878073172E-2"/>
                  <c:y val="-0.11126743085893682"/>
                </c:manualLayout>
              </c:layout>
              <c:tx>
                <c:rich>
                  <a:bodyPr/>
                  <a:lstStyle/>
                  <a:p>
                    <a:fld id="{3F92EF2B-0E0A-4BB1-A781-EE05A3A5BF85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[RUBRIKENNAME]</a:t>
                    </a:fld>
                    <a:r>
                      <a:rPr lang="de-DE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725E228-ACC0-433F-BE5F-887C211513E8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[PROZENTSATZ]</a:t>
                    </a:fld>
                    <a:endParaRPr lang="de-DE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5986624792369"/>
                      <c:h val="0.23752961140518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8F-4E63-85FA-F9BA4C67699A}"/>
                </c:ext>
              </c:extLst>
            </c:dLbl>
            <c:dLbl>
              <c:idx val="1"/>
              <c:layout>
                <c:manualLayout>
                  <c:x val="-0.17332432236526574"/>
                  <c:y val="0.1410845703523980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7BC8467-6BFD-4549-99BC-E3A1A4C1205C}" type="CATEGORYNAME">
                      <a:rPr lang="en-US" b="1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[RUBRIKENNAME]</a:t>
                    </a:fld>
                    <a:r>
                      <a:rPr lang="en-US" b="1" baseline="0"/>
                      <a:t>
</a:t>
                    </a:r>
                    <a:fld id="{67BC65B5-36B4-47C9-9F1A-FDA4E75507A9}" type="PERCENTAGE">
                      <a:rPr lang="en-US" b="1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[PROZENTSATZ]</a:t>
                    </a:fld>
                    <a:endParaRPr lang="en-US" b="1" baseline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76155630404204"/>
                      <c:h val="0.154749830663976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8F-4E63-85FA-F9BA4C67699A}"/>
                </c:ext>
              </c:extLst>
            </c:dLbl>
            <c:dLbl>
              <c:idx val="2"/>
              <c:layout>
                <c:manualLayout>
                  <c:x val="0.37737939348202504"/>
                  <c:y val="0.13374958785941346"/>
                </c:manualLayout>
              </c:layout>
              <c:tx>
                <c:rich>
                  <a:bodyPr/>
                  <a:lstStyle/>
                  <a:p>
                    <a:fld id="{1C0C7AE3-8626-46C4-AA2D-B4BC17D234A1}" type="CATEGORYNAME">
                      <a:rPr lang="en-US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[RUBRIKENNAME]</a:t>
                    </a:fld>
                    <a:r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74D4F428-54A4-47D4-BD44-E20E90C8F84B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[PROZENTSATZ]</a:t>
                    </a:fld>
                    <a:endParaRPr lang="en-US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7169664075263"/>
                      <c:h val="0.191730488727058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8F-4E63-85FA-F9BA4C67699A}"/>
                </c:ext>
              </c:extLst>
            </c:dLbl>
            <c:dLbl>
              <c:idx val="3"/>
              <c:layout>
                <c:manualLayout>
                  <c:x val="3.6457905703632873E-2"/>
                  <c:y val="0.1164486169997981"/>
                </c:manualLayout>
              </c:layout>
              <c:tx>
                <c:rich>
                  <a:bodyPr/>
                  <a:lstStyle/>
                  <a:p>
                    <a:fld id="{0EE299B8-7906-4E7B-BED8-129BECAF1712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[RUBRIKENNAME]</a:t>
                    </a:fld>
                    <a:r>
                      <a:rPr lang="de-DE" baseline="0"/>
                      <a:t>
</a:t>
                    </a:r>
                    <a:fld id="{9D287EF2-F17B-4124-9E45-CAD7D6F684AE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[PROZENTSATZ]</a:t>
                    </a:fld>
                    <a:endParaRPr lang="de-DE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92930189328557"/>
                      <c:h val="0.23752961140518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8F-4E63-85FA-F9BA4C67699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MSPrüf_Daten!$B$11:$B$14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MSPrüf_Daten!$C$11:$C$14</c:f>
              <c:numCache>
                <c:formatCode>#,##0</c:formatCode>
                <c:ptCount val="4"/>
                <c:pt idx="0">
                  <c:v>28</c:v>
                </c:pt>
                <c:pt idx="1">
                  <c:v>3987</c:v>
                </c:pt>
                <c:pt idx="2">
                  <c:v>41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8F-4E63-85FA-F9BA4C6769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BB_Erfolgsquote!$A$5</c:f>
              <c:strCache>
                <c:ptCount val="1"/>
                <c:pt idx="0">
                  <c:v>Vollzeitasubildung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BB_Erfolgsquote!$B$5:$F$5</c:f>
              <c:numCache>
                <c:formatCode>0.00%</c:formatCode>
                <c:ptCount val="5"/>
                <c:pt idx="0">
                  <c:v>0.75895140664961636</c:v>
                </c:pt>
                <c:pt idx="1">
                  <c:v>0.83743842364532017</c:v>
                </c:pt>
                <c:pt idx="2">
                  <c:v>0.92562929061784893</c:v>
                </c:pt>
                <c:pt idx="3">
                  <c:v>0.9238683127572016</c:v>
                </c:pt>
                <c:pt idx="4">
                  <c:v>0.95588235294117652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E-4C23-80EB-00346AB5815E}"/>
            </c:ext>
          </c:extLst>
        </c:ser>
        <c:ser>
          <c:idx val="1"/>
          <c:order val="1"/>
          <c:tx>
            <c:strRef>
              <c:f>BB_Erfolgsquote!$A$6</c:f>
              <c:strCache>
                <c:ptCount val="1"/>
                <c:pt idx="0">
                  <c:v>Lehrlingsausbildung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BB_Erfolgsquote!$B$6:$F$6</c:f>
              <c:numCache>
                <c:formatCode>0.00%</c:formatCode>
                <c:ptCount val="5"/>
                <c:pt idx="0">
                  <c:v>0.80963045912653975</c:v>
                </c:pt>
                <c:pt idx="1">
                  <c:v>0.91405342624854824</c:v>
                </c:pt>
                <c:pt idx="2">
                  <c:v>0.96829268292682924</c:v>
                </c:pt>
                <c:pt idx="3">
                  <c:v>0.96037735849056605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E-4C23-80EB-00346AB58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399920"/>
        <c:axId val="227397296"/>
      </c:barChart>
      <c:catAx>
        <c:axId val="22739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397296"/>
        <c:crosses val="autoZero"/>
        <c:auto val="1"/>
        <c:lblAlgn val="ctr"/>
        <c:lblOffset val="100"/>
        <c:noMultiLvlLbl val="0"/>
      </c:catAx>
      <c:valAx>
        <c:axId val="227397296"/>
        <c:scaling>
          <c:orientation val="minMax"/>
          <c:max val="1"/>
          <c:min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399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2117996120048"/>
          <c:y val="0.18387553041018387"/>
          <c:w val="0.74227799227799229"/>
          <c:h val="0.43140028288543142"/>
        </c:manualLayout>
      </c:layout>
      <c:pie3DChart>
        <c:varyColors val="1"/>
        <c:ser>
          <c:idx val="0"/>
          <c:order val="0"/>
          <c:spPr>
            <a:solidFill>
              <a:srgbClr val="00FFFF"/>
            </a:solidFill>
          </c:spPr>
          <c:explosion val="1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9AC-40F3-AAAF-E8F6FBEA6DEB}"/>
              </c:ext>
            </c:extLst>
          </c:dPt>
          <c:dPt>
            <c:idx val="1"/>
            <c:bubble3D val="0"/>
            <c:explosion val="25"/>
            <c:extLst>
              <c:ext xmlns:c16="http://schemas.microsoft.com/office/drawing/2014/chart" uri="{C3380CC4-5D6E-409C-BE32-E72D297353CC}">
                <c16:uniqueId val="{00000003-99AC-40F3-AAAF-E8F6FBEA6DE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9AC-40F3-AAAF-E8F6FBEA6D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9AC-40F3-AAAF-E8F6FBEA6DEB}"/>
              </c:ext>
            </c:extLst>
          </c:dPt>
          <c:dLbls>
            <c:dLbl>
              <c:idx val="0"/>
              <c:layout>
                <c:manualLayout>
                  <c:x val="-9.4905758677736415E-2"/>
                  <c:y val="2.81590863464999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549943259058"/>
                      <c:h val="0.23752035424790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AC-40F3-AAAF-E8F6FBEA6DEB}"/>
                </c:ext>
              </c:extLst>
            </c:dLbl>
            <c:dLbl>
              <c:idx val="1"/>
              <c:layout>
                <c:manualLayout>
                  <c:x val="-0.12139921329056488"/>
                  <c:y val="9.712531945250153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284500747430543"/>
                      <c:h val="0.16043290993511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AC-40F3-AAAF-E8F6FBEA6DEB}"/>
                </c:ext>
              </c:extLst>
            </c:dLbl>
            <c:dLbl>
              <c:idx val="2"/>
              <c:layout>
                <c:manualLayout>
                  <c:x val="0.45448500329781549"/>
                  <c:y val="0.182017819906062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03948240327852"/>
                      <c:h val="0.19172301648274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AC-40F3-AAAF-E8F6FBEA6DEB}"/>
                </c:ext>
              </c:extLst>
            </c:dLbl>
            <c:dLbl>
              <c:idx val="3"/>
              <c:layout>
                <c:manualLayout>
                  <c:x val="7.5528546291744963E-2"/>
                  <c:y val="0.231437933822656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34566026517273"/>
                      <c:h val="0.23752035424790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9AC-40F3-AAAF-E8F6FBEA6DE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'Matura-Daten'!$A$6:$A$9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'Matura-Daten'!$B$6:$B$9</c:f>
              <c:numCache>
                <c:formatCode>#,##0</c:formatCode>
                <c:ptCount val="4"/>
                <c:pt idx="0">
                  <c:v>47</c:v>
                </c:pt>
                <c:pt idx="1">
                  <c:v>2655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AC-40F3-AAAF-E8F6FBEA6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0.04896</cdr:y>
    </cdr:from>
    <cdr:to>
      <cdr:x>0.9469</cdr:x>
      <cdr:y>0.23299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F9D6F3E5-2807-471D-F121-76E7366F4083}"/>
            </a:ext>
          </a:extLst>
        </cdr:cNvPr>
        <cdr:cNvSpPr txBox="1"/>
      </cdr:nvSpPr>
      <cdr:spPr>
        <a:xfrm xmlns:a="http://schemas.openxmlformats.org/drawingml/2006/main">
          <a:off x="2988329" y="232722"/>
          <a:ext cx="2670961" cy="87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400" b="0" dirty="0"/>
            <a:t>Insgesamt </a:t>
          </a:r>
          <a:r>
            <a:rPr lang="de-DE" sz="2400" b="1" dirty="0"/>
            <a:t>53.017</a:t>
          </a:r>
          <a:r>
            <a:rPr lang="de-DE" sz="2400" b="0" dirty="0"/>
            <a:t> Schüler*innen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0.4965</cdr:x>
      <cdr:y>0.95674</cdr:y>
    </cdr:from>
    <cdr:to>
      <cdr:x>1</cdr:x>
      <cdr:y>1</cdr:y>
    </cdr:to>
    <cdr:sp macro="" textlink="">
      <cdr:nvSpPr>
        <cdr:cNvPr id="1089" name="Text Box 65">
          <a:extLst xmlns:a="http://schemas.openxmlformats.org/drawingml/2006/main">
            <a:ext uri="{FF2B5EF4-FFF2-40B4-BE49-F238E27FC236}">
              <a16:creationId xmlns:a16="http://schemas.microsoft.com/office/drawing/2014/main" id="{FE4D2EF6-6DDD-418A-A3F4-D284B293CB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661" y="4271351"/>
          <a:ext cx="2972995" cy="193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0.58246</cdr:x>
      <cdr:y>0.88872</cdr:y>
    </cdr:from>
    <cdr:to>
      <cdr:x>0.9498</cdr:x>
      <cdr:y>0.93545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92FDA96C-B79E-49B2-BD7A-F0F57C18FE1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7257" y="3967835"/>
          <a:ext cx="2142620" cy="208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4" y="2"/>
            <a:ext cx="2946346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49745" y="2"/>
            <a:ext cx="2946345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7/11/2025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4" y="9376036"/>
            <a:ext cx="2946346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49745" y="9376036"/>
            <a:ext cx="2946345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6346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745" y="2"/>
            <a:ext cx="2946345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4" y="4688808"/>
            <a:ext cx="5440993" cy="44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6036"/>
            <a:ext cx="2946346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45" y="9376036"/>
            <a:ext cx="2946345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2438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7089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252499" y="-747464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692696"/>
            <a:ext cx="11928648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4800" b="1" u="sng" dirty="0">
                <a:solidFill>
                  <a:schemeClr val="bg1"/>
                </a:solidFill>
                <a:latin typeface="+mj-lt"/>
              </a:rPr>
              <a:t>Ergebnisse der Schlussbewertungen und Abschlussprüfungen 2024/2025</a:t>
            </a:r>
            <a:endParaRPr lang="de-DE" altLang="de-DE" sz="2000" b="1" u="sng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Risultati</a:t>
            </a:r>
            <a:r>
              <a:rPr lang="de-DE" altLang="de-D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degli</a:t>
            </a:r>
            <a:r>
              <a:rPr lang="de-DE" altLang="de-D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esami</a:t>
            </a:r>
            <a:r>
              <a:rPr lang="de-DE" altLang="de-D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finali</a:t>
            </a:r>
            <a:endParaRPr lang="de-DE" altLang="de-DE" sz="48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de-DE" altLang="de-DE" sz="4800" i="1" dirty="0" err="1">
                <a:solidFill>
                  <a:schemeClr val="bg1"/>
                </a:solidFill>
              </a:rPr>
              <a:t>Resultac</a:t>
            </a:r>
            <a:r>
              <a:rPr lang="de-DE" altLang="de-DE" sz="4800" i="1" dirty="0">
                <a:solidFill>
                  <a:schemeClr val="bg1"/>
                </a:solidFill>
              </a:rPr>
              <a:t> di </a:t>
            </a:r>
            <a:r>
              <a:rPr lang="de-DE" altLang="de-DE" sz="4800" i="1" dirty="0" err="1">
                <a:solidFill>
                  <a:schemeClr val="bg1"/>
                </a:solidFill>
              </a:rPr>
              <a:t>ejams</a:t>
            </a:r>
            <a:r>
              <a:rPr lang="de-DE" altLang="de-DE" sz="4800" i="1" dirty="0">
                <a:solidFill>
                  <a:schemeClr val="bg1"/>
                </a:solidFill>
              </a:rPr>
              <a:t> de </a:t>
            </a:r>
            <a:r>
              <a:rPr lang="de-DE" altLang="de-DE" sz="4800" i="1" dirty="0" err="1">
                <a:solidFill>
                  <a:schemeClr val="bg1"/>
                </a:solidFill>
              </a:rPr>
              <a:t>contlujiun</a:t>
            </a:r>
            <a:endParaRPr lang="de-DE" altLang="de-DE" sz="2000" i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de-DE" altLang="de-DE" sz="4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5400" dirty="0">
              <a:solidFill>
                <a:schemeClr val="bg1"/>
              </a:solidFill>
            </a:endParaRPr>
          </a:p>
          <a:p>
            <a:pPr algn="ctr"/>
            <a:r>
              <a:rPr lang="de-DE" altLang="de-DE" sz="5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F1BF200C-71DD-4E8D-A270-6A7A2B7ABC1F}"/>
              </a:ext>
            </a:extLst>
          </p:cNvPr>
          <p:cNvSpPr txBox="1"/>
          <p:nvPr/>
        </p:nvSpPr>
        <p:spPr>
          <a:xfrm>
            <a:off x="263353" y="1481008"/>
            <a:ext cx="590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  <a:cs typeface="Arial"/>
              </a:rPr>
              <a:t>Anzahl der Schüler*innen an den deutschsprachigen Schulen - 2024/2025</a:t>
            </a:r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3BCBA9C-8326-44C4-A823-EEDFFD5DF702}"/>
              </a:ext>
            </a:extLst>
          </p:cNvPr>
          <p:cNvSpPr txBox="1"/>
          <p:nvPr/>
        </p:nvSpPr>
        <p:spPr>
          <a:xfrm>
            <a:off x="6168006" y="1481008"/>
            <a:ext cx="590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  <a:cs typeface="Arial"/>
              </a:rPr>
              <a:t>Endergebnisse an den deutschsprachigen Schulen - 2024/2025 (in %) </a:t>
            </a:r>
          </a:p>
        </p:txBody>
      </p:sp>
      <p:pic>
        <p:nvPicPr>
          <p:cNvPr id="18" name="chart">
            <a:extLst>
              <a:ext uri="{FF2B5EF4-FFF2-40B4-BE49-F238E27FC236}">
                <a16:creationId xmlns:a16="http://schemas.microsoft.com/office/drawing/2014/main" id="{D7B7DD8E-79FE-F436-603A-4093595D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69" y="1813168"/>
            <a:ext cx="3954990" cy="246665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463059F-7143-4B2F-9A13-2ECD1CD1B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221836"/>
              </p:ext>
            </p:extLst>
          </p:nvPr>
        </p:nvGraphicFramePr>
        <p:xfrm>
          <a:off x="-144014" y="2059833"/>
          <a:ext cx="6048666" cy="47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F21940FB-203E-47E1-951F-AD3CA15C1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304123"/>
              </p:ext>
            </p:extLst>
          </p:nvPr>
        </p:nvGraphicFramePr>
        <p:xfrm>
          <a:off x="6096001" y="2167068"/>
          <a:ext cx="3170547" cy="232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4D343D1-993A-4903-818C-0BD90B6B1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206826"/>
              </p:ext>
            </p:extLst>
          </p:nvPr>
        </p:nvGraphicFramePr>
        <p:xfrm>
          <a:off x="9048775" y="2167068"/>
          <a:ext cx="3143226" cy="232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A3DA615-2EA1-40C4-A08B-54C311B1A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021879"/>
              </p:ext>
            </p:extLst>
          </p:nvPr>
        </p:nvGraphicFramePr>
        <p:xfrm>
          <a:off x="6096000" y="4516647"/>
          <a:ext cx="2952775" cy="229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C6E09246-F364-42C4-86E1-64BD4E151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237922"/>
              </p:ext>
            </p:extLst>
          </p:nvPr>
        </p:nvGraphicFramePr>
        <p:xfrm>
          <a:off x="9048775" y="4493467"/>
          <a:ext cx="3143225" cy="23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1283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4A053-D370-450E-AB10-0CBEFAA912F0}"/>
              </a:ext>
            </a:extLst>
          </p:cNvPr>
          <p:cNvSpPr txBox="1">
            <a:spLocks/>
          </p:cNvSpPr>
          <p:nvPr/>
        </p:nvSpPr>
        <p:spPr>
          <a:xfrm>
            <a:off x="191344" y="1484784"/>
            <a:ext cx="5904656" cy="8640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180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Staatliche Abschlussprüfung der Unterstufe
an den deutschsprachigen Mittelschulen - </a:t>
            </a:r>
            <a:r>
              <a:rPr lang="de-DE" sz="18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2024/2025</a:t>
            </a:r>
            <a:br>
              <a:rPr lang="de-DE" kern="0" dirty="0"/>
            </a:br>
            <a:endParaRPr lang="de-DE" kern="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58EC80D-65D5-4D1A-8FE8-123F5519FB30}"/>
              </a:ext>
            </a:extLst>
          </p:cNvPr>
          <p:cNvSpPr txBox="1">
            <a:spLocks/>
          </p:cNvSpPr>
          <p:nvPr/>
        </p:nvSpPr>
        <p:spPr>
          <a:xfrm>
            <a:off x="6287342" y="1522016"/>
            <a:ext cx="5904657" cy="6828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180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Bewertungen der staatlichen Abschlussprüfung an den deutschsprachigen Mittelschulen</a:t>
            </a:r>
            <a:r>
              <a:rPr lang="de-DE" sz="18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 </a:t>
            </a:r>
            <a:r>
              <a:rPr lang="de-DE" sz="180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 - </a:t>
            </a:r>
            <a:r>
              <a:rPr lang="de-DE" sz="18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2024/2025</a:t>
            </a:r>
            <a:endParaRPr lang="de-DE" sz="1800" kern="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62832B8-14D7-E3BB-A647-35181E20D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09292"/>
              </p:ext>
            </p:extLst>
          </p:nvPr>
        </p:nvGraphicFramePr>
        <p:xfrm>
          <a:off x="6816081" y="2348880"/>
          <a:ext cx="4608512" cy="4320480"/>
        </p:xfrm>
        <a:graphic>
          <a:graphicData uri="http://schemas.openxmlformats.org/drawingml/2006/table">
            <a:tbl>
              <a:tblPr/>
              <a:tblGrid>
                <a:gridCol w="1900604">
                  <a:extLst>
                    <a:ext uri="{9D8B030D-6E8A-4147-A177-3AD203B41FA5}">
                      <a16:colId xmlns:a16="http://schemas.microsoft.com/office/drawing/2014/main" val="1753101069"/>
                    </a:ext>
                  </a:extLst>
                </a:gridCol>
                <a:gridCol w="1303271">
                  <a:extLst>
                    <a:ext uri="{9D8B030D-6E8A-4147-A177-3AD203B41FA5}">
                      <a16:colId xmlns:a16="http://schemas.microsoft.com/office/drawing/2014/main" val="1952108126"/>
                    </a:ext>
                  </a:extLst>
                </a:gridCol>
                <a:gridCol w="1404637">
                  <a:extLst>
                    <a:ext uri="{9D8B030D-6E8A-4147-A177-3AD203B41FA5}">
                      <a16:colId xmlns:a16="http://schemas.microsoft.com/office/drawing/2014/main" val="3942224414"/>
                    </a:ext>
                  </a:extLst>
                </a:gridCol>
              </a:tblGrid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31172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4315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054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8203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5516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742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66616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 MIT AUSZEICHNUNG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3642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330177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41499"/>
                  </a:ext>
                </a:extLst>
              </a:tr>
            </a:tbl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DD06F96-D817-4B73-96A9-17C8EFFE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439"/>
              </p:ext>
            </p:extLst>
          </p:nvPr>
        </p:nvGraphicFramePr>
        <p:xfrm>
          <a:off x="191343" y="2204864"/>
          <a:ext cx="598321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5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44086-ED1A-4048-8052-76EB645E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84784"/>
            <a:ext cx="5256584" cy="432048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+mj-lt"/>
                <a:ea typeface="+mn-ea"/>
              </a:rPr>
              <a:t>Deutsche Berufsbildung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9E9BDB6-2C86-4EA7-B24C-7A4F80CCC4D5}"/>
              </a:ext>
            </a:extLst>
          </p:cNvPr>
          <p:cNvSpPr txBox="1">
            <a:spLocks/>
          </p:cNvSpPr>
          <p:nvPr/>
        </p:nvSpPr>
        <p:spPr bwMode="auto">
          <a:xfrm>
            <a:off x="191344" y="2204864"/>
            <a:ext cx="525658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00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Die Absolvent*innen an den deutschen Berufsfachschulen – </a:t>
            </a:r>
            <a:r>
              <a:rPr lang="de-DE" sz="20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2024/2025</a:t>
            </a:r>
            <a:endParaRPr lang="de-DE" sz="2000" kern="1200" dirty="0">
              <a:solidFill>
                <a:srgbClr val="C00000"/>
              </a:solidFill>
              <a:latin typeface="+mj-lt"/>
              <a:ea typeface="+mn-ea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9C9D499-E68D-5C4F-5BB7-680FADDC3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04776"/>
              </p:ext>
            </p:extLst>
          </p:nvPr>
        </p:nvGraphicFramePr>
        <p:xfrm>
          <a:off x="47328" y="2780928"/>
          <a:ext cx="5976664" cy="3960438"/>
        </p:xfrm>
        <a:graphic>
          <a:graphicData uri="http://schemas.openxmlformats.org/drawingml/2006/table">
            <a:tbl>
              <a:tblPr/>
              <a:tblGrid>
                <a:gridCol w="1778769">
                  <a:extLst>
                    <a:ext uri="{9D8B030D-6E8A-4147-A177-3AD203B41FA5}">
                      <a16:colId xmlns:a16="http://schemas.microsoft.com/office/drawing/2014/main" val="1672203669"/>
                    </a:ext>
                  </a:extLst>
                </a:gridCol>
                <a:gridCol w="1317575">
                  <a:extLst>
                    <a:ext uri="{9D8B030D-6E8A-4147-A177-3AD203B41FA5}">
                      <a16:colId xmlns:a16="http://schemas.microsoft.com/office/drawing/2014/main" val="2932274957"/>
                    </a:ext>
                  </a:extLst>
                </a:gridCol>
                <a:gridCol w="726907">
                  <a:extLst>
                    <a:ext uri="{9D8B030D-6E8A-4147-A177-3AD203B41FA5}">
                      <a16:colId xmlns:a16="http://schemas.microsoft.com/office/drawing/2014/main" val="2539043300"/>
                    </a:ext>
                  </a:extLst>
                </a:gridCol>
                <a:gridCol w="1228453">
                  <a:extLst>
                    <a:ext uri="{9D8B030D-6E8A-4147-A177-3AD203B41FA5}">
                      <a16:colId xmlns:a16="http://schemas.microsoft.com/office/drawing/2014/main" val="263986119"/>
                    </a:ext>
                  </a:extLst>
                </a:gridCol>
                <a:gridCol w="924960">
                  <a:extLst>
                    <a:ext uri="{9D8B030D-6E8A-4147-A177-3AD203B41FA5}">
                      <a16:colId xmlns:a16="http://schemas.microsoft.com/office/drawing/2014/main" val="4257583622"/>
                    </a:ext>
                  </a:extLst>
                </a:gridCol>
              </a:tblGrid>
              <a:tr h="835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Vollzeitausbildung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Lehrlingsausbildung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42677"/>
                  </a:ext>
                </a:extLst>
              </a:tr>
              <a:tr h="835979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80062"/>
                  </a:ext>
                </a:extLst>
              </a:tr>
              <a:tr h="2184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(1.-5. Klasse)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(3.-4.Klasse)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31403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 Juni versetzt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41691"/>
                  </a:ext>
                </a:extLst>
              </a:tr>
              <a:tr h="8160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 aufgeschobener Gesamtbewertung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26578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 Juni nicht versetzt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74912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96739"/>
                  </a:ext>
                </a:extLst>
              </a:tr>
            </a:tbl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5876FA1-03DC-4914-8C61-EC0A3D4A1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545903"/>
              </p:ext>
            </p:extLst>
          </p:nvPr>
        </p:nvGraphicFramePr>
        <p:xfrm>
          <a:off x="6023992" y="2780928"/>
          <a:ext cx="6120680" cy="396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9C6FDEF5-3357-3C4F-6B07-388510991782}"/>
              </a:ext>
            </a:extLst>
          </p:cNvPr>
          <p:cNvSpPr txBox="1">
            <a:spLocks/>
          </p:cNvSpPr>
          <p:nvPr/>
        </p:nvSpPr>
        <p:spPr bwMode="auto">
          <a:xfrm>
            <a:off x="6287678" y="2129449"/>
            <a:ext cx="571297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buNone/>
            </a:pPr>
            <a:r>
              <a:rPr lang="de-DE" sz="20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Erfolgsquoten</a:t>
            </a:r>
          </a:p>
          <a:p>
            <a:pPr>
              <a:lnSpc>
                <a:spcPct val="107000"/>
              </a:lnSpc>
            </a:pPr>
            <a:r>
              <a:rPr lang="de-DE" sz="20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Vollzeit- und Lehrlingsausbildung - 2024/2025</a:t>
            </a:r>
          </a:p>
        </p:txBody>
      </p:sp>
    </p:spTree>
    <p:extLst>
      <p:ext uri="{BB962C8B-B14F-4D97-AF65-F5344CB8AC3E}">
        <p14:creationId xmlns:p14="http://schemas.microsoft.com/office/powerpoint/2010/main" val="13542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0AA55-A800-4303-ACD1-071F77E9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611" y="1484784"/>
            <a:ext cx="5832649" cy="864096"/>
          </a:xfrm>
        </p:spPr>
        <p:txBody>
          <a:bodyPr/>
          <a:lstStyle/>
          <a:p>
            <a:pPr algn="l"/>
            <a:r>
              <a:rPr lang="de-DE" sz="180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Bewertungen der staatlichen Abschlussprüfung an den deutschsprachigen Ober- und Berufsfachschulen - 2024/2025</a:t>
            </a:r>
            <a:endParaRPr lang="de-DE" sz="1800" kern="1200" dirty="0">
              <a:solidFill>
                <a:srgbClr val="C00000"/>
              </a:solidFill>
              <a:latin typeface="Arial"/>
              <a:ea typeface="+mn-e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25EFF54-EC77-4734-9A71-D12578170197}"/>
              </a:ext>
            </a:extLst>
          </p:cNvPr>
          <p:cNvSpPr txBox="1">
            <a:spLocks/>
          </p:cNvSpPr>
          <p:nvPr/>
        </p:nvSpPr>
        <p:spPr>
          <a:xfrm>
            <a:off x="25623" y="1484784"/>
            <a:ext cx="6070377" cy="8640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180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Staatliche Abschlussprüfung der Oberstufe
an den deutschsprachigen </a:t>
            </a:r>
            <a:r>
              <a:rPr lang="de-DE" sz="1800" dirty="0">
                <a:solidFill>
                  <a:srgbClr val="C00000"/>
                </a:solidFill>
                <a:latin typeface="Arial"/>
                <a:ea typeface="Open Sans"/>
                <a:cs typeface="Open Sans"/>
              </a:rPr>
              <a:t>Ober- und Berufsfachschulen</a:t>
            </a:r>
            <a:r>
              <a:rPr lang="de-DE" sz="180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 - </a:t>
            </a:r>
            <a:r>
              <a:rPr lang="de-DE" sz="18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2024/2025</a:t>
            </a:r>
            <a:br>
              <a:rPr lang="de-DE" kern="0" dirty="0"/>
            </a:br>
            <a:endParaRPr lang="de-DE" kern="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F772DFF-8B0E-30D6-EB12-D8571E32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2547"/>
              </p:ext>
            </p:extLst>
          </p:nvPr>
        </p:nvGraphicFramePr>
        <p:xfrm>
          <a:off x="6528048" y="2420888"/>
          <a:ext cx="4896544" cy="4104459"/>
        </p:xfrm>
        <a:graphic>
          <a:graphicData uri="http://schemas.openxmlformats.org/drawingml/2006/table">
            <a:tbl>
              <a:tblPr/>
              <a:tblGrid>
                <a:gridCol w="2062441">
                  <a:extLst>
                    <a:ext uri="{9D8B030D-6E8A-4147-A177-3AD203B41FA5}">
                      <a16:colId xmlns:a16="http://schemas.microsoft.com/office/drawing/2014/main" val="3860280234"/>
                    </a:ext>
                  </a:extLst>
                </a:gridCol>
                <a:gridCol w="1403021">
                  <a:extLst>
                    <a:ext uri="{9D8B030D-6E8A-4147-A177-3AD203B41FA5}">
                      <a16:colId xmlns:a16="http://schemas.microsoft.com/office/drawing/2014/main" val="277770293"/>
                    </a:ext>
                  </a:extLst>
                </a:gridCol>
                <a:gridCol w="1431082">
                  <a:extLst>
                    <a:ext uri="{9D8B030D-6E8A-4147-A177-3AD203B41FA5}">
                      <a16:colId xmlns:a16="http://schemas.microsoft.com/office/drawing/2014/main" val="881929718"/>
                    </a:ext>
                  </a:extLst>
                </a:gridCol>
              </a:tblGrid>
              <a:tr h="40432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62077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00201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694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61 - 70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1354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71 - 80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29754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81 - 90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65228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91 - 99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77125"/>
                  </a:ext>
                </a:extLst>
              </a:tr>
              <a:tr h="5881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68403"/>
                  </a:ext>
                </a:extLst>
              </a:tr>
              <a:tr h="6003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mit </a:t>
                      </a:r>
                      <a:b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Auszeichnung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57970"/>
                  </a:ext>
                </a:extLst>
              </a:tr>
              <a:tr h="318554"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286382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2.655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06092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64AB948-3553-4BAC-867E-15BCA0003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32335"/>
              </p:ext>
            </p:extLst>
          </p:nvPr>
        </p:nvGraphicFramePr>
        <p:xfrm>
          <a:off x="144486" y="2348881"/>
          <a:ext cx="5832649" cy="446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98423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51f95f-e64c-4a0f-b1b3-e21831db74bd">
      <Terms xmlns="http://schemas.microsoft.com/office/infopath/2007/PartnerControls"/>
    </lcf76f155ced4ddcb4097134ff3c332f>
    <TaxCatchAll xmlns="bfd8c72c-ec45-474d-aa0b-0a668a3a9c26" xsi:nil="true"/>
    <SharedWithUsers xmlns="bfd8c72c-ec45-474d-aa0b-0a668a3a9c26">
      <UserInfo>
        <DisplayName>Ploner, Edith</DisplayName>
        <AccountId>63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9E9DAB361EB741B60A479A2D8D8150" ma:contentTypeVersion="17" ma:contentTypeDescription="Creare un nuovo documento." ma:contentTypeScope="" ma:versionID="dffe3bce2d7f57a0a4d11e63bf0ee194">
  <xsd:schema xmlns:xsd="http://www.w3.org/2001/XMLSchema" xmlns:xs="http://www.w3.org/2001/XMLSchema" xmlns:p="http://schemas.microsoft.com/office/2006/metadata/properties" xmlns:ns2="9251f95f-e64c-4a0f-b1b3-e21831db74bd" xmlns:ns3="bfd8c72c-ec45-474d-aa0b-0a668a3a9c26" targetNamespace="http://schemas.microsoft.com/office/2006/metadata/properties" ma:root="true" ma:fieldsID="be102aef53f7c02004c3bc89e41a6660" ns2:_="" ns3:_="">
    <xsd:import namespace="9251f95f-e64c-4a0f-b1b3-e21831db74bd"/>
    <xsd:import namespace="bfd8c72c-ec45-474d-aa0b-0a668a3a9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1f95f-e64c-4a0f-b1b3-e21831db7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8c72c-ec45-474d-aa0b-0a668a3a9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8b298e-6987-44bb-95e5-76b1154f47ee}" ma:internalName="TaxCatchAll" ma:showField="CatchAllData" ma:web="bfd8c72c-ec45-474d-aa0b-0a668a3a9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88237-7BC2-4AF1-8409-AB639F3711C2}">
  <ds:schemaRefs>
    <ds:schemaRef ds:uri="http://schemas.microsoft.com/office/2006/documentManagement/types"/>
    <ds:schemaRef ds:uri="9251f95f-e64c-4a0f-b1b3-e21831db74bd"/>
    <ds:schemaRef ds:uri="http://schemas.microsoft.com/office/infopath/2007/PartnerControls"/>
    <ds:schemaRef ds:uri="http://purl.org/dc/elements/1.1/"/>
    <ds:schemaRef ds:uri="bfd8c72c-ec45-474d-aa0b-0a668a3a9c2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AAA5F8-494B-458C-905E-484DD1F7A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658D5-5902-4798-A66D-4BD87A47DD5C}">
  <ds:schemaRefs>
    <ds:schemaRef ds:uri="9251f95f-e64c-4a0f-b1b3-e21831db74bd"/>
    <ds:schemaRef ds:uri="bfd8c72c-ec45-474d-aa0b-0a668a3a9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281</Words>
  <Application>Microsoft Office PowerPoint</Application>
  <PresentationFormat>Breitbild</PresentationFormat>
  <Paragraphs>114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Struttura predefinita</vt:lpstr>
      <vt:lpstr>Benutzerdefiniertes Design</vt:lpstr>
      <vt:lpstr>PowerPoint-Präsentation</vt:lpstr>
      <vt:lpstr>PowerPoint-Präsentation</vt:lpstr>
      <vt:lpstr>PowerPoint-Präsentation</vt:lpstr>
      <vt:lpstr>Deutsche Berufsbildung</vt:lpstr>
      <vt:lpstr>Bewertungen der staatlichen Abschlussprüfung an den deutschsprachigen Ober- und Berufsfachschulen - 2024/2025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Canins, Lidia</cp:lastModifiedBy>
  <cp:revision>54</cp:revision>
  <cp:lastPrinted>2024-07-11T08:20:05Z</cp:lastPrinted>
  <dcterms:created xsi:type="dcterms:W3CDTF">2015-08-05T14:20:00Z</dcterms:created>
  <dcterms:modified xsi:type="dcterms:W3CDTF">2025-07-11T08:37:21Z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0x010100619E9DAB361EB741B60A479A2D8D8150</vt:lpwstr>
  </property>
  <property fmtid="{D5CDD505-2E9C-101B-9397-08002B2CF9AE}" pid="3" name="MediaServiceImageTags">
    <vt:lpwstr/>
  </property>
</Properties>
</file>