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279" r:id="rId5"/>
    <p:sldId id="278" r:id="rId6"/>
    <p:sldId id="267" r:id="rId7"/>
    <p:sldId id="289" r:id="rId8"/>
    <p:sldId id="309" r:id="rId9"/>
    <p:sldId id="288" r:id="rId10"/>
    <p:sldId id="281" r:id="rId11"/>
    <p:sldId id="296" r:id="rId12"/>
    <p:sldId id="287" r:id="rId13"/>
    <p:sldId id="308" r:id="rId14"/>
    <p:sldId id="276" r:id="rId15"/>
    <p:sldId id="270" r:id="rId16"/>
    <p:sldId id="291" r:id="rId17"/>
    <p:sldId id="292" r:id="rId18"/>
    <p:sldId id="310" r:id="rId19"/>
    <p:sldId id="293" r:id="rId20"/>
    <p:sldId id="294" r:id="rId21"/>
    <p:sldId id="311" r:id="rId22"/>
    <p:sldId id="295" r:id="rId23"/>
    <p:sldId id="297" r:id="rId24"/>
    <p:sldId id="298" r:id="rId25"/>
    <p:sldId id="299" r:id="rId26"/>
    <p:sldId id="306" r:id="rId27"/>
    <p:sldId id="300" r:id="rId28"/>
    <p:sldId id="301" r:id="rId29"/>
    <p:sldId id="312" r:id="rId30"/>
    <p:sldId id="313" r:id="rId31"/>
    <p:sldId id="314" r:id="rId32"/>
  </p:sldIdLst>
  <p:sldSz cx="12192000" cy="6858000"/>
  <p:notesSz cx="6858000" cy="9144000"/>
  <p:defaultTextStyle>
    <a:defPPr>
      <a:defRPr lang="de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7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/>
    <p:restoredTop sz="96327"/>
  </p:normalViewPr>
  <p:slideViewPr>
    <p:cSldViewPr snapToGrid="0" snapToObjects="1" showGuides="1">
      <p:cViewPr varScale="1">
        <p:scale>
          <a:sx n="107" d="100"/>
          <a:sy n="107" d="100"/>
        </p:scale>
        <p:origin x="144" y="258"/>
      </p:cViewPr>
      <p:guideLst>
        <p:guide orient="horz" pos="2092"/>
        <p:guide pos="37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82776-E435-40F7-9EE3-E0646325194F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1C608-B35F-4E0E-8E90-A17C36E916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974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–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867A628-A536-4319-8206-7CC383516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l="6016" t="40235" r="7060" b="4145"/>
          <a:stretch/>
        </p:blipFill>
        <p:spPr>
          <a:xfrm>
            <a:off x="-48000" y="1636613"/>
            <a:ext cx="12240000" cy="5221387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9E95CFA9-68DD-5745-8EBE-FC9099B3DE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1191" y="3155609"/>
            <a:ext cx="5618427" cy="1337603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Titolo</a:t>
            </a:r>
            <a:br>
              <a:rPr lang="de-DE" dirty="0"/>
            </a:b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EB135CA7-1CE0-9E47-9694-23BD56ADF2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3030" y="5943350"/>
            <a:ext cx="9425940" cy="395422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/>
          <a:lstStyle>
            <a:lvl1pPr marL="0" indent="0" algn="ctr">
              <a:buFontTx/>
              <a:buNone/>
              <a:defRPr sz="2500">
                <a:solidFill>
                  <a:schemeClr val="tx1"/>
                </a:solidFill>
              </a:defRPr>
            </a:lvl1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Datum/</a:t>
            </a:r>
            <a:r>
              <a:rPr lang="de-DE" dirty="0" err="1"/>
              <a:t>data</a:t>
            </a:r>
            <a:endParaRPr lang="de-DE" dirty="0"/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D266C343-45AF-43CF-9F9F-C14A6D518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100" y="3157200"/>
            <a:ext cx="5838091" cy="1337603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/>
          <a:lstStyle>
            <a:lvl1pPr marL="0" indent="0" algn="ctr">
              <a:buNone/>
              <a:defRPr sz="4400">
                <a:latin typeface="+mj-lt"/>
              </a:defRPr>
            </a:lvl1pPr>
          </a:lstStyle>
          <a:p>
            <a:pPr lvl="0"/>
            <a:r>
              <a:rPr lang="it-IT" dirty="0" err="1"/>
              <a:t>Titel</a:t>
            </a:r>
            <a:endParaRPr lang="it-IT" dirty="0"/>
          </a:p>
          <a:p>
            <a:pPr lvl="0"/>
            <a:r>
              <a:rPr lang="it-IT" dirty="0" err="1"/>
              <a:t>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4885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 –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dificio, esterni, edificio governativo, pietra&#10;&#10;Descrizione generata automaticamente">
            <a:extLst>
              <a:ext uri="{FF2B5EF4-FFF2-40B4-BE49-F238E27FC236}">
                <a16:creationId xmlns:a16="http://schemas.microsoft.com/office/drawing/2014/main" id="{ACD0E887-87D7-4FC3-9DCE-3B6A8EF16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5709" y="1726784"/>
            <a:ext cx="6676292" cy="4456425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9E95CFA9-68DD-5745-8EBE-FC9099B3DE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3688243"/>
            <a:ext cx="5515707" cy="1243401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Titolo</a:t>
            </a:r>
            <a:br>
              <a:rPr lang="de-DE" dirty="0"/>
            </a:b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EB135CA7-1CE0-9E47-9694-23BD56ADF2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787787"/>
            <a:ext cx="5515708" cy="395422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/>
          <a:lstStyle>
            <a:lvl1pPr marL="0" indent="0" algn="ctr">
              <a:buFontTx/>
              <a:buNone/>
              <a:defRPr sz="2500">
                <a:solidFill>
                  <a:schemeClr val="tx1"/>
                </a:solidFill>
              </a:defRPr>
            </a:lvl1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Datum/</a:t>
            </a:r>
            <a:r>
              <a:rPr lang="de-DE" dirty="0" err="1"/>
              <a:t>data</a:t>
            </a:r>
            <a:endParaRPr lang="de-DE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B6CB7ED-176A-4674-B730-2624D0FF61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02199" y="5051710"/>
            <a:ext cx="1392835" cy="108000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softEdge rad="12700"/>
          </a:effectLst>
        </p:spPr>
      </p:pic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6355420E-74D5-419D-AF4B-326873BD90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085813"/>
            <a:ext cx="5515709" cy="12434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latin typeface="+mj-lt"/>
              </a:defRPr>
            </a:lvl1pPr>
          </a:lstStyle>
          <a:p>
            <a:pPr lvl="0"/>
            <a:r>
              <a:rPr lang="it-IT" dirty="0" err="1"/>
              <a:t>Titel</a:t>
            </a:r>
            <a:endParaRPr lang="it-IT" dirty="0"/>
          </a:p>
          <a:p>
            <a:pPr lvl="0"/>
            <a:r>
              <a:rPr lang="it-IT" dirty="0" err="1"/>
              <a:t>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6045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9D3328F-3D7F-0749-A9FB-F23B6A6481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8538" y="2799080"/>
            <a:ext cx="4891722" cy="28174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</a:t>
            </a:r>
          </a:p>
          <a:p>
            <a:pPr lvl="4"/>
            <a:endParaRPr lang="de-DE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1611042"/>
            <a:ext cx="10157142" cy="8851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Titel/</a:t>
            </a: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13" name="Textplatzhalter 15">
            <a:extLst>
              <a:ext uri="{FF2B5EF4-FFF2-40B4-BE49-F238E27FC236}">
                <a16:creationId xmlns:a16="http://schemas.microsoft.com/office/drawing/2014/main" id="{C073B678-E877-F740-A281-D309BB1745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0618" y="2799080"/>
            <a:ext cx="4891722" cy="28174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 err="1"/>
              <a:t>Testo</a:t>
            </a:r>
            <a:r>
              <a:rPr lang="de-DE" dirty="0"/>
              <a:t> </a:t>
            </a:r>
          </a:p>
          <a:p>
            <a:pPr lvl="4"/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2FDF0AA-5C97-7243-A9E4-67ADAB7B77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606AA17-D688-174D-82CC-E18C58E30E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  <p:sp>
        <p:nvSpPr>
          <p:cNvPr id="18" name="Line 39">
            <a:extLst>
              <a:ext uri="{FF2B5EF4-FFF2-40B4-BE49-F238E27FC236}">
                <a16:creationId xmlns:a16="http://schemas.microsoft.com/office/drawing/2014/main" id="{2B009B6E-2863-254B-A5E7-068F87C8DDF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735015" y="6346940"/>
            <a:ext cx="8272585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76E4B31-F86B-4D01-82B9-BA046F931F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481" y="5860800"/>
            <a:ext cx="1021412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65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9D3328F-3D7F-0749-A9FB-F23B6A6481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8538" y="2799080"/>
            <a:ext cx="4891722" cy="28174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</a:t>
            </a:r>
          </a:p>
          <a:p>
            <a:pPr lvl="4"/>
            <a:endParaRPr lang="de-DE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1611042"/>
            <a:ext cx="10157142" cy="8851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Titel/</a:t>
            </a: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13" name="Textplatzhalter 15">
            <a:extLst>
              <a:ext uri="{FF2B5EF4-FFF2-40B4-BE49-F238E27FC236}">
                <a16:creationId xmlns:a16="http://schemas.microsoft.com/office/drawing/2014/main" id="{C073B678-E877-F740-A281-D309BB1745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0618" y="2799080"/>
            <a:ext cx="4891722" cy="28174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 err="1"/>
              <a:t>Testo</a:t>
            </a:r>
            <a:r>
              <a:rPr lang="de-DE" dirty="0"/>
              <a:t> </a:t>
            </a:r>
          </a:p>
          <a:p>
            <a:pPr lvl="4"/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2FDF0AA-5C97-7243-A9E4-67ADAB7B77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606AA17-D688-174D-82CC-E18C58E30E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  <p:sp>
        <p:nvSpPr>
          <p:cNvPr id="18" name="Line 39">
            <a:extLst>
              <a:ext uri="{FF2B5EF4-FFF2-40B4-BE49-F238E27FC236}">
                <a16:creationId xmlns:a16="http://schemas.microsoft.com/office/drawing/2014/main" id="{2B009B6E-2863-254B-A5E7-068F87C8DDF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582615" y="6346940"/>
            <a:ext cx="8424985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B3912A7-4248-4909-B002-E791D1DB2E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107" y="58608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69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aehlung_ElencoPunt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1611042"/>
            <a:ext cx="10157142" cy="8851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Titel/</a:t>
            </a: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001A19-02EF-2C42-BD86-D2771BE240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539" y="2824163"/>
            <a:ext cx="4955221" cy="285591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C00000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rgbClr val="C00000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rgbClr val="C00000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/>
            </a:lvl4pPr>
            <a:lvl5pPr marL="2057400" indent="-228600">
              <a:buClr>
                <a:srgbClr val="C00000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21AC7BB-9BEB-F345-A6FE-423062A280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8075" y="2824163"/>
            <a:ext cx="4967288" cy="29464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C00000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rgbClr val="C00000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rgbClr val="C00000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/>
            </a:lvl4pPr>
            <a:lvl5pPr marL="2057400" indent="-228600">
              <a:buClr>
                <a:srgbClr val="C00000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Text Box 45">
            <a:extLst>
              <a:ext uri="{FF2B5EF4-FFF2-40B4-BE49-F238E27FC236}">
                <a16:creationId xmlns:a16="http://schemas.microsoft.com/office/drawing/2014/main" id="{DB164A65-C48D-2B4E-9E82-86275CDC1D1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098" y="6364720"/>
            <a:ext cx="4775666" cy="24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ts val="1300"/>
              </a:lnSpc>
              <a:spcBef>
                <a:spcPct val="0"/>
              </a:spcBef>
            </a:pPr>
            <a:r>
              <a:rPr lang="de-DE" altLang="de-IT" sz="800" b="1" dirty="0">
                <a:latin typeface="Arial" panose="020B0604020202020204" pitchFamily="34" charset="0"/>
              </a:rPr>
              <a:t>Titel der Präsentation/ </a:t>
            </a:r>
            <a:r>
              <a:rPr lang="de-DE" altLang="de-IT" sz="800" b="1" dirty="0" err="1">
                <a:latin typeface="Arial" panose="020B0604020202020204" pitchFamily="34" charset="0"/>
              </a:rPr>
              <a:t>Titolo</a:t>
            </a:r>
            <a:r>
              <a:rPr lang="de-DE" altLang="de-IT" sz="800" b="1" dirty="0">
                <a:latin typeface="Arial" panose="020B0604020202020204" pitchFamily="34" charset="0"/>
              </a:rPr>
              <a:t> della </a:t>
            </a:r>
            <a:r>
              <a:rPr lang="de-DE" altLang="de-IT" sz="800" b="1" dirty="0" err="1">
                <a:latin typeface="Arial" panose="020B0604020202020204" pitchFamily="34" charset="0"/>
              </a:rPr>
              <a:t>presentazione</a:t>
            </a:r>
            <a:r>
              <a:rPr lang="de-DE" altLang="de-IT" sz="800" b="1" dirty="0">
                <a:latin typeface="Arial" panose="020B0604020202020204" pitchFamily="34" charset="0"/>
              </a:rPr>
              <a:t>	Referent/Referentin/</a:t>
            </a:r>
            <a:r>
              <a:rPr lang="de-DE" altLang="de-IT" sz="800" b="1" dirty="0" err="1">
                <a:latin typeface="Arial" panose="020B0604020202020204" pitchFamily="34" charset="0"/>
              </a:rPr>
              <a:t>relatore</a:t>
            </a:r>
            <a:r>
              <a:rPr lang="de-DE" altLang="de-IT" sz="800" b="1" dirty="0">
                <a:latin typeface="Arial" panose="020B0604020202020204" pitchFamily="34" charset="0"/>
              </a:rPr>
              <a:t>/</a:t>
            </a:r>
            <a:r>
              <a:rPr lang="de-DE" altLang="de-IT" sz="800" b="1" dirty="0" err="1">
                <a:latin typeface="Arial" panose="020B0604020202020204" pitchFamily="34" charset="0"/>
              </a:rPr>
              <a:t>relatrice</a:t>
            </a:r>
            <a:endParaRPr lang="de-DE" altLang="de-IT" sz="800" b="1" dirty="0">
              <a:latin typeface="Arial" panose="020B0604020202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44F7671-2C1C-4A4B-8A17-A70881E7FF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sp>
        <p:nvSpPr>
          <p:cNvPr id="18" name="Line 39">
            <a:extLst>
              <a:ext uri="{FF2B5EF4-FFF2-40B4-BE49-F238E27FC236}">
                <a16:creationId xmlns:a16="http://schemas.microsoft.com/office/drawing/2014/main" id="{D4172E3C-B7B2-2140-AB1D-2B35DA4F80E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98538" y="6346940"/>
            <a:ext cx="9009062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C7D64D67-ED88-C847-9E1B-9359030BF8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0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_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1611042"/>
            <a:ext cx="10157142" cy="8851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Titel/</a:t>
            </a: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26097638-6DE7-7247-ABF0-F8F9035AA8C9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98538" y="2784475"/>
            <a:ext cx="10156825" cy="266065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2" name="Text Box 45">
            <a:extLst>
              <a:ext uri="{FF2B5EF4-FFF2-40B4-BE49-F238E27FC236}">
                <a16:creationId xmlns:a16="http://schemas.microsoft.com/office/drawing/2014/main" id="{ABDD0012-CBB4-1043-9185-22798E4B3C7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098" y="6364720"/>
            <a:ext cx="4775666" cy="24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ts val="1300"/>
              </a:lnSpc>
              <a:spcBef>
                <a:spcPct val="0"/>
              </a:spcBef>
            </a:pPr>
            <a:r>
              <a:rPr lang="de-DE" altLang="de-IT" sz="800" b="1" dirty="0">
                <a:latin typeface="Arial" panose="020B0604020202020204" pitchFamily="34" charset="0"/>
              </a:rPr>
              <a:t>Titel der Präsentation/ </a:t>
            </a:r>
            <a:r>
              <a:rPr lang="de-DE" altLang="de-IT" sz="800" b="1" dirty="0" err="1">
                <a:latin typeface="Arial" panose="020B0604020202020204" pitchFamily="34" charset="0"/>
              </a:rPr>
              <a:t>Titolo</a:t>
            </a:r>
            <a:r>
              <a:rPr lang="de-DE" altLang="de-IT" sz="800" b="1" dirty="0">
                <a:latin typeface="Arial" panose="020B0604020202020204" pitchFamily="34" charset="0"/>
              </a:rPr>
              <a:t> della </a:t>
            </a:r>
            <a:r>
              <a:rPr lang="de-DE" altLang="de-IT" sz="800" b="1" dirty="0" err="1">
                <a:latin typeface="Arial" panose="020B0604020202020204" pitchFamily="34" charset="0"/>
              </a:rPr>
              <a:t>presentazione</a:t>
            </a:r>
            <a:r>
              <a:rPr lang="de-DE" altLang="de-IT" sz="800" b="1" dirty="0">
                <a:latin typeface="Arial" panose="020B0604020202020204" pitchFamily="34" charset="0"/>
              </a:rPr>
              <a:t>	Referent/Referentin/</a:t>
            </a:r>
            <a:r>
              <a:rPr lang="de-DE" altLang="de-IT" sz="800" b="1" dirty="0" err="1">
                <a:latin typeface="Arial" panose="020B0604020202020204" pitchFamily="34" charset="0"/>
              </a:rPr>
              <a:t>relatore</a:t>
            </a:r>
            <a:r>
              <a:rPr lang="de-DE" altLang="de-IT" sz="800" b="1" dirty="0">
                <a:latin typeface="Arial" panose="020B0604020202020204" pitchFamily="34" charset="0"/>
              </a:rPr>
              <a:t>/</a:t>
            </a:r>
            <a:r>
              <a:rPr lang="de-DE" altLang="de-IT" sz="800" b="1" dirty="0" err="1">
                <a:latin typeface="Arial" panose="020B0604020202020204" pitchFamily="34" charset="0"/>
              </a:rPr>
              <a:t>relatrice</a:t>
            </a:r>
            <a:endParaRPr lang="de-DE" altLang="de-IT" sz="800" b="1" dirty="0">
              <a:latin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B3B941C-0E10-824A-833A-5DB2EE7DE8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sp>
        <p:nvSpPr>
          <p:cNvPr id="16" name="Line 39">
            <a:extLst>
              <a:ext uri="{FF2B5EF4-FFF2-40B4-BE49-F238E27FC236}">
                <a16:creationId xmlns:a16="http://schemas.microsoft.com/office/drawing/2014/main" id="{716E2B8D-F680-904B-89F0-412C9F49DFB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98538" y="6346940"/>
            <a:ext cx="9009062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FC80AE59-2F04-5244-9FB9-87AF72E311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29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_Cap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2833044"/>
            <a:ext cx="10325100" cy="79152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Kapitel/</a:t>
            </a:r>
            <a:r>
              <a:rPr lang="de-DE" dirty="0" err="1"/>
              <a:t>Capitolo</a:t>
            </a:r>
            <a:endParaRPr lang="de-DE" dirty="0"/>
          </a:p>
        </p:txBody>
      </p:sp>
      <p:sp>
        <p:nvSpPr>
          <p:cNvPr id="14" name="Text Box 45">
            <a:extLst>
              <a:ext uri="{FF2B5EF4-FFF2-40B4-BE49-F238E27FC236}">
                <a16:creationId xmlns:a16="http://schemas.microsoft.com/office/drawing/2014/main" id="{58AE6F72-7564-084F-AFB5-6EBA1B26C8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098" y="6364720"/>
            <a:ext cx="4775666" cy="24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ts val="1300"/>
              </a:lnSpc>
              <a:spcBef>
                <a:spcPct val="0"/>
              </a:spcBef>
            </a:pPr>
            <a:r>
              <a:rPr lang="de-DE" altLang="de-IT" sz="800" b="1" dirty="0">
                <a:latin typeface="Arial" panose="020B0604020202020204" pitchFamily="34" charset="0"/>
              </a:rPr>
              <a:t>Titel der Präsentation/ </a:t>
            </a:r>
            <a:r>
              <a:rPr lang="de-DE" altLang="de-IT" sz="800" b="1" dirty="0" err="1">
                <a:latin typeface="Arial" panose="020B0604020202020204" pitchFamily="34" charset="0"/>
              </a:rPr>
              <a:t>Titolo</a:t>
            </a:r>
            <a:r>
              <a:rPr lang="de-DE" altLang="de-IT" sz="800" b="1" dirty="0">
                <a:latin typeface="Arial" panose="020B0604020202020204" pitchFamily="34" charset="0"/>
              </a:rPr>
              <a:t> della </a:t>
            </a:r>
            <a:r>
              <a:rPr lang="de-DE" altLang="de-IT" sz="800" b="1" dirty="0" err="1">
                <a:latin typeface="Arial" panose="020B0604020202020204" pitchFamily="34" charset="0"/>
              </a:rPr>
              <a:t>presentazione</a:t>
            </a:r>
            <a:r>
              <a:rPr lang="de-DE" altLang="de-IT" sz="800" b="1" dirty="0">
                <a:latin typeface="Arial" panose="020B0604020202020204" pitchFamily="34" charset="0"/>
              </a:rPr>
              <a:t>	Referent/Referentin/</a:t>
            </a:r>
            <a:r>
              <a:rPr lang="de-DE" altLang="de-IT" sz="800" b="1" dirty="0" err="1">
                <a:latin typeface="Arial" panose="020B0604020202020204" pitchFamily="34" charset="0"/>
              </a:rPr>
              <a:t>relatore</a:t>
            </a:r>
            <a:r>
              <a:rPr lang="de-DE" altLang="de-IT" sz="800" b="1" dirty="0">
                <a:latin typeface="Arial" panose="020B0604020202020204" pitchFamily="34" charset="0"/>
              </a:rPr>
              <a:t>/</a:t>
            </a:r>
            <a:r>
              <a:rPr lang="de-DE" altLang="de-IT" sz="800" b="1" dirty="0" err="1">
                <a:latin typeface="Arial" panose="020B0604020202020204" pitchFamily="34" charset="0"/>
              </a:rPr>
              <a:t>relatrice</a:t>
            </a:r>
            <a:endParaRPr lang="de-DE" altLang="de-IT" sz="800" b="1" dirty="0">
              <a:latin typeface="Arial" panose="020B0604020202020204" pitchFamily="34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26FE294-C510-1A4D-858D-4AB9BC919F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sp>
        <p:nvSpPr>
          <p:cNvPr id="21" name="Line 39">
            <a:extLst>
              <a:ext uri="{FF2B5EF4-FFF2-40B4-BE49-F238E27FC236}">
                <a16:creationId xmlns:a16="http://schemas.microsoft.com/office/drawing/2014/main" id="{BCD465EC-F032-8F4A-AB24-E596E10DCC7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98538" y="6346940"/>
            <a:ext cx="9009062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6ACF5B7C-2234-6E45-8320-9363A5EAAA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63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4CC2849-6C40-8040-A319-77D682817A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501390"/>
            <a:ext cx="12191999" cy="5356610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B19C107-82DE-1C49-BE6F-931955E0F7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244340"/>
            <a:ext cx="5006975" cy="1905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Kontaktdaten/</a:t>
            </a:r>
            <a:r>
              <a:rPr lang="de-DE" dirty="0" err="1"/>
              <a:t>dati</a:t>
            </a:r>
            <a:r>
              <a:rPr lang="de-DE" dirty="0"/>
              <a:t> di </a:t>
            </a:r>
            <a:r>
              <a:rPr lang="de-DE" dirty="0" err="1"/>
              <a:t>contatto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806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7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6" r:id="rId2"/>
    <p:sldLayoutId id="2147483649" r:id="rId3"/>
    <p:sldLayoutId id="2147483665" r:id="rId4"/>
    <p:sldLayoutId id="2147483663" r:id="rId5"/>
    <p:sldLayoutId id="2147483664" r:id="rId6"/>
    <p:sldLayoutId id="2147483661" r:id="rId7"/>
    <p:sldLayoutId id="214748366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4F1C50C-10AD-48D1-AAEB-93D63C3593CB}"/>
              </a:ext>
            </a:extLst>
          </p:cNvPr>
          <p:cNvSpPr/>
          <p:nvPr/>
        </p:nvSpPr>
        <p:spPr>
          <a:xfrm>
            <a:off x="1224624" y="1790366"/>
            <a:ext cx="9582713" cy="258532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PROGRAMMA EDILIZIA PUBBLICA 2025-2027</a:t>
            </a:r>
          </a:p>
          <a:p>
            <a:pPr algn="ctr"/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HOCHBAUPROGRAMM 2025-2027</a:t>
            </a:r>
          </a:p>
          <a:p>
            <a:pPr algn="ctr"/>
            <a:endParaRPr lang="it-IT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DIPARTIMENTO OPERE PUBBLICHE, VALORIZZAZIONE DEL PATRIMONIO, LIBRO FONDIARIO E CATASTO</a:t>
            </a:r>
          </a:p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RESSORT HOCHBAU, VALORISIERUNG DES VERMÖGENS, GRUNDBUCH UND KATASTER </a:t>
            </a:r>
          </a:p>
          <a:p>
            <a:pPr algn="ctr"/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29">
            <a:extLst>
              <a:ext uri="{FF2B5EF4-FFF2-40B4-BE49-F238E27FC236}">
                <a16:creationId xmlns:a16="http://schemas.microsoft.com/office/drawing/2014/main" id="{3D3E51FF-1FA8-4808-9864-46C07F1A3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9025" y="5009297"/>
            <a:ext cx="4454556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it-IT" altLang="it-IT" sz="2000" b="1" dirty="0">
                <a:latin typeface="Arial" panose="020B0604020202020204" pitchFamily="34" charset="0"/>
              </a:rPr>
              <a:t>Christian Bianchi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it-IT" altLang="it-IT" sz="2000" dirty="0">
                <a:latin typeface="Arial" panose="020B0604020202020204" pitchFamily="34" charset="0"/>
              </a:rPr>
              <a:t>Assessore provinciale/Landesrat </a:t>
            </a:r>
          </a:p>
        </p:txBody>
      </p:sp>
    </p:spTree>
    <p:extLst>
      <p:ext uri="{BB962C8B-B14F-4D97-AF65-F5344CB8AC3E}">
        <p14:creationId xmlns:p14="http://schemas.microsoft.com/office/powerpoint/2010/main" val="4103377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036D0-7F26-9B38-B09B-FA2AE7EC3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6AA6DCD-9E6F-C833-F76E-1FE9D8C10E94}"/>
              </a:ext>
            </a:extLst>
          </p:cNvPr>
          <p:cNvSpPr/>
          <p:nvPr/>
        </p:nvSpPr>
        <p:spPr>
          <a:xfrm>
            <a:off x="2162464" y="418959"/>
            <a:ext cx="7478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/>
              <a:t>Alcune opere, la cui </a:t>
            </a:r>
            <a:r>
              <a:rPr lang="it-IT" sz="1200" b="1" dirty="0"/>
              <a:t>pubblicazione</a:t>
            </a:r>
            <a:r>
              <a:rPr lang="it-IT" sz="1200" dirty="0"/>
              <a:t> per l'appalto dei </a:t>
            </a:r>
            <a:r>
              <a:rPr lang="it-IT" sz="1200" b="1" dirty="0"/>
              <a:t>lavori</a:t>
            </a:r>
            <a:r>
              <a:rPr lang="it-IT" sz="1200" dirty="0"/>
              <a:t> è prevista </a:t>
            </a:r>
            <a:r>
              <a:rPr lang="it-IT" sz="1200" b="1" dirty="0"/>
              <a:t>entro il 2025.</a:t>
            </a:r>
          </a:p>
          <a:p>
            <a:pPr algn="ctr"/>
            <a:r>
              <a:rPr lang="it-IT" sz="1200" dirty="0" err="1"/>
              <a:t>Einige</a:t>
            </a:r>
            <a:r>
              <a:rPr lang="it-IT" sz="1200" dirty="0"/>
              <a:t> </a:t>
            </a:r>
            <a:r>
              <a:rPr lang="it-IT" sz="1200" dirty="0" err="1"/>
              <a:t>Bauten</a:t>
            </a:r>
            <a:r>
              <a:rPr lang="it-IT" sz="1200" dirty="0"/>
              <a:t>, </a:t>
            </a:r>
            <a:r>
              <a:rPr lang="it-IT" sz="1200" dirty="0" err="1"/>
              <a:t>deren</a:t>
            </a:r>
            <a:r>
              <a:rPr lang="it-IT" sz="1200" dirty="0"/>
              <a:t> </a:t>
            </a:r>
            <a:r>
              <a:rPr lang="it-IT" sz="1200" b="1" dirty="0" err="1"/>
              <a:t>Arbeiten</a:t>
            </a:r>
            <a:r>
              <a:rPr lang="it-IT" sz="1200" b="1" dirty="0"/>
              <a:t> </a:t>
            </a:r>
            <a:r>
              <a:rPr lang="it-IT" sz="1200" b="1" dirty="0" err="1"/>
              <a:t>voraussichtlich</a:t>
            </a:r>
            <a:r>
              <a:rPr lang="it-IT" sz="1200" b="1" dirty="0"/>
              <a:t> </a:t>
            </a:r>
            <a:r>
              <a:rPr lang="it-IT" sz="1200" b="1" dirty="0" err="1"/>
              <a:t>innerhalb</a:t>
            </a:r>
            <a:r>
              <a:rPr lang="it-IT" sz="1200" b="1" dirty="0"/>
              <a:t> 2025 </a:t>
            </a:r>
            <a:r>
              <a:rPr lang="it-IT" sz="1200" b="1" dirty="0" err="1"/>
              <a:t>ausgeschrieben</a:t>
            </a:r>
            <a:r>
              <a:rPr lang="it-IT" sz="1200" dirty="0"/>
              <a:t> </a:t>
            </a:r>
            <a:r>
              <a:rPr lang="it-IT" sz="1200" dirty="0" err="1"/>
              <a:t>werden</a:t>
            </a:r>
            <a:r>
              <a:rPr lang="it-IT" sz="1200" dirty="0"/>
              <a:t>.</a:t>
            </a:r>
          </a:p>
        </p:txBody>
      </p:sp>
      <p:graphicFrame>
        <p:nvGraphicFramePr>
          <p:cNvPr id="5" name="Tabella 7">
            <a:extLst>
              <a:ext uri="{FF2B5EF4-FFF2-40B4-BE49-F238E27FC236}">
                <a16:creationId xmlns:a16="http://schemas.microsoft.com/office/drawing/2014/main" id="{DF76F5EA-F226-B51B-BBC0-8FAE7BCB4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980243"/>
              </p:ext>
            </p:extLst>
          </p:nvPr>
        </p:nvGraphicFramePr>
        <p:xfrm>
          <a:off x="532852" y="1027933"/>
          <a:ext cx="11150162" cy="3903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250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7868086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  <a:gridCol w="1570826">
                  <a:extLst>
                    <a:ext uri="{9D8B030D-6E8A-4147-A177-3AD203B41FA5}">
                      <a16:colId xmlns:a16="http://schemas.microsoft.com/office/drawing/2014/main" val="3203117749"/>
                    </a:ext>
                  </a:extLst>
                </a:gridCol>
              </a:tblGrid>
              <a:tr h="343305">
                <a:tc>
                  <a:txBody>
                    <a:bodyPr/>
                    <a:lstStyle/>
                    <a:p>
                      <a:r>
                        <a:rPr lang="de-DE" sz="1400" dirty="0"/>
                        <a:t>Comune Gemeinde 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 - Bauvorhaben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Inizio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Lavori</a:t>
                      </a:r>
                      <a:endParaRPr lang="de-DE" sz="1200" dirty="0"/>
                    </a:p>
                    <a:p>
                      <a:r>
                        <a:rPr lang="it-IT" sz="1200" spc="-50" baseline="0" dirty="0" err="1"/>
                        <a:t>Beginn</a:t>
                      </a:r>
                      <a:r>
                        <a:rPr lang="it-IT" sz="1200" spc="-50" baseline="0" dirty="0"/>
                        <a:t> </a:t>
                      </a:r>
                      <a:r>
                        <a:rPr lang="it-IT" sz="1200" spc="-50" baseline="0" dirty="0" err="1"/>
                        <a:t>der</a:t>
                      </a:r>
                      <a:r>
                        <a:rPr lang="it-IT" sz="1200" spc="-50" baseline="0" dirty="0"/>
                        <a:t> </a:t>
                      </a:r>
                      <a:r>
                        <a:rPr lang="it-IT" sz="1200" spc="-50" baseline="0" dirty="0" err="1"/>
                        <a:t>Arbeiten</a:t>
                      </a:r>
                      <a:endParaRPr lang="it-IT" sz="1200" spc="-5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556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Bolzano – Bozen</a:t>
                      </a: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dirty="0"/>
                        <a:t>Nuova costruzione e ristrutturazione </a:t>
                      </a:r>
                      <a:r>
                        <a:rPr lang="it-IT" sz="1200" b="1" dirty="0"/>
                        <a:t>edificio servizi di soccorso presso l'ospedale di Bolzano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Neubau und Umbau Gebäude der </a:t>
                      </a:r>
                      <a:r>
                        <a:rPr lang="de-DE" sz="1200" b="1" dirty="0"/>
                        <a:t>Rettungsdienste beim KH Bozen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de-DE" sz="1200"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dirty="0"/>
                        <a:t>Risanamento ed ampliamento sotterraneo - Arredamento deposito e sale espositive, aggiornamento mostra permanente - </a:t>
                      </a:r>
                      <a:r>
                        <a:rPr lang="it-IT" sz="1200" b="1" dirty="0"/>
                        <a:t>Museo delle Scienze Naturali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Sanierung und unterirdische Erweiterung - Einrichtung Depot- und Ausstellungsräume, Aktualisierung Dauerausstellung - </a:t>
                      </a:r>
                      <a:r>
                        <a:rPr lang="de-DE" sz="1200" b="1" dirty="0"/>
                        <a:t>Naturmuseum Südtirol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2026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de-DE" sz="1200" b="0" kern="300" baseline="0" dirty="0">
                        <a:effectLst/>
                        <a:latin typeface="+mn-lt"/>
                        <a:ea typeface="+mn-ea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de-DE" sz="1200" b="0" kern="300" baseline="0" dirty="0">
                        <a:effectLst/>
                        <a:latin typeface="+mn-lt"/>
                        <a:ea typeface="+mn-ea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2026</a:t>
                      </a:r>
                      <a:endParaRPr lang="it-IT" sz="1200" b="0" kern="300" baseline="0" dirty="0"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892088"/>
                  </a:ext>
                </a:extLst>
              </a:tr>
              <a:tr h="5508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Corvara – Corvara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dirty="0"/>
                        <a:t>Costruzione</a:t>
                      </a:r>
                      <a:r>
                        <a:rPr lang="it-IT" sz="1200" b="1" dirty="0"/>
                        <a:t> punto logistico di Corvara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dirty="0" err="1"/>
                        <a:t>Neubau</a:t>
                      </a:r>
                      <a:r>
                        <a:rPr lang="it-IT" sz="1200" b="1" dirty="0"/>
                        <a:t> </a:t>
                      </a:r>
                      <a:r>
                        <a:rPr lang="it-IT" sz="1200" b="1" dirty="0" err="1"/>
                        <a:t>Straßenstützpunkt</a:t>
                      </a:r>
                      <a:r>
                        <a:rPr lang="it-IT" sz="1200" b="1" dirty="0"/>
                        <a:t> Corvara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223954"/>
                  </a:ext>
                </a:extLst>
              </a:tr>
              <a:tr h="4505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Lana – Lana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Realizzazione nuovo </a:t>
                      </a:r>
                      <a:r>
                        <a:rPr lang="it-IT" sz="1200" b="1" kern="300" baseline="0" dirty="0">
                          <a:effectLst/>
                          <a:latin typeface="+mn-lt"/>
                          <a:ea typeface="+mn-ea"/>
                        </a:rPr>
                        <a:t>Cantiere Provinciale Lana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200" b="0" kern="300" baseline="0" dirty="0" err="1">
                          <a:effectLst/>
                          <a:latin typeface="+mn-lt"/>
                          <a:ea typeface="+mn-ea"/>
                        </a:rPr>
                        <a:t>Neubau</a:t>
                      </a:r>
                      <a:r>
                        <a:rPr lang="it-IT" sz="1200" b="1" kern="300" baseline="0" dirty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it-IT" sz="1200" b="1" kern="300" baseline="0" dirty="0" err="1">
                          <a:effectLst/>
                          <a:latin typeface="+mn-lt"/>
                          <a:ea typeface="+mn-ea"/>
                        </a:rPr>
                        <a:t>Landesbauhof</a:t>
                      </a:r>
                      <a:r>
                        <a:rPr lang="it-IT" sz="1200" b="1" kern="300" baseline="0" dirty="0">
                          <a:effectLst/>
                          <a:latin typeface="+mn-lt"/>
                          <a:ea typeface="+mn-ea"/>
                        </a:rPr>
                        <a:t> Lana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2026</a:t>
                      </a:r>
                      <a:endParaRPr lang="it-IT" sz="1200" b="0" kern="300" baseline="0" dirty="0"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393131"/>
                  </a:ext>
                </a:extLst>
              </a:tr>
              <a:tr h="5946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Curon Venosta - </a:t>
                      </a:r>
                      <a:r>
                        <a:rPr lang="de-DE" sz="1200" b="0" kern="300" baseline="0" dirty="0" err="1">
                          <a:effectLst/>
                          <a:latin typeface="+mn-lt"/>
                          <a:ea typeface="+mn-ea"/>
                        </a:rPr>
                        <a:t>Graun</a:t>
                      </a: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 im Vinschgau</a:t>
                      </a: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200" b="1" kern="300" baseline="0" dirty="0">
                          <a:effectLst/>
                          <a:latin typeface="+mn-lt"/>
                          <a:ea typeface="+mn-ea"/>
                        </a:rPr>
                        <a:t>Costruzione del rifugio Pio XI Palla Bianca </a:t>
                      </a: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sul nuovo sito in Vallelunga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200" b="1" kern="300" baseline="0" dirty="0">
                          <a:effectLst/>
                          <a:latin typeface="+mn-lt"/>
                          <a:ea typeface="+mn-ea"/>
                        </a:rPr>
                        <a:t>Neubau am neuen Standort der Weißkugelhütte</a:t>
                      </a: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 in </a:t>
                      </a:r>
                      <a:r>
                        <a:rPr lang="de-DE" sz="1200" b="0" kern="300" baseline="0" dirty="0" err="1">
                          <a:effectLst/>
                          <a:latin typeface="+mn-lt"/>
                          <a:ea typeface="+mn-ea"/>
                        </a:rPr>
                        <a:t>Langtaufers</a:t>
                      </a:r>
                      <a:endParaRPr lang="de-DE" sz="1200" b="0" kern="300" baseline="0" dirty="0">
                        <a:effectLst/>
                        <a:latin typeface="+mn-lt"/>
                        <a:ea typeface="+mn-ea"/>
                      </a:endParaRPr>
                    </a:p>
                    <a:p>
                      <a:pPr lvl="0">
                        <a:lnSpc>
                          <a:spcPct val="100000"/>
                        </a:lnSpc>
                      </a:pPr>
                      <a:endParaRPr lang="de-DE" sz="1200" b="0" kern="300" baseline="0" dirty="0">
                        <a:effectLst/>
                        <a:latin typeface="+mn-lt"/>
                        <a:ea typeface="+mn-e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1" dirty="0"/>
                        <a:t>Riqualificazione dell'areale presso il Campanile del Lago di Resia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1" dirty="0"/>
                        <a:t>Umgestaltung des Areals beim Kirchturm beim </a:t>
                      </a:r>
                      <a:r>
                        <a:rPr lang="de-DE" sz="1200" b="1" dirty="0" err="1"/>
                        <a:t>Reschensee</a:t>
                      </a:r>
                      <a:endParaRPr lang="it-IT" sz="1200" b="0" kern="300" baseline="0" dirty="0"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2026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de-DE" sz="1200" b="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de-DE" sz="1200" b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2026</a:t>
                      </a:r>
                      <a:endParaRPr lang="it-IT" sz="1200" b="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396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8743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6D4164-FAB1-4FCF-B3D0-F3719D2F43AB}"/>
              </a:ext>
            </a:extLst>
          </p:cNvPr>
          <p:cNvSpPr txBox="1"/>
          <p:nvPr/>
        </p:nvSpPr>
        <p:spPr>
          <a:xfrm>
            <a:off x="648070" y="491739"/>
            <a:ext cx="10795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Risanamento edificio </a:t>
            </a:r>
            <a:r>
              <a:rPr lang="de-DE" sz="1600" b="1" dirty="0"/>
              <a:t>Ex- </a:t>
            </a:r>
            <a:r>
              <a:rPr lang="de-DE" sz="1600" b="1" dirty="0" err="1"/>
              <a:t>Telefoni</a:t>
            </a:r>
            <a:r>
              <a:rPr lang="de-DE" sz="1600" b="1" dirty="0"/>
              <a:t> di Stato – SMART Up – Co-</a:t>
            </a:r>
            <a:r>
              <a:rPr lang="de-DE" sz="1600" b="1" dirty="0" err="1"/>
              <a:t>working</a:t>
            </a:r>
            <a:r>
              <a:rPr lang="de-DE" sz="1600" b="1" dirty="0"/>
              <a:t> e </a:t>
            </a:r>
            <a:r>
              <a:rPr lang="de-DE" sz="1600" b="1" dirty="0" err="1"/>
              <a:t>associazioni</a:t>
            </a:r>
            <a:r>
              <a:rPr lang="de-DE" sz="1600" b="1" dirty="0"/>
              <a:t> </a:t>
            </a:r>
            <a:r>
              <a:rPr lang="de-DE" sz="1600" dirty="0"/>
              <a:t>- 9,6 M €</a:t>
            </a:r>
          </a:p>
          <a:p>
            <a:pPr algn="ctr"/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iniziata la progettazione - fase progetto di fattibilità tecnico economica (PFTE)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de-DE" sz="1600" dirty="0"/>
          </a:p>
          <a:p>
            <a:pPr algn="ctr"/>
            <a:endParaRPr lang="de-DE" sz="1600" dirty="0"/>
          </a:p>
          <a:p>
            <a:pPr algn="ctr"/>
            <a:r>
              <a:rPr lang="de-DE" sz="1600" dirty="0"/>
              <a:t>Sanierung Gebäude </a:t>
            </a:r>
            <a:r>
              <a:rPr lang="de-DE" sz="1600" b="1" dirty="0"/>
              <a:t>Ex-Staatstelefone -  SMART Up – Coworking und Vereinshaus </a:t>
            </a:r>
            <a:r>
              <a:rPr lang="de-DE" sz="1600" dirty="0"/>
              <a:t>– 9,6 M €</a:t>
            </a:r>
          </a:p>
          <a:p>
            <a:pPr algn="ctr"/>
            <a:r>
              <a:rPr lang="de-DE" sz="1600" dirty="0"/>
              <a:t>Die Projektierung wurde in Angriff genommen – Phase technisch-wirtschaftliche Machbarkeitsprojekt </a:t>
            </a:r>
            <a:endParaRPr lang="it-IT" sz="1600" b="1" dirty="0"/>
          </a:p>
        </p:txBody>
      </p:sp>
      <p:pic>
        <p:nvPicPr>
          <p:cNvPr id="6" name="Immagine 5" descr="Immagine che contiene esterni, edificio, città, edificio governativo&#10;&#10;Descrizione generata automaticamente">
            <a:extLst>
              <a:ext uri="{FF2B5EF4-FFF2-40B4-BE49-F238E27FC236}">
                <a16:creationId xmlns:a16="http://schemas.microsoft.com/office/drawing/2014/main" id="{51C3572C-548E-4E3F-A6F4-C3CD571C2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52" y="2562564"/>
            <a:ext cx="2470097" cy="290235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1469AB0-E97F-47EA-955D-DB48CB13A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385" y="2562564"/>
            <a:ext cx="2856535" cy="293779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A5BA179-BE26-4CEC-8958-4D7D41648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655" y="2562564"/>
            <a:ext cx="2940228" cy="29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39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F12967EA-C6EA-454B-A7B3-ED65F55548F7}"/>
              </a:ext>
            </a:extLst>
          </p:cNvPr>
          <p:cNvSpPr/>
          <p:nvPr/>
        </p:nvSpPr>
        <p:spPr>
          <a:xfrm>
            <a:off x="1277675" y="609575"/>
            <a:ext cx="88080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b="1" dirty="0"/>
              <a:t>Polo Scuole </a:t>
            </a:r>
            <a:r>
              <a:rPr lang="de-DE" sz="1600" b="1" dirty="0" err="1"/>
              <a:t>professionali</a:t>
            </a:r>
            <a:r>
              <a:rPr lang="de-DE" sz="1600" b="1" dirty="0"/>
              <a:t> „Marconi“ e „</a:t>
            </a:r>
            <a:r>
              <a:rPr lang="de-DE" sz="1600" b="1" dirty="0" err="1"/>
              <a:t>Levinàs</a:t>
            </a:r>
            <a:r>
              <a:rPr lang="de-DE" sz="1600" b="1" dirty="0"/>
              <a:t>“ Merano</a:t>
            </a:r>
            <a:r>
              <a:rPr lang="de-DE" sz="1600" dirty="0"/>
              <a:t> -  32 mio. € </a:t>
            </a:r>
          </a:p>
          <a:p>
            <a:pPr algn="ctr"/>
            <a:r>
              <a:rPr lang="de-DE" sz="1600" dirty="0"/>
              <a:t>Iniziati i </a:t>
            </a:r>
            <a:r>
              <a:rPr lang="de-DE" sz="1600" dirty="0" err="1"/>
              <a:t>lavori</a:t>
            </a:r>
            <a:r>
              <a:rPr lang="de-DE" sz="1600" dirty="0"/>
              <a:t> </a:t>
            </a:r>
            <a:r>
              <a:rPr lang="de-DE" sz="1600" dirty="0" err="1"/>
              <a:t>agosto</a:t>
            </a:r>
            <a:r>
              <a:rPr lang="de-DE" sz="1600" dirty="0"/>
              <a:t> 2022 – fine lavori nel 2025</a:t>
            </a:r>
          </a:p>
          <a:p>
            <a:pPr algn="ctr"/>
            <a:endParaRPr lang="de-DE" sz="1600" dirty="0"/>
          </a:p>
          <a:p>
            <a:pPr algn="ctr"/>
            <a:r>
              <a:rPr lang="it-IT" sz="1600" dirty="0"/>
              <a:t>Zentrum Berufsschulen </a:t>
            </a:r>
            <a:r>
              <a:rPr lang="de-DE" sz="1600" b="1" dirty="0"/>
              <a:t>„Marconi“ und „</a:t>
            </a:r>
            <a:r>
              <a:rPr lang="de-DE" sz="1600" b="1" dirty="0" err="1"/>
              <a:t>Levinàs</a:t>
            </a:r>
            <a:r>
              <a:rPr lang="de-DE" sz="1600" b="1" dirty="0"/>
              <a:t>“  Merano</a:t>
            </a:r>
            <a:r>
              <a:rPr lang="de-DE" sz="1600" dirty="0"/>
              <a:t> -  32 Mil. €- </a:t>
            </a:r>
          </a:p>
          <a:p>
            <a:pPr algn="ctr"/>
            <a:r>
              <a:rPr lang="de-DE" sz="1600" dirty="0"/>
              <a:t>Beginn der Arbeiten August 2022 – Ende der Arbeiten im Jahr 2025</a:t>
            </a:r>
          </a:p>
          <a:p>
            <a:pPr algn="ctr"/>
            <a:endParaRPr lang="it-IT" dirty="0"/>
          </a:p>
        </p:txBody>
      </p:sp>
      <p:pic>
        <p:nvPicPr>
          <p:cNvPr id="4" name="Immagine 3" descr="Immagine che contiene aria aperta, cielo, nuvola, architettura&#10;&#10;Il contenuto generato dall'IA potrebbe non essere corretto.">
            <a:extLst>
              <a:ext uri="{FF2B5EF4-FFF2-40B4-BE49-F238E27FC236}">
                <a16:creationId xmlns:a16="http://schemas.microsoft.com/office/drawing/2014/main" id="{B3C6EB4F-FA1D-9294-B945-A58CA4336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909" y="1986506"/>
            <a:ext cx="7467600" cy="418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90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D5D8749C-BD49-1CA5-4D3E-18691A429295}"/>
              </a:ext>
            </a:extLst>
          </p:cNvPr>
          <p:cNvGrpSpPr/>
          <p:nvPr/>
        </p:nvGrpSpPr>
        <p:grpSpPr>
          <a:xfrm>
            <a:off x="2261567" y="1694181"/>
            <a:ext cx="7349501" cy="4564063"/>
            <a:chOff x="2444191" y="845250"/>
            <a:chExt cx="9262534" cy="5752063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B73DD4F-F7D0-E658-1D82-73B8A954A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94802" y="4167495"/>
              <a:ext cx="3362476" cy="2429818"/>
            </a:xfrm>
            <a:prstGeom prst="rect">
              <a:avLst/>
            </a:prstGeom>
          </p:spPr>
        </p:pic>
        <p:pic>
          <p:nvPicPr>
            <p:cNvPr id="7" name="Immagine 6" descr="Immagine che contiene Modello in scala, casa, design&#10;&#10;Descrizione generata automaticamente">
              <a:extLst>
                <a:ext uri="{FF2B5EF4-FFF2-40B4-BE49-F238E27FC236}">
                  <a16:creationId xmlns:a16="http://schemas.microsoft.com/office/drawing/2014/main" id="{D58E759B-3187-200B-7D0B-699850BAA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" t="24562" r="-1" b="22638"/>
            <a:stretch/>
          </p:blipFill>
          <p:spPr>
            <a:xfrm>
              <a:off x="2444191" y="845250"/>
              <a:ext cx="9262534" cy="3257123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115E9965-F283-E241-F4A0-A889CC8C7D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2216" b="3494"/>
            <a:stretch/>
          </p:blipFill>
          <p:spPr>
            <a:xfrm>
              <a:off x="2444191" y="4167495"/>
              <a:ext cx="5230238" cy="2416846"/>
            </a:xfrm>
            <a:prstGeom prst="rect">
              <a:avLst/>
            </a:prstGeom>
          </p:spPr>
        </p:pic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F916D2-617A-EF3D-FDA7-5D855A512053}"/>
              </a:ext>
            </a:extLst>
          </p:cNvPr>
          <p:cNvSpPr txBox="1"/>
          <p:nvPr/>
        </p:nvSpPr>
        <p:spPr>
          <a:xfrm>
            <a:off x="648070" y="491739"/>
            <a:ext cx="107952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1400" b="1" dirty="0">
                <a:latin typeface="+mn-lt"/>
                <a:ea typeface="+mn-ea"/>
                <a:cs typeface="+mn-cs"/>
              </a:rPr>
              <a:t>Convitto</a:t>
            </a:r>
            <a:r>
              <a:rPr lang="it-IT" sz="1400" dirty="0">
                <a:latin typeface="+mn-lt"/>
                <a:ea typeface="+mn-ea"/>
                <a:cs typeface="+mn-cs"/>
              </a:rPr>
              <a:t> per studenti - lotti 7 e 8 - </a:t>
            </a:r>
            <a:r>
              <a:rPr lang="it-IT" sz="1400" b="1" dirty="0">
                <a:latin typeface="+mn-lt"/>
                <a:ea typeface="+mn-ea"/>
                <a:cs typeface="+mn-cs"/>
              </a:rPr>
              <a:t>Centro Formazione San Maurizio a Bolzano</a:t>
            </a:r>
            <a:r>
              <a:rPr lang="it-IT" sz="1400" dirty="0">
                <a:latin typeface="+mn-lt"/>
                <a:ea typeface="+mn-ea"/>
                <a:cs typeface="+mn-cs"/>
              </a:rPr>
              <a:t> </a:t>
            </a:r>
            <a:r>
              <a:rPr lang="de-DE" sz="1400" dirty="0"/>
              <a:t>– 46,5 Mio. €</a:t>
            </a:r>
          </a:p>
          <a:p>
            <a:pPr algn="ctr"/>
            <a:r>
              <a:rPr lang="it-IT" sz="1400" b="1" dirty="0">
                <a:latin typeface="+mn-lt"/>
                <a:ea typeface="+mn-ea"/>
                <a:cs typeface="+mn-cs"/>
              </a:rPr>
              <a:t>Inizio lavori aprile 2025</a:t>
            </a:r>
          </a:p>
          <a:p>
            <a:pPr algn="ctr"/>
            <a:endParaRPr lang="de-DE" sz="1400" dirty="0"/>
          </a:p>
          <a:p>
            <a:pPr lvl="0" algn="ctr">
              <a:lnSpc>
                <a:spcPct val="100000"/>
              </a:lnSpc>
            </a:pPr>
            <a:r>
              <a:rPr lang="de-DE" sz="1400" b="1" dirty="0">
                <a:latin typeface="+mn-lt"/>
                <a:ea typeface="+mn-ea"/>
                <a:cs typeface="+mn-cs"/>
              </a:rPr>
              <a:t>Studentenheim</a:t>
            </a:r>
            <a:r>
              <a:rPr lang="de-DE" sz="1400" dirty="0">
                <a:latin typeface="+mn-lt"/>
                <a:ea typeface="+mn-ea"/>
                <a:cs typeface="+mn-cs"/>
              </a:rPr>
              <a:t> - Lose 7 und 8 - </a:t>
            </a:r>
            <a:r>
              <a:rPr lang="de-DE" sz="1400" b="1" dirty="0">
                <a:latin typeface="+mn-lt"/>
                <a:ea typeface="+mn-ea"/>
                <a:cs typeface="+mn-cs"/>
              </a:rPr>
              <a:t>Berufsbildungszentrum </a:t>
            </a:r>
            <a:r>
              <a:rPr lang="de-DE" sz="1400" b="1" dirty="0" err="1">
                <a:latin typeface="+mn-lt"/>
                <a:ea typeface="+mn-ea"/>
                <a:cs typeface="+mn-cs"/>
              </a:rPr>
              <a:t>Moritzing</a:t>
            </a:r>
            <a:r>
              <a:rPr lang="de-DE" sz="1400" dirty="0">
                <a:latin typeface="+mn-lt"/>
                <a:ea typeface="+mn-ea"/>
                <a:cs typeface="+mn-cs"/>
              </a:rPr>
              <a:t> </a:t>
            </a:r>
            <a:r>
              <a:rPr lang="de-DE" sz="1400" b="1" dirty="0">
                <a:latin typeface="+mn-lt"/>
                <a:ea typeface="+mn-ea"/>
                <a:cs typeface="+mn-cs"/>
              </a:rPr>
              <a:t>in Bozen </a:t>
            </a:r>
            <a:r>
              <a:rPr lang="de-DE" sz="1400" dirty="0">
                <a:latin typeface="+mn-lt"/>
                <a:ea typeface="+mn-ea"/>
                <a:cs typeface="+mn-cs"/>
              </a:rPr>
              <a:t>– 46,5 Mio. €</a:t>
            </a:r>
          </a:p>
          <a:p>
            <a:pPr lvl="0" algn="ctr">
              <a:lnSpc>
                <a:spcPct val="100000"/>
              </a:lnSpc>
            </a:pPr>
            <a:r>
              <a:rPr lang="de-DE" sz="1400" b="1" dirty="0"/>
              <a:t>Baubeginn April 2025</a:t>
            </a:r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1364650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F916D2-617A-EF3D-FDA7-5D855A512053}"/>
              </a:ext>
            </a:extLst>
          </p:cNvPr>
          <p:cNvSpPr txBox="1"/>
          <p:nvPr/>
        </p:nvSpPr>
        <p:spPr>
          <a:xfrm>
            <a:off x="648070" y="491739"/>
            <a:ext cx="107952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it-IT" sz="1400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Centro formazione San Maurizio a Bolzano lotti 3 e 6 </a:t>
            </a:r>
            <a:r>
              <a:rPr lang="it-IT" sz="1400" b="1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asilo nido e mini appartamenti </a:t>
            </a:r>
            <a:r>
              <a:rPr lang="it-IT" sz="1400" b="0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per il personale</a:t>
            </a:r>
            <a:r>
              <a:rPr lang="it-IT" sz="1400" b="1" kern="300" baseline="0" dirty="0">
                <a:solidFill>
                  <a:schemeClr val="dk1"/>
                </a:solidFill>
                <a:effectLst/>
              </a:rPr>
              <a:t> </a:t>
            </a:r>
            <a:r>
              <a:rPr lang="it-IT" sz="1400" kern="300" baseline="0" dirty="0">
                <a:solidFill>
                  <a:schemeClr val="dk1"/>
                </a:solidFill>
                <a:effectLst/>
              </a:rPr>
              <a:t>- </a:t>
            </a:r>
            <a:r>
              <a:rPr lang="de-DE" sz="1400" dirty="0"/>
              <a:t>17 Mio. €</a:t>
            </a:r>
          </a:p>
          <a:p>
            <a:pPr algn="ctr"/>
            <a:r>
              <a:rPr lang="it-IT" sz="1400" b="1" dirty="0">
                <a:latin typeface="+mn-lt"/>
                <a:ea typeface="+mn-ea"/>
                <a:cs typeface="+mn-cs"/>
              </a:rPr>
              <a:t>Inizio lavori entro il 2026</a:t>
            </a:r>
          </a:p>
          <a:p>
            <a:pPr algn="ctr"/>
            <a:endParaRPr lang="de-DE" sz="1400" dirty="0"/>
          </a:p>
          <a:p>
            <a:pPr algn="ctr"/>
            <a:r>
              <a:rPr lang="de-DE" sz="1400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Bildungszentrum </a:t>
            </a:r>
            <a:r>
              <a:rPr lang="de-DE" sz="1400" kern="300" baseline="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Moritzing</a:t>
            </a:r>
            <a:r>
              <a:rPr lang="de-DE" sz="1400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in Bozen Lose 3 und 6 </a:t>
            </a:r>
            <a:r>
              <a:rPr lang="de-DE" sz="1400" b="1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Kinderhort und Miniwohnungen </a:t>
            </a:r>
            <a:r>
              <a:rPr lang="de-DE" sz="1400" b="0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für das Personal - </a:t>
            </a:r>
            <a:r>
              <a:rPr lang="de-DE" sz="1400" dirty="0">
                <a:latin typeface="+mn-lt"/>
                <a:ea typeface="+mn-ea"/>
                <a:cs typeface="+mn-cs"/>
              </a:rPr>
              <a:t>17 Mio. €</a:t>
            </a:r>
          </a:p>
          <a:p>
            <a:pPr lvl="0" algn="ctr">
              <a:lnSpc>
                <a:spcPct val="100000"/>
              </a:lnSpc>
            </a:pPr>
            <a:r>
              <a:rPr lang="de-DE" sz="1400" b="1" dirty="0"/>
              <a:t>Baubeginn innerhalb 2026</a:t>
            </a:r>
            <a:endParaRPr lang="it-IT" sz="1400" b="1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97C18B5-D0BC-8669-FA13-756F40546920}"/>
              </a:ext>
            </a:extLst>
          </p:cNvPr>
          <p:cNvGrpSpPr/>
          <p:nvPr/>
        </p:nvGrpSpPr>
        <p:grpSpPr>
          <a:xfrm>
            <a:off x="2691762" y="1755401"/>
            <a:ext cx="6808476" cy="4487518"/>
            <a:chOff x="2431550" y="411448"/>
            <a:chExt cx="9277772" cy="6115050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D0D83014-67B9-5D7E-F9FD-DD08D4269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10" t="9226" r="17715"/>
            <a:stretch/>
          </p:blipFill>
          <p:spPr>
            <a:xfrm>
              <a:off x="2444760" y="411448"/>
              <a:ext cx="4015871" cy="3462276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77D5C159-7554-58C4-5239-3E51FDCAD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171"/>
            <a:stretch/>
          </p:blipFill>
          <p:spPr>
            <a:xfrm>
              <a:off x="2431550" y="4027354"/>
              <a:ext cx="5238755" cy="2499144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6CEED8D-CC81-AD79-4770-809A8516DC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00"/>
            <a:stretch/>
          </p:blipFill>
          <p:spPr>
            <a:xfrm>
              <a:off x="8108302" y="4027354"/>
              <a:ext cx="3587982" cy="2499144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FBADB625-0150-DC1F-3B53-350911DB46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545" t="16007" r="6416"/>
            <a:stretch/>
          </p:blipFill>
          <p:spPr>
            <a:xfrm>
              <a:off x="6571265" y="411448"/>
              <a:ext cx="5138057" cy="3440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6060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24EF2-17F1-562C-20FA-FA0DC4C3D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D8C9678-1C2A-540E-C23F-143D5B5B24D2}"/>
              </a:ext>
            </a:extLst>
          </p:cNvPr>
          <p:cNvSpPr txBox="1"/>
          <p:nvPr/>
        </p:nvSpPr>
        <p:spPr>
          <a:xfrm>
            <a:off x="648070" y="491739"/>
            <a:ext cx="107952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Aft>
                <a:spcPts val="0"/>
              </a:spcAft>
              <a:buFont typeface="Calibri" panose="020F0502020204030204" pitchFamily="34" charset="0"/>
              <a:buNone/>
            </a:pPr>
            <a:r>
              <a:rPr kumimoji="0" lang="it-IT" sz="14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Realizzazione della </a:t>
            </a:r>
            <a:r>
              <a:rPr kumimoji="0" lang="it-IT" sz="14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sede della facoltà di medicina</a:t>
            </a:r>
            <a:r>
              <a:rPr kumimoji="0" lang="it-IT" sz="14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presso il </a:t>
            </a:r>
            <a:r>
              <a:rPr kumimoji="0" lang="it-IT" sz="14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centro formazione San Maurizio </a:t>
            </a:r>
            <a:r>
              <a:rPr kumimoji="0" lang="it-IT" sz="140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35 Mio €</a:t>
            </a:r>
            <a:br>
              <a:rPr kumimoji="0" lang="it-IT" sz="14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lang="it-IT" sz="1400" b="1" dirty="0">
                <a:solidFill>
                  <a:srgbClr val="000000"/>
                </a:solidFill>
                <a:latin typeface="Arial" panose="020B0604020202020204"/>
              </a:rPr>
              <a:t>Inizio lavori entro 2027</a:t>
            </a:r>
            <a:br>
              <a:rPr lang="it-IT" sz="1400" b="1" dirty="0">
                <a:solidFill>
                  <a:srgbClr val="000000"/>
                </a:solidFill>
                <a:latin typeface="Arial" panose="020B0604020202020204"/>
              </a:rPr>
            </a:br>
            <a:br>
              <a:rPr kumimoji="0" lang="it-IT" sz="14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de-DE" sz="14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Errichtung eines </a:t>
            </a:r>
            <a:r>
              <a:rPr kumimoji="0" lang="de-DE" sz="14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Sitzes des </a:t>
            </a:r>
            <a:r>
              <a:rPr kumimoji="0" lang="de-DE" sz="1400" b="1" i="0" u="none" strike="noStrike" kern="3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Laureatsstudienganges</a:t>
            </a:r>
            <a:r>
              <a:rPr kumimoji="0" lang="de-DE" sz="14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</a:t>
            </a:r>
            <a:r>
              <a:rPr kumimoji="0" lang="de-DE" sz="14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Bildungszentrum </a:t>
            </a:r>
            <a:r>
              <a:rPr kumimoji="0" lang="de-DE" sz="1400" b="1" i="0" u="none" strike="noStrike" kern="3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Moritzing</a:t>
            </a:r>
            <a:r>
              <a:rPr kumimoji="0" lang="de-DE" sz="14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40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35 Mio €</a:t>
            </a:r>
            <a:br>
              <a:rPr kumimoji="0" lang="de-DE" sz="14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lang="de-DE" sz="1400" b="1" dirty="0">
                <a:solidFill>
                  <a:srgbClr val="000000"/>
                </a:solidFill>
                <a:latin typeface="Arial" panose="020B0604020202020204"/>
              </a:rPr>
              <a:t>Baubeginn innerhalb 2027</a:t>
            </a:r>
            <a:endParaRPr lang="it-IT" sz="1400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BB5BAD5-A6DC-BE81-797F-6BED2307D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32" y="2001012"/>
            <a:ext cx="10712536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36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F916D2-617A-EF3D-FDA7-5D855A512053}"/>
              </a:ext>
            </a:extLst>
          </p:cNvPr>
          <p:cNvSpPr txBox="1"/>
          <p:nvPr/>
        </p:nvSpPr>
        <p:spPr>
          <a:xfrm>
            <a:off x="648070" y="491739"/>
            <a:ext cx="107952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1400" b="0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Nuova sede di </a:t>
            </a:r>
            <a:r>
              <a:rPr lang="it-IT" sz="1400" b="1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distretto Bolzano/</a:t>
            </a:r>
            <a:r>
              <a:rPr lang="it-IT" sz="1400" b="1" kern="300" baseline="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Oltrisarco</a:t>
            </a:r>
            <a:r>
              <a:rPr lang="it-IT" sz="1400" b="1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it-IT" sz="1400" b="1" kern="300" baseline="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Aslago</a:t>
            </a:r>
            <a:r>
              <a:rPr lang="it-IT" sz="1400" b="1" kern="300" dirty="0">
                <a:solidFill>
                  <a:schemeClr val="dk1"/>
                </a:solidFill>
              </a:rPr>
              <a:t> </a:t>
            </a:r>
            <a:r>
              <a:rPr lang="it-IT" sz="1400" kern="300" baseline="0" dirty="0">
                <a:solidFill>
                  <a:schemeClr val="dk1"/>
                </a:solidFill>
                <a:effectLst/>
              </a:rPr>
              <a:t>- </a:t>
            </a:r>
            <a:r>
              <a:rPr lang="de-DE" sz="1400" dirty="0"/>
              <a:t>13 Mio. €</a:t>
            </a:r>
          </a:p>
          <a:p>
            <a:pPr algn="ctr"/>
            <a:r>
              <a:rPr lang="it-IT" sz="1400" b="1" dirty="0">
                <a:latin typeface="+mn-lt"/>
                <a:ea typeface="+mn-ea"/>
                <a:cs typeface="+mn-cs"/>
              </a:rPr>
              <a:t>Inizio lavori entro il 2026</a:t>
            </a:r>
          </a:p>
          <a:p>
            <a:pPr algn="ctr"/>
            <a:endParaRPr lang="de-DE" sz="1400" dirty="0"/>
          </a:p>
          <a:p>
            <a:pPr algn="ctr"/>
            <a:r>
              <a:rPr lang="de-DE" sz="1400" b="0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Neuer </a:t>
            </a:r>
            <a:r>
              <a:rPr lang="de-DE" sz="1400" b="1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Sprengelsitz Bozen/Oberau – Haslach </a:t>
            </a:r>
            <a:r>
              <a:rPr lang="de-DE" sz="1400" b="0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de-DE" sz="1400" dirty="0">
                <a:latin typeface="+mn-lt"/>
                <a:ea typeface="+mn-ea"/>
                <a:cs typeface="+mn-cs"/>
              </a:rPr>
              <a:t>13 Mio. €</a:t>
            </a:r>
          </a:p>
          <a:p>
            <a:pPr lvl="0" algn="ctr">
              <a:lnSpc>
                <a:spcPct val="100000"/>
              </a:lnSpc>
            </a:pPr>
            <a:r>
              <a:rPr lang="de-DE" sz="1400" b="1" dirty="0"/>
              <a:t>Baubeginn innerhalb 2026</a:t>
            </a:r>
            <a:endParaRPr lang="it-IT" sz="1400" b="1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43831CFD-A54E-212A-A66A-9B9CCCE8C237}"/>
              </a:ext>
            </a:extLst>
          </p:cNvPr>
          <p:cNvGrpSpPr/>
          <p:nvPr/>
        </p:nvGrpSpPr>
        <p:grpSpPr>
          <a:xfrm>
            <a:off x="2226922" y="1712762"/>
            <a:ext cx="7637542" cy="4516185"/>
            <a:chOff x="168437" y="549276"/>
            <a:chExt cx="10339676" cy="6113992"/>
          </a:xfrm>
        </p:grpSpPr>
        <p:pic>
          <p:nvPicPr>
            <p:cNvPr id="4" name="Immagine 3" descr="Immagine che contiene edificio, architettura, aria aperta, cielo&#10;&#10;Descrizione generata automaticamente">
              <a:extLst>
                <a:ext uri="{FF2B5EF4-FFF2-40B4-BE49-F238E27FC236}">
                  <a16:creationId xmlns:a16="http://schemas.microsoft.com/office/drawing/2014/main" id="{0CFE0BF5-876F-9E0B-2BD4-BC7B07BF52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" r="237"/>
            <a:stretch/>
          </p:blipFill>
          <p:spPr>
            <a:xfrm>
              <a:off x="168437" y="549276"/>
              <a:ext cx="10339675" cy="4070435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98E1C500-C37C-856B-A03E-C82D90159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24" r="5688"/>
            <a:stretch/>
          </p:blipFill>
          <p:spPr>
            <a:xfrm>
              <a:off x="7996669" y="4743912"/>
              <a:ext cx="2511444" cy="1919356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7E00A905-EB8B-4F22-9DAF-2C7F27CF6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58" r="4202"/>
            <a:stretch/>
          </p:blipFill>
          <p:spPr>
            <a:xfrm>
              <a:off x="3237319" y="4745059"/>
              <a:ext cx="4577601" cy="1918209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86F1E380-547A-714E-E05E-A2EDDB46F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586"/>
            <a:stretch/>
          </p:blipFill>
          <p:spPr>
            <a:xfrm>
              <a:off x="168437" y="4754787"/>
              <a:ext cx="2887132" cy="1906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9719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F916D2-617A-EF3D-FDA7-5D855A512053}"/>
              </a:ext>
            </a:extLst>
          </p:cNvPr>
          <p:cNvSpPr txBox="1"/>
          <p:nvPr/>
        </p:nvSpPr>
        <p:spPr>
          <a:xfrm>
            <a:off x="648070" y="491739"/>
            <a:ext cx="107952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lang="it-IT" sz="1400" b="0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Realizzazione del </a:t>
            </a:r>
            <a:r>
              <a:rPr lang="it-IT" sz="1400" b="1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Centro per le cure palliative per bambini e minori a Tesimo </a:t>
            </a:r>
            <a:r>
              <a:rPr lang="it-IT" sz="1400" kern="300" baseline="0" dirty="0">
                <a:solidFill>
                  <a:schemeClr val="dk1"/>
                </a:solidFill>
                <a:effectLst/>
              </a:rPr>
              <a:t>- </a:t>
            </a:r>
            <a:r>
              <a:rPr lang="de-DE" sz="1400" dirty="0"/>
              <a:t>10 Mio. €</a:t>
            </a:r>
          </a:p>
          <a:p>
            <a:pPr algn="ctr"/>
            <a:r>
              <a:rPr lang="it-IT" sz="1400" b="1" dirty="0">
                <a:latin typeface="+mn-lt"/>
                <a:ea typeface="+mn-ea"/>
                <a:cs typeface="+mn-cs"/>
              </a:rPr>
              <a:t>Inizio lavori entro il 2025</a:t>
            </a:r>
          </a:p>
          <a:p>
            <a:pPr algn="ctr"/>
            <a:endParaRPr lang="de-DE" sz="1400" dirty="0"/>
          </a:p>
          <a:p>
            <a:pPr algn="ctr"/>
            <a:r>
              <a:rPr lang="de-DE" sz="1400" b="0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Bau der </a:t>
            </a:r>
            <a:r>
              <a:rPr lang="de-DE" sz="1400" b="1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Palliative-Care-Einrichtung für Kinder und Jugendliche in </a:t>
            </a:r>
            <a:r>
              <a:rPr lang="de-DE" sz="1400" b="1" kern="300" baseline="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Tisens</a:t>
            </a:r>
            <a:r>
              <a:rPr lang="de-DE" sz="1400" b="1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de-DE" sz="1400" dirty="0">
                <a:latin typeface="+mn-lt"/>
                <a:ea typeface="+mn-ea"/>
                <a:cs typeface="+mn-cs"/>
              </a:rPr>
              <a:t>10 Mio. €</a:t>
            </a:r>
          </a:p>
          <a:p>
            <a:pPr lvl="0" algn="ctr">
              <a:lnSpc>
                <a:spcPct val="100000"/>
              </a:lnSpc>
            </a:pPr>
            <a:r>
              <a:rPr lang="de-DE" sz="1400" b="1" dirty="0"/>
              <a:t>Baubeginn innerhalb 2025</a:t>
            </a:r>
            <a:endParaRPr lang="it-IT" sz="1400" b="1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EFB09B9-4C48-F7D7-72C2-00D35FAA99C1}"/>
              </a:ext>
            </a:extLst>
          </p:cNvPr>
          <p:cNvGrpSpPr/>
          <p:nvPr/>
        </p:nvGrpSpPr>
        <p:grpSpPr>
          <a:xfrm>
            <a:off x="2902397" y="1661290"/>
            <a:ext cx="6286591" cy="4603754"/>
            <a:chOff x="3225800" y="397933"/>
            <a:chExt cx="8178801" cy="5989445"/>
          </a:xfrm>
        </p:grpSpPr>
        <p:pic>
          <p:nvPicPr>
            <p:cNvPr id="6" name="Immagine 5" descr="Immagine che contiene aria aperta, proprietà, edificio, pianta&#10;&#10;Descrizione generata automaticamente">
              <a:extLst>
                <a:ext uri="{FF2B5EF4-FFF2-40B4-BE49-F238E27FC236}">
                  <a16:creationId xmlns:a16="http://schemas.microsoft.com/office/drawing/2014/main" id="{62F045CC-05F5-0956-CC7A-0418339C26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" r="10345"/>
            <a:stretch/>
          </p:blipFill>
          <p:spPr>
            <a:xfrm>
              <a:off x="3225801" y="397933"/>
              <a:ext cx="8178800" cy="3128451"/>
            </a:xfrm>
            <a:prstGeom prst="rect">
              <a:avLst/>
            </a:prstGeom>
          </p:spPr>
        </p:pic>
        <p:pic>
          <p:nvPicPr>
            <p:cNvPr id="9" name="Immagine 8" descr="Immagine che contiene edificio, pianta, aria aperta, albero&#10;&#10;Descrizione generata automaticamente">
              <a:extLst>
                <a:ext uri="{FF2B5EF4-FFF2-40B4-BE49-F238E27FC236}">
                  <a16:creationId xmlns:a16="http://schemas.microsoft.com/office/drawing/2014/main" id="{4E9C0463-7C80-BA50-B4FA-12FFD5091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800" y="3591206"/>
              <a:ext cx="8178800" cy="2796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6485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5E630-16B9-20BB-71DC-684338840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4612988-B546-F1DA-569F-AD39D7088F8D}"/>
              </a:ext>
            </a:extLst>
          </p:cNvPr>
          <p:cNvSpPr txBox="1"/>
          <p:nvPr/>
        </p:nvSpPr>
        <p:spPr>
          <a:xfrm>
            <a:off x="648070" y="491739"/>
            <a:ext cx="1079524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Ricostruzione </a:t>
            </a:r>
            <a:r>
              <a:rPr kumimoji="0" lang="it-IT" sz="14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edificio</a:t>
            </a:r>
            <a:r>
              <a:rPr kumimoji="0" lang="it-IT" sz="14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Viale Europa 138 ospitante i servizi residenziali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 diurni </a:t>
            </a:r>
            <a:r>
              <a:rPr kumimoji="0" lang="it-IT" sz="14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 persone con disabilità </a:t>
            </a:r>
            <a:r>
              <a:rPr kumimoji="0" lang="it-IT" sz="140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6,3 Mio 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kern="300" dirty="0">
                <a:solidFill>
                  <a:srgbClr val="000000"/>
                </a:solidFill>
                <a:latin typeface="Arial" panose="020B0604020202020204"/>
              </a:rPr>
              <a:t>Inizio lavori 2026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400" b="1" kern="300" dirty="0">
              <a:solidFill>
                <a:srgbClr val="000000"/>
              </a:solidFill>
              <a:latin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kern="300" dirty="0">
                <a:solidFill>
                  <a:srgbClr val="000000"/>
                </a:solidFill>
                <a:latin typeface="Arial" panose="020B0604020202020204"/>
              </a:rPr>
              <a:t>W</a:t>
            </a:r>
            <a:r>
              <a:rPr kumimoji="0" lang="de-DE" sz="1400" b="0" i="0" u="none" strike="noStrike" kern="3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iederaufbau</a:t>
            </a:r>
            <a:r>
              <a:rPr kumimoji="0" lang="de-DE" sz="14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des </a:t>
            </a:r>
            <a:r>
              <a:rPr kumimoji="0" lang="de-DE" sz="14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Gebäudes</a:t>
            </a:r>
            <a:r>
              <a:rPr kumimoji="0" lang="de-DE" sz="14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der Europaallee 138 für stationäre</a:t>
            </a:r>
          </a:p>
          <a:p>
            <a:pPr algn="ctr">
              <a:defRPr/>
            </a:pPr>
            <a:r>
              <a:rPr kumimoji="0" lang="de-DE" sz="14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und teilstationäre Einrichtungen </a:t>
            </a:r>
            <a:r>
              <a:rPr kumimoji="0" lang="de-DE" sz="14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für Menschen mit Behinderung </a:t>
            </a:r>
            <a:r>
              <a:rPr kumimoji="0" lang="it-IT" sz="140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6,3 Mio 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Baubeginn 2026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5225962-E0F6-840F-6672-633675EE7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461" y="2092177"/>
            <a:ext cx="5730463" cy="416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07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F916D2-617A-EF3D-FDA7-5D855A512053}"/>
              </a:ext>
            </a:extLst>
          </p:cNvPr>
          <p:cNvSpPr txBox="1"/>
          <p:nvPr/>
        </p:nvSpPr>
        <p:spPr>
          <a:xfrm>
            <a:off x="648070" y="491739"/>
            <a:ext cx="107952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lang="it-IT" sz="1400" b="1" kern="300" baseline="0" dirty="0">
                <a:effectLst/>
                <a:latin typeface="+mn-lt"/>
                <a:ea typeface="+mn-ea"/>
              </a:rPr>
              <a:t>PNRR </a:t>
            </a:r>
            <a:r>
              <a:rPr lang="it-IT" sz="1400" b="0" kern="300" baseline="0" dirty="0">
                <a:effectLst/>
                <a:latin typeface="+mn-lt"/>
                <a:ea typeface="+mn-ea"/>
              </a:rPr>
              <a:t>- Casa della Comunità Laives-Bronzolo-Vadena </a:t>
            </a:r>
            <a:r>
              <a:rPr lang="it-IT" sz="1400" kern="300" baseline="0" dirty="0">
                <a:solidFill>
                  <a:schemeClr val="dk1"/>
                </a:solidFill>
                <a:effectLst/>
              </a:rPr>
              <a:t>– </a:t>
            </a:r>
            <a:r>
              <a:rPr lang="de-DE" sz="1400" kern="300" baseline="0" dirty="0">
                <a:solidFill>
                  <a:schemeClr val="dk1"/>
                </a:solidFill>
                <a:effectLst/>
              </a:rPr>
              <a:t>21,4</a:t>
            </a:r>
            <a:r>
              <a:rPr lang="de-DE" sz="1400" dirty="0"/>
              <a:t> Mio. €</a:t>
            </a:r>
          </a:p>
          <a:p>
            <a:pPr algn="ctr"/>
            <a:r>
              <a:rPr lang="it-IT" sz="1400" b="1" dirty="0">
                <a:latin typeface="+mn-lt"/>
                <a:ea typeface="+mn-ea"/>
                <a:cs typeface="+mn-cs"/>
              </a:rPr>
              <a:t>Fine lavori entro il 2026</a:t>
            </a:r>
          </a:p>
          <a:p>
            <a:pPr algn="ctr"/>
            <a:endParaRPr lang="de-DE" sz="1400" dirty="0"/>
          </a:p>
          <a:p>
            <a:pPr algn="ctr"/>
            <a:r>
              <a:rPr lang="it-IT" sz="1400" b="1" kern="300" baseline="0" dirty="0">
                <a:effectLst/>
                <a:latin typeface="+mn-lt"/>
                <a:ea typeface="+mn-ea"/>
              </a:rPr>
              <a:t>PNRR </a:t>
            </a:r>
            <a:r>
              <a:rPr lang="it-IT" sz="1400" b="0" kern="300" baseline="0" dirty="0">
                <a:effectLst/>
                <a:latin typeface="+mn-lt"/>
                <a:ea typeface="+mn-ea"/>
              </a:rPr>
              <a:t>- </a:t>
            </a:r>
            <a:r>
              <a:rPr lang="it-IT" sz="1400" b="0" kern="300" baseline="0" dirty="0" err="1">
                <a:effectLst/>
                <a:latin typeface="+mn-lt"/>
                <a:ea typeface="+mn-ea"/>
              </a:rPr>
              <a:t>Gemeinschaftshaus</a:t>
            </a:r>
            <a:r>
              <a:rPr lang="it-IT" sz="1400" b="0" kern="300" baseline="0" dirty="0">
                <a:effectLst/>
                <a:latin typeface="+mn-lt"/>
                <a:ea typeface="+mn-ea"/>
              </a:rPr>
              <a:t> Leifers-Branzoll-Pfatten</a:t>
            </a:r>
            <a:r>
              <a:rPr lang="de-DE" sz="1400" b="1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de-DE" sz="1400" b="0" kern="300" baseline="0" dirty="0">
                <a:solidFill>
                  <a:schemeClr val="dk1"/>
                </a:solidFill>
                <a:effectLst/>
              </a:rPr>
              <a:t>21,4</a:t>
            </a:r>
            <a:r>
              <a:rPr lang="de-DE" sz="1400" dirty="0">
                <a:latin typeface="+mn-lt"/>
                <a:ea typeface="+mn-ea"/>
                <a:cs typeface="+mn-cs"/>
              </a:rPr>
              <a:t> Mio. €</a:t>
            </a:r>
          </a:p>
          <a:p>
            <a:pPr lvl="0" algn="ctr">
              <a:lnSpc>
                <a:spcPct val="100000"/>
              </a:lnSpc>
            </a:pPr>
            <a:r>
              <a:rPr lang="de-DE" sz="1400" b="1" dirty="0"/>
              <a:t>Bauende innerhalb 2026</a:t>
            </a:r>
            <a:endParaRPr lang="it-IT" sz="1400" b="1" dirty="0"/>
          </a:p>
        </p:txBody>
      </p:sp>
      <p:pic>
        <p:nvPicPr>
          <p:cNvPr id="7" name="Immagine 6" descr="Immagine che contiene aria aperta, albero, cielo, edificio&#10;&#10;Descrizione generata automaticamente">
            <a:extLst>
              <a:ext uri="{FF2B5EF4-FFF2-40B4-BE49-F238E27FC236}">
                <a16:creationId xmlns:a16="http://schemas.microsoft.com/office/drawing/2014/main" id="{BA1006F2-B3E7-0414-6E1C-38C9B2CCE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36" y="1741367"/>
            <a:ext cx="7662728" cy="449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16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4262206-9FF6-405F-9233-1F3AEA06C595}"/>
              </a:ext>
            </a:extLst>
          </p:cNvPr>
          <p:cNvSpPr txBox="1"/>
          <p:nvPr/>
        </p:nvSpPr>
        <p:spPr>
          <a:xfrm>
            <a:off x="2737290" y="916620"/>
            <a:ext cx="7108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FONDI NEL TRIENNIO 2025-2027</a:t>
            </a:r>
          </a:p>
          <a:p>
            <a:pPr algn="ctr"/>
            <a:r>
              <a:rPr lang="it-IT" b="1" dirty="0"/>
              <a:t>FINANZIELLE MITTEL IM DREIJAHRESZEITRAUM 2025-2027</a:t>
            </a:r>
          </a:p>
          <a:p>
            <a:pPr algn="ctr"/>
            <a:endParaRPr lang="it-IT" b="1" dirty="0"/>
          </a:p>
          <a:p>
            <a:endParaRPr lang="it-IT" dirty="0"/>
          </a:p>
        </p:txBody>
      </p:sp>
      <p:graphicFrame>
        <p:nvGraphicFramePr>
          <p:cNvPr id="3" name="Tabella 3">
            <a:extLst>
              <a:ext uri="{FF2B5EF4-FFF2-40B4-BE49-F238E27FC236}">
                <a16:creationId xmlns:a16="http://schemas.microsoft.com/office/drawing/2014/main" id="{A17D98CF-2F39-FFFE-9168-F7E407640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42549"/>
              </p:ext>
            </p:extLst>
          </p:nvPr>
        </p:nvGraphicFramePr>
        <p:xfrm>
          <a:off x="409851" y="1561298"/>
          <a:ext cx="11372297" cy="4163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6065">
                  <a:extLst>
                    <a:ext uri="{9D8B030D-6E8A-4147-A177-3AD203B41FA5}">
                      <a16:colId xmlns:a16="http://schemas.microsoft.com/office/drawing/2014/main" val="3908964129"/>
                    </a:ext>
                  </a:extLst>
                </a:gridCol>
                <a:gridCol w="8256232">
                  <a:extLst>
                    <a:ext uri="{9D8B030D-6E8A-4147-A177-3AD203B41FA5}">
                      <a16:colId xmlns:a16="http://schemas.microsoft.com/office/drawing/2014/main" val="1906608685"/>
                    </a:ext>
                  </a:extLst>
                </a:gridCol>
              </a:tblGrid>
              <a:tr h="96307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Anno – Jahr 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/>
                        <a:t>Fondi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stanziamento</a:t>
                      </a:r>
                      <a:r>
                        <a:rPr lang="de-DE" sz="1400" dirty="0"/>
                        <a:t> di competenza + DANC + </a:t>
                      </a:r>
                      <a:r>
                        <a:rPr lang="de-DE" sz="1400" dirty="0" err="1"/>
                        <a:t>fondi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dedicati</a:t>
                      </a:r>
                      <a:r>
                        <a:rPr lang="de-DE" sz="1400" dirty="0"/>
                        <a:t> a </a:t>
                      </a:r>
                      <a:r>
                        <a:rPr lang="de-DE" sz="1400" dirty="0" err="1"/>
                        <a:t>permute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militari</a:t>
                      </a:r>
                      <a:endParaRPr lang="de-DE" sz="1400" dirty="0"/>
                    </a:p>
                    <a:p>
                      <a:pPr algn="ctr"/>
                      <a:endParaRPr lang="de-DE" sz="1400" dirty="0"/>
                    </a:p>
                    <a:p>
                      <a:pPr algn="ctr"/>
                      <a:r>
                        <a:rPr lang="de-DE" sz="1400" dirty="0"/>
                        <a:t>Mittel Kompetenzbetrag + DANC + Ressourcen aufgrund von Tauschgeschäften mit dem Militär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157506"/>
                  </a:ext>
                </a:extLst>
              </a:tr>
              <a:tr h="155128">
                <a:tc>
                  <a:txBody>
                    <a:bodyPr/>
                    <a:lstStyle/>
                    <a:p>
                      <a:pPr algn="ctr"/>
                      <a:r>
                        <a:rPr lang="de-DE" b="0" dirty="0"/>
                        <a:t>2025</a:t>
                      </a: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                                                  21.403.888,62 €</a:t>
                      </a:r>
                    </a:p>
                    <a:p>
                      <a:pPr algn="ctr"/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359972"/>
                  </a:ext>
                </a:extLst>
              </a:tr>
              <a:tr h="399621">
                <a:tc>
                  <a:txBody>
                    <a:bodyPr/>
                    <a:lstStyle/>
                    <a:p>
                      <a:pPr algn="ctr"/>
                      <a:r>
                        <a:rPr lang="de-DE" b="0" dirty="0"/>
                        <a:t>2026</a:t>
                      </a: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                                                  28.520.601,78 €</a:t>
                      </a:r>
                    </a:p>
                    <a:p>
                      <a:pPr algn="l"/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696272"/>
                  </a:ext>
                </a:extLst>
              </a:tr>
              <a:tr h="351211">
                <a:tc>
                  <a:txBody>
                    <a:bodyPr/>
                    <a:lstStyle/>
                    <a:p>
                      <a:pPr algn="ctr"/>
                      <a:r>
                        <a:rPr lang="de-DE" b="0" dirty="0"/>
                        <a:t>2027</a:t>
                      </a: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                                                  34.648.966,73 €</a:t>
                      </a:r>
                    </a:p>
                    <a:p>
                      <a:pPr algn="l"/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567951"/>
                  </a:ext>
                </a:extLst>
              </a:tr>
              <a:tr h="577862">
                <a:tc>
                  <a:txBody>
                    <a:bodyPr/>
                    <a:lstStyle/>
                    <a:p>
                      <a:pPr algn="ctr"/>
                      <a:r>
                        <a:rPr lang="de-DE" b="0" dirty="0" err="1"/>
                        <a:t>Impegni</a:t>
                      </a:r>
                      <a:r>
                        <a:rPr lang="de-DE" b="0" dirty="0"/>
                        <a:t> </a:t>
                      </a:r>
                      <a:r>
                        <a:rPr lang="de-DE" b="0" dirty="0" err="1"/>
                        <a:t>anni</a:t>
                      </a:r>
                      <a:r>
                        <a:rPr lang="de-DE" b="0" dirty="0"/>
                        <a:t> </a:t>
                      </a:r>
                      <a:r>
                        <a:rPr lang="de-DE" b="0" dirty="0" err="1"/>
                        <a:t>precedenti</a:t>
                      </a:r>
                      <a:endParaRPr lang="de-DE" b="0" dirty="0"/>
                    </a:p>
                    <a:p>
                      <a:pPr algn="ctr"/>
                      <a:r>
                        <a:rPr lang="de-DE" b="0" spc="-100" baseline="0" dirty="0"/>
                        <a:t>Zweckbindungen der Vorjahre</a:t>
                      </a:r>
                      <a:endParaRPr lang="it-IT" b="0" spc="-1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                                          ca. 270.000.000,00 €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799752"/>
                  </a:ext>
                </a:extLst>
              </a:tr>
              <a:tr h="440702"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TOTALE – SUMME 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b="1" dirty="0"/>
                        <a:t>                                                354.573.457,13 €	</a:t>
                      </a:r>
                      <a:r>
                        <a:rPr lang="it-IT" dirty="0"/>
                        <a:t>	</a:t>
                      </a:r>
                    </a:p>
                    <a:p>
                      <a:pPr algn="l"/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464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370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F916D2-617A-EF3D-FDA7-5D855A512053}"/>
              </a:ext>
            </a:extLst>
          </p:cNvPr>
          <p:cNvSpPr txBox="1"/>
          <p:nvPr/>
        </p:nvSpPr>
        <p:spPr>
          <a:xfrm>
            <a:off x="648070" y="491739"/>
            <a:ext cx="107952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Musealizzazione della </a:t>
            </a:r>
            <a:r>
              <a:rPr lang="it-IT" sz="1400" b="1" dirty="0"/>
              <a:t>"Villa Romana" </a:t>
            </a:r>
            <a:r>
              <a:rPr lang="it-IT" sz="1400" dirty="0"/>
              <a:t>- Via Aica - S. Paolo  - 7,0 </a:t>
            </a:r>
            <a:r>
              <a:rPr lang="de-DE" sz="1400" dirty="0"/>
              <a:t>Mio. €</a:t>
            </a:r>
          </a:p>
          <a:p>
            <a:pPr algn="ctr"/>
            <a:r>
              <a:rPr lang="it-IT" sz="1400" b="1" dirty="0"/>
              <a:t>Progettazione – Fase progetto definitivo</a:t>
            </a:r>
          </a:p>
          <a:p>
            <a:pPr algn="ctr"/>
            <a:endParaRPr lang="de-DE" sz="1400" dirty="0">
              <a:solidFill>
                <a:srgbClr val="FF0000"/>
              </a:solidFill>
            </a:endParaRPr>
          </a:p>
          <a:p>
            <a:pPr algn="ctr"/>
            <a:r>
              <a:rPr lang="de-DE" sz="1400" dirty="0"/>
              <a:t>Musealisierung der </a:t>
            </a:r>
            <a:r>
              <a:rPr lang="de-DE" sz="1400" b="1" dirty="0"/>
              <a:t>"Römischen Villa"- </a:t>
            </a:r>
            <a:r>
              <a:rPr lang="de-DE" sz="1400" dirty="0" err="1"/>
              <a:t>Aichweg</a:t>
            </a:r>
            <a:r>
              <a:rPr lang="de-DE" sz="1400" dirty="0"/>
              <a:t> - St. Pauls  - 7,0 Mio. €</a:t>
            </a:r>
          </a:p>
          <a:p>
            <a:pPr lvl="0" algn="ctr">
              <a:lnSpc>
                <a:spcPct val="100000"/>
              </a:lnSpc>
            </a:pPr>
            <a:r>
              <a:rPr lang="de-DE" sz="1400" b="1" dirty="0"/>
              <a:t>Planung – Phase definitives Projekt </a:t>
            </a:r>
            <a:endParaRPr lang="it-IT" sz="1400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E039138-0139-1258-E58F-0A1AAD78A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6"/>
          <a:stretch/>
        </p:blipFill>
        <p:spPr>
          <a:xfrm>
            <a:off x="1569012" y="1924423"/>
            <a:ext cx="6197051" cy="350008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C9079B5-7399-D1A5-1C25-39769CD26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270" y="1924423"/>
            <a:ext cx="2515718" cy="175140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1A521F2-A712-1C82-EE10-D3F4C5F21F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58"/>
          <a:stretch/>
        </p:blipFill>
        <p:spPr>
          <a:xfrm>
            <a:off x="8107270" y="3937508"/>
            <a:ext cx="2515718" cy="145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06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F916D2-617A-EF3D-FDA7-5D855A512053}"/>
              </a:ext>
            </a:extLst>
          </p:cNvPr>
          <p:cNvSpPr txBox="1"/>
          <p:nvPr/>
        </p:nvSpPr>
        <p:spPr>
          <a:xfrm>
            <a:off x="648070" y="491739"/>
            <a:ext cx="107952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Ristrutturazione ed ampliamento - Centro Visitatori </a:t>
            </a:r>
            <a:r>
              <a:rPr lang="it-IT" sz="1400" b="1" dirty="0" err="1"/>
              <a:t>Geoparc</a:t>
            </a:r>
            <a:r>
              <a:rPr lang="it-IT" sz="1400" b="1" dirty="0"/>
              <a:t> </a:t>
            </a:r>
            <a:r>
              <a:rPr lang="it-IT" sz="1400" b="1" dirty="0" err="1"/>
              <a:t>Bletterbach</a:t>
            </a:r>
            <a:r>
              <a:rPr lang="it-IT" sz="1400" b="1" dirty="0"/>
              <a:t> </a:t>
            </a:r>
            <a:r>
              <a:rPr lang="it-IT" sz="1400" dirty="0"/>
              <a:t>- 4,2</a:t>
            </a:r>
            <a:r>
              <a:rPr lang="de-DE" sz="1400" dirty="0"/>
              <a:t> Mio. €</a:t>
            </a:r>
          </a:p>
          <a:p>
            <a:pPr algn="ctr"/>
            <a:r>
              <a:rPr lang="it-IT" sz="1400" b="1" dirty="0"/>
              <a:t>Progettazione – Fase progetto definitivo</a:t>
            </a:r>
          </a:p>
          <a:p>
            <a:pPr algn="ctr"/>
            <a:endParaRPr lang="de-DE" sz="1400" dirty="0">
              <a:solidFill>
                <a:srgbClr val="FF0000"/>
              </a:solidFill>
            </a:endParaRPr>
          </a:p>
          <a:p>
            <a:pPr algn="ctr"/>
            <a:r>
              <a:rPr lang="de-DE" sz="1400" dirty="0"/>
              <a:t>Umbau und Erweiterung des Besucherzentrums </a:t>
            </a:r>
            <a:r>
              <a:rPr lang="de-DE" sz="1400" b="1" dirty="0"/>
              <a:t>"</a:t>
            </a:r>
            <a:r>
              <a:rPr lang="de-DE" sz="1400" b="1" dirty="0" err="1"/>
              <a:t>Geoparc</a:t>
            </a:r>
            <a:r>
              <a:rPr lang="de-DE" sz="1400" b="1" dirty="0"/>
              <a:t> </a:t>
            </a:r>
            <a:r>
              <a:rPr lang="de-DE" sz="1400" b="1" dirty="0" err="1"/>
              <a:t>Bletterbach</a:t>
            </a:r>
            <a:r>
              <a:rPr lang="de-DE" sz="1400" b="1" dirty="0"/>
              <a:t>„ </a:t>
            </a:r>
            <a:r>
              <a:rPr lang="de-DE" sz="1400" b="0" kern="3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dirty="0"/>
              <a:t>- 4,2 Mio. €</a:t>
            </a:r>
          </a:p>
          <a:p>
            <a:pPr algn="ctr"/>
            <a:r>
              <a:rPr lang="de-DE" sz="1400" b="1" dirty="0"/>
              <a:t>Planung – Phase definitives Projekt </a:t>
            </a:r>
            <a:endParaRPr lang="it-IT" sz="14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8FCD821-8514-55C4-9375-BA0036F2F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388" y="1835838"/>
            <a:ext cx="8638403" cy="408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11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F916D2-617A-EF3D-FDA7-5D855A512053}"/>
              </a:ext>
            </a:extLst>
          </p:cNvPr>
          <p:cNvSpPr txBox="1"/>
          <p:nvPr/>
        </p:nvSpPr>
        <p:spPr>
          <a:xfrm>
            <a:off x="648070" y="491739"/>
            <a:ext cx="107952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Costruzione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convitto con mensa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- Istituto Superiore Sport Invernali a Malles –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19,0 Mio. €</a:t>
            </a:r>
          </a:p>
          <a:p>
            <a:pPr algn="ctr"/>
            <a:r>
              <a:rPr lang="it-IT" sz="1400" b="1" dirty="0"/>
              <a:t>Progettazione – Fase progetto di fattibilità tecnico economica</a:t>
            </a:r>
          </a:p>
          <a:p>
            <a:pPr algn="ctr"/>
            <a:endParaRPr lang="de-DE" sz="1400" dirty="0">
              <a:solidFill>
                <a:srgbClr val="FF0000"/>
              </a:solidFill>
            </a:endParaRPr>
          </a:p>
          <a:p>
            <a:pPr algn="ctr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Errichtung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Schülerheim mit Mensa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- Sportoberschule im Oberschulzentrum Mals – 19,0 Mio. €</a:t>
            </a:r>
          </a:p>
          <a:p>
            <a:pPr algn="ctr"/>
            <a:r>
              <a:rPr lang="de-DE" sz="1400" b="1" dirty="0"/>
              <a:t>Planung – Phase technisch-wirtschaftliche Machbarkeitsprojekt </a:t>
            </a:r>
            <a:endParaRPr lang="it-IT" sz="14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0E6D200-D653-1C4D-E16D-99747A1D5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23" y="1755587"/>
            <a:ext cx="8519165" cy="397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06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F916D2-617A-EF3D-FDA7-5D855A512053}"/>
              </a:ext>
            </a:extLst>
          </p:cNvPr>
          <p:cNvSpPr txBox="1"/>
          <p:nvPr/>
        </p:nvSpPr>
        <p:spPr>
          <a:xfrm>
            <a:off x="648070" y="491739"/>
            <a:ext cx="107952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000000"/>
                </a:solidFill>
                <a:latin typeface="Arial" panose="020B0604020202020204"/>
              </a:rPr>
              <a:t>Ristrutturazione e ampliamento - </a:t>
            </a:r>
            <a:r>
              <a:rPr lang="it-IT" sz="1400" b="1" dirty="0">
                <a:solidFill>
                  <a:srgbClr val="000000"/>
                </a:solidFill>
                <a:latin typeface="Arial" panose="020B0604020202020204"/>
              </a:rPr>
              <a:t>Istituto Provinciale di Assistenza all'infanzia IPAI</a:t>
            </a:r>
            <a:r>
              <a:rPr lang="it-IT" sz="1400" dirty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de-DE" sz="1400" dirty="0">
                <a:solidFill>
                  <a:srgbClr val="000000"/>
                </a:solidFill>
                <a:latin typeface="Arial" panose="020B0604020202020204"/>
              </a:rPr>
              <a:t>– 8,9 Mio. €</a:t>
            </a:r>
          </a:p>
          <a:p>
            <a:pPr algn="ctr"/>
            <a:r>
              <a:rPr lang="it-IT" sz="1400" b="1" dirty="0">
                <a:solidFill>
                  <a:srgbClr val="000000"/>
                </a:solidFill>
                <a:latin typeface="Arial" panose="020B0604020202020204"/>
              </a:rPr>
              <a:t>Inizio lavori entro il 2026</a:t>
            </a:r>
          </a:p>
          <a:p>
            <a:pPr algn="ctr"/>
            <a:endParaRPr lang="de-DE" sz="1400" dirty="0">
              <a:solidFill>
                <a:srgbClr val="000000"/>
              </a:solidFill>
              <a:latin typeface="Arial" panose="020B0604020202020204"/>
            </a:endParaRPr>
          </a:p>
          <a:p>
            <a:pPr algn="ctr"/>
            <a:r>
              <a:rPr lang="de-DE" sz="1400" dirty="0">
                <a:solidFill>
                  <a:srgbClr val="000000"/>
                </a:solidFill>
                <a:latin typeface="Arial" panose="020B0604020202020204"/>
              </a:rPr>
              <a:t>Umbau und Erweiterung - </a:t>
            </a:r>
            <a:r>
              <a:rPr lang="de-DE" sz="1400" b="1" dirty="0">
                <a:solidFill>
                  <a:srgbClr val="000000"/>
                </a:solidFill>
                <a:latin typeface="Arial" panose="020B0604020202020204"/>
              </a:rPr>
              <a:t>Landeskleinkinderheim IPAI </a:t>
            </a:r>
            <a:r>
              <a:rPr lang="de-DE" sz="1400" dirty="0">
                <a:solidFill>
                  <a:srgbClr val="000000"/>
                </a:solidFill>
                <a:latin typeface="Arial" panose="020B0604020202020204"/>
              </a:rPr>
              <a:t>– 8,9 Mio. €</a:t>
            </a:r>
          </a:p>
          <a:p>
            <a:pPr algn="ctr"/>
            <a:r>
              <a:rPr lang="de-DE" sz="1400" b="1" dirty="0">
                <a:solidFill>
                  <a:srgbClr val="000000"/>
                </a:solidFill>
                <a:latin typeface="Arial" panose="020B0604020202020204"/>
              </a:rPr>
              <a:t>Baubeginn innerhalb 2026</a:t>
            </a:r>
            <a:endParaRPr lang="it-IT" sz="1400" b="1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2" name="Immagine 5">
            <a:extLst>
              <a:ext uri="{FF2B5EF4-FFF2-40B4-BE49-F238E27FC236}">
                <a16:creationId xmlns:a16="http://schemas.microsoft.com/office/drawing/2014/main" id="{8D24EA77-AB05-6B10-888A-5DA09A93A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959" y="2083954"/>
            <a:ext cx="75819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66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F916D2-617A-EF3D-FDA7-5D855A512053}"/>
              </a:ext>
            </a:extLst>
          </p:cNvPr>
          <p:cNvSpPr txBox="1"/>
          <p:nvPr/>
        </p:nvSpPr>
        <p:spPr>
          <a:xfrm>
            <a:off x="648070" y="491739"/>
            <a:ext cx="107952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Ampliamento della scuola professionale provinciale a Silandro - Realizzazione di un </a:t>
            </a:r>
            <a:r>
              <a:rPr lang="it-IT" sz="1400" b="1" dirty="0"/>
              <a:t>capannone per opere non edili </a:t>
            </a:r>
            <a:r>
              <a:rPr lang="it-IT" sz="1400" dirty="0"/>
              <a:t>– </a:t>
            </a:r>
            <a:r>
              <a:rPr lang="de-DE" sz="1400" dirty="0"/>
              <a:t>4,4 Mio. €</a:t>
            </a:r>
          </a:p>
          <a:p>
            <a:pPr algn="ctr"/>
            <a:r>
              <a:rPr lang="it-IT" sz="1400" b="1" dirty="0"/>
              <a:t>Progettazione – Fase progetto di fattibilità tecnico economica</a:t>
            </a:r>
            <a:endParaRPr lang="it-IT" sz="14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algn="ctr"/>
            <a:endParaRPr lang="de-DE" sz="1400" dirty="0">
              <a:solidFill>
                <a:srgbClr val="FF0000"/>
              </a:solidFill>
            </a:endParaRPr>
          </a:p>
          <a:p>
            <a:pPr algn="ctr"/>
            <a:r>
              <a:rPr lang="de-DE" sz="1400" dirty="0"/>
              <a:t>Erweiterung der Landesberufsschule in Schlanders - Errichtung einer </a:t>
            </a:r>
            <a:r>
              <a:rPr lang="de-DE" sz="1400" b="1" dirty="0"/>
              <a:t>Tiefbauhalle </a:t>
            </a:r>
            <a:r>
              <a:rPr lang="de-DE" sz="1400" dirty="0"/>
              <a:t>– 4,4 Mio. €</a:t>
            </a:r>
          </a:p>
          <a:p>
            <a:pPr algn="ctr"/>
            <a:r>
              <a:rPr lang="de-DE" sz="1400" b="1" dirty="0"/>
              <a:t>Planung – Phase technisch-wirtschaftliche Machbarkeitsprojekt </a:t>
            </a:r>
            <a:endParaRPr lang="it-IT" sz="14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C7C0618-C8D8-69DD-D5FE-5AD9BA6EB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914" y="1974343"/>
            <a:ext cx="9288171" cy="190526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8A791AC-FCBE-FD01-E2CC-D388B140B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914" y="4277531"/>
            <a:ext cx="3629532" cy="182905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0C0B6B3-0FF4-705D-85EB-8615F44B7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178" y="4200712"/>
            <a:ext cx="3486201" cy="18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90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F916D2-617A-EF3D-FDA7-5D855A512053}"/>
              </a:ext>
            </a:extLst>
          </p:cNvPr>
          <p:cNvSpPr txBox="1"/>
          <p:nvPr/>
        </p:nvSpPr>
        <p:spPr>
          <a:xfrm>
            <a:off x="648070" y="491739"/>
            <a:ext cx="1079524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0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Realizzazione del </a:t>
            </a:r>
            <a:r>
              <a:rPr lang="it-IT" sz="1400" b="1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Centro bibliotecario </a:t>
            </a:r>
            <a:r>
              <a:rPr lang="it-IT" sz="1400" b="0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 Bolzano con il </a:t>
            </a:r>
            <a:r>
              <a:rPr lang="it-IT" sz="1400" b="1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Centro di documentazione per la Tutela delle minoranze</a:t>
            </a:r>
            <a:r>
              <a:rPr lang="it-IT" sz="1400" b="0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400" b="1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l’Autonomia</a:t>
            </a:r>
            <a:r>
              <a:rPr lang="it-IT" sz="1400" b="0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e le mediateche audiovisive provinciali</a:t>
            </a:r>
            <a:r>
              <a:rPr lang="it-IT" sz="1400" kern="300" baseline="0" dirty="0">
                <a:effectLst/>
              </a:rPr>
              <a:t>– </a:t>
            </a:r>
            <a:r>
              <a:rPr lang="de-DE" sz="1400" dirty="0"/>
              <a:t>103,2 Mio. €</a:t>
            </a:r>
          </a:p>
          <a:p>
            <a:pPr algn="ctr"/>
            <a:r>
              <a:rPr lang="it-IT" sz="1400" b="1" dirty="0">
                <a:latin typeface="+mn-lt"/>
                <a:ea typeface="+mn-ea"/>
                <a:cs typeface="+mn-cs"/>
              </a:rPr>
              <a:t>Inizio lavori 2025</a:t>
            </a:r>
          </a:p>
          <a:p>
            <a:pPr algn="ctr"/>
            <a:endParaRPr lang="de-DE" sz="1400" dirty="0">
              <a:solidFill>
                <a:srgbClr val="FF0000"/>
              </a:solidFill>
            </a:endParaRPr>
          </a:p>
          <a:p>
            <a:pPr algn="ctr"/>
            <a:r>
              <a:rPr lang="de-DE" sz="1400" b="0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Realisierung des </a:t>
            </a:r>
            <a:r>
              <a:rPr lang="de-DE" sz="1400" b="1" kern="300" baseline="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Bibliothekenzentrums</a:t>
            </a:r>
            <a:r>
              <a:rPr lang="de-DE" sz="1400" b="0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in Bozen mit dem </a:t>
            </a:r>
            <a:r>
              <a:rPr lang="de-DE" sz="1400" b="1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Dokumentationszentrum für den Minderheitenschutz</a:t>
            </a:r>
            <a:r>
              <a:rPr lang="de-DE" sz="1400" b="0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für die </a:t>
            </a:r>
            <a:r>
              <a:rPr lang="de-DE" sz="1400" b="1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Autonomie</a:t>
            </a:r>
            <a:r>
              <a:rPr lang="de-DE" sz="1400" b="0" kern="3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und die Landesmediatheken </a:t>
            </a:r>
            <a:r>
              <a:rPr lang="de-DE" sz="1400" b="0" kern="300" baseline="0" dirty="0">
                <a:effectLst/>
                <a:latin typeface="+mn-lt"/>
                <a:ea typeface="+mn-ea"/>
                <a:cs typeface="+mn-cs"/>
              </a:rPr>
              <a:t>– </a:t>
            </a:r>
            <a:r>
              <a:rPr lang="de-DE" sz="1400" dirty="0">
                <a:latin typeface="+mn-lt"/>
                <a:ea typeface="+mn-ea"/>
                <a:cs typeface="+mn-cs"/>
              </a:rPr>
              <a:t>103,2 Mio. €</a:t>
            </a:r>
          </a:p>
          <a:p>
            <a:pPr lvl="0" algn="ctr">
              <a:lnSpc>
                <a:spcPct val="100000"/>
              </a:lnSpc>
            </a:pPr>
            <a:r>
              <a:rPr lang="de-DE" sz="1400" b="1" dirty="0"/>
              <a:t>Baubeginn 2025</a:t>
            </a:r>
            <a:endParaRPr lang="it-IT" sz="1400" b="1" dirty="0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A70968A-72DA-68EE-9DEC-B8B5D53E1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88722"/>
            <a:ext cx="12120563" cy="436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14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34B45-49C4-D9D2-2C70-AE50264E7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BF6F73F8-567F-F2DE-195A-9C0FAEACEBB2}"/>
              </a:ext>
            </a:extLst>
          </p:cNvPr>
          <p:cNvSpPr/>
          <p:nvPr/>
        </p:nvSpPr>
        <p:spPr>
          <a:xfrm>
            <a:off x="2162464" y="418959"/>
            <a:ext cx="7478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dirty="0"/>
              <a:t>Concorsi di progettazione</a:t>
            </a:r>
          </a:p>
          <a:p>
            <a:pPr algn="ctr"/>
            <a:r>
              <a:rPr lang="it-IT" sz="1200" b="1" dirty="0" err="1"/>
              <a:t>Planungswettbewerbe</a:t>
            </a:r>
            <a:endParaRPr lang="it-IT" sz="1200" b="1" dirty="0"/>
          </a:p>
        </p:txBody>
      </p:sp>
      <p:graphicFrame>
        <p:nvGraphicFramePr>
          <p:cNvPr id="5" name="Tabella 7">
            <a:extLst>
              <a:ext uri="{FF2B5EF4-FFF2-40B4-BE49-F238E27FC236}">
                <a16:creationId xmlns:a16="http://schemas.microsoft.com/office/drawing/2014/main" id="{F32795EF-2BC2-1962-EE8D-4A3D62262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783116"/>
              </p:ext>
            </p:extLst>
          </p:nvPr>
        </p:nvGraphicFramePr>
        <p:xfrm>
          <a:off x="532852" y="1027933"/>
          <a:ext cx="11150162" cy="2553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250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7868086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  <a:gridCol w="1570826">
                  <a:extLst>
                    <a:ext uri="{9D8B030D-6E8A-4147-A177-3AD203B41FA5}">
                      <a16:colId xmlns:a16="http://schemas.microsoft.com/office/drawing/2014/main" val="3203117749"/>
                    </a:ext>
                  </a:extLst>
                </a:gridCol>
              </a:tblGrid>
              <a:tr h="343305">
                <a:tc>
                  <a:txBody>
                    <a:bodyPr/>
                    <a:lstStyle/>
                    <a:p>
                      <a:r>
                        <a:rPr lang="de-DE" sz="1400" dirty="0"/>
                        <a:t>Comune Gemeinde 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 - Bauvorhaben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Pubblicazione</a:t>
                      </a:r>
                      <a:endParaRPr lang="de-DE" sz="1200" dirty="0"/>
                    </a:p>
                    <a:p>
                      <a:r>
                        <a:rPr lang="it-IT" sz="1200" spc="-50" baseline="0" dirty="0" err="1"/>
                        <a:t>Veröffentlichung</a:t>
                      </a:r>
                      <a:endParaRPr lang="it-IT" sz="1200" spc="-5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556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Bressanone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Brixen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Ristrutturazione - Liceo scientifico J. </a:t>
                      </a:r>
                      <a:r>
                        <a:rPr lang="it-IT" sz="1200" b="0" kern="300" baseline="0" dirty="0" err="1">
                          <a:effectLst/>
                          <a:latin typeface="+mn-lt"/>
                          <a:ea typeface="+mn-ea"/>
                        </a:rPr>
                        <a:t>Ph</a:t>
                      </a: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. </a:t>
                      </a:r>
                      <a:r>
                        <a:rPr lang="it-IT" sz="1200" b="0" kern="300" baseline="0" dirty="0" err="1">
                          <a:effectLst/>
                          <a:latin typeface="+mn-lt"/>
                          <a:ea typeface="+mn-ea"/>
                        </a:rPr>
                        <a:t>Fallmerayer</a:t>
                      </a:r>
                      <a:endParaRPr lang="it-IT" sz="1200" b="0" kern="300" baseline="0" dirty="0">
                        <a:effectLst/>
                        <a:latin typeface="+mn-lt"/>
                        <a:ea typeface="+mn-ea"/>
                      </a:endParaRP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200" b="0" kern="300" baseline="0" dirty="0" err="1">
                          <a:effectLst/>
                          <a:latin typeface="+mn-lt"/>
                          <a:ea typeface="+mn-ea"/>
                        </a:rPr>
                        <a:t>Umbauarbeiten</a:t>
                      </a: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 - </a:t>
                      </a:r>
                      <a:r>
                        <a:rPr lang="it-IT" sz="1200" b="0" kern="300" baseline="0" dirty="0" err="1">
                          <a:effectLst/>
                          <a:latin typeface="+mn-lt"/>
                          <a:ea typeface="+mn-ea"/>
                        </a:rPr>
                        <a:t>Realgymnasium</a:t>
                      </a: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 J. </a:t>
                      </a:r>
                      <a:r>
                        <a:rPr lang="it-IT" sz="1200" b="0" kern="300" baseline="0" dirty="0" err="1">
                          <a:effectLst/>
                          <a:latin typeface="+mn-lt"/>
                          <a:ea typeface="+mn-ea"/>
                        </a:rPr>
                        <a:t>Ph</a:t>
                      </a: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. </a:t>
                      </a:r>
                      <a:r>
                        <a:rPr lang="it-IT" sz="1200" b="0" kern="300" baseline="0" dirty="0" err="1">
                          <a:effectLst/>
                          <a:latin typeface="+mn-lt"/>
                          <a:ea typeface="+mn-ea"/>
                        </a:rPr>
                        <a:t>Fallmerayer</a:t>
                      </a:r>
                      <a:endParaRPr lang="it-IT" sz="1200" b="0" kern="300" baseline="0" dirty="0"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2025</a:t>
                      </a:r>
                      <a:endParaRPr lang="it-IT" sz="1200" b="0" kern="300" baseline="0" dirty="0"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892088"/>
                  </a:ext>
                </a:extLst>
              </a:tr>
              <a:tr h="4728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Bolzano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Bozen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dirty="0"/>
                        <a:t>Nuova costruzione del museo archeologico (Ötzi)</a:t>
                      </a:r>
                      <a:endParaRPr lang="de-DE" sz="1200" b="0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Neubau des </a:t>
                      </a:r>
                      <a:r>
                        <a:rPr lang="de-DE" sz="1200" b="0" dirty="0" err="1"/>
                        <a:t>Archäologiermuseums</a:t>
                      </a:r>
                      <a:r>
                        <a:rPr lang="de-DE" sz="1200" b="0" dirty="0"/>
                        <a:t> (Ötzi)</a:t>
                      </a:r>
                      <a:endParaRPr lang="it-IT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2026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223954"/>
                  </a:ext>
                </a:extLst>
              </a:tr>
              <a:tr h="4505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Merano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Meran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Riqualificazione Ippodromo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200" b="0" kern="300" baseline="0" dirty="0" err="1">
                          <a:effectLst/>
                          <a:latin typeface="+mn-lt"/>
                          <a:ea typeface="+mn-ea"/>
                        </a:rPr>
                        <a:t>Neuentwicklung</a:t>
                      </a: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it-IT" sz="1200" b="0" kern="300" baseline="0" dirty="0" err="1">
                          <a:effectLst/>
                          <a:latin typeface="+mn-lt"/>
                          <a:ea typeface="+mn-ea"/>
                        </a:rPr>
                        <a:t>Pferderennplatz</a:t>
                      </a:r>
                      <a:endParaRPr lang="it-IT" sz="1200" b="0" kern="300" baseline="0" dirty="0">
                        <a:effectLst/>
                        <a:latin typeface="+mn-lt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endParaRPr lang="it-IT" sz="1200" b="0" kern="300" baseline="0" dirty="0">
                        <a:effectLst/>
                        <a:latin typeface="+mn-lt"/>
                        <a:ea typeface="+mn-e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dirty="0"/>
                        <a:t>Ristrutturazione e ampliamento Scuola Professionale Alberghiera Ritz – Convitto per studenti </a:t>
                      </a:r>
                      <a:r>
                        <a:rPr lang="it-IT" sz="1200" b="0"/>
                        <a:t>e mensa</a:t>
                      </a:r>
                      <a:endParaRPr lang="it-IT" sz="1200" b="0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Umbau und Erweiterung der Landesberufsschule C. Ritz</a:t>
                      </a:r>
                      <a:r>
                        <a:rPr lang="it-IT" sz="1200" b="0" dirty="0"/>
                        <a:t> – </a:t>
                      </a:r>
                      <a:r>
                        <a:rPr lang="it-IT" sz="1200" b="0" dirty="0" err="1"/>
                        <a:t>Studentenheim</a:t>
                      </a:r>
                      <a:r>
                        <a:rPr lang="it-IT" sz="1200" b="0" dirty="0"/>
                        <a:t> und Mensa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2026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endParaRPr lang="de-DE" sz="1200" b="0" kern="300" baseline="0" dirty="0">
                        <a:effectLst/>
                        <a:latin typeface="+mn-lt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endParaRPr lang="de-DE" sz="1200" b="0" kern="300" baseline="0" dirty="0">
                        <a:effectLst/>
                        <a:latin typeface="+mn-lt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2026</a:t>
                      </a:r>
                      <a:endParaRPr lang="it-IT" sz="1200" b="0" kern="300" baseline="0" dirty="0">
                        <a:effectLst/>
                        <a:latin typeface="+mn-lt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endParaRPr lang="it-IT" sz="1200" b="0" kern="300" baseline="0" dirty="0"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393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4958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A3E47-AF6B-89DD-687B-391DB00B7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6DAD3113-E106-5E15-9D34-F6C6DC1A8887}"/>
              </a:ext>
            </a:extLst>
          </p:cNvPr>
          <p:cNvSpPr/>
          <p:nvPr/>
        </p:nvSpPr>
        <p:spPr>
          <a:xfrm>
            <a:off x="2162464" y="418959"/>
            <a:ext cx="7478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dirty="0"/>
              <a:t>Studi di fattibilità - 2025</a:t>
            </a:r>
          </a:p>
          <a:p>
            <a:pPr algn="ctr"/>
            <a:r>
              <a:rPr lang="it-IT" sz="1200" b="1" dirty="0" err="1"/>
              <a:t>Machbarkeitsstudie</a:t>
            </a:r>
            <a:r>
              <a:rPr lang="it-IT" sz="1200" b="1" dirty="0"/>
              <a:t> - 2025</a:t>
            </a:r>
          </a:p>
        </p:txBody>
      </p:sp>
      <p:graphicFrame>
        <p:nvGraphicFramePr>
          <p:cNvPr id="5" name="Tabella 7">
            <a:extLst>
              <a:ext uri="{FF2B5EF4-FFF2-40B4-BE49-F238E27FC236}">
                <a16:creationId xmlns:a16="http://schemas.microsoft.com/office/drawing/2014/main" id="{186A0989-1045-D439-7EE3-FF38A0008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710469"/>
              </p:ext>
            </p:extLst>
          </p:nvPr>
        </p:nvGraphicFramePr>
        <p:xfrm>
          <a:off x="1306332" y="1020168"/>
          <a:ext cx="9579336" cy="4681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250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7868086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</a:tblGrid>
              <a:tr h="343305">
                <a:tc>
                  <a:txBody>
                    <a:bodyPr/>
                    <a:lstStyle/>
                    <a:p>
                      <a:r>
                        <a:rPr lang="de-DE" sz="1400" dirty="0"/>
                        <a:t>Comune Gemeinde 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 – Bauvorhaben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556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Bolzano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Bozen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dirty="0"/>
                        <a:t>Adeguamento e ottimizzazione delle strutture edili, impianti termoidraulici - Palazzo Sede del Consiglio Provinciale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Anpassung und Optimierung der Baustruktur, sowie der haustechnischen Anlagen - Südtiroler Landtag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de-DE" sz="12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Hannah Arendt - risanamento piani interrati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Hannah Arendt - Sanierung des Untergeschosses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de-DE" sz="1200" b="0" dirty="0"/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Lavori di sopraelevazione del sottotetto - IPC C. de Medici - Via S. Quirino 37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Sanierung des Dachbodens in der Fachlehranstalt "C. de Medici" - </a:t>
                      </a:r>
                      <a:r>
                        <a:rPr lang="de-DE" sz="1200" b="0" kern="300" baseline="0" dirty="0" err="1">
                          <a:effectLst/>
                          <a:latin typeface="+mn-lt"/>
                          <a:ea typeface="+mn-ea"/>
                        </a:rPr>
                        <a:t>Quireiner</a:t>
                      </a: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-Str. 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892088"/>
                  </a:ext>
                </a:extLst>
              </a:tr>
              <a:tr h="550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Merano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Meran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dirty="0"/>
                        <a:t>Ristrutturazione e ampliamento Scuola Professionale Alberghiera Ritz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Umbau und Erweiterung der Landesberufsschule C. Ritz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223954"/>
                  </a:ext>
                </a:extLst>
              </a:tr>
              <a:tr h="4505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Laives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Leifers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dirty="0"/>
                        <a:t>Laives - nuova sede croce rossa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0" dirty="0" err="1"/>
                        <a:t>Leifers</a:t>
                      </a:r>
                      <a:r>
                        <a:rPr lang="de-DE" sz="1200" b="0" dirty="0"/>
                        <a:t> - neuer Sitz des Roten Kreuzes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393131"/>
                  </a:ext>
                </a:extLst>
              </a:tr>
              <a:tr h="5946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Bressanone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Brixen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dirty="0"/>
                        <a:t>Ampliamento scuola professionale </a:t>
                      </a:r>
                      <a:r>
                        <a:rPr lang="it-IT" sz="1200" b="0" dirty="0" err="1"/>
                        <a:t>Hellenstainer</a:t>
                      </a:r>
                      <a:endParaRPr lang="it-IT" sz="1200" b="0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Erweiterung der LBS Emma </a:t>
                      </a:r>
                      <a:r>
                        <a:rPr lang="de-DE" sz="1200" b="0" dirty="0" err="1"/>
                        <a:t>Hellenstainer</a:t>
                      </a:r>
                      <a:endParaRPr lang="de-DE" sz="1200" b="0" dirty="0"/>
                    </a:p>
                    <a:p>
                      <a:pPr>
                        <a:lnSpc>
                          <a:spcPct val="100000"/>
                        </a:lnSpc>
                      </a:pPr>
                      <a:endParaRPr lang="de-DE" sz="1200" b="0" dirty="0"/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Opere di risanamento e adeguamento (palestra) - Istituto Professionale Servizi Economici Aziendali e Turistici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Sanierungs- und Anpassungsarbeiten (Turnhalle) - WFO - M. </a:t>
                      </a:r>
                      <a:r>
                        <a:rPr lang="de-DE" sz="1200" b="0" kern="300" baseline="0" dirty="0" err="1">
                          <a:effectLst/>
                          <a:latin typeface="+mn-lt"/>
                          <a:ea typeface="+mn-ea"/>
                        </a:rPr>
                        <a:t>Montessoristraße</a:t>
                      </a:r>
                      <a:endParaRPr lang="it-IT" sz="1200" b="0" kern="300" baseline="0" dirty="0"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396353"/>
                  </a:ext>
                </a:extLst>
              </a:tr>
              <a:tr h="5946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Egna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Neumarkt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dirty="0"/>
                        <a:t>Ristrutturazione ed ampliamento - Scuola Professionale economia domestica ed agroalimentare - </a:t>
                      </a:r>
                      <a:r>
                        <a:rPr lang="it-IT" sz="1200" b="0" dirty="0" err="1"/>
                        <a:t>Griesfeld</a:t>
                      </a:r>
                      <a:endParaRPr lang="it-IT" sz="1200" b="0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Umbau und Erweiterung der Fachschule für Hauswirtschaft und Ernährung - Griesfeld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338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3157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F157E-BE91-30DE-A549-2F165B635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CF76414-2C80-3F0C-6803-BCD3448FEF8B}"/>
              </a:ext>
            </a:extLst>
          </p:cNvPr>
          <p:cNvSpPr/>
          <p:nvPr/>
        </p:nvSpPr>
        <p:spPr>
          <a:xfrm>
            <a:off x="2162464" y="418959"/>
            <a:ext cx="7478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dirty="0"/>
              <a:t>Studi di fattibilità - 2025</a:t>
            </a:r>
          </a:p>
          <a:p>
            <a:pPr algn="ctr"/>
            <a:r>
              <a:rPr lang="it-IT" sz="1200" b="1" dirty="0" err="1"/>
              <a:t>Machbarkeitsstudie</a:t>
            </a:r>
            <a:r>
              <a:rPr lang="it-IT" sz="1200" b="1" dirty="0"/>
              <a:t> - 2025</a:t>
            </a:r>
          </a:p>
        </p:txBody>
      </p:sp>
      <p:graphicFrame>
        <p:nvGraphicFramePr>
          <p:cNvPr id="5" name="Tabella 7">
            <a:extLst>
              <a:ext uri="{FF2B5EF4-FFF2-40B4-BE49-F238E27FC236}">
                <a16:creationId xmlns:a16="http://schemas.microsoft.com/office/drawing/2014/main" id="{ADBEC3A7-BFC8-75D0-2F32-3767CBF4A4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6164"/>
              </p:ext>
            </p:extLst>
          </p:nvPr>
        </p:nvGraphicFramePr>
        <p:xfrm>
          <a:off x="1306332" y="865509"/>
          <a:ext cx="9579336" cy="4824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250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7868086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</a:tblGrid>
              <a:tr h="343305">
                <a:tc>
                  <a:txBody>
                    <a:bodyPr/>
                    <a:lstStyle/>
                    <a:p>
                      <a:r>
                        <a:rPr lang="de-DE" sz="1400" dirty="0"/>
                        <a:t>Comune Gemeinde 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 - Bauvorhaben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556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Brunico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Bruneck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Ampliamento - Istituto tecnologico -  Via Josef Ferrari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Erweiterung der Technologischen Fachoberschule in der Josef-Ferrari-Straße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endParaRPr lang="de-DE" sz="1200" b="0" kern="300" baseline="0" dirty="0">
                        <a:effectLst/>
                        <a:latin typeface="+mn-lt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 err="1"/>
                        <a:t>Sozialwissenschaftliches</a:t>
                      </a:r>
                      <a:r>
                        <a:rPr lang="it-IT" sz="1200" b="0" dirty="0"/>
                        <a:t> </a:t>
                      </a:r>
                      <a:r>
                        <a:rPr lang="it-IT" sz="1200" b="0" dirty="0" err="1"/>
                        <a:t>Gymnasium</a:t>
                      </a:r>
                      <a:r>
                        <a:rPr lang="it-IT" sz="1200" b="0" dirty="0"/>
                        <a:t> und </a:t>
                      </a:r>
                      <a:r>
                        <a:rPr lang="it-IT" sz="1200" b="0" dirty="0" err="1"/>
                        <a:t>Kunstgymnasium</a:t>
                      </a:r>
                      <a:endParaRPr lang="it-IT" sz="12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/>
                        <a:t>Liceo per le scienze sociali e liceo artistico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Realizzazione mensa - Centro Scolastico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Realisierung einer Mensa für die Schulen im Bildungszentrum</a:t>
                      </a:r>
                      <a:endParaRPr lang="it-IT" sz="1200" b="0" kern="300" baseline="0" dirty="0"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892088"/>
                  </a:ext>
                </a:extLst>
              </a:tr>
              <a:tr h="454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Dobbiaco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 err="1"/>
                        <a:t>Toblach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dirty="0"/>
                        <a:t>Risanamento energetico e miglioramento funzionale - Centro culturale Grand Hotel Dobbiaco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Energetische Sanierung Kulturzentrum Grand Hotel Toblach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223954"/>
                  </a:ext>
                </a:extLst>
              </a:tr>
              <a:tr h="4505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Vipiteno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Sterzing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Sanierung und Umgestaltung Dreifachturnhalle Sterzing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Ristrutturazione e rimodellamento della palestra tripla di Vipiteno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393131"/>
                  </a:ext>
                </a:extLst>
              </a:tr>
              <a:tr h="4447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Vadena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Pfatten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dirty="0"/>
                        <a:t>Edificio principale "centro sperimentale </a:t>
                      </a:r>
                      <a:r>
                        <a:rPr lang="it-IT" sz="1200" b="0" dirty="0" err="1"/>
                        <a:t>Laimburg</a:t>
                      </a:r>
                      <a:r>
                        <a:rPr lang="it-IT" sz="1200" b="0" dirty="0"/>
                        <a:t>«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dirty="0" err="1"/>
                        <a:t>Hauptgebäude</a:t>
                      </a:r>
                      <a:r>
                        <a:rPr lang="it-IT" sz="1200" b="0" dirty="0"/>
                        <a:t> </a:t>
                      </a:r>
                      <a:r>
                        <a:rPr lang="it-IT" sz="1200" b="0" dirty="0" err="1"/>
                        <a:t>Versuchzentrum</a:t>
                      </a:r>
                      <a:r>
                        <a:rPr lang="it-IT" sz="1200" b="0" dirty="0"/>
                        <a:t> </a:t>
                      </a:r>
                      <a:r>
                        <a:rPr lang="it-IT" sz="1200" b="0" dirty="0" err="1"/>
                        <a:t>Laimburg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396353"/>
                  </a:ext>
                </a:extLst>
              </a:tr>
              <a:tr h="4658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Ortisei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St. Ulrich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dirty="0"/>
                        <a:t>Ampliamento convitto </a:t>
                      </a:r>
                      <a:r>
                        <a:rPr lang="it-IT" sz="1200" b="0" dirty="0" err="1"/>
                        <a:t>Assudei</a:t>
                      </a:r>
                      <a:endParaRPr lang="it-IT" sz="1200" b="0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dirty="0" err="1"/>
                        <a:t>Erweiterung</a:t>
                      </a:r>
                      <a:r>
                        <a:rPr lang="it-IT" sz="1200" b="0" dirty="0"/>
                        <a:t> </a:t>
                      </a:r>
                      <a:r>
                        <a:rPr lang="it-IT" sz="1200" b="0" dirty="0" err="1"/>
                        <a:t>Studentenheim</a:t>
                      </a:r>
                      <a:r>
                        <a:rPr lang="it-IT" sz="1200" b="0" dirty="0"/>
                        <a:t> </a:t>
                      </a:r>
                      <a:r>
                        <a:rPr lang="it-IT" sz="1200" b="0" dirty="0" err="1"/>
                        <a:t>Assudei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338730"/>
                  </a:ext>
                </a:extLst>
              </a:tr>
              <a:tr h="4403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Varna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Vahrn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dirty="0"/>
                        <a:t>Demo-Ricostruzione dell'edificio "</a:t>
                      </a:r>
                      <a:r>
                        <a:rPr lang="it-IT" sz="1200" b="0" dirty="0" err="1"/>
                        <a:t>Bartgaishof</a:t>
                      </a:r>
                      <a:r>
                        <a:rPr lang="it-IT" sz="1200" b="0" dirty="0"/>
                        <a:t>" di Varna - Alloggi comunità e laboratori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Abbruch und Wiederaufbau des Gebäudes „</a:t>
                      </a:r>
                      <a:r>
                        <a:rPr lang="de-DE" sz="1200" b="0" dirty="0" err="1"/>
                        <a:t>Bartgaishof</a:t>
                      </a:r>
                      <a:r>
                        <a:rPr lang="de-DE" sz="1200" b="0" dirty="0"/>
                        <a:t>“ - </a:t>
                      </a:r>
                      <a:r>
                        <a:rPr lang="it-IT" sz="1200" b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Wohngemeinschaften</a:t>
                      </a:r>
                      <a:r>
                        <a:rPr lang="de-DE" sz="1200" b="0" dirty="0"/>
                        <a:t> und Werkstätten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618309"/>
                  </a:ext>
                </a:extLst>
              </a:tr>
              <a:tr h="4521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Terlano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Terlan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Risanamento energetico e ristrutturazione - Scuola Provinciale Vigili del Fuoco – Vilpiano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Energetische Sanierung und Erneuerung - Landesfeuerwehrschule </a:t>
                      </a:r>
                      <a:r>
                        <a:rPr lang="de-DE" sz="1200" b="0" kern="300" baseline="0" dirty="0" err="1">
                          <a:effectLst/>
                          <a:latin typeface="+mn-lt"/>
                          <a:ea typeface="+mn-ea"/>
                        </a:rPr>
                        <a:t>Vilpian</a:t>
                      </a:r>
                      <a:endParaRPr lang="it-IT" sz="1200" b="0" kern="300" baseline="0" dirty="0"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703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9971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BA5B37-65FE-102F-173C-50E6FD8FB795}"/>
              </a:ext>
            </a:extLst>
          </p:cNvPr>
          <p:cNvSpPr txBox="1"/>
          <p:nvPr/>
        </p:nvSpPr>
        <p:spPr>
          <a:xfrm>
            <a:off x="-107576" y="456318"/>
            <a:ext cx="120664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/>
              <a:t>€ 354.573.457,13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ripartiti  per ambito di competenza (112 opere)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/>
              <a:t>€ 354.573.457,13 </a:t>
            </a:r>
            <a:r>
              <a:rPr lang="it-IT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unterteilt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Kompetenzbereich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(112 </a:t>
            </a:r>
            <a:r>
              <a:rPr lang="it-IT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Bauvorhaben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it-IT" sz="2000" b="1" dirty="0"/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D1EB36E-E546-F431-E6B4-25ED6A4E0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775" y="1214531"/>
            <a:ext cx="9532001" cy="538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23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C5095021-E95D-4244-A137-82D582F95CF7}"/>
              </a:ext>
            </a:extLst>
          </p:cNvPr>
          <p:cNvSpPr/>
          <p:nvPr/>
        </p:nvSpPr>
        <p:spPr>
          <a:xfrm>
            <a:off x="1846725" y="418959"/>
            <a:ext cx="8099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dirty="0"/>
              <a:t>Alcune opere in esecuzione </a:t>
            </a:r>
            <a:r>
              <a:rPr lang="it-IT" sz="1200" dirty="0"/>
              <a:t>il cui </a:t>
            </a:r>
            <a:r>
              <a:rPr lang="it-IT" sz="1200" b="1" dirty="0"/>
              <a:t>termine </a:t>
            </a:r>
            <a:r>
              <a:rPr lang="it-IT" sz="1200" dirty="0"/>
              <a:t>è previsto </a:t>
            </a:r>
            <a:r>
              <a:rPr lang="it-IT" sz="1200" b="1" dirty="0"/>
              <a:t>nel triennio 2025 – 2027.</a:t>
            </a:r>
          </a:p>
          <a:p>
            <a:pPr algn="ctr"/>
            <a:r>
              <a:rPr lang="it-IT" sz="1200" dirty="0" err="1"/>
              <a:t>Einige</a:t>
            </a:r>
            <a:r>
              <a:rPr lang="it-IT" sz="1200" dirty="0"/>
              <a:t> </a:t>
            </a:r>
            <a:r>
              <a:rPr lang="it-IT" sz="1200" b="1" dirty="0" err="1"/>
              <a:t>Bauvorhaben</a:t>
            </a:r>
            <a:r>
              <a:rPr lang="it-IT" sz="1200" dirty="0"/>
              <a:t>, die </a:t>
            </a:r>
            <a:r>
              <a:rPr lang="it-IT" sz="1200" b="1" dirty="0"/>
              <a:t>in </a:t>
            </a:r>
            <a:r>
              <a:rPr lang="it-IT" sz="1200" b="1" dirty="0" err="1"/>
              <a:t>Ausführung</a:t>
            </a:r>
            <a:r>
              <a:rPr lang="it-IT" sz="1200" b="1" dirty="0"/>
              <a:t> </a:t>
            </a:r>
            <a:r>
              <a:rPr lang="it-IT" sz="1200" dirty="0" err="1"/>
              <a:t>sind</a:t>
            </a:r>
            <a:r>
              <a:rPr lang="it-IT" sz="1200" dirty="0"/>
              <a:t> und </a:t>
            </a:r>
            <a:r>
              <a:rPr lang="it-IT" sz="1200" b="1" dirty="0"/>
              <a:t>im </a:t>
            </a:r>
            <a:r>
              <a:rPr lang="it-IT" sz="1200" b="1" dirty="0" err="1"/>
              <a:t>Dreijahreszeitraum</a:t>
            </a:r>
            <a:r>
              <a:rPr lang="it-IT" sz="1200" b="1" dirty="0"/>
              <a:t> 2025 – 2027 </a:t>
            </a:r>
            <a:r>
              <a:rPr lang="it-IT" sz="1200" b="1" dirty="0" err="1"/>
              <a:t>fertig</a:t>
            </a:r>
            <a:r>
              <a:rPr lang="it-IT" sz="1200" b="1" dirty="0"/>
              <a:t> </a:t>
            </a:r>
            <a:r>
              <a:rPr lang="it-IT" sz="1200" b="1" dirty="0" err="1"/>
              <a:t>gestellt</a:t>
            </a:r>
            <a:r>
              <a:rPr lang="it-IT" sz="1200" b="1" dirty="0"/>
              <a:t> </a:t>
            </a:r>
            <a:r>
              <a:rPr lang="it-IT" sz="1200" dirty="0" err="1"/>
              <a:t>werden</a:t>
            </a:r>
            <a:r>
              <a:rPr lang="it-IT" sz="1200" b="1" dirty="0"/>
              <a:t>. </a:t>
            </a:r>
            <a:r>
              <a:rPr lang="it-IT" sz="1200" dirty="0"/>
              <a:t> </a:t>
            </a:r>
          </a:p>
          <a:p>
            <a:pPr algn="ctr"/>
            <a:endParaRPr lang="it-IT" sz="1200" dirty="0"/>
          </a:p>
        </p:txBody>
      </p:sp>
      <p:graphicFrame>
        <p:nvGraphicFramePr>
          <p:cNvPr id="5" name="Tabella 7">
            <a:extLst>
              <a:ext uri="{FF2B5EF4-FFF2-40B4-BE49-F238E27FC236}">
                <a16:creationId xmlns:a16="http://schemas.microsoft.com/office/drawing/2014/main" id="{9E0679C6-110B-7577-4053-2259CB1E6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050547"/>
              </p:ext>
            </p:extLst>
          </p:nvPr>
        </p:nvGraphicFramePr>
        <p:xfrm>
          <a:off x="532852" y="1027936"/>
          <a:ext cx="11150162" cy="4696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250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7894980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  <a:gridCol w="1543932">
                  <a:extLst>
                    <a:ext uri="{9D8B030D-6E8A-4147-A177-3AD203B41FA5}">
                      <a16:colId xmlns:a16="http://schemas.microsoft.com/office/drawing/2014/main" val="2463034639"/>
                    </a:ext>
                  </a:extLst>
                </a:gridCol>
              </a:tblGrid>
              <a:tr h="311764">
                <a:tc>
                  <a:txBody>
                    <a:bodyPr/>
                    <a:lstStyle/>
                    <a:p>
                      <a:r>
                        <a:rPr lang="de-DE" sz="1400" dirty="0"/>
                        <a:t>Comune Gemeinde 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 - Bauvorhaben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Fine </a:t>
                      </a:r>
                      <a:r>
                        <a:rPr lang="de-DE" sz="1200" dirty="0" err="1"/>
                        <a:t>Lavori</a:t>
                      </a:r>
                      <a:endParaRPr lang="de-DE" sz="1200" dirty="0"/>
                    </a:p>
                    <a:p>
                      <a:r>
                        <a:rPr lang="it-IT" sz="1200" dirty="0"/>
                        <a:t>Ende </a:t>
                      </a:r>
                      <a:r>
                        <a:rPr lang="it-IT" sz="1200" dirty="0" err="1"/>
                        <a:t>der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Arbeiten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5522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Bolzano - Bozen</a:t>
                      </a: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Convitto</a:t>
                      </a:r>
                      <a:r>
                        <a:rPr lang="it-IT" sz="120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per studenti - lotto 7 + 8 - 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Centro Formazione San Maurizio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200" b="1" kern="300" baseline="0" dirty="0">
                          <a:effectLst/>
                          <a:latin typeface="+mn-lt"/>
                          <a:ea typeface="+mn-ea"/>
                        </a:rPr>
                        <a:t>Studentenheim</a:t>
                      </a: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 - Los 7 + 8 - </a:t>
                      </a:r>
                      <a:r>
                        <a:rPr lang="de-DE" sz="1200" b="1" kern="300" baseline="0" dirty="0">
                          <a:effectLst/>
                          <a:latin typeface="+mn-lt"/>
                          <a:ea typeface="+mn-ea"/>
                        </a:rPr>
                        <a:t>Berufsbildungszentrum </a:t>
                      </a:r>
                      <a:r>
                        <a:rPr lang="de-DE" sz="1200" b="1" kern="300" baseline="0" dirty="0" err="1">
                          <a:effectLst/>
                          <a:latin typeface="+mn-lt"/>
                          <a:ea typeface="+mn-ea"/>
                        </a:rPr>
                        <a:t>Moritzing</a:t>
                      </a:r>
                      <a:endParaRPr lang="de-DE" sz="1200" b="1" kern="300" baseline="0" dirty="0"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2027</a:t>
                      </a:r>
                      <a:endParaRPr lang="it-IT" sz="12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069379"/>
                  </a:ext>
                </a:extLst>
              </a:tr>
              <a:tr h="4676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L</a:t>
                      </a:r>
                      <a:r>
                        <a:rPr lang="de-DE" sz="1200" dirty="0" err="1"/>
                        <a:t>aives</a:t>
                      </a:r>
                      <a:r>
                        <a:rPr lang="de-DE" sz="1200" dirty="0"/>
                        <a:t> - </a:t>
                      </a:r>
                      <a:r>
                        <a:rPr lang="de-DE" sz="1200" dirty="0" err="1"/>
                        <a:t>Leifers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200" b="1" kern="300" baseline="0" dirty="0">
                          <a:effectLst/>
                          <a:latin typeface="+mn-lt"/>
                          <a:ea typeface="+mn-ea"/>
                        </a:rPr>
                        <a:t>PNRR </a:t>
                      </a: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- </a:t>
                      </a:r>
                      <a:r>
                        <a:rPr lang="it-IT" sz="1200" b="1" kern="300" baseline="0" dirty="0">
                          <a:effectLst/>
                          <a:latin typeface="+mn-lt"/>
                          <a:ea typeface="+mn-ea"/>
                        </a:rPr>
                        <a:t>Casa della Comunità e nuova sede del distretto sanitario</a:t>
                      </a: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 Laives-Bronzolo-Vadena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200" b="1" kern="300" baseline="0" dirty="0">
                          <a:effectLst/>
                          <a:latin typeface="+mn-lt"/>
                          <a:ea typeface="+mn-ea"/>
                        </a:rPr>
                        <a:t>PNRR </a:t>
                      </a: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– </a:t>
                      </a:r>
                      <a:r>
                        <a:rPr lang="it-IT" sz="1200" b="1" kern="300" baseline="0" dirty="0" err="1">
                          <a:effectLst/>
                          <a:latin typeface="+mn-lt"/>
                          <a:ea typeface="+mn-ea"/>
                        </a:rPr>
                        <a:t>Gemeinschaftshaus</a:t>
                      </a:r>
                      <a:r>
                        <a:rPr lang="it-IT" sz="1200" b="1" kern="300" baseline="0" dirty="0">
                          <a:effectLst/>
                          <a:latin typeface="+mn-lt"/>
                          <a:ea typeface="+mn-ea"/>
                        </a:rPr>
                        <a:t> und </a:t>
                      </a:r>
                      <a:r>
                        <a:rPr lang="it-IT" sz="1200" b="1" kern="300" baseline="0" dirty="0" err="1">
                          <a:effectLst/>
                          <a:latin typeface="+mn-lt"/>
                          <a:ea typeface="+mn-ea"/>
                        </a:rPr>
                        <a:t>neuer</a:t>
                      </a:r>
                      <a:r>
                        <a:rPr lang="it-IT" sz="1200" b="1" kern="300" baseline="0" dirty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it-IT" sz="1200" b="1" kern="300" baseline="0" dirty="0" err="1">
                          <a:effectLst/>
                          <a:latin typeface="+mn-lt"/>
                          <a:ea typeface="+mn-ea"/>
                        </a:rPr>
                        <a:t>Sprengelsitz</a:t>
                      </a:r>
                      <a:r>
                        <a:rPr lang="it-IT" sz="1200" b="1" kern="300" baseline="0" dirty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Leifers-Branzoll-Pfatten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2026</a:t>
                      </a:r>
                      <a:endParaRPr lang="it-IT" sz="1200" b="0" kern="300" baseline="0" dirty="0"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636075"/>
                  </a:ext>
                </a:extLst>
              </a:tr>
              <a:tr h="467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Merano - Meran</a:t>
                      </a: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Realizzazione nuova sede a Maia Bassa - 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Centro formazione Marconi </a:t>
                      </a:r>
                      <a:r>
                        <a:rPr lang="it-IT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Via Scuderie,81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Errichtung neuer Sitz in Untermais - </a:t>
                      </a:r>
                      <a:r>
                        <a:rPr lang="de-DE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Berufsbildungszentrum Marconi </a:t>
                      </a: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Rennstallweg 81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200" b="0" dirty="0"/>
                        <a:t>2025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223954"/>
                  </a:ext>
                </a:extLst>
              </a:tr>
              <a:tr h="467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Merano - Meran</a:t>
                      </a: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spc="-50" baseline="0" dirty="0"/>
                        <a:t>IT per il </a:t>
                      </a:r>
                      <a:r>
                        <a:rPr lang="de-DE" sz="1200" b="1" spc="-50" baseline="0" dirty="0" err="1"/>
                        <a:t>turismo</a:t>
                      </a:r>
                      <a:r>
                        <a:rPr lang="de-DE" sz="1200" b="1" spc="-50" baseline="0" dirty="0"/>
                        <a:t> e le </a:t>
                      </a:r>
                      <a:r>
                        <a:rPr lang="de-DE" sz="1200" b="1" spc="-50" baseline="0" dirty="0" err="1"/>
                        <a:t>biotechnologie</a:t>
                      </a:r>
                      <a:r>
                        <a:rPr lang="de-DE" sz="1200" b="1" spc="-50" baseline="0" dirty="0"/>
                        <a:t> Marie Curie </a:t>
                      </a:r>
                      <a:r>
                        <a:rPr lang="de-DE" sz="1200" spc="-50" baseline="0" dirty="0"/>
                        <a:t>- </a:t>
                      </a:r>
                      <a:r>
                        <a:rPr lang="it-IT" sz="1200" spc="-50" baseline="0" dirty="0"/>
                        <a:t>Risanamento delle facciate e sostituzione dei serramenti esterni </a:t>
                      </a:r>
                    </a:p>
                    <a:p>
                      <a:r>
                        <a:rPr lang="de-DE" sz="1200" b="1" spc="-50" baseline="0" dirty="0"/>
                        <a:t>FOS für Tourismus und Biotechnologie Marie Curie</a:t>
                      </a:r>
                      <a:r>
                        <a:rPr lang="de-DE" sz="1200" spc="-50" baseline="0" dirty="0"/>
                        <a:t>- Sanierung der Fassaden und Austausch der Fenster u. Türen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393131"/>
                  </a:ext>
                </a:extLst>
              </a:tr>
              <a:tr h="8417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/>
                        <a:t>Brunico - Bruneck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1" dirty="0"/>
                        <a:t>Caserma </a:t>
                      </a:r>
                      <a:r>
                        <a:rPr lang="it-IT" sz="1200" b="1" dirty="0" err="1"/>
                        <a:t>Lugramani</a:t>
                      </a:r>
                      <a:r>
                        <a:rPr lang="it-IT" sz="1200" dirty="0"/>
                        <a:t> – Realizzazione e ristrutturazione di diversi edifici (nell’ambito dell’Accordo di Programma con lo Stato) a fronte della permuta di terreni alla Provincia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1" dirty="0" err="1"/>
                        <a:t>Kaserne</a:t>
                      </a:r>
                      <a:r>
                        <a:rPr lang="it-IT" sz="1200" b="1" dirty="0"/>
                        <a:t> </a:t>
                      </a:r>
                      <a:r>
                        <a:rPr lang="it-IT" sz="1200" b="1" dirty="0" err="1"/>
                        <a:t>Lugramani</a:t>
                      </a:r>
                      <a:r>
                        <a:rPr lang="it-IT" sz="1200" b="1" dirty="0"/>
                        <a:t> </a:t>
                      </a:r>
                      <a:r>
                        <a:rPr lang="it-IT" sz="1200" dirty="0"/>
                        <a:t>– </a:t>
                      </a:r>
                      <a:r>
                        <a:rPr lang="it-IT" sz="1200" dirty="0" err="1"/>
                        <a:t>Neubau</a:t>
                      </a:r>
                      <a:r>
                        <a:rPr lang="it-IT" sz="1200" dirty="0"/>
                        <a:t> und </a:t>
                      </a:r>
                      <a:r>
                        <a:rPr lang="it-IT" sz="1200" dirty="0" err="1"/>
                        <a:t>Renovierung</a:t>
                      </a:r>
                      <a:r>
                        <a:rPr lang="it-IT" sz="1200" dirty="0"/>
                        <a:t> von </a:t>
                      </a:r>
                      <a:r>
                        <a:rPr lang="it-IT" sz="1200" dirty="0" err="1"/>
                        <a:t>verschiedenen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Gebäuden</a:t>
                      </a:r>
                      <a:r>
                        <a:rPr lang="it-IT" sz="1200" dirty="0"/>
                        <a:t> (</a:t>
                      </a:r>
                      <a:r>
                        <a:rPr lang="it-IT" sz="1200" dirty="0" err="1"/>
                        <a:t>im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Rahmen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des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Programmabkommens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mit</a:t>
                      </a:r>
                      <a:r>
                        <a:rPr lang="it-IT" sz="1200" dirty="0"/>
                        <a:t> dem </a:t>
                      </a:r>
                      <a:r>
                        <a:rPr lang="it-IT" sz="1200" dirty="0" err="1"/>
                        <a:t>Staat</a:t>
                      </a:r>
                      <a:r>
                        <a:rPr lang="it-IT" sz="1200" dirty="0"/>
                        <a:t>) </a:t>
                      </a:r>
                      <a:r>
                        <a:rPr lang="it-IT" sz="1200" dirty="0" err="1"/>
                        <a:t>mit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der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Gegenleistung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der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Abtretung</a:t>
                      </a:r>
                      <a:r>
                        <a:rPr lang="it-IT" sz="1200" dirty="0"/>
                        <a:t> von </a:t>
                      </a:r>
                      <a:r>
                        <a:rPr lang="it-IT" sz="1200" dirty="0" err="1"/>
                        <a:t>Grundstücken</a:t>
                      </a:r>
                      <a:r>
                        <a:rPr lang="it-IT" sz="1200" dirty="0"/>
                        <a:t> an </a:t>
                      </a:r>
                      <a:r>
                        <a:rPr lang="it-IT" sz="1200" dirty="0" err="1"/>
                        <a:t>das</a:t>
                      </a:r>
                      <a:r>
                        <a:rPr lang="it-IT" sz="1200" dirty="0"/>
                        <a:t> 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2025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913983"/>
                  </a:ext>
                </a:extLst>
              </a:tr>
              <a:tr h="8417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/>
                        <a:t>San Candido - Innichen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1" dirty="0"/>
                        <a:t>Caserma Cantore </a:t>
                      </a:r>
                      <a:r>
                        <a:rPr lang="it-IT" sz="1200" dirty="0"/>
                        <a:t>– Realizzazione e ristrutturazione di diversi edifici (nell’ambito dell’Accordo di Programma con lo Stato) a fronte della permuta di terreni alla Provincia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1" dirty="0" err="1"/>
                        <a:t>Kaserne</a:t>
                      </a:r>
                      <a:r>
                        <a:rPr lang="it-IT" sz="1200" b="1" dirty="0"/>
                        <a:t> Cantore </a:t>
                      </a:r>
                      <a:r>
                        <a:rPr lang="it-IT" sz="1200" dirty="0"/>
                        <a:t>– </a:t>
                      </a:r>
                      <a:r>
                        <a:rPr lang="it-IT" sz="1200" dirty="0" err="1"/>
                        <a:t>Neubau</a:t>
                      </a:r>
                      <a:r>
                        <a:rPr lang="it-IT" sz="1200" dirty="0"/>
                        <a:t> und </a:t>
                      </a:r>
                      <a:r>
                        <a:rPr lang="it-IT" sz="1200" dirty="0" err="1"/>
                        <a:t>Renovierung</a:t>
                      </a:r>
                      <a:r>
                        <a:rPr lang="it-IT" sz="1200" dirty="0"/>
                        <a:t> von </a:t>
                      </a:r>
                      <a:r>
                        <a:rPr lang="it-IT" sz="1200" dirty="0" err="1"/>
                        <a:t>verschiedenen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Gebäuden</a:t>
                      </a:r>
                      <a:r>
                        <a:rPr lang="it-IT" sz="1200" dirty="0"/>
                        <a:t> (im </a:t>
                      </a:r>
                      <a:r>
                        <a:rPr lang="it-IT" sz="1200" dirty="0" err="1"/>
                        <a:t>Rahmen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des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Programmabkommens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mit</a:t>
                      </a:r>
                      <a:r>
                        <a:rPr lang="it-IT" sz="1200" dirty="0"/>
                        <a:t> dem </a:t>
                      </a:r>
                      <a:r>
                        <a:rPr lang="it-IT" sz="1200" dirty="0" err="1"/>
                        <a:t>Staat</a:t>
                      </a:r>
                      <a:r>
                        <a:rPr lang="it-IT" sz="1200" dirty="0"/>
                        <a:t>) </a:t>
                      </a:r>
                      <a:r>
                        <a:rPr lang="it-IT" sz="1200" dirty="0" err="1"/>
                        <a:t>mit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der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Gegenleistung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der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Abtretung</a:t>
                      </a:r>
                      <a:r>
                        <a:rPr lang="it-IT" sz="1200" dirty="0"/>
                        <a:t> von </a:t>
                      </a:r>
                      <a:r>
                        <a:rPr lang="it-IT" sz="1200" dirty="0" err="1"/>
                        <a:t>Grundstücken</a:t>
                      </a:r>
                      <a:r>
                        <a:rPr lang="it-IT" sz="1200" dirty="0"/>
                        <a:t> an </a:t>
                      </a:r>
                      <a:r>
                        <a:rPr lang="it-IT" sz="1200" dirty="0" err="1"/>
                        <a:t>das</a:t>
                      </a:r>
                      <a:r>
                        <a:rPr lang="it-IT" sz="1200" dirty="0"/>
                        <a:t> Land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2025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396353"/>
                  </a:ext>
                </a:extLst>
              </a:tr>
              <a:tr h="5400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/>
                        <a:t>Vipiteno</a:t>
                      </a:r>
                      <a:r>
                        <a:rPr lang="de-DE" sz="1200" dirty="0"/>
                        <a:t> - Sterzing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diversi interventi - </a:t>
                      </a:r>
                      <a:r>
                        <a:rPr lang="it-IT" sz="1200" b="1" dirty="0"/>
                        <a:t>Caserma Menini de Caroli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 err="1"/>
                        <a:t>verschiedene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Maßnahmen</a:t>
                      </a:r>
                      <a:r>
                        <a:rPr lang="it-IT" sz="1200" dirty="0"/>
                        <a:t> - </a:t>
                      </a:r>
                      <a:r>
                        <a:rPr lang="it-IT" sz="1200" b="1" dirty="0" err="1"/>
                        <a:t>Militärkaserne</a:t>
                      </a:r>
                      <a:r>
                        <a:rPr lang="it-IT" sz="1200" b="1" dirty="0"/>
                        <a:t> Menini de Caroli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2027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73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1410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70169-4743-102B-1B67-6C71A2DF7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158903AD-2196-F606-A8D6-9BC23E4F27EB}"/>
              </a:ext>
            </a:extLst>
          </p:cNvPr>
          <p:cNvSpPr/>
          <p:nvPr/>
        </p:nvSpPr>
        <p:spPr>
          <a:xfrm>
            <a:off x="1846725" y="418959"/>
            <a:ext cx="8099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dirty="0"/>
              <a:t>Alcune opere in esecuzione </a:t>
            </a:r>
            <a:r>
              <a:rPr lang="it-IT" sz="1200" dirty="0"/>
              <a:t>il cui </a:t>
            </a:r>
            <a:r>
              <a:rPr lang="it-IT" sz="1200" b="1" dirty="0"/>
              <a:t>termine </a:t>
            </a:r>
            <a:r>
              <a:rPr lang="it-IT" sz="1200" dirty="0"/>
              <a:t>è previsto </a:t>
            </a:r>
            <a:r>
              <a:rPr lang="it-IT" sz="1200" b="1" dirty="0"/>
              <a:t>nel triennio 2025 – 2027.</a:t>
            </a:r>
          </a:p>
          <a:p>
            <a:pPr algn="ctr"/>
            <a:r>
              <a:rPr lang="it-IT" sz="1200" dirty="0" err="1"/>
              <a:t>Einige</a:t>
            </a:r>
            <a:r>
              <a:rPr lang="it-IT" sz="1200" dirty="0"/>
              <a:t> </a:t>
            </a:r>
            <a:r>
              <a:rPr lang="it-IT" sz="1200" b="1" dirty="0" err="1"/>
              <a:t>Bauvorhaben</a:t>
            </a:r>
            <a:r>
              <a:rPr lang="it-IT" sz="1200" dirty="0"/>
              <a:t>, die </a:t>
            </a:r>
            <a:r>
              <a:rPr lang="it-IT" sz="1200" b="1" dirty="0"/>
              <a:t>in </a:t>
            </a:r>
            <a:r>
              <a:rPr lang="it-IT" sz="1200" b="1" dirty="0" err="1"/>
              <a:t>Ausführung</a:t>
            </a:r>
            <a:r>
              <a:rPr lang="it-IT" sz="1200" b="1" dirty="0"/>
              <a:t> </a:t>
            </a:r>
            <a:r>
              <a:rPr lang="it-IT" sz="1200" dirty="0" err="1"/>
              <a:t>sind</a:t>
            </a:r>
            <a:r>
              <a:rPr lang="it-IT" sz="1200" dirty="0"/>
              <a:t> und </a:t>
            </a:r>
            <a:r>
              <a:rPr lang="it-IT" sz="1200" b="1" dirty="0"/>
              <a:t>im </a:t>
            </a:r>
            <a:r>
              <a:rPr lang="it-IT" sz="1200" b="1" dirty="0" err="1"/>
              <a:t>Dreijahreszeitraum</a:t>
            </a:r>
            <a:r>
              <a:rPr lang="it-IT" sz="1200" b="1" dirty="0"/>
              <a:t> 2025 – 2027 </a:t>
            </a:r>
            <a:r>
              <a:rPr lang="it-IT" sz="1200" b="1" dirty="0" err="1"/>
              <a:t>fertig</a:t>
            </a:r>
            <a:r>
              <a:rPr lang="it-IT" sz="1200" b="1" dirty="0"/>
              <a:t> </a:t>
            </a:r>
            <a:r>
              <a:rPr lang="it-IT" sz="1200" b="1" dirty="0" err="1"/>
              <a:t>gestellt</a:t>
            </a:r>
            <a:r>
              <a:rPr lang="it-IT" sz="1200" b="1" dirty="0"/>
              <a:t> </a:t>
            </a:r>
            <a:r>
              <a:rPr lang="it-IT" sz="1200" dirty="0" err="1"/>
              <a:t>werden</a:t>
            </a:r>
            <a:r>
              <a:rPr lang="it-IT" sz="1200" b="1" dirty="0"/>
              <a:t>. </a:t>
            </a:r>
            <a:r>
              <a:rPr lang="it-IT" sz="1200" dirty="0"/>
              <a:t> </a:t>
            </a:r>
          </a:p>
          <a:p>
            <a:pPr algn="ctr"/>
            <a:endParaRPr lang="it-IT" sz="1200" dirty="0"/>
          </a:p>
        </p:txBody>
      </p:sp>
      <p:graphicFrame>
        <p:nvGraphicFramePr>
          <p:cNvPr id="5" name="Tabella 7">
            <a:extLst>
              <a:ext uri="{FF2B5EF4-FFF2-40B4-BE49-F238E27FC236}">
                <a16:creationId xmlns:a16="http://schemas.microsoft.com/office/drawing/2014/main" id="{D2E6D349-C10D-BDA9-ED5F-5654C7FECD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007281"/>
              </p:ext>
            </p:extLst>
          </p:nvPr>
        </p:nvGraphicFramePr>
        <p:xfrm>
          <a:off x="520919" y="868251"/>
          <a:ext cx="11150162" cy="4850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250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7942045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  <a:gridCol w="1496867">
                  <a:extLst>
                    <a:ext uri="{9D8B030D-6E8A-4147-A177-3AD203B41FA5}">
                      <a16:colId xmlns:a16="http://schemas.microsoft.com/office/drawing/2014/main" val="3830048909"/>
                    </a:ext>
                  </a:extLst>
                </a:gridCol>
              </a:tblGrid>
              <a:tr h="311764">
                <a:tc>
                  <a:txBody>
                    <a:bodyPr/>
                    <a:lstStyle/>
                    <a:p>
                      <a:r>
                        <a:rPr lang="de-DE" sz="1400" dirty="0"/>
                        <a:t>Comune Gemeinde 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 - Bauvorhaben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Fine </a:t>
                      </a:r>
                      <a:r>
                        <a:rPr lang="de-DE" sz="1200" dirty="0" err="1"/>
                        <a:t>Lavori</a:t>
                      </a:r>
                      <a:endParaRPr lang="de-DE" sz="1200" dirty="0"/>
                    </a:p>
                    <a:p>
                      <a:r>
                        <a:rPr lang="it-IT" sz="1200" dirty="0"/>
                        <a:t>Ende </a:t>
                      </a:r>
                      <a:r>
                        <a:rPr lang="it-IT" sz="1200" dirty="0" err="1"/>
                        <a:t>der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Arbeiten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5522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/>
                        <a:t>Appiano</a:t>
                      </a:r>
                      <a:r>
                        <a:rPr lang="de-DE" sz="1200" dirty="0"/>
                        <a:t> – Eppan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Caserma Mercanti Appiano: </a:t>
                      </a:r>
                      <a:r>
                        <a:rPr lang="it-IT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demolizione degli edifici e bonifica ambientale </a:t>
                      </a:r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dei terreni sulla </a:t>
                      </a:r>
                      <a:r>
                        <a:rPr lang="it-IT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p.ed</a:t>
                      </a:r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862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Mercanti</a:t>
                      </a:r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Kaserne Eppan: </a:t>
                      </a:r>
                      <a:r>
                        <a:rPr lang="de-DE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Abbruch der Gebäude und Bodensanierung </a:t>
                      </a:r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auf der B.P. 862</a:t>
                      </a:r>
                      <a:endPara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2025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069379"/>
                  </a:ext>
                </a:extLst>
              </a:tr>
              <a:tr h="4676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 err="1"/>
                        <a:t>Moso</a:t>
                      </a:r>
                      <a:r>
                        <a:rPr lang="de-DE" sz="1200" dirty="0"/>
                        <a:t> in </a:t>
                      </a:r>
                      <a:r>
                        <a:rPr lang="de-DE" sz="1200" dirty="0" err="1"/>
                        <a:t>Passiria</a:t>
                      </a:r>
                      <a:r>
                        <a:rPr lang="de-DE" sz="1200" dirty="0"/>
                        <a:t> – Moos in Passeier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200" b="1" dirty="0"/>
                        <a:t>Realizzazione di teleferiche materiali </a:t>
                      </a:r>
                      <a:r>
                        <a:rPr lang="it-IT" sz="1200" dirty="0"/>
                        <a:t>per i rifugi Petrarca e Plan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200" b="1" dirty="0"/>
                        <a:t>Realisierung von Materialseilbahnen </a:t>
                      </a:r>
                      <a:r>
                        <a:rPr lang="de-DE" sz="1200" dirty="0"/>
                        <a:t>für die </a:t>
                      </a:r>
                      <a:r>
                        <a:rPr lang="de-DE" sz="1200" dirty="0" err="1"/>
                        <a:t>Stettinerhütte</a:t>
                      </a:r>
                      <a:r>
                        <a:rPr lang="de-DE" sz="1200" dirty="0"/>
                        <a:t> und die </a:t>
                      </a:r>
                      <a:r>
                        <a:rPr lang="de-DE" sz="1200" dirty="0" err="1"/>
                        <a:t>Zwickauerhütte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200" dirty="0"/>
                        <a:t>2025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636075"/>
                  </a:ext>
                </a:extLst>
              </a:tr>
              <a:tr h="467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Predoi – Prettau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Nuova realizzazione di un edificio per scopi museali presso il Museo Provinciale Miniere di Predoi 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Arredamento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Neubau für museale Zwecke beim Landesbergbaumuseum in </a:t>
                      </a:r>
                      <a:r>
                        <a:rPr lang="de-DE" sz="1200" b="0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Prettau</a:t>
                      </a: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Einrichtung</a:t>
                      </a:r>
                      <a:endParaRPr lang="it-IT" sz="1200" b="1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223954"/>
                  </a:ext>
                </a:extLst>
              </a:tr>
              <a:tr h="467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Bolzano - Bozen</a:t>
                      </a: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1" dirty="0"/>
                        <a:t>Opere di urbanizzazione primaria </a:t>
                      </a:r>
                      <a:r>
                        <a:rPr lang="it-IT" sz="1200" dirty="0"/>
                        <a:t>in via Laura Conti a Bolzano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1" dirty="0"/>
                        <a:t>Primäre </a:t>
                      </a:r>
                      <a:r>
                        <a:rPr lang="de-DE" sz="1200" b="1" dirty="0" err="1"/>
                        <a:t>Erschliessungsarbeiten</a:t>
                      </a:r>
                      <a:r>
                        <a:rPr lang="de-DE" sz="1200" b="1" dirty="0"/>
                        <a:t> </a:t>
                      </a:r>
                      <a:r>
                        <a:rPr lang="de-DE" sz="1200" dirty="0"/>
                        <a:t>in der Laura-Conti-</a:t>
                      </a:r>
                      <a:r>
                        <a:rPr lang="de-DE" sz="1200" dirty="0" err="1"/>
                        <a:t>Strasse</a:t>
                      </a:r>
                      <a:r>
                        <a:rPr lang="de-DE" sz="1200" dirty="0"/>
                        <a:t> in Bozen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dirty="0"/>
                        <a:t>2025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393131"/>
                  </a:ext>
                </a:extLst>
              </a:tr>
              <a:tr h="5071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Vari </a:t>
                      </a:r>
                      <a:r>
                        <a:rPr lang="de-DE" sz="1200" dirty="0" err="1"/>
                        <a:t>comuni</a:t>
                      </a:r>
                      <a:endParaRPr lang="de-DE" sz="1200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/>
                        <a:t>Verschiedene Gemeinde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dirty="0"/>
                        <a:t>Chiusure anelli di rete e realizzazione seconde vie per la </a:t>
                      </a:r>
                      <a:r>
                        <a:rPr lang="it-IT" sz="1200" b="1" dirty="0"/>
                        <a:t>rete telematica provinciale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0" dirty="0" err="1"/>
                        <a:t>Schliessung</a:t>
                      </a:r>
                      <a:r>
                        <a:rPr lang="de-DE" sz="1200" b="0" dirty="0"/>
                        <a:t> von Netzringen und Einrichtung von zweiten Strecken der </a:t>
                      </a:r>
                      <a:r>
                        <a:rPr lang="de-DE" sz="1200" b="1" dirty="0"/>
                        <a:t>Landestelekommunikationsnetz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2025 /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913983"/>
                  </a:ext>
                </a:extLst>
              </a:tr>
              <a:tr h="1716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Alto Adige - Südtirol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1" dirty="0"/>
                        <a:t>Progetto di realizzazione della cartografia geologica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1" dirty="0"/>
                        <a:t>Projekt zur Erstellung der Geologischen Karte des Staates</a:t>
                      </a:r>
                      <a:endParaRPr lang="it-I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2025 / 2026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396353"/>
                  </a:ext>
                </a:extLst>
              </a:tr>
              <a:tr h="482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Vari </a:t>
                      </a:r>
                      <a:r>
                        <a:rPr lang="de-DE" sz="1200" dirty="0" err="1"/>
                        <a:t>comuni</a:t>
                      </a:r>
                      <a:endParaRPr lang="de-DE" sz="1200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/>
                        <a:t>Verschiedene Gemeinde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1" dirty="0"/>
                        <a:t>Progettazione e realizzazione opere di mitigazione del pericolo</a:t>
                      </a:r>
                      <a:r>
                        <a:rPr lang="it-IT" sz="1200" b="0" dirty="0"/>
                        <a:t> (Vadena, Campo Tures, Rifiano, Renon, ecc.)</a:t>
                      </a:r>
                      <a:endParaRPr lang="it-IT" sz="1200"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1" dirty="0"/>
                        <a:t>Planung und Durchführung von diversen Schutzbauten</a:t>
                      </a:r>
                      <a:r>
                        <a:rPr lang="de-DE" sz="1200" b="0" dirty="0"/>
                        <a:t> (</a:t>
                      </a:r>
                      <a:r>
                        <a:rPr lang="de-DE" sz="1200" b="0" dirty="0" err="1"/>
                        <a:t>Pfatten</a:t>
                      </a:r>
                      <a:r>
                        <a:rPr lang="de-DE" sz="1200" b="0" dirty="0"/>
                        <a:t>, Sand in Taufers, Riffian, Ritten, usw.)</a:t>
                      </a:r>
                      <a:endParaRPr lang="it-IT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2025 / 2026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73354"/>
                  </a:ext>
                </a:extLst>
              </a:tr>
              <a:tr h="482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Vari </a:t>
                      </a:r>
                      <a:r>
                        <a:rPr lang="de-DE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comuni</a:t>
                      </a:r>
                      <a:endParaRPr lang="de-DE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de-D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Verschiedene Gemeinde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Installazione di impianti </a:t>
                      </a:r>
                      <a:r>
                        <a:rPr lang="it-IT" sz="12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wifi</a:t>
                      </a:r>
                      <a:r>
                        <a:rPr lang="it-IT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all´interno degli edifici pubblici</a:t>
                      </a:r>
                    </a:p>
                    <a:p>
                      <a:r>
                        <a:rPr lang="de-DE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Installation von Wifi-Systemen </a:t>
                      </a:r>
                      <a:r>
                        <a:rPr lang="de-DE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öffentlichen Einrichtungen</a:t>
                      </a:r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2025 / 2026</a:t>
                      </a:r>
                    </a:p>
                    <a:p>
                      <a:pPr algn="ctr"/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439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1464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C5095021-E95D-4244-A137-82D582F95CF7}"/>
              </a:ext>
            </a:extLst>
          </p:cNvPr>
          <p:cNvSpPr/>
          <p:nvPr/>
        </p:nvSpPr>
        <p:spPr>
          <a:xfrm>
            <a:off x="1846725" y="418959"/>
            <a:ext cx="8099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/>
              <a:t>Alcune opere la cui </a:t>
            </a:r>
            <a:r>
              <a:rPr lang="it-IT" sz="1200" b="1" dirty="0"/>
              <a:t>esecuzione inizierà nel triennio 2025 – 2027.</a:t>
            </a:r>
          </a:p>
          <a:p>
            <a:pPr algn="ctr"/>
            <a:r>
              <a:rPr lang="it-IT" sz="1200" dirty="0" err="1"/>
              <a:t>Einige</a:t>
            </a:r>
            <a:r>
              <a:rPr lang="it-IT" sz="1200" dirty="0"/>
              <a:t> </a:t>
            </a:r>
            <a:r>
              <a:rPr lang="it-IT" sz="1200" b="1" dirty="0" err="1"/>
              <a:t>Bauvorhaben</a:t>
            </a:r>
            <a:r>
              <a:rPr lang="it-IT" sz="1200" dirty="0"/>
              <a:t>, </a:t>
            </a:r>
            <a:r>
              <a:rPr lang="it-IT" sz="1200" dirty="0" err="1"/>
              <a:t>deren</a:t>
            </a:r>
            <a:r>
              <a:rPr lang="it-IT" sz="1200" dirty="0"/>
              <a:t> </a:t>
            </a:r>
            <a:r>
              <a:rPr lang="it-IT" sz="1200" dirty="0" err="1"/>
              <a:t>Ausführung</a:t>
            </a:r>
            <a:r>
              <a:rPr lang="it-IT" sz="1200" dirty="0"/>
              <a:t> </a:t>
            </a:r>
            <a:r>
              <a:rPr lang="it-IT" sz="1200" b="1" dirty="0" err="1"/>
              <a:t>im</a:t>
            </a:r>
            <a:r>
              <a:rPr lang="it-IT" sz="1200" b="1" dirty="0"/>
              <a:t> </a:t>
            </a:r>
            <a:r>
              <a:rPr lang="it-IT" sz="1200" b="1" dirty="0" err="1"/>
              <a:t>Dreijahreszeitraum</a:t>
            </a:r>
            <a:r>
              <a:rPr lang="it-IT" sz="1200" b="1" dirty="0"/>
              <a:t> 2025 – 2027 </a:t>
            </a:r>
            <a:r>
              <a:rPr lang="it-IT" sz="1200" b="1" dirty="0" err="1"/>
              <a:t>beginnt</a:t>
            </a:r>
            <a:r>
              <a:rPr lang="it-IT" sz="1200" b="1" dirty="0"/>
              <a:t>. </a:t>
            </a:r>
            <a:r>
              <a:rPr lang="it-IT" sz="1200" dirty="0"/>
              <a:t> </a:t>
            </a:r>
          </a:p>
          <a:p>
            <a:pPr algn="ctr"/>
            <a:endParaRPr lang="it-IT" sz="1200" dirty="0"/>
          </a:p>
        </p:txBody>
      </p:sp>
      <p:graphicFrame>
        <p:nvGraphicFramePr>
          <p:cNvPr id="5" name="Tabella 7">
            <a:extLst>
              <a:ext uri="{FF2B5EF4-FFF2-40B4-BE49-F238E27FC236}">
                <a16:creationId xmlns:a16="http://schemas.microsoft.com/office/drawing/2014/main" id="{9E0679C6-110B-7577-4053-2259CB1E6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190407"/>
              </p:ext>
            </p:extLst>
          </p:nvPr>
        </p:nvGraphicFramePr>
        <p:xfrm>
          <a:off x="532852" y="889341"/>
          <a:ext cx="11150162" cy="4920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250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7868086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  <a:gridCol w="1570826">
                  <a:extLst>
                    <a:ext uri="{9D8B030D-6E8A-4147-A177-3AD203B41FA5}">
                      <a16:colId xmlns:a16="http://schemas.microsoft.com/office/drawing/2014/main" val="163209601"/>
                    </a:ext>
                  </a:extLst>
                </a:gridCol>
              </a:tblGrid>
              <a:tr h="284931">
                <a:tc>
                  <a:txBody>
                    <a:bodyPr/>
                    <a:lstStyle/>
                    <a:p>
                      <a:r>
                        <a:rPr lang="de-DE" sz="1400" dirty="0"/>
                        <a:t>Comune Gemeinde 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 - Bauvorhaben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Inizio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Lavori</a:t>
                      </a:r>
                      <a:endParaRPr lang="de-DE" sz="1200" dirty="0"/>
                    </a:p>
                    <a:p>
                      <a:r>
                        <a:rPr lang="it-IT" sz="1200" spc="-50" baseline="0" dirty="0" err="1"/>
                        <a:t>Beginn</a:t>
                      </a:r>
                      <a:r>
                        <a:rPr lang="it-IT" sz="1200" spc="-50" baseline="0" dirty="0"/>
                        <a:t> </a:t>
                      </a:r>
                      <a:r>
                        <a:rPr lang="it-IT" sz="1200" spc="-50" baseline="0" dirty="0" err="1"/>
                        <a:t>der</a:t>
                      </a:r>
                      <a:r>
                        <a:rPr lang="it-IT" sz="1200" spc="-50" baseline="0" dirty="0"/>
                        <a:t> </a:t>
                      </a:r>
                      <a:r>
                        <a:rPr lang="it-IT" sz="1200" spc="-50" baseline="0" dirty="0" err="1"/>
                        <a:t>Arbeiten</a:t>
                      </a:r>
                      <a:endParaRPr lang="it-IT" sz="1200" spc="-5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19384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Bolzano</a:t>
                      </a:r>
                      <a:r>
                        <a:rPr kumimoji="0" lang="de-D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Bozen</a:t>
                      </a: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Nuova sede del 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distretto Bolzano/</a:t>
                      </a:r>
                      <a:r>
                        <a:rPr lang="it-IT" sz="1200" b="1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Oltrisarco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it-IT" sz="1200" b="1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Aslago</a:t>
                      </a:r>
                      <a:endParaRPr lang="it-IT" sz="1200" b="1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Neuer </a:t>
                      </a:r>
                      <a:r>
                        <a:rPr lang="de-DE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Sprengelsitz Bozen/Oberau – Haslach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endParaRPr lang="de-DE" sz="800" b="1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Ristrutturazione e ampliamento - 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Istituto Provinciale di Assistenza all'infanzia IPAI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Umbau und Erweiterung - </a:t>
                      </a:r>
                      <a:r>
                        <a:rPr lang="de-DE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Landeskleinkinderheim</a:t>
                      </a: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IPAI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endParaRPr lang="it-IT" sz="8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Realizzazione del 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Centro bibliotecario </a:t>
                      </a:r>
                      <a:r>
                        <a:rPr lang="it-IT" sz="1200" b="0" i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Bolzano </a:t>
                      </a:r>
                      <a:r>
                        <a:rPr lang="it-IT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 il 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Centro di documentazione per la Tutela delle minoranze</a:t>
                      </a:r>
                      <a:r>
                        <a:rPr lang="it-IT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l’Autonomia</a:t>
                      </a:r>
                      <a:r>
                        <a:rPr lang="it-IT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 le mediateche audiovisive provinciali</a:t>
                      </a:r>
                      <a:endParaRPr lang="de-DE" sz="12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Realisierung des </a:t>
                      </a:r>
                      <a:r>
                        <a:rPr lang="de-DE" sz="1200" b="1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Bibliothekenzentrums</a:t>
                      </a:r>
                      <a:r>
                        <a:rPr lang="de-DE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Bozen mit dem </a:t>
                      </a:r>
                      <a:r>
                        <a:rPr lang="de-DE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Dokumentationszentrum für den Minderheitenschutz, für die Autonomie</a:t>
                      </a: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und die Landesmediatheken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endParaRPr lang="de-DE" sz="8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Demolizione, ricostruzione e costruzione di nuovi edifici - 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Caserma Vittorio Veneto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Abbruch, Wiederaufbau und Neubau verschiedener Gebäude - </a:t>
                      </a:r>
                      <a:r>
                        <a:rPr lang="de-DE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Kaserne Vittorio Veneto</a:t>
                      </a:r>
                      <a:endParaRPr lang="it-IT" sz="1200" b="1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</a:pPr>
                      <a:endParaRPr lang="de-DE" sz="12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</a:pPr>
                      <a:endParaRPr lang="de-DE" sz="12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</a:pPr>
                      <a:endParaRPr lang="de-DE" sz="12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</a:pPr>
                      <a:endParaRPr lang="de-DE" sz="12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</a:pPr>
                      <a:endParaRPr lang="de-DE" sz="12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</a:pPr>
                      <a:endParaRPr lang="de-DE" sz="12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</a:pPr>
                      <a:endParaRPr lang="de-DE" sz="12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  <a:endParaRPr lang="it-IT" sz="12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892088"/>
                  </a:ext>
                </a:extLst>
              </a:tr>
              <a:tr h="3290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 err="1"/>
                        <a:t>Aldino</a:t>
                      </a:r>
                      <a:r>
                        <a:rPr lang="de-DE" sz="1200" dirty="0"/>
                        <a:t> - </a:t>
                      </a:r>
                      <a:r>
                        <a:rPr lang="de-DE" sz="1200" dirty="0" err="1"/>
                        <a:t>Aldein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Ristrutturazione ed ampliamento - Centro Visitatori </a:t>
                      </a:r>
                      <a:r>
                        <a:rPr lang="it-IT" sz="1200" b="1" dirty="0"/>
                        <a:t>Geoparc Bletterbach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/>
                        <a:t>Umbau und Erweiterung des Besucherzentrums </a:t>
                      </a:r>
                      <a:r>
                        <a:rPr lang="de-DE" sz="1200" b="1" dirty="0"/>
                        <a:t>"Geoparc Bletterbach"</a:t>
                      </a:r>
                      <a:endParaRPr lang="it-I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2026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636075"/>
                  </a:ext>
                </a:extLst>
              </a:tr>
              <a:tr h="5094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/>
                        <a:t>S. Paolo </a:t>
                      </a:r>
                      <a:r>
                        <a:rPr lang="de-DE" sz="1200" dirty="0" err="1"/>
                        <a:t>Appiano</a:t>
                      </a:r>
                      <a:r>
                        <a:rPr lang="de-DE" sz="1200" dirty="0"/>
                        <a:t> – St. Pauls Eppan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Musealizzazione della </a:t>
                      </a:r>
                      <a:r>
                        <a:rPr lang="it-IT" sz="1200" b="1" dirty="0"/>
                        <a:t>"Villa Romana" </a:t>
                      </a:r>
                      <a:r>
                        <a:rPr lang="it-IT" sz="1200" dirty="0"/>
                        <a:t>- Via Aica - S. Paolo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/>
                        <a:t>Musealisierung der </a:t>
                      </a:r>
                      <a:r>
                        <a:rPr lang="de-DE" sz="1200" b="1" dirty="0"/>
                        <a:t>"Römischen Villa"- </a:t>
                      </a:r>
                      <a:r>
                        <a:rPr lang="de-DE" sz="1200" dirty="0" err="1"/>
                        <a:t>Aichweg</a:t>
                      </a:r>
                      <a:r>
                        <a:rPr lang="de-DE" sz="1200" dirty="0"/>
                        <a:t> - St. Pauls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2026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223954"/>
                  </a:ext>
                </a:extLst>
              </a:tr>
              <a:tr h="5094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Vari </a:t>
                      </a:r>
                      <a:r>
                        <a:rPr lang="de-DE" sz="1200" dirty="0" err="1"/>
                        <a:t>comuni</a:t>
                      </a:r>
                      <a:endParaRPr lang="de-DE" sz="1200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spc="-60" baseline="0" dirty="0"/>
                        <a:t>Verschiedene Gemeinde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1" dirty="0"/>
                        <a:t>Ammodernamento cavi delle reti locali LAN</a:t>
                      </a:r>
                      <a:r>
                        <a:rPr lang="it-IT" sz="1200" dirty="0"/>
                        <a:t> negli edifici pubblici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1" dirty="0"/>
                        <a:t>Kabelmodernisierung von LAN Netzen </a:t>
                      </a:r>
                      <a:r>
                        <a:rPr lang="de-DE" sz="1200" dirty="0"/>
                        <a:t>in öffentlichen Einrichtungen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2025 / 2026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890260"/>
                  </a:ext>
                </a:extLst>
              </a:tr>
              <a:tr h="5094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/>
                        <a:t>Brunico</a:t>
                      </a:r>
                      <a:r>
                        <a:rPr lang="de-DE" sz="1200" dirty="0"/>
                        <a:t> - Bruneck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1" dirty="0"/>
                        <a:t>Zona produttiva provinciale Brunico Ovest</a:t>
                      </a:r>
                      <a:r>
                        <a:rPr lang="it-IT" sz="1200" dirty="0"/>
                        <a:t>: infrastrutture primarie per l'ampliamento della zona produttiva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1" dirty="0"/>
                        <a:t>Gewerbegebiet von Landesinteresse Bruneck West</a:t>
                      </a:r>
                      <a:r>
                        <a:rPr lang="de-DE" sz="1200" dirty="0"/>
                        <a:t>: primäre Infrastrukturen für die Erweiterung des Gewerbegebietes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2026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462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2707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C5095021-E95D-4244-A137-82D582F95CF7}"/>
              </a:ext>
            </a:extLst>
          </p:cNvPr>
          <p:cNvSpPr/>
          <p:nvPr/>
        </p:nvSpPr>
        <p:spPr>
          <a:xfrm>
            <a:off x="2162464" y="418959"/>
            <a:ext cx="7478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/>
              <a:t>Alcune</a:t>
            </a:r>
            <a:r>
              <a:rPr lang="it-IT" sz="1200" b="1" dirty="0"/>
              <a:t> opere</a:t>
            </a:r>
            <a:r>
              <a:rPr lang="it-IT" sz="1200" dirty="0"/>
              <a:t> </a:t>
            </a:r>
            <a:r>
              <a:rPr lang="it-IT" sz="1200" b="1" dirty="0"/>
              <a:t>in</a:t>
            </a:r>
            <a:r>
              <a:rPr lang="it-IT" sz="1200" dirty="0"/>
              <a:t> </a:t>
            </a:r>
            <a:r>
              <a:rPr lang="it-IT" sz="1200" b="1" dirty="0"/>
              <a:t>progettazione</a:t>
            </a:r>
            <a:r>
              <a:rPr lang="it-IT" sz="1200" dirty="0"/>
              <a:t> o il cui </a:t>
            </a:r>
            <a:r>
              <a:rPr lang="it-IT" sz="1200" b="1" dirty="0"/>
              <a:t>avvio</a:t>
            </a:r>
            <a:r>
              <a:rPr lang="it-IT" sz="1200" dirty="0"/>
              <a:t> è previsto </a:t>
            </a:r>
            <a:r>
              <a:rPr lang="it-IT" sz="1200" b="1" dirty="0"/>
              <a:t>nel triennio 2025 – 2027</a:t>
            </a:r>
            <a:r>
              <a:rPr lang="it-IT" sz="1200" dirty="0"/>
              <a:t>.</a:t>
            </a:r>
          </a:p>
          <a:p>
            <a:pPr algn="ctr"/>
            <a:r>
              <a:rPr lang="it-IT" sz="1200" dirty="0" err="1"/>
              <a:t>Einige</a:t>
            </a:r>
            <a:r>
              <a:rPr lang="it-IT" sz="1200" b="1" dirty="0"/>
              <a:t> </a:t>
            </a:r>
            <a:r>
              <a:rPr lang="it-IT" sz="1200" b="1" dirty="0" err="1"/>
              <a:t>Bauten</a:t>
            </a:r>
            <a:r>
              <a:rPr lang="it-IT" sz="1200" dirty="0"/>
              <a:t> </a:t>
            </a:r>
            <a:r>
              <a:rPr lang="de-DE" sz="1200" b="1" dirty="0"/>
              <a:t>in</a:t>
            </a:r>
            <a:r>
              <a:rPr lang="de-DE" sz="1200" dirty="0"/>
              <a:t> </a:t>
            </a:r>
            <a:r>
              <a:rPr lang="de-DE" sz="1200" b="1" dirty="0"/>
              <a:t>Planung</a:t>
            </a:r>
            <a:r>
              <a:rPr lang="de-DE" sz="1200" dirty="0"/>
              <a:t> oder deren </a:t>
            </a:r>
            <a:r>
              <a:rPr lang="de-DE" sz="1200" b="1" dirty="0"/>
              <a:t>Beginn</a:t>
            </a:r>
            <a:r>
              <a:rPr lang="de-DE" sz="1200" dirty="0"/>
              <a:t> </a:t>
            </a:r>
            <a:r>
              <a:rPr lang="de-DE" sz="1200" b="1" dirty="0"/>
              <a:t>i</a:t>
            </a:r>
            <a:r>
              <a:rPr lang="it-IT" sz="1200" b="1" dirty="0"/>
              <a:t>m </a:t>
            </a:r>
            <a:r>
              <a:rPr lang="it-IT" sz="1200" b="1" dirty="0" err="1"/>
              <a:t>Dreijahreszeitraum</a:t>
            </a:r>
            <a:r>
              <a:rPr lang="it-IT" sz="1200" b="1" dirty="0"/>
              <a:t> 2025 – 2027 </a:t>
            </a:r>
            <a:r>
              <a:rPr lang="de-DE" sz="1200" dirty="0"/>
              <a:t>vorgesehen ist.</a:t>
            </a:r>
            <a:endParaRPr lang="it-IT" sz="1200" dirty="0"/>
          </a:p>
        </p:txBody>
      </p:sp>
      <p:graphicFrame>
        <p:nvGraphicFramePr>
          <p:cNvPr id="5" name="Tabella 7">
            <a:extLst>
              <a:ext uri="{FF2B5EF4-FFF2-40B4-BE49-F238E27FC236}">
                <a16:creationId xmlns:a16="http://schemas.microsoft.com/office/drawing/2014/main" id="{9E0679C6-110B-7577-4053-2259CB1E6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007096"/>
              </p:ext>
            </p:extLst>
          </p:nvPr>
        </p:nvGraphicFramePr>
        <p:xfrm>
          <a:off x="532852" y="880624"/>
          <a:ext cx="11150162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250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7894980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  <a:gridCol w="1543932">
                  <a:extLst>
                    <a:ext uri="{9D8B030D-6E8A-4147-A177-3AD203B41FA5}">
                      <a16:colId xmlns:a16="http://schemas.microsoft.com/office/drawing/2014/main" val="3196618350"/>
                    </a:ext>
                  </a:extLst>
                </a:gridCol>
              </a:tblGrid>
              <a:tr h="272093">
                <a:tc>
                  <a:txBody>
                    <a:bodyPr/>
                    <a:lstStyle/>
                    <a:p>
                      <a:r>
                        <a:rPr lang="de-DE" sz="1400" dirty="0"/>
                        <a:t>Comune Gemeinde 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 - Bauvorhaben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Inizio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Lavori</a:t>
                      </a:r>
                      <a:endParaRPr lang="de-DE" sz="1200" dirty="0"/>
                    </a:p>
                    <a:p>
                      <a:r>
                        <a:rPr lang="it-IT" sz="1200" spc="-50" baseline="0" dirty="0" err="1"/>
                        <a:t>Beginn</a:t>
                      </a:r>
                      <a:r>
                        <a:rPr lang="it-IT" sz="1200" spc="-50" baseline="0" dirty="0"/>
                        <a:t> </a:t>
                      </a:r>
                      <a:r>
                        <a:rPr lang="it-IT" sz="1200" spc="-50" baseline="0" dirty="0" err="1"/>
                        <a:t>der</a:t>
                      </a:r>
                      <a:r>
                        <a:rPr lang="it-IT" sz="1200" spc="-50" baseline="0" dirty="0"/>
                        <a:t> </a:t>
                      </a:r>
                      <a:r>
                        <a:rPr lang="it-IT" sz="1200" spc="-50" baseline="0" dirty="0" err="1"/>
                        <a:t>Arbeiten</a:t>
                      </a:r>
                      <a:endParaRPr lang="it-IT" sz="1200" spc="-5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13876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Bolzano</a:t>
                      </a:r>
                      <a:r>
                        <a:rPr kumimoji="0" lang="de-D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Bozen</a:t>
                      </a: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20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Realizzazione della 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sede della facoltà di medicina</a:t>
                      </a:r>
                      <a:r>
                        <a:rPr lang="it-IT" sz="120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presso il 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centro formazione San Maurizio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Errichtung eines </a:t>
                      </a:r>
                      <a:r>
                        <a:rPr lang="de-DE" sz="1200" b="1" kern="300" baseline="0" dirty="0">
                          <a:effectLst/>
                          <a:latin typeface="+mn-lt"/>
                          <a:ea typeface="+mn-ea"/>
                        </a:rPr>
                        <a:t>Sitzes des </a:t>
                      </a:r>
                      <a:r>
                        <a:rPr lang="de-DE" sz="1200" b="1" kern="300" baseline="0" dirty="0" err="1">
                          <a:effectLst/>
                          <a:latin typeface="+mn-lt"/>
                          <a:ea typeface="+mn-ea"/>
                        </a:rPr>
                        <a:t>Laureatsstudienganges</a:t>
                      </a:r>
                      <a:r>
                        <a:rPr lang="de-DE" sz="1200" b="1" kern="300" baseline="0" dirty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im</a:t>
                      </a:r>
                      <a:r>
                        <a:rPr lang="de-DE" sz="1200" b="1" kern="300" baseline="0" dirty="0">
                          <a:effectLst/>
                          <a:latin typeface="+mn-lt"/>
                          <a:ea typeface="+mn-ea"/>
                        </a:rPr>
                        <a:t> Bildungszentrum </a:t>
                      </a:r>
                      <a:r>
                        <a:rPr lang="de-DE" sz="1200" b="1" kern="300" baseline="0" dirty="0" err="1">
                          <a:effectLst/>
                          <a:latin typeface="+mn-lt"/>
                          <a:ea typeface="+mn-ea"/>
                        </a:rPr>
                        <a:t>Moritzing</a:t>
                      </a:r>
                      <a:endParaRPr lang="de-DE" sz="1200" b="1" kern="300" baseline="0" dirty="0">
                        <a:effectLst/>
                        <a:latin typeface="+mn-lt"/>
                        <a:ea typeface="+mn-ea"/>
                      </a:endParaRP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endParaRPr lang="it-IT" sz="80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it-IT" sz="120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Centro formazione San Maurizio lotti 3 e 6 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asilo nido e mini appartamenti </a:t>
                      </a:r>
                      <a:r>
                        <a:rPr lang="it-IT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 il personale</a:t>
                      </a: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de-DE" sz="120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Bildungszentrum </a:t>
                      </a:r>
                      <a:r>
                        <a:rPr lang="de-DE" sz="1200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Moritzing</a:t>
                      </a:r>
                      <a:r>
                        <a:rPr lang="de-DE" sz="120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Lose 3 und 6 </a:t>
                      </a:r>
                      <a:r>
                        <a:rPr lang="de-DE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Kinderhort und Miniwohnungen </a:t>
                      </a: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für das Personal</a:t>
                      </a: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endParaRPr lang="de-DE" sz="8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Conservatorio musicale Monteverdi </a:t>
                      </a:r>
                      <a:r>
                        <a:rPr lang="it-IT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Ristrutturazione dell’edificio</a:t>
                      </a: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it-IT" sz="1200" b="1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Musikkonservatorium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Monteverdi </a:t>
                      </a:r>
                      <a:r>
                        <a:rPr lang="it-IT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it-IT" sz="1200" b="0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Umbau</a:t>
                      </a:r>
                      <a:r>
                        <a:rPr lang="it-IT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200" b="0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</a:t>
                      </a:r>
                      <a:r>
                        <a:rPr lang="it-IT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200" b="0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Gebäudes</a:t>
                      </a:r>
                      <a:r>
                        <a:rPr lang="it-IT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endParaRPr lang="it-IT" sz="8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it-IT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Risanamento edificio ex-telefoni di stato - 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SMART UP</a:t>
                      </a: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Sanierung des ehemaligen Gebäudes der Staatstelefone - </a:t>
                      </a:r>
                      <a:r>
                        <a:rPr lang="de-DE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SMART UP</a:t>
                      </a: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endParaRPr lang="de-DE" sz="800" b="1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Liceo scientifico "Evangelista Torricelli" </a:t>
                      </a:r>
                      <a:r>
                        <a:rPr lang="it-IT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Ampliamento e lavori interni</a:t>
                      </a: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de-DE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Realgymnasium "Evangelista Torricelli" </a:t>
                      </a: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Erweiterung und interne Umbauarbeiten</a:t>
                      </a: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endParaRPr lang="de-DE" sz="8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it-IT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Ristrutturazione e ampliamento dell’edificio convitto -  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Damiano Chiesa</a:t>
                      </a: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Umbau und Erweiterung des Schulheimes </a:t>
                      </a:r>
                      <a:r>
                        <a:rPr lang="de-DE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Damiano </a:t>
                      </a:r>
                      <a:r>
                        <a:rPr lang="de-DE" sz="1200" b="1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Chiesa</a:t>
                      </a:r>
                      <a:endParaRPr lang="de-DE" sz="1200" b="1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2027</a:t>
                      </a:r>
                    </a:p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endParaRPr lang="de-DE" sz="12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endParaRPr lang="de-DE" sz="12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endParaRPr lang="de-DE" sz="12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endParaRPr lang="de-DE" sz="12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endParaRPr lang="de-DE" sz="12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endParaRPr lang="de-DE" sz="12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endParaRPr lang="de-DE" sz="12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2027</a:t>
                      </a:r>
                    </a:p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endParaRPr lang="de-DE" sz="12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892088"/>
                  </a:ext>
                </a:extLst>
              </a:tr>
              <a:tr h="3760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 err="1"/>
                        <a:t>Egna</a:t>
                      </a:r>
                      <a:r>
                        <a:rPr lang="de-DE" sz="1200" dirty="0"/>
                        <a:t> - Neumarkt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PNRR</a:t>
                      </a:r>
                      <a:r>
                        <a:rPr lang="it-IT" sz="120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Ospedale di comunità, Casa di comunità con centrale operativa territoriale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PNRR</a:t>
                      </a:r>
                      <a:r>
                        <a:rPr lang="it-IT" sz="120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lang="it-IT" sz="1200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Gemeinschaftshaus</a:t>
                      </a:r>
                      <a:r>
                        <a:rPr lang="it-IT" sz="120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und </a:t>
                      </a:r>
                      <a:r>
                        <a:rPr lang="it-IT" sz="1200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Gemeinschaftkrankenhaus</a:t>
                      </a:r>
                      <a:r>
                        <a:rPr lang="it-IT" sz="120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200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mit</a:t>
                      </a:r>
                      <a:r>
                        <a:rPr lang="it-IT" sz="120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200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wohnortnaher</a:t>
                      </a:r>
                      <a:r>
                        <a:rPr lang="it-IT" sz="120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200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Einsatzzentrale</a:t>
                      </a:r>
                      <a:endParaRPr lang="de-DE" sz="120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636075"/>
                  </a:ext>
                </a:extLst>
              </a:tr>
              <a:tr h="8979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Bressanone</a:t>
                      </a:r>
                      <a:r>
                        <a:rPr kumimoji="0" lang="de-D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Brixen</a:t>
                      </a: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Centro scolastico Falcone e Borsellino </a:t>
                      </a:r>
                      <a:r>
                        <a:rPr lang="it-IT" sz="120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Ristrutturazione tratto classi ed ampliamento della biblioteca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200" b="1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Schulzentrum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Falcone und Borsellino </a:t>
                      </a:r>
                      <a:r>
                        <a:rPr lang="it-IT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it-IT" sz="1200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Umbau</a:t>
                      </a:r>
                      <a:r>
                        <a:rPr lang="it-IT" sz="120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200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Klassentrakt</a:t>
                      </a:r>
                      <a:r>
                        <a:rPr lang="it-IT" sz="120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und </a:t>
                      </a:r>
                      <a:r>
                        <a:rPr lang="it-IT" sz="1200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Erweiterung</a:t>
                      </a:r>
                      <a:r>
                        <a:rPr lang="it-IT" sz="120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200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der</a:t>
                      </a:r>
                      <a:r>
                        <a:rPr lang="it-IT" sz="120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200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Bibliothek</a:t>
                      </a:r>
                      <a:r>
                        <a:rPr lang="it-IT" sz="120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endParaRPr lang="it-IT" sz="120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Liceo scientifico </a:t>
                      </a:r>
                      <a:r>
                        <a:rPr lang="it-IT" sz="1200" b="1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Fallmerayer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20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Ristrutturazione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200" b="1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Realgymnasium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200" b="1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Fallmerayer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20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it-IT" sz="1200" kern="3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Umbauarbeiten</a:t>
                      </a:r>
                      <a:endParaRPr lang="it-IT" sz="120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endParaRPr lang="de-DE" sz="12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endParaRPr lang="de-DE" sz="12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2027</a:t>
                      </a:r>
                      <a:endParaRPr lang="it-IT" sz="1200" b="0" kern="3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223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844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7">
            <a:extLst>
              <a:ext uri="{FF2B5EF4-FFF2-40B4-BE49-F238E27FC236}">
                <a16:creationId xmlns:a16="http://schemas.microsoft.com/office/drawing/2014/main" id="{9E0679C6-110B-7577-4053-2259CB1E6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585567"/>
              </p:ext>
            </p:extLst>
          </p:nvPr>
        </p:nvGraphicFramePr>
        <p:xfrm>
          <a:off x="532852" y="960698"/>
          <a:ext cx="11150162" cy="4831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250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7874810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  <a:gridCol w="1564102">
                  <a:extLst>
                    <a:ext uri="{9D8B030D-6E8A-4147-A177-3AD203B41FA5}">
                      <a16:colId xmlns:a16="http://schemas.microsoft.com/office/drawing/2014/main" val="881983711"/>
                    </a:ext>
                  </a:extLst>
                </a:gridCol>
              </a:tblGrid>
              <a:tr h="389001">
                <a:tc>
                  <a:txBody>
                    <a:bodyPr/>
                    <a:lstStyle/>
                    <a:p>
                      <a:r>
                        <a:rPr lang="de-DE" sz="1400" dirty="0"/>
                        <a:t>Comune Gemeinde 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 - Bauvorhaben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Inizio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Lavori</a:t>
                      </a:r>
                      <a:endParaRPr lang="de-DE" sz="1200" dirty="0"/>
                    </a:p>
                    <a:p>
                      <a:r>
                        <a:rPr lang="it-IT" sz="1200" spc="-50" baseline="0" dirty="0" err="1"/>
                        <a:t>Beginn</a:t>
                      </a:r>
                      <a:r>
                        <a:rPr lang="it-IT" sz="1200" spc="-50" baseline="0" dirty="0"/>
                        <a:t> </a:t>
                      </a:r>
                      <a:r>
                        <a:rPr lang="it-IT" sz="1200" spc="-50" baseline="0" dirty="0" err="1"/>
                        <a:t>der</a:t>
                      </a:r>
                      <a:r>
                        <a:rPr lang="it-IT" sz="1200" spc="-50" baseline="0" dirty="0"/>
                        <a:t> </a:t>
                      </a:r>
                      <a:r>
                        <a:rPr lang="it-IT" sz="1200" spc="-50" baseline="0" dirty="0" err="1"/>
                        <a:t>Arbeiten</a:t>
                      </a:r>
                      <a:endParaRPr lang="it-IT" sz="1200" spc="-5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4911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/>
                        <a:t>Silandro</a:t>
                      </a:r>
                      <a:r>
                        <a:rPr lang="de-DE" sz="1200" dirty="0"/>
                        <a:t> – Schlanders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Ampliamento della scuola professionale provinciale a Silandro - Realizzazione di un </a:t>
                      </a:r>
                      <a:r>
                        <a:rPr lang="it-IT" sz="1200" b="1" dirty="0"/>
                        <a:t>capannone per opere non edili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/>
                        <a:t>Erweiterung der Landesberufsschule in Schlanders - Errichtung einer </a:t>
                      </a:r>
                      <a:r>
                        <a:rPr lang="de-DE" sz="1200" b="1" dirty="0"/>
                        <a:t>Tiefbauhalle</a:t>
                      </a:r>
                      <a:endParaRPr lang="it-I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  <a:endParaRPr lang="it-IT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892088"/>
                  </a:ext>
                </a:extLst>
              </a:tr>
              <a:tr h="437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 err="1"/>
                        <a:t>Vipiteno</a:t>
                      </a:r>
                      <a:r>
                        <a:rPr lang="de-DE" sz="1200" dirty="0"/>
                        <a:t> – Sterzing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Nuova costruzione e ristrutturazione dell'</a:t>
                      </a:r>
                      <a:r>
                        <a:rPr lang="it-IT" sz="1200" b="1" dirty="0"/>
                        <a:t>alloggio</a:t>
                      </a:r>
                      <a:r>
                        <a:rPr lang="it-IT" sz="1200" dirty="0"/>
                        <a:t> </a:t>
                      </a:r>
                      <a:r>
                        <a:rPr lang="it-IT" sz="1200" b="1" dirty="0"/>
                        <a:t>psichiatrico protetto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/>
                        <a:t>Neubau und Umbau Gebäude für das </a:t>
                      </a:r>
                      <a:r>
                        <a:rPr lang="de-DE" sz="1200" b="1" dirty="0"/>
                        <a:t>psychiatrische Wohnheim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2026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636075"/>
                  </a:ext>
                </a:extLst>
              </a:tr>
              <a:tr h="648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/>
                        <a:t>Brunico - Bruneck 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Interventi di risanamento energetico e di risanamento straordinario presso il Liceo linguistico e scientifico "N. </a:t>
                      </a:r>
                      <a:r>
                        <a:rPr lang="it-IT" sz="1200" dirty="0" err="1"/>
                        <a:t>Cusanus</a:t>
                      </a:r>
                      <a:r>
                        <a:rPr lang="it-IT" sz="1200" dirty="0"/>
                        <a:t>"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/>
                        <a:t>Energetische- und außerordentliche Sanierungsmaßnahmen am Sprachen- und Realgymnasium "N. Cusanus"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2027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223954"/>
                  </a:ext>
                </a:extLst>
              </a:tr>
              <a:tr h="10223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/>
                        <a:t>Merano – Meran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Ristrutturazione e costruzione di diversi edifici - </a:t>
                      </a:r>
                      <a:r>
                        <a:rPr lang="it-IT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Caserma Polonio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Renovierung und Neubau verschiedener Gebäude - </a:t>
                      </a:r>
                      <a:r>
                        <a:rPr lang="de-DE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Kasernen </a:t>
                      </a:r>
                      <a:r>
                        <a:rPr lang="de-DE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Polonio</a:t>
                      </a:r>
                      <a:endParaRPr lang="de-DE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Ampliamento - Istituto Tecnico per Attività Sociali </a:t>
                      </a:r>
                      <a:r>
                        <a:rPr lang="it-IT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Marie Curie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Erweiterung - Fachoberschule für Soziales </a:t>
                      </a:r>
                      <a:r>
                        <a:rPr lang="de-DE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Marie Curie</a:t>
                      </a:r>
                      <a:endParaRPr lang="it-I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393131"/>
                  </a:ext>
                </a:extLst>
              </a:tr>
              <a:tr h="515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San Candido – Innichen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Ristrutturazione, risanamento energetico e ampliamento del centro scolastico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Umbau, energetische Sanierung und Erweiterung des Schulzentrums</a:t>
                      </a:r>
                      <a:endPara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2026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396353"/>
                  </a:ext>
                </a:extLst>
              </a:tr>
              <a:tr h="5152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Malles – Mals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Costruzione </a:t>
                      </a:r>
                      <a:r>
                        <a:rPr lang="it-IT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convitto con mensa </a:t>
                      </a:r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Istituto Superiore Sport Invernali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Errichtung </a:t>
                      </a:r>
                      <a:r>
                        <a:rPr lang="de-DE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Schülerheim mit Mensa </a:t>
                      </a:r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Sportoberschule im Oberschulzentrum Mals</a:t>
                      </a:r>
                      <a:endPara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2027</a:t>
                      </a:r>
                      <a:endParaRPr lang="it-IT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476305"/>
                  </a:ext>
                </a:extLst>
              </a:tr>
              <a:tr h="5152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 err="1"/>
                        <a:t>Vadena</a:t>
                      </a:r>
                      <a:r>
                        <a:rPr lang="de-DE" sz="1200" dirty="0"/>
                        <a:t> - </a:t>
                      </a:r>
                      <a:r>
                        <a:rPr lang="de-DE" sz="1200" dirty="0" err="1"/>
                        <a:t>Pfatten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Realizzazione laboratori flessibili (</a:t>
                      </a:r>
                      <a:r>
                        <a:rPr lang="it-IT" sz="1200" b="1" dirty="0"/>
                        <a:t>struttura Jolly</a:t>
                      </a:r>
                      <a:r>
                        <a:rPr lang="it-IT" sz="1200" dirty="0"/>
                        <a:t>) - Centro di Sperimentazione Laimburg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/>
                        <a:t>Errichtung einer flexiblen Laboreinrichtung (</a:t>
                      </a:r>
                      <a:r>
                        <a:rPr lang="de-DE" sz="1200" b="1" dirty="0" err="1"/>
                        <a:t>Jollystruktur</a:t>
                      </a:r>
                      <a:r>
                        <a:rPr lang="de-DE" sz="1200" dirty="0"/>
                        <a:t>) - Versuchszentrum Laimburg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2027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587489"/>
                  </a:ext>
                </a:extLst>
              </a:tr>
            </a:tbl>
          </a:graphicData>
        </a:graphic>
      </p:graphicFrame>
      <p:sp>
        <p:nvSpPr>
          <p:cNvPr id="2" name="Rettangolo 1">
            <a:extLst>
              <a:ext uri="{FF2B5EF4-FFF2-40B4-BE49-F238E27FC236}">
                <a16:creationId xmlns:a16="http://schemas.microsoft.com/office/drawing/2014/main" id="{CA55B6A4-A435-2784-0010-270B5CD6ED5E}"/>
              </a:ext>
            </a:extLst>
          </p:cNvPr>
          <p:cNvSpPr/>
          <p:nvPr/>
        </p:nvSpPr>
        <p:spPr>
          <a:xfrm>
            <a:off x="2162464" y="418959"/>
            <a:ext cx="7478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/>
              <a:t>Alcune</a:t>
            </a:r>
            <a:r>
              <a:rPr lang="it-IT" sz="1200" b="1" dirty="0"/>
              <a:t> opere</a:t>
            </a:r>
            <a:r>
              <a:rPr lang="it-IT" sz="1200" dirty="0"/>
              <a:t> </a:t>
            </a:r>
            <a:r>
              <a:rPr lang="it-IT" sz="1200" b="1" dirty="0"/>
              <a:t>in</a:t>
            </a:r>
            <a:r>
              <a:rPr lang="it-IT" sz="1200" dirty="0"/>
              <a:t> </a:t>
            </a:r>
            <a:r>
              <a:rPr lang="it-IT" sz="1200" b="1" dirty="0"/>
              <a:t>progettazione</a:t>
            </a:r>
            <a:r>
              <a:rPr lang="it-IT" sz="1200" dirty="0"/>
              <a:t> o il cui </a:t>
            </a:r>
            <a:r>
              <a:rPr lang="it-IT" sz="1200" b="1" dirty="0"/>
              <a:t>avvio</a:t>
            </a:r>
            <a:r>
              <a:rPr lang="it-IT" sz="1200" dirty="0"/>
              <a:t> è previsto </a:t>
            </a:r>
            <a:r>
              <a:rPr lang="it-IT" sz="1200" b="1" dirty="0"/>
              <a:t>nel triennio 2025 – 2027</a:t>
            </a:r>
            <a:r>
              <a:rPr lang="it-IT" sz="1200" dirty="0"/>
              <a:t>.</a:t>
            </a:r>
          </a:p>
          <a:p>
            <a:pPr algn="ctr"/>
            <a:r>
              <a:rPr lang="it-IT" sz="1200" dirty="0" err="1"/>
              <a:t>Einige</a:t>
            </a:r>
            <a:r>
              <a:rPr lang="it-IT" sz="1200" b="1" dirty="0"/>
              <a:t> </a:t>
            </a:r>
            <a:r>
              <a:rPr lang="it-IT" sz="1200" b="1" dirty="0" err="1"/>
              <a:t>Bauten</a:t>
            </a:r>
            <a:r>
              <a:rPr lang="it-IT" sz="1200" dirty="0"/>
              <a:t> </a:t>
            </a:r>
            <a:r>
              <a:rPr lang="de-DE" sz="1200" b="1" dirty="0"/>
              <a:t>in</a:t>
            </a:r>
            <a:r>
              <a:rPr lang="de-DE" sz="1200" dirty="0"/>
              <a:t> </a:t>
            </a:r>
            <a:r>
              <a:rPr lang="de-DE" sz="1200" b="1" dirty="0"/>
              <a:t>Planung</a:t>
            </a:r>
            <a:r>
              <a:rPr lang="de-DE" sz="1200" dirty="0"/>
              <a:t> oder deren </a:t>
            </a:r>
            <a:r>
              <a:rPr lang="de-DE" sz="1200" b="1" dirty="0"/>
              <a:t>Beginn</a:t>
            </a:r>
            <a:r>
              <a:rPr lang="de-DE" sz="1200" dirty="0"/>
              <a:t> </a:t>
            </a:r>
            <a:r>
              <a:rPr lang="de-DE" sz="1200" b="1" dirty="0"/>
              <a:t>i</a:t>
            </a:r>
            <a:r>
              <a:rPr lang="it-IT" sz="1200" b="1" dirty="0"/>
              <a:t>m </a:t>
            </a:r>
            <a:r>
              <a:rPr lang="it-IT" sz="1200" b="1" dirty="0" err="1"/>
              <a:t>Dreijahreszeitraum</a:t>
            </a:r>
            <a:r>
              <a:rPr lang="it-IT" sz="1200" b="1" dirty="0"/>
              <a:t> 2025 – 2027 </a:t>
            </a:r>
            <a:r>
              <a:rPr lang="de-DE" sz="1200" dirty="0"/>
              <a:t>vorgesehen ist.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58966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7">
            <a:extLst>
              <a:ext uri="{FF2B5EF4-FFF2-40B4-BE49-F238E27FC236}">
                <a16:creationId xmlns:a16="http://schemas.microsoft.com/office/drawing/2014/main" id="{9E0679C6-110B-7577-4053-2259CB1E6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77946"/>
              </p:ext>
            </p:extLst>
          </p:nvPr>
        </p:nvGraphicFramePr>
        <p:xfrm>
          <a:off x="520919" y="947860"/>
          <a:ext cx="11150162" cy="4805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250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7881533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  <a:gridCol w="1557379">
                  <a:extLst>
                    <a:ext uri="{9D8B030D-6E8A-4147-A177-3AD203B41FA5}">
                      <a16:colId xmlns:a16="http://schemas.microsoft.com/office/drawing/2014/main" val="285675036"/>
                    </a:ext>
                  </a:extLst>
                </a:gridCol>
              </a:tblGrid>
              <a:tr h="376156">
                <a:tc>
                  <a:txBody>
                    <a:bodyPr/>
                    <a:lstStyle/>
                    <a:p>
                      <a:r>
                        <a:rPr lang="de-DE" sz="1400" dirty="0"/>
                        <a:t>Comune Gemeinde 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 - Bauvorhaben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Inizio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Lavori</a:t>
                      </a:r>
                      <a:endParaRPr lang="de-DE" sz="1200" dirty="0"/>
                    </a:p>
                    <a:p>
                      <a:r>
                        <a:rPr lang="it-IT" sz="1200" spc="-50" baseline="0" dirty="0" err="1"/>
                        <a:t>Beginn</a:t>
                      </a:r>
                      <a:r>
                        <a:rPr lang="it-IT" sz="1200" spc="-50" baseline="0" dirty="0"/>
                        <a:t> </a:t>
                      </a:r>
                      <a:r>
                        <a:rPr lang="it-IT" sz="1200" spc="-50" baseline="0" dirty="0" err="1"/>
                        <a:t>der</a:t>
                      </a:r>
                      <a:r>
                        <a:rPr lang="it-IT" sz="1200" spc="-50" baseline="0" dirty="0"/>
                        <a:t> </a:t>
                      </a:r>
                      <a:r>
                        <a:rPr lang="it-IT" sz="1200" spc="-50" baseline="0" dirty="0" err="1"/>
                        <a:t>Arbeiten</a:t>
                      </a:r>
                      <a:endParaRPr lang="it-IT" sz="1200" spc="-5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556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Bolzano</a:t>
                      </a:r>
                      <a:r>
                        <a:rPr kumimoji="0" lang="de-D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Bozen</a:t>
                      </a: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20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Ricostruzione 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edificio</a:t>
                      </a:r>
                      <a:r>
                        <a:rPr lang="it-IT" sz="120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ospitante i servizi residenziali e diurni 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 persone con disabilità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Wiederaufbau des </a:t>
                      </a:r>
                      <a:r>
                        <a:rPr lang="de-DE" sz="1200" b="1" kern="300" baseline="0" dirty="0">
                          <a:effectLst/>
                          <a:latin typeface="+mn-lt"/>
                          <a:ea typeface="+mn-ea"/>
                        </a:rPr>
                        <a:t>Gebäudes</a:t>
                      </a: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 für stationäre und teilstationäre Einrichtungen </a:t>
                      </a:r>
                      <a:r>
                        <a:rPr lang="de-DE" sz="1200" b="1" kern="300" baseline="0" dirty="0">
                          <a:effectLst/>
                          <a:latin typeface="+mn-lt"/>
                          <a:ea typeface="+mn-ea"/>
                        </a:rPr>
                        <a:t>für Menschen mit Behinderung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endParaRPr lang="de-DE" sz="800" b="1" kern="300" baseline="0" dirty="0">
                        <a:effectLst/>
                        <a:latin typeface="+mn-lt"/>
                        <a:ea typeface="+mn-ea"/>
                      </a:endParaRP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Unificazione dei servizi in un </a:t>
                      </a:r>
                      <a:r>
                        <a:rPr lang="it-IT" sz="1200" b="1" kern="300" baseline="0" dirty="0">
                          <a:effectLst/>
                          <a:latin typeface="+mn-lt"/>
                          <a:ea typeface="+mn-ea"/>
                        </a:rPr>
                        <a:t>Centro di competenza per la Motorizzazione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200" b="0" kern="300" baseline="0" dirty="0" err="1">
                          <a:effectLst/>
                          <a:latin typeface="+mn-lt"/>
                          <a:ea typeface="+mn-ea"/>
                        </a:rPr>
                        <a:t>Vereinigung</a:t>
                      </a: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it-IT" sz="1200" b="0" kern="300" baseline="0" dirty="0" err="1">
                          <a:effectLst/>
                          <a:latin typeface="+mn-lt"/>
                          <a:ea typeface="+mn-ea"/>
                        </a:rPr>
                        <a:t>der</a:t>
                      </a: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it-IT" sz="1200" b="0" kern="300" baseline="0" dirty="0" err="1">
                          <a:effectLst/>
                          <a:latin typeface="+mn-lt"/>
                          <a:ea typeface="+mn-ea"/>
                        </a:rPr>
                        <a:t>Dienststellen</a:t>
                      </a: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 in </a:t>
                      </a:r>
                      <a:r>
                        <a:rPr lang="it-IT" sz="1200" b="0" kern="300" baseline="0" dirty="0" err="1">
                          <a:effectLst/>
                          <a:latin typeface="+mn-lt"/>
                          <a:ea typeface="+mn-ea"/>
                        </a:rPr>
                        <a:t>ein</a:t>
                      </a:r>
                      <a:r>
                        <a:rPr lang="it-IT" sz="1200" b="0" kern="300" baseline="0" dirty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it-IT" sz="1200" b="1" kern="300" baseline="0" dirty="0" err="1">
                          <a:effectLst/>
                          <a:latin typeface="+mn-lt"/>
                          <a:ea typeface="+mn-ea"/>
                        </a:rPr>
                        <a:t>Kompetenzzentrum</a:t>
                      </a:r>
                      <a:r>
                        <a:rPr lang="it-IT" sz="1200" b="1" kern="300" baseline="0" dirty="0">
                          <a:effectLst/>
                          <a:latin typeface="+mn-lt"/>
                          <a:ea typeface="+mn-ea"/>
                        </a:rPr>
                        <a:t> für </a:t>
                      </a:r>
                      <a:r>
                        <a:rPr lang="it-IT" sz="1200" b="1" kern="300" baseline="0" dirty="0" err="1">
                          <a:effectLst/>
                          <a:latin typeface="+mn-lt"/>
                          <a:ea typeface="+mn-ea"/>
                        </a:rPr>
                        <a:t>Fahrzeuge</a:t>
                      </a:r>
                      <a:endParaRPr lang="it-IT" sz="1200" b="1" kern="300" baseline="0" dirty="0"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2026</a:t>
                      </a:r>
                      <a:endParaRPr lang="it-IT" sz="1200" b="0" kern="300" baseline="0" dirty="0"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892088"/>
                  </a:ext>
                </a:extLst>
              </a:tr>
              <a:tr h="4741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 err="1"/>
                        <a:t>Appiano</a:t>
                      </a:r>
                      <a:r>
                        <a:rPr lang="de-DE" sz="1200" dirty="0"/>
                        <a:t> - Eppan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1" dirty="0"/>
                        <a:t>Caserma Carabinieri</a:t>
                      </a:r>
                      <a:r>
                        <a:rPr lang="it-IT" sz="1200" b="0" dirty="0"/>
                        <a:t> - Trasformazione dell'areale dell'ex caserma mercanti a San Michele </a:t>
                      </a:r>
                      <a:endParaRPr lang="it-IT" sz="1200"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1" dirty="0"/>
                        <a:t>Carabinieri Kaserne </a:t>
                      </a:r>
                      <a:r>
                        <a:rPr lang="de-DE" sz="1200" b="0" dirty="0"/>
                        <a:t>- Bebauung des Areals der ehemaligen, </a:t>
                      </a:r>
                      <a:r>
                        <a:rPr lang="de-DE" sz="1200" b="0" dirty="0" err="1"/>
                        <a:t>Mercanti</a:t>
                      </a:r>
                      <a:r>
                        <a:rPr lang="de-DE" sz="1200" b="0" dirty="0"/>
                        <a:t> Kaserne in St. Michael</a:t>
                      </a:r>
                      <a:endParaRPr lang="it-IT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2025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223954"/>
                  </a:ext>
                </a:extLst>
              </a:tr>
              <a:tr h="4505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 err="1"/>
                        <a:t>Tesimo</a:t>
                      </a:r>
                      <a:r>
                        <a:rPr lang="de-DE" sz="1200" dirty="0"/>
                        <a:t> - </a:t>
                      </a:r>
                      <a:r>
                        <a:rPr lang="de-DE" sz="1200" dirty="0" err="1"/>
                        <a:t>Tisens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Realizzazione del </a:t>
                      </a:r>
                      <a:r>
                        <a:rPr lang="it-IT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Centro per le cure palliative per bambini e minori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200" b="0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Bau der </a:t>
                      </a:r>
                      <a:r>
                        <a:rPr lang="de-DE" sz="1200" b="1" kern="3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Palliative-Care-Einrichtung für Kinder und Jugendliche</a:t>
                      </a:r>
                      <a:endParaRPr lang="it-IT" sz="1200" b="1" kern="300" baseline="0" dirty="0"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200" b="0" kern="300" baseline="0" dirty="0">
                          <a:effectLst/>
                          <a:latin typeface="+mn-lt"/>
                          <a:ea typeface="+mn-ea"/>
                        </a:rPr>
                        <a:t>2025</a:t>
                      </a:r>
                      <a:endParaRPr lang="it-IT" sz="1200" b="0" kern="300" baseline="0" dirty="0"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393131"/>
                  </a:ext>
                </a:extLst>
              </a:tr>
              <a:tr h="4908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/>
                        <a:t>Nova </a:t>
                      </a:r>
                      <a:r>
                        <a:rPr lang="de-DE" sz="1200" dirty="0" err="1"/>
                        <a:t>Ponente</a:t>
                      </a:r>
                      <a:r>
                        <a:rPr lang="de-DE" sz="1200" dirty="0"/>
                        <a:t> - </a:t>
                      </a:r>
                      <a:r>
                        <a:rPr lang="de-DE" sz="1200" dirty="0" err="1"/>
                        <a:t>Deutschnofen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dirty="0"/>
                        <a:t>Nuova sede - </a:t>
                      </a:r>
                      <a:r>
                        <a:rPr lang="it-IT" sz="1200" b="1" dirty="0"/>
                        <a:t>Stazione Forestale Nova Ponente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/>
                        <a:t>Errichtung neuer Sitz - </a:t>
                      </a:r>
                      <a:r>
                        <a:rPr lang="de-DE" sz="1200" b="1" dirty="0"/>
                        <a:t>Forststation </a:t>
                      </a:r>
                      <a:r>
                        <a:rPr lang="de-DE" sz="1200" b="1" dirty="0" err="1"/>
                        <a:t>Deutschnofen</a:t>
                      </a:r>
                      <a:endParaRPr lang="it-I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396353"/>
                  </a:ext>
                </a:extLst>
              </a:tr>
              <a:tr h="5946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Vari </a:t>
                      </a:r>
                      <a:r>
                        <a:rPr lang="de-DE" sz="1200" dirty="0" err="1"/>
                        <a:t>comuni</a:t>
                      </a:r>
                      <a:endParaRPr lang="de-DE" sz="1200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/>
                        <a:t>Verschiedene Gemeinde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0" dirty="0"/>
                        <a:t>Realizzazione di sistemi di antenna per la ricezione del </a:t>
                      </a:r>
                      <a:r>
                        <a:rPr lang="it-IT" sz="1200" b="1" dirty="0"/>
                        <a:t>segnale mobile nei tunnel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Realisierung </a:t>
                      </a:r>
                      <a:r>
                        <a:rPr lang="de-DE" sz="1200" b="0" dirty="0" err="1"/>
                        <a:t>Antenna</a:t>
                      </a:r>
                      <a:r>
                        <a:rPr lang="de-DE" sz="1200" b="0" dirty="0"/>
                        <a:t> Systeme für </a:t>
                      </a:r>
                      <a:r>
                        <a:rPr lang="de-DE" sz="1200" b="1" dirty="0"/>
                        <a:t>Mobilempfang in den Tunnel</a:t>
                      </a:r>
                      <a:endParaRPr lang="it-I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2025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858022"/>
                  </a:ext>
                </a:extLst>
              </a:tr>
              <a:tr h="5946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Vari </a:t>
                      </a:r>
                      <a:r>
                        <a:rPr lang="de-DE" sz="1200" dirty="0" err="1"/>
                        <a:t>comuni</a:t>
                      </a:r>
                      <a:endParaRPr lang="de-DE" sz="1200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/>
                        <a:t>Verschiedene Gemeinde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200" b="1" dirty="0"/>
                        <a:t>Installazione di impianti </a:t>
                      </a:r>
                      <a:r>
                        <a:rPr lang="it-IT" sz="1200" b="1" dirty="0" err="1"/>
                        <a:t>wifi</a:t>
                      </a:r>
                      <a:r>
                        <a:rPr lang="it-IT" sz="1200" b="1" dirty="0"/>
                        <a:t> </a:t>
                      </a:r>
                      <a:r>
                        <a:rPr lang="it-IT" sz="1200" b="0" dirty="0"/>
                        <a:t>all´interno degli edifici pubblici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1" dirty="0"/>
                        <a:t>Installation von Wifi-Systemen </a:t>
                      </a:r>
                      <a:r>
                        <a:rPr lang="de-DE" sz="1200" b="0" dirty="0"/>
                        <a:t>in öffentlichen Einrichtungen</a:t>
                      </a:r>
                      <a:endParaRPr lang="it-IT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2025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747459"/>
                  </a:ext>
                </a:extLst>
              </a:tr>
              <a:tr h="5946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Vari </a:t>
                      </a:r>
                      <a:r>
                        <a:rPr lang="de-DE" sz="1200" dirty="0" err="1"/>
                        <a:t>comuni</a:t>
                      </a:r>
                      <a:endParaRPr lang="de-DE" sz="1200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dirty="0"/>
                        <a:t>Verschiedene Gemeinde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1" dirty="0" err="1"/>
                        <a:t>Demolizione</a:t>
                      </a:r>
                      <a:r>
                        <a:rPr lang="de-DE" sz="1200" b="1" dirty="0"/>
                        <a:t> di </a:t>
                      </a:r>
                      <a:r>
                        <a:rPr lang="de-DE" sz="1200" b="1" dirty="0" err="1"/>
                        <a:t>edifici</a:t>
                      </a:r>
                      <a:r>
                        <a:rPr lang="de-DE" sz="1200" b="1" dirty="0"/>
                        <a:t> e </a:t>
                      </a:r>
                      <a:r>
                        <a:rPr lang="de-DE" sz="1200" b="1" dirty="0" err="1"/>
                        <a:t>bonifica</a:t>
                      </a:r>
                      <a:r>
                        <a:rPr lang="de-DE" sz="1200" b="1" dirty="0"/>
                        <a:t> </a:t>
                      </a:r>
                      <a:r>
                        <a:rPr lang="de-DE" sz="1200" b="1" dirty="0" err="1"/>
                        <a:t>ambientale</a:t>
                      </a:r>
                      <a:r>
                        <a:rPr lang="de-DE" sz="1200" b="1" dirty="0"/>
                        <a:t> </a:t>
                      </a:r>
                      <a:r>
                        <a:rPr lang="de-DE" sz="1200" b="0" dirty="0" err="1"/>
                        <a:t>degli</a:t>
                      </a:r>
                      <a:r>
                        <a:rPr lang="de-DE" sz="1200" b="0" dirty="0"/>
                        <a:t> </a:t>
                      </a:r>
                      <a:r>
                        <a:rPr lang="de-DE" sz="1200" b="0" dirty="0" err="1"/>
                        <a:t>areali</a:t>
                      </a:r>
                      <a:r>
                        <a:rPr lang="de-DE" sz="1200" b="0" dirty="0"/>
                        <a:t> </a:t>
                      </a:r>
                      <a:r>
                        <a:rPr lang="de-DE" sz="1200" b="0" dirty="0" err="1"/>
                        <a:t>militari</a:t>
                      </a:r>
                      <a:endParaRPr lang="de-DE" sz="1200" b="0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1" dirty="0"/>
                        <a:t>Abbruch von Gebäuden und Umweltsanierung </a:t>
                      </a:r>
                      <a:r>
                        <a:rPr lang="de-DE" sz="1200" b="0" dirty="0"/>
                        <a:t>der Militärareale</a:t>
                      </a:r>
                      <a:endParaRPr lang="it-IT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dirty="0"/>
                        <a:t>2025</a:t>
                      </a:r>
                      <a:endParaRPr lang="it-IT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5726140"/>
                  </a:ext>
                </a:extLst>
              </a:tr>
            </a:tbl>
          </a:graphicData>
        </a:graphic>
      </p:graphicFrame>
      <p:sp>
        <p:nvSpPr>
          <p:cNvPr id="2" name="Rettangolo 1">
            <a:extLst>
              <a:ext uri="{FF2B5EF4-FFF2-40B4-BE49-F238E27FC236}">
                <a16:creationId xmlns:a16="http://schemas.microsoft.com/office/drawing/2014/main" id="{90EDA746-76FA-4C32-435E-7F6C6853B335}"/>
              </a:ext>
            </a:extLst>
          </p:cNvPr>
          <p:cNvSpPr/>
          <p:nvPr/>
        </p:nvSpPr>
        <p:spPr>
          <a:xfrm>
            <a:off x="2162464" y="418959"/>
            <a:ext cx="7478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/>
              <a:t>Alcune</a:t>
            </a:r>
            <a:r>
              <a:rPr lang="it-IT" sz="1200" b="1" dirty="0"/>
              <a:t> opere</a:t>
            </a:r>
            <a:r>
              <a:rPr lang="it-IT" sz="1200" dirty="0"/>
              <a:t> </a:t>
            </a:r>
            <a:r>
              <a:rPr lang="it-IT" sz="1200" b="1" dirty="0"/>
              <a:t>in</a:t>
            </a:r>
            <a:r>
              <a:rPr lang="it-IT" sz="1200" dirty="0"/>
              <a:t> </a:t>
            </a:r>
            <a:r>
              <a:rPr lang="it-IT" sz="1200" b="1" dirty="0"/>
              <a:t>progettazione</a:t>
            </a:r>
            <a:r>
              <a:rPr lang="it-IT" sz="1200" dirty="0"/>
              <a:t> o il cui </a:t>
            </a:r>
            <a:r>
              <a:rPr lang="it-IT" sz="1200" b="1" dirty="0"/>
              <a:t>avvio</a:t>
            </a:r>
            <a:r>
              <a:rPr lang="it-IT" sz="1200" dirty="0"/>
              <a:t> è previsto </a:t>
            </a:r>
            <a:r>
              <a:rPr lang="it-IT" sz="1200" b="1" dirty="0"/>
              <a:t>nel triennio 2025 – 2027</a:t>
            </a:r>
            <a:r>
              <a:rPr lang="it-IT" sz="1200" dirty="0"/>
              <a:t>.</a:t>
            </a:r>
          </a:p>
          <a:p>
            <a:pPr algn="ctr"/>
            <a:r>
              <a:rPr lang="it-IT" sz="1200" dirty="0" err="1"/>
              <a:t>Einige</a:t>
            </a:r>
            <a:r>
              <a:rPr lang="it-IT" sz="1200" b="1" dirty="0"/>
              <a:t> </a:t>
            </a:r>
            <a:r>
              <a:rPr lang="it-IT" sz="1200" b="1" dirty="0" err="1"/>
              <a:t>Bauten</a:t>
            </a:r>
            <a:r>
              <a:rPr lang="it-IT" sz="1200" dirty="0"/>
              <a:t> </a:t>
            </a:r>
            <a:r>
              <a:rPr lang="de-DE" sz="1200" b="1" dirty="0"/>
              <a:t>in</a:t>
            </a:r>
            <a:r>
              <a:rPr lang="de-DE" sz="1200" dirty="0"/>
              <a:t> </a:t>
            </a:r>
            <a:r>
              <a:rPr lang="de-DE" sz="1200" b="1" dirty="0"/>
              <a:t>Planung</a:t>
            </a:r>
            <a:r>
              <a:rPr lang="de-DE" sz="1200" dirty="0"/>
              <a:t> oder deren </a:t>
            </a:r>
            <a:r>
              <a:rPr lang="de-DE" sz="1200" b="1" dirty="0"/>
              <a:t>Beginn</a:t>
            </a:r>
            <a:r>
              <a:rPr lang="de-DE" sz="1200" dirty="0"/>
              <a:t> </a:t>
            </a:r>
            <a:r>
              <a:rPr lang="de-DE" sz="1200" b="1" dirty="0"/>
              <a:t>i</a:t>
            </a:r>
            <a:r>
              <a:rPr lang="it-IT" sz="1200" b="1" dirty="0"/>
              <a:t>m </a:t>
            </a:r>
            <a:r>
              <a:rPr lang="it-IT" sz="1200" b="1" dirty="0" err="1"/>
              <a:t>Dreijahreszeitraum</a:t>
            </a:r>
            <a:r>
              <a:rPr lang="it-IT" sz="1200" b="1" dirty="0"/>
              <a:t> 2025 – 2027 </a:t>
            </a:r>
            <a:r>
              <a:rPr lang="de-DE" sz="1200" dirty="0"/>
              <a:t>vorgesehen ist.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55244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Provinz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80019"/>
      </a:accent1>
      <a:accent2>
        <a:srgbClr val="C40218"/>
      </a:accent2>
      <a:accent3>
        <a:srgbClr val="A5A5A5"/>
      </a:accent3>
      <a:accent4>
        <a:srgbClr val="D5D5D5"/>
      </a:accent4>
      <a:accent5>
        <a:srgbClr val="797979"/>
      </a:accent5>
      <a:accent6>
        <a:srgbClr val="42424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BA7511E63D1F746851438ED0A7081AA" ma:contentTypeVersion="13" ma:contentTypeDescription="Creare un nuovo documento." ma:contentTypeScope="" ma:versionID="d4d1e1fa61a7f69ce5e8ea6b23ff11a5">
  <xsd:schema xmlns:xsd="http://www.w3.org/2001/XMLSchema" xmlns:xs="http://www.w3.org/2001/XMLSchema" xmlns:p="http://schemas.microsoft.com/office/2006/metadata/properties" xmlns:ns2="c3df12c0-a95d-47dc-8c4c-201b943048f9" xmlns:ns3="21261840-c7ef-4558-9481-7514f9aefabb" targetNamespace="http://schemas.microsoft.com/office/2006/metadata/properties" ma:root="true" ma:fieldsID="8793dcf7e2b5e00a6c049d1bfc9a0654" ns2:_="" ns3:_="">
    <xsd:import namespace="c3df12c0-a95d-47dc-8c4c-201b943048f9"/>
    <xsd:import namespace="21261840-c7ef-4558-9481-7514f9aefab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df12c0-a95d-47dc-8c4c-201b943048f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261840-c7ef-4558-9481-7514f9aefa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D3A1618-2871-4C15-BBE1-EAE82B565F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E23E25-ACCB-478F-A425-49CE31D7E5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df12c0-a95d-47dc-8c4c-201b943048f9"/>
    <ds:schemaRef ds:uri="21261840-c7ef-4558-9481-7514f9aefa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94A369-8880-4D46-B4EE-CF2301BFA4E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2869</Words>
  <Application>Microsoft Office PowerPoint</Application>
  <PresentationFormat>Widescreen</PresentationFormat>
  <Paragraphs>485</Paragraphs>
  <Slides>28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stephanie.innerbichler@gmail.com</dc:creator>
  <cp:lastModifiedBy>Pol, Benedetta</cp:lastModifiedBy>
  <cp:revision>230</cp:revision>
  <dcterms:created xsi:type="dcterms:W3CDTF">2021-07-06T06:47:48Z</dcterms:created>
  <dcterms:modified xsi:type="dcterms:W3CDTF">2025-05-12T07:52:21Z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0x0101005BA7511E63D1F746851438ED0A7081AA</vt:lpwstr>
  </property>
  <property fmtid="{D5CDD505-2E9C-101B-9397-08002B2CF9AE}" pid="3" name="MSIP_Label_f995ee34-b6f4-4c4d-93a8-c0cc3b845a55_Enabled">
    <vt:lpwstr>true</vt:lpwstr>
  </property>
  <property fmtid="{D5CDD505-2E9C-101B-9397-08002B2CF9AE}" pid="4" name="MSIP_Label_f995ee34-b6f4-4c4d-93a8-c0cc3b845a55_SetDate">
    <vt:lpwstr>2024-06-11T07:40:37Z</vt:lpwstr>
  </property>
  <property fmtid="{D5CDD505-2E9C-101B-9397-08002B2CF9AE}" pid="5" name="MSIP_Label_f995ee34-b6f4-4c4d-93a8-c0cc3b845a55_Method">
    <vt:lpwstr>Standard</vt:lpwstr>
  </property>
  <property fmtid="{D5CDD505-2E9C-101B-9397-08002B2CF9AE}" pid="6" name="MSIP_Label_f995ee34-b6f4-4c4d-93a8-c0cc3b845a55_Name">
    <vt:lpwstr>Öffentlich - Pubblico</vt:lpwstr>
  </property>
  <property fmtid="{D5CDD505-2E9C-101B-9397-08002B2CF9AE}" pid="7" name="MSIP_Label_f995ee34-b6f4-4c4d-93a8-c0cc3b845a55_SiteId">
    <vt:lpwstr>24faada6-356f-4014-8cbf-aa0911918bfe</vt:lpwstr>
  </property>
  <property fmtid="{D5CDD505-2E9C-101B-9397-08002B2CF9AE}" pid="8" name="MSIP_Label_f995ee34-b6f4-4c4d-93a8-c0cc3b845a55_ActionId">
    <vt:lpwstr>d17089c8-7ec7-4548-9a75-dc53e7d50386</vt:lpwstr>
  </property>
  <property fmtid="{D5CDD505-2E9C-101B-9397-08002B2CF9AE}" pid="9" name="MSIP_Label_f995ee34-b6f4-4c4d-93a8-c0cc3b845a55_ContentBits">
    <vt:lpwstr>0</vt:lpwstr>
  </property>
</Properties>
</file>