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79" r:id="rId5"/>
    <p:sldId id="278" r:id="rId6"/>
    <p:sldId id="267" r:id="rId7"/>
    <p:sldId id="281" r:id="rId8"/>
    <p:sldId id="283" r:id="rId9"/>
    <p:sldId id="285" r:id="rId10"/>
    <p:sldId id="276" r:id="rId11"/>
    <p:sldId id="270" r:id="rId12"/>
    <p:sldId id="268" r:id="rId13"/>
    <p:sldId id="273" r:id="rId14"/>
  </p:sldIdLst>
  <p:sldSz cx="12192000" cy="6858000"/>
  <p:notesSz cx="6858000" cy="9144000"/>
  <p:defaultTextStyle>
    <a:defPPr>
      <a:defRPr lang="de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/>
    <p:restoredTop sz="96327"/>
  </p:normalViewPr>
  <p:slideViewPr>
    <p:cSldViewPr snapToGrid="0" snapToObjects="1" showGuides="1">
      <p:cViewPr varScale="1">
        <p:scale>
          <a:sx n="86" d="100"/>
          <a:sy n="86" d="100"/>
        </p:scale>
        <p:origin x="65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Foglio2!$M$2:$M$7</c:f>
              <c:strCache>
                <c:ptCount val="6"/>
                <c:pt idx="0">
                  <c:v>Edifici scolastici 32,6%</c:v>
                </c:pt>
                <c:pt idx="1">
                  <c:v>Strutture militari 6,5%</c:v>
                </c:pt>
                <c:pt idx="2">
                  <c:v>Strutture amministrative 18,2%</c:v>
                </c:pt>
                <c:pt idx="3">
                  <c:v>Edifici culturali 14,4%</c:v>
                </c:pt>
                <c:pt idx="4">
                  <c:v>Strutture sociali 8,5%</c:v>
                </c:pt>
                <c:pt idx="5">
                  <c:v>Geologia - Rifugi - Altro 19,8%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C94-4661-B6E3-5769186C6BB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C94-4661-B6E3-5769186C6BB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C94-4661-B6E3-5769186C6BB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C94-4661-B6E3-5769186C6BB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C94-4661-B6E3-5769186C6BBD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C94-4661-B6E3-5769186C6BBD}"/>
              </c:ext>
            </c:extLst>
          </c:dPt>
          <c:cat>
            <c:strRef>
              <c:f>Foglio2!$M$2:$M$7</c:f>
              <c:strCache>
                <c:ptCount val="6"/>
                <c:pt idx="0">
                  <c:v>Edifici scolastici 32,6%</c:v>
                </c:pt>
                <c:pt idx="1">
                  <c:v>Strutture militari 6,5%</c:v>
                </c:pt>
                <c:pt idx="2">
                  <c:v>Strutture amministrative 18,2%</c:v>
                </c:pt>
                <c:pt idx="3">
                  <c:v>Edifici culturali 14,4%</c:v>
                </c:pt>
                <c:pt idx="4">
                  <c:v>Strutture sociali 8,5%</c:v>
                </c:pt>
                <c:pt idx="5">
                  <c:v>Geologia - Rifugi - Altro 19,8%</c:v>
                </c:pt>
              </c:strCache>
            </c:strRef>
          </c:cat>
          <c:val>
            <c:numRef>
              <c:f>Foglio2!$L$2:$L$7</c:f>
              <c:numCache>
                <c:formatCode>General</c:formatCode>
                <c:ptCount val="6"/>
                <c:pt idx="0">
                  <c:v>32.6</c:v>
                </c:pt>
                <c:pt idx="1">
                  <c:v>6.4</c:v>
                </c:pt>
                <c:pt idx="2">
                  <c:v>18.2</c:v>
                </c:pt>
                <c:pt idx="3">
                  <c:v>14.4</c:v>
                </c:pt>
                <c:pt idx="4">
                  <c:v>8.5</c:v>
                </c:pt>
                <c:pt idx="5">
                  <c:v>19.8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0C94-4661-B6E3-5769186C6B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82776-E435-40F7-9EE3-E0646325194F}" type="datetimeFigureOut">
              <a:rPr lang="it-IT" smtClean="0"/>
              <a:t>25/07/2023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1C608-B35F-4E0E-8E90-A17C36E9160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74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 –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867A628-A536-4319-8206-7CC383516F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</a:blip>
          <a:srcRect l="6016" t="40235" r="7060" b="4145"/>
          <a:stretch/>
        </p:blipFill>
        <p:spPr>
          <a:xfrm>
            <a:off x="-48000" y="1636613"/>
            <a:ext cx="12240000" cy="5221387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E95CFA9-68DD-5745-8EBE-FC9099B3D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51191" y="3155609"/>
            <a:ext cx="5618427" cy="133760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Titolo</a:t>
            </a:r>
            <a:br>
              <a:rPr lang="de-DE" dirty="0"/>
            </a:b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B135CA7-1CE0-9E47-9694-23BD56ADF2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3030" y="5943350"/>
            <a:ext cx="9425940" cy="39542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FontTx/>
              <a:buNone/>
              <a:defRPr sz="2500">
                <a:solidFill>
                  <a:schemeClr val="tx1"/>
                </a:solidFill>
              </a:defRPr>
            </a:lvl1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Datum/</a:t>
            </a:r>
            <a:r>
              <a:rPr lang="de-DE" dirty="0" err="1"/>
              <a:t>data</a:t>
            </a:r>
            <a:endParaRPr lang="de-DE" dirty="0"/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D266C343-45AF-43CF-9F9F-C14A6D5184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100" y="3157200"/>
            <a:ext cx="5838091" cy="1337603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None/>
              <a:defRPr sz="4400">
                <a:latin typeface="+mj-lt"/>
              </a:defRPr>
            </a:lvl1pPr>
          </a:lstStyle>
          <a:p>
            <a:pPr lvl="0"/>
            <a:r>
              <a:rPr lang="it-IT" dirty="0" err="1"/>
              <a:t>Titel</a:t>
            </a:r>
            <a:endParaRPr lang="it-IT" dirty="0"/>
          </a:p>
          <a:p>
            <a:pPr lvl="0"/>
            <a:r>
              <a:rPr lang="it-IT" dirty="0" err="1"/>
              <a:t>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4885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eite –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edificio, esterni, edificio governativo, pietra&#10;&#10;Descrizione generata automaticamente">
            <a:extLst>
              <a:ext uri="{FF2B5EF4-FFF2-40B4-BE49-F238E27FC236}">
                <a16:creationId xmlns:a16="http://schemas.microsoft.com/office/drawing/2014/main" id="{ACD0E887-87D7-4FC3-9DCE-3B6A8EF168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5709" y="1726784"/>
            <a:ext cx="6676292" cy="4456425"/>
          </a:xfrm>
          <a:prstGeom prst="rect">
            <a:avLst/>
          </a:prstGeom>
        </p:spPr>
      </p:pic>
      <p:sp>
        <p:nvSpPr>
          <p:cNvPr id="13" name="Titel 12">
            <a:extLst>
              <a:ext uri="{FF2B5EF4-FFF2-40B4-BE49-F238E27FC236}">
                <a16:creationId xmlns:a16="http://schemas.microsoft.com/office/drawing/2014/main" id="{9E95CFA9-68DD-5745-8EBE-FC9099B3D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2" y="3688243"/>
            <a:ext cx="5515707" cy="1243401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 err="1"/>
              <a:t>Titolo</a:t>
            </a:r>
            <a:br>
              <a:rPr lang="de-DE" dirty="0"/>
            </a:b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EB135CA7-1CE0-9E47-9694-23BD56ADF2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787787"/>
            <a:ext cx="5515708" cy="395422"/>
          </a:xfrm>
          <a:prstGeom prst="rect">
            <a:avLst/>
          </a:prstGeom>
          <a:solidFill>
            <a:schemeClr val="bg1">
              <a:alpha val="20000"/>
            </a:schemeClr>
          </a:solidFill>
        </p:spPr>
        <p:txBody>
          <a:bodyPr/>
          <a:lstStyle>
            <a:lvl1pPr marL="0" indent="0" algn="ctr">
              <a:buFontTx/>
              <a:buNone/>
              <a:defRPr sz="2500">
                <a:solidFill>
                  <a:schemeClr val="tx1"/>
                </a:solidFill>
              </a:defRPr>
            </a:lvl1pPr>
            <a:lvl5pPr marL="1828800" indent="0" algn="ctr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Datum/</a:t>
            </a:r>
            <a:r>
              <a:rPr lang="de-DE" dirty="0" err="1"/>
              <a:t>data</a:t>
            </a:r>
            <a:endParaRPr lang="de-DE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B6CB7ED-176A-4674-B730-2624D0FF61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2199" y="5051710"/>
            <a:ext cx="1392835" cy="1080000"/>
          </a:xfrm>
          <a:prstGeom prst="rect">
            <a:avLst/>
          </a:prstGeom>
          <a:solidFill>
            <a:schemeClr val="bg1">
              <a:alpha val="30000"/>
            </a:schemeClr>
          </a:solidFill>
          <a:effectLst>
            <a:softEdge rad="12700"/>
          </a:effectLst>
        </p:spPr>
      </p:pic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6355420E-74D5-419D-AF4B-326873BD90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2085813"/>
            <a:ext cx="5515709" cy="124340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>
                <a:latin typeface="+mj-lt"/>
              </a:defRPr>
            </a:lvl1pPr>
          </a:lstStyle>
          <a:p>
            <a:pPr lvl="0"/>
            <a:r>
              <a:rPr lang="it-IT" dirty="0" err="1"/>
              <a:t>Titel</a:t>
            </a:r>
            <a:endParaRPr lang="it-IT" dirty="0"/>
          </a:p>
          <a:p>
            <a:pPr lvl="0"/>
            <a:r>
              <a:rPr lang="it-IT" dirty="0" err="1"/>
              <a:t>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6045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9D3328F-3D7F-0749-A9FB-F23B6A648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3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</a:t>
            </a:r>
          </a:p>
          <a:p>
            <a:pPr lvl="4"/>
            <a:endParaRPr lang="de-DE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073B678-E877-F740-A281-D309BB1745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061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 </a:t>
            </a:r>
          </a:p>
          <a:p>
            <a:pPr lvl="4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2FDF0AA-5C97-7243-A9E4-67ADAB7B7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06AA17-D688-174D-82CC-E18C58E30E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2B009B6E-2863-254B-A5E7-068F87C8DDF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735015" y="6346940"/>
            <a:ext cx="8272585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76E4B31-F86B-4D01-82B9-BA046F931F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3481" y="5860800"/>
            <a:ext cx="1021412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65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B9D3328F-3D7F-0749-A9FB-F23B6A6481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3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Text</a:t>
            </a:r>
          </a:p>
          <a:p>
            <a:pPr lvl="4"/>
            <a:endParaRPr lang="de-DE" dirty="0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13" name="Textplatzhalter 15">
            <a:extLst>
              <a:ext uri="{FF2B5EF4-FFF2-40B4-BE49-F238E27FC236}">
                <a16:creationId xmlns:a16="http://schemas.microsoft.com/office/drawing/2014/main" id="{C073B678-E877-F740-A281-D309BB1745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0618" y="2799080"/>
            <a:ext cx="4891722" cy="281749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 err="1"/>
              <a:t>Testo</a:t>
            </a:r>
            <a:r>
              <a:rPr lang="de-DE" dirty="0"/>
              <a:t> </a:t>
            </a:r>
          </a:p>
          <a:p>
            <a:pPr lvl="4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2FDF0AA-5C97-7243-A9E4-67ADAB7B77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06AA17-D688-174D-82CC-E18C58E30E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2B009B6E-2863-254B-A5E7-068F87C8DDF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82615" y="6346940"/>
            <a:ext cx="8424985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B3912A7-4248-4909-B002-E791D1DB2E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107" y="58608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69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aehlung_ElencoPunt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001A19-02EF-2C42-BD86-D2771BE240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98539" y="2824163"/>
            <a:ext cx="4955221" cy="285591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C00000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C00000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C0000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21AC7BB-9BEB-F345-A6FE-423062A280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88075" y="2824163"/>
            <a:ext cx="4967288" cy="29464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C00000"/>
              </a:buClr>
              <a:buFont typeface="Wingdings" pitchFamily="2" charset="2"/>
              <a:buChar char="§"/>
              <a:defRPr/>
            </a:lvl1pPr>
            <a:lvl2pPr marL="685800" indent="-228600">
              <a:buClr>
                <a:srgbClr val="C00000"/>
              </a:buClr>
              <a:buFont typeface="Wingdings" pitchFamily="2" charset="2"/>
              <a:buChar char="§"/>
              <a:defRPr/>
            </a:lvl2pPr>
            <a:lvl3pPr marL="1143000" indent="-228600">
              <a:buClr>
                <a:srgbClr val="C00000"/>
              </a:buClr>
              <a:buFont typeface="Wingdings" pitchFamily="2" charset="2"/>
              <a:buChar char="§"/>
              <a:defRPr/>
            </a:lvl3pPr>
            <a:lvl4pPr marL="1600200" indent="-228600">
              <a:buClr>
                <a:srgbClr val="C00000"/>
              </a:buClr>
              <a:buFont typeface="Wingdings" pitchFamily="2" charset="2"/>
              <a:buChar char="§"/>
              <a:defRPr/>
            </a:lvl4pPr>
            <a:lvl5pPr marL="2057400" indent="-228600">
              <a:buClr>
                <a:srgbClr val="C0000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Text Box 45">
            <a:extLst>
              <a:ext uri="{FF2B5EF4-FFF2-40B4-BE49-F238E27FC236}">
                <a16:creationId xmlns:a16="http://schemas.microsoft.com/office/drawing/2014/main" id="{DB164A65-C48D-2B4E-9E82-86275CDC1D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44F7671-2C1C-4A4B-8A17-A70881E7FF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8" name="Line 39">
            <a:extLst>
              <a:ext uri="{FF2B5EF4-FFF2-40B4-BE49-F238E27FC236}">
                <a16:creationId xmlns:a16="http://schemas.microsoft.com/office/drawing/2014/main" id="{D4172E3C-B7B2-2140-AB1D-2B35DA4F80E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C7D64D67-ED88-C847-9E1B-9359030BF8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03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_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1611042"/>
            <a:ext cx="10157142" cy="8851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Titel/</a:t>
            </a:r>
            <a:r>
              <a:rPr lang="de-DE" dirty="0" err="1"/>
              <a:t>Titolo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26097638-6DE7-7247-ABF0-F8F9035AA8C9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998538" y="2784475"/>
            <a:ext cx="10156825" cy="2660650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12" name="Text Box 45">
            <a:extLst>
              <a:ext uri="{FF2B5EF4-FFF2-40B4-BE49-F238E27FC236}">
                <a16:creationId xmlns:a16="http://schemas.microsoft.com/office/drawing/2014/main" id="{ABDD0012-CBB4-1043-9185-22798E4B3C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B3B941C-0E10-824A-833A-5DB2EE7DE8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16" name="Line 39">
            <a:extLst>
              <a:ext uri="{FF2B5EF4-FFF2-40B4-BE49-F238E27FC236}">
                <a16:creationId xmlns:a16="http://schemas.microsoft.com/office/drawing/2014/main" id="{716E2B8D-F680-904B-89F0-412C9F49DFB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C80AE59-2F04-5244-9FB9-87AF72E311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29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_Cap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>
            <a:extLst>
              <a:ext uri="{FF2B5EF4-FFF2-40B4-BE49-F238E27FC236}">
                <a16:creationId xmlns:a16="http://schemas.microsoft.com/office/drawing/2014/main" id="{175DC84B-28EA-7B4D-9B7A-48AE837F86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538" y="2833044"/>
            <a:ext cx="10325100" cy="79152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Kapitel/</a:t>
            </a:r>
            <a:r>
              <a:rPr lang="de-DE" dirty="0" err="1"/>
              <a:t>Capitolo</a:t>
            </a:r>
            <a:endParaRPr lang="de-DE" dirty="0"/>
          </a:p>
        </p:txBody>
      </p:sp>
      <p:sp>
        <p:nvSpPr>
          <p:cNvPr id="14" name="Text Box 45">
            <a:extLst>
              <a:ext uri="{FF2B5EF4-FFF2-40B4-BE49-F238E27FC236}">
                <a16:creationId xmlns:a16="http://schemas.microsoft.com/office/drawing/2014/main" id="{58AE6F72-7564-084F-AFB5-6EBA1B26C8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7098" y="6364720"/>
            <a:ext cx="4775666" cy="24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ts val="1300"/>
              </a:lnSpc>
              <a:spcBef>
                <a:spcPct val="0"/>
              </a:spcBef>
            </a:pPr>
            <a:r>
              <a:rPr lang="de-DE" altLang="de-IT" sz="800" b="1" dirty="0">
                <a:latin typeface="Arial" panose="020B0604020202020204" pitchFamily="34" charset="0"/>
              </a:rPr>
              <a:t>Titel der Präsentation/ </a:t>
            </a:r>
            <a:r>
              <a:rPr lang="de-DE" altLang="de-IT" sz="800" b="1" dirty="0" err="1">
                <a:latin typeface="Arial" panose="020B0604020202020204" pitchFamily="34" charset="0"/>
              </a:rPr>
              <a:t>Titolo</a:t>
            </a:r>
            <a:r>
              <a:rPr lang="de-DE" altLang="de-IT" sz="800" b="1" dirty="0">
                <a:latin typeface="Arial" panose="020B0604020202020204" pitchFamily="34" charset="0"/>
              </a:rPr>
              <a:t> della </a:t>
            </a:r>
            <a:r>
              <a:rPr lang="de-DE" altLang="de-IT" sz="800" b="1" dirty="0" err="1">
                <a:latin typeface="Arial" panose="020B0604020202020204" pitchFamily="34" charset="0"/>
              </a:rPr>
              <a:t>presentazione</a:t>
            </a:r>
            <a:r>
              <a:rPr lang="de-DE" altLang="de-IT" sz="800" b="1" dirty="0">
                <a:latin typeface="Arial" panose="020B0604020202020204" pitchFamily="34" charset="0"/>
              </a:rPr>
              <a:t>	Referent/Referentin/</a:t>
            </a:r>
            <a:r>
              <a:rPr lang="de-DE" altLang="de-IT" sz="800" b="1" dirty="0" err="1">
                <a:latin typeface="Arial" panose="020B0604020202020204" pitchFamily="34" charset="0"/>
              </a:rPr>
              <a:t>relatore</a:t>
            </a:r>
            <a:r>
              <a:rPr lang="de-DE" altLang="de-IT" sz="800" b="1" dirty="0">
                <a:latin typeface="Arial" panose="020B0604020202020204" pitchFamily="34" charset="0"/>
              </a:rPr>
              <a:t>/</a:t>
            </a:r>
            <a:r>
              <a:rPr lang="de-DE" altLang="de-IT" sz="800" b="1" dirty="0" err="1">
                <a:latin typeface="Arial" panose="020B0604020202020204" pitchFamily="34" charset="0"/>
              </a:rPr>
              <a:t>relatrice</a:t>
            </a:r>
            <a:endParaRPr lang="de-DE" altLang="de-IT" sz="800" b="1" dirty="0">
              <a:latin typeface="Arial" panose="020B0604020202020204" pitchFamily="34" charset="0"/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26FE294-C510-1A4D-858D-4AB9BC919F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44269"/>
          </a:xfrm>
          <a:prstGeom prst="rect">
            <a:avLst/>
          </a:prstGeom>
        </p:spPr>
      </p:pic>
      <p:sp>
        <p:nvSpPr>
          <p:cNvPr id="21" name="Line 39">
            <a:extLst>
              <a:ext uri="{FF2B5EF4-FFF2-40B4-BE49-F238E27FC236}">
                <a16:creationId xmlns:a16="http://schemas.microsoft.com/office/drawing/2014/main" id="{BCD465EC-F032-8F4A-AB24-E596E10DCC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998538" y="6346940"/>
            <a:ext cx="9009062" cy="17780"/>
          </a:xfrm>
          <a:prstGeom prst="line">
            <a:avLst/>
          </a:prstGeom>
          <a:noFill/>
          <a:ln w="508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6ACF5B7C-2234-6E45-8320-9363A5EAAA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78020" y="5862159"/>
            <a:ext cx="1581939" cy="7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6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84CC2849-6C40-8040-A319-77D682817A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501390"/>
            <a:ext cx="12191999" cy="535661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B19C107-82DE-1C49-BE6F-931955E0F7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4244340"/>
            <a:ext cx="5006975" cy="1905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Kontaktdaten/</a:t>
            </a:r>
            <a:r>
              <a:rPr lang="de-DE" dirty="0" err="1"/>
              <a:t>dati</a:t>
            </a:r>
            <a:r>
              <a:rPr lang="de-DE" dirty="0"/>
              <a:t> di </a:t>
            </a:r>
            <a:r>
              <a:rPr lang="de-DE" dirty="0" err="1"/>
              <a:t>contatto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806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7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6" r:id="rId2"/>
    <p:sldLayoutId id="2147483649" r:id="rId3"/>
    <p:sldLayoutId id="2147483665" r:id="rId4"/>
    <p:sldLayoutId id="2147483663" r:id="rId5"/>
    <p:sldLayoutId id="2147483664" r:id="rId6"/>
    <p:sldLayoutId id="2147483661" r:id="rId7"/>
    <p:sldLayoutId id="214748366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4F1C50C-10AD-48D1-AAEB-93D63C3593CB}"/>
              </a:ext>
            </a:extLst>
          </p:cNvPr>
          <p:cNvSpPr/>
          <p:nvPr/>
        </p:nvSpPr>
        <p:spPr>
          <a:xfrm>
            <a:off x="1224624" y="1790366"/>
            <a:ext cx="9091227" cy="25853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 EDILIZIA PUBBLICA 2023-2025</a:t>
            </a:r>
          </a:p>
          <a:p>
            <a:pPr algn="ctr"/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HOCHBAUPROGRAMM 2023-2025</a:t>
            </a:r>
          </a:p>
          <a:p>
            <a:pPr algn="ctr"/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DIPARTIMENTO EDILIZIA, LIBRO FONDIARIO, CATASTO E PATRIMONIO</a:t>
            </a:r>
          </a:p>
          <a:p>
            <a:pPr algn="ctr"/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RESSORT HOCHBAU, GRUNDBUCH, KATASTER UND VERMÖGEN</a:t>
            </a:r>
          </a:p>
          <a:p>
            <a:pPr algn="ctr"/>
            <a:endParaRPr lang="it-IT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29">
            <a:extLst>
              <a:ext uri="{FF2B5EF4-FFF2-40B4-BE49-F238E27FC236}">
                <a16:creationId xmlns:a16="http://schemas.microsoft.com/office/drawing/2014/main" id="{3D3E51FF-1FA8-4808-9864-46C07F1A3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9025" y="5009297"/>
            <a:ext cx="4454556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it-IT" altLang="it-IT" sz="2000" b="1" dirty="0">
                <a:latin typeface="Arial" panose="020B0604020202020204" pitchFamily="34" charset="0"/>
              </a:rPr>
              <a:t>Massimo Bessone</a:t>
            </a:r>
          </a:p>
          <a:p>
            <a:pPr algn="ctr">
              <a:lnSpc>
                <a:spcPts val="2100"/>
              </a:lnSpc>
              <a:spcBef>
                <a:spcPct val="0"/>
              </a:spcBef>
            </a:pPr>
            <a:r>
              <a:rPr lang="it-IT" altLang="it-IT" sz="2000" dirty="0">
                <a:latin typeface="Arial" panose="020B0604020202020204" pitchFamily="34" charset="0"/>
              </a:rPr>
              <a:t>Assessore provinciale/Landesrat </a:t>
            </a:r>
          </a:p>
        </p:txBody>
      </p:sp>
    </p:spTree>
    <p:extLst>
      <p:ext uri="{BB962C8B-B14F-4D97-AF65-F5344CB8AC3E}">
        <p14:creationId xmlns:p14="http://schemas.microsoft.com/office/powerpoint/2010/main" val="4103377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19ABA9AE-C3D4-4A3F-B203-AA7BC2BDEC7A}"/>
              </a:ext>
            </a:extLst>
          </p:cNvPr>
          <p:cNvSpPr/>
          <p:nvPr/>
        </p:nvSpPr>
        <p:spPr>
          <a:xfrm>
            <a:off x="2186880" y="700126"/>
            <a:ext cx="791755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Ampliamento </a:t>
            </a:r>
            <a:r>
              <a:rPr lang="de-DE" b="1" dirty="0"/>
              <a:t>Distretto socio sanitario </a:t>
            </a:r>
            <a:r>
              <a:rPr lang="de-DE" dirty="0"/>
              <a:t>Comprensorio di </a:t>
            </a:r>
            <a:r>
              <a:rPr lang="de-DE" b="1" dirty="0"/>
              <a:t>Merano</a:t>
            </a:r>
            <a:r>
              <a:rPr lang="de-DE" dirty="0"/>
              <a:t> -  4,0 M €</a:t>
            </a:r>
          </a:p>
          <a:p>
            <a:pPr algn="ctr"/>
            <a:r>
              <a:rPr lang="de-DE" dirty="0"/>
              <a:t>Fine lavori entro 2023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Erweiterung </a:t>
            </a:r>
            <a:r>
              <a:rPr lang="de-DE" b="1" dirty="0"/>
              <a:t>Gesundsheitssprengel</a:t>
            </a:r>
            <a:r>
              <a:rPr lang="de-DE" dirty="0"/>
              <a:t> Bezirk </a:t>
            </a:r>
            <a:r>
              <a:rPr lang="de-DE" b="1" dirty="0"/>
              <a:t>Meran</a:t>
            </a:r>
            <a:r>
              <a:rPr lang="de-DE" dirty="0"/>
              <a:t> – 4,0 M €</a:t>
            </a:r>
          </a:p>
          <a:p>
            <a:pPr algn="ctr"/>
            <a:r>
              <a:rPr lang="it-IT" dirty="0"/>
              <a:t>Ende Bauarbeiten innerhalb 2023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2BE2CFA-502E-40D3-89E3-6A8D1EFAC58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" b="13634"/>
          <a:stretch/>
        </p:blipFill>
        <p:spPr bwMode="auto">
          <a:xfrm>
            <a:off x="2875458" y="2270968"/>
            <a:ext cx="6441084" cy="3669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23546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4262206-9FF6-405F-9233-1F3AEA06C595}"/>
              </a:ext>
            </a:extLst>
          </p:cNvPr>
          <p:cNvSpPr txBox="1"/>
          <p:nvPr/>
        </p:nvSpPr>
        <p:spPr>
          <a:xfrm>
            <a:off x="2737290" y="916620"/>
            <a:ext cx="7108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FONDI NEL TRIENNIO 2023-2025</a:t>
            </a:r>
          </a:p>
          <a:p>
            <a:pPr algn="ctr"/>
            <a:r>
              <a:rPr lang="it-IT" b="1" dirty="0"/>
              <a:t>FINANZIELLE MITTEL IM DREIJAHRESZEITRAUM 2023-2025</a:t>
            </a:r>
          </a:p>
          <a:p>
            <a:pPr algn="ctr"/>
            <a:endParaRPr lang="it-IT" b="1" dirty="0"/>
          </a:p>
          <a:p>
            <a:endParaRPr lang="it-IT" dirty="0"/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A17D98CF-2F39-FFFE-9168-F7E407640E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704357"/>
              </p:ext>
            </p:extLst>
          </p:nvPr>
        </p:nvGraphicFramePr>
        <p:xfrm>
          <a:off x="498631" y="1802741"/>
          <a:ext cx="11372297" cy="3932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6065">
                  <a:extLst>
                    <a:ext uri="{9D8B030D-6E8A-4147-A177-3AD203B41FA5}">
                      <a16:colId xmlns:a16="http://schemas.microsoft.com/office/drawing/2014/main" val="3908964129"/>
                    </a:ext>
                  </a:extLst>
                </a:gridCol>
                <a:gridCol w="8256232">
                  <a:extLst>
                    <a:ext uri="{9D8B030D-6E8A-4147-A177-3AD203B41FA5}">
                      <a16:colId xmlns:a16="http://schemas.microsoft.com/office/drawing/2014/main" val="1906608685"/>
                    </a:ext>
                  </a:extLst>
                </a:gridCol>
              </a:tblGrid>
              <a:tr h="963076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Anno – Jahr 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/>
                        <a:t>Stanziamento</a:t>
                      </a:r>
                      <a:r>
                        <a:rPr lang="de-DE" sz="1400" dirty="0"/>
                        <a:t> da competenza + DANC + </a:t>
                      </a:r>
                      <a:r>
                        <a:rPr lang="de-DE" sz="1400" dirty="0" err="1"/>
                        <a:t>fondi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dedicati</a:t>
                      </a:r>
                      <a:r>
                        <a:rPr lang="de-DE" sz="1400" dirty="0"/>
                        <a:t> a </a:t>
                      </a:r>
                      <a:r>
                        <a:rPr lang="de-DE" sz="1400" dirty="0" err="1"/>
                        <a:t>permute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militari</a:t>
                      </a:r>
                      <a:endParaRPr lang="de-DE" sz="1400" dirty="0"/>
                    </a:p>
                    <a:p>
                      <a:pPr algn="ctr"/>
                      <a:endParaRPr lang="de-DE" sz="1400" dirty="0"/>
                    </a:p>
                    <a:p>
                      <a:pPr algn="ctr"/>
                      <a:r>
                        <a:rPr lang="de-DE" sz="1400" dirty="0"/>
                        <a:t>Kompetenzbetrag + DANC + Ressourcen aufgrund von Tauschgeschäften mit dem Militär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157506"/>
                  </a:ext>
                </a:extLst>
              </a:tr>
              <a:tr h="742289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2023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17.681.000 €</a:t>
                      </a:r>
                    </a:p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359972"/>
                  </a:ext>
                </a:extLst>
              </a:tr>
              <a:tr h="742289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2024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45.796.000 €</a:t>
                      </a:r>
                    </a:p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2696272"/>
                  </a:ext>
                </a:extLst>
              </a:tr>
              <a:tr h="742289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2025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50.797.000 €</a:t>
                      </a:r>
                    </a:p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567951"/>
                  </a:ext>
                </a:extLst>
              </a:tr>
              <a:tr h="742289">
                <a:tc>
                  <a:txBody>
                    <a:bodyPr/>
                    <a:lstStyle/>
                    <a:p>
                      <a:pPr algn="ctr"/>
                      <a:r>
                        <a:rPr lang="de-DE" b="1" dirty="0"/>
                        <a:t>TOTALE – SUMME 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                 </a:t>
                      </a:r>
                      <a:r>
                        <a:rPr lang="it-IT" b="1" dirty="0"/>
                        <a:t>114.274.000 €	</a:t>
                      </a:r>
                      <a:r>
                        <a:rPr lang="it-IT" dirty="0"/>
                        <a:t>	</a:t>
                      </a:r>
                    </a:p>
                    <a:p>
                      <a:pPr algn="ctr"/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4643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3370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2BA5B37-65FE-102F-173C-50E6FD8FB795}"/>
              </a:ext>
            </a:extLst>
          </p:cNvPr>
          <p:cNvSpPr txBox="1"/>
          <p:nvPr/>
        </p:nvSpPr>
        <p:spPr>
          <a:xfrm>
            <a:off x="1769625" y="741287"/>
            <a:ext cx="710804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193 opere ripartite per ambito di competenza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 Bauvorhaben unterteilt nach Kompetenzbereich</a:t>
            </a:r>
            <a:endParaRPr lang="it-IT" sz="2000" b="1" dirty="0"/>
          </a:p>
          <a:p>
            <a:endParaRPr lang="it-IT" dirty="0"/>
          </a:p>
        </p:txBody>
      </p:sp>
      <p:graphicFrame>
        <p:nvGraphicFramePr>
          <p:cNvPr id="6" name="Grafico 5">
            <a:extLst>
              <a:ext uri="{FF2B5EF4-FFF2-40B4-BE49-F238E27FC236}">
                <a16:creationId xmlns:a16="http://schemas.microsoft.com/office/drawing/2014/main" id="{CDA47823-30B5-FB6A-877E-4DAEAB00C9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1104299"/>
              </p:ext>
            </p:extLst>
          </p:nvPr>
        </p:nvGraphicFramePr>
        <p:xfrm>
          <a:off x="2014630" y="1546398"/>
          <a:ext cx="5664555" cy="451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7DCF8F52-BC14-8881-53D7-69726EB92399}"/>
              </a:ext>
            </a:extLst>
          </p:cNvPr>
          <p:cNvSpPr txBox="1"/>
          <p:nvPr/>
        </p:nvSpPr>
        <p:spPr>
          <a:xfrm>
            <a:off x="8162139" y="2690336"/>
            <a:ext cx="40304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Scuola - Schule 32,6%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Geologia e rifugi - Geologie und Schutzhütten 19,8%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Amministrazione - Verwaltung 18,2%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Cultura - Kultur 14,4%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Sociale – Soziales 8,5%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Difesa – Militär 6,5%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4523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C5095021-E95D-4244-A137-82D582F95CF7}"/>
              </a:ext>
            </a:extLst>
          </p:cNvPr>
          <p:cNvSpPr/>
          <p:nvPr/>
        </p:nvSpPr>
        <p:spPr>
          <a:xfrm>
            <a:off x="2162464" y="418959"/>
            <a:ext cx="7478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/>
              <a:t>Alcune </a:t>
            </a:r>
            <a:r>
              <a:rPr lang="it-IT" sz="1200" b="1" dirty="0"/>
              <a:t>opere</a:t>
            </a:r>
            <a:r>
              <a:rPr lang="it-IT" sz="1200" dirty="0"/>
              <a:t> in corso, il cui </a:t>
            </a:r>
            <a:r>
              <a:rPr lang="it-IT" sz="1200" b="1" dirty="0"/>
              <a:t>termine</a:t>
            </a:r>
            <a:r>
              <a:rPr lang="it-IT" sz="1200" dirty="0"/>
              <a:t> </a:t>
            </a:r>
            <a:r>
              <a:rPr lang="it-IT" sz="1200" b="1" dirty="0"/>
              <a:t>dei lavori </a:t>
            </a:r>
            <a:r>
              <a:rPr lang="it-IT" sz="1200" dirty="0"/>
              <a:t>è previsto </a:t>
            </a:r>
            <a:r>
              <a:rPr lang="it-IT" sz="1200" b="1" dirty="0"/>
              <a:t>entro fine 2023.</a:t>
            </a:r>
          </a:p>
          <a:p>
            <a:pPr algn="ctr"/>
            <a:r>
              <a:rPr lang="it-IT" sz="1200" dirty="0"/>
              <a:t>Einige laufende Arbeiten an </a:t>
            </a:r>
            <a:r>
              <a:rPr lang="it-IT" sz="1200" b="1" dirty="0"/>
              <a:t>Bauten</a:t>
            </a:r>
            <a:r>
              <a:rPr lang="it-IT" sz="1200" dirty="0"/>
              <a:t>, die </a:t>
            </a:r>
            <a:r>
              <a:rPr lang="it-IT" sz="1200" b="1" dirty="0"/>
              <a:t>innerhalb 2023 fertiggestellt </a:t>
            </a:r>
            <a:r>
              <a:rPr lang="it-IT" sz="1200" dirty="0"/>
              <a:t>werden. </a:t>
            </a:r>
          </a:p>
        </p:txBody>
      </p:sp>
      <p:graphicFrame>
        <p:nvGraphicFramePr>
          <p:cNvPr id="5" name="Tabella 7">
            <a:extLst>
              <a:ext uri="{FF2B5EF4-FFF2-40B4-BE49-F238E27FC236}">
                <a16:creationId xmlns:a16="http://schemas.microsoft.com/office/drawing/2014/main" id="{9E0679C6-110B-7577-4053-2259CB1E6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95085"/>
              </p:ext>
            </p:extLst>
          </p:nvPr>
        </p:nvGraphicFramePr>
        <p:xfrm>
          <a:off x="541538" y="1027933"/>
          <a:ext cx="11141476" cy="5740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8440">
                  <a:extLst>
                    <a:ext uri="{9D8B030D-6E8A-4147-A177-3AD203B41FA5}">
                      <a16:colId xmlns:a16="http://schemas.microsoft.com/office/drawing/2014/main" val="1265549393"/>
                    </a:ext>
                  </a:extLst>
                </a:gridCol>
                <a:gridCol w="8183036">
                  <a:extLst>
                    <a:ext uri="{9D8B030D-6E8A-4147-A177-3AD203B41FA5}">
                      <a16:colId xmlns:a16="http://schemas.microsoft.com/office/drawing/2014/main" val="4207720485"/>
                    </a:ext>
                  </a:extLst>
                </a:gridCol>
              </a:tblGrid>
              <a:tr h="343305">
                <a:tc>
                  <a:txBody>
                    <a:bodyPr/>
                    <a:lstStyle/>
                    <a:p>
                      <a:r>
                        <a:rPr lang="de-DE" sz="1400" dirty="0"/>
                        <a:t>Comune – Gemeinde 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Opera - Bauvorhaben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134047"/>
                  </a:ext>
                </a:extLst>
              </a:tr>
              <a:tr h="556268">
                <a:tc>
                  <a:txBody>
                    <a:bodyPr/>
                    <a:lstStyle/>
                    <a:p>
                      <a:r>
                        <a:rPr lang="de-DE" sz="1200" dirty="0"/>
                        <a:t>Merano - Meran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/>
                        <a:t>Pronto Soccorso Ospedale Merano</a:t>
                      </a:r>
                      <a:r>
                        <a:rPr lang="it-IT" sz="1200" dirty="0"/>
                        <a:t> - Arredo elettromedicale per la ristrutturazione e l’ampliamento </a:t>
                      </a:r>
                    </a:p>
                    <a:p>
                      <a:r>
                        <a:rPr kumimoji="0" lang="de-DE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Notaufnahme Krankenhaus Meran </a:t>
                      </a: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de-DE" sz="1200" dirty="0"/>
                        <a:t>Medizintechnische Einrichtung für den Umbau und die Erweiterung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892088"/>
                  </a:ext>
                </a:extLst>
              </a:tr>
              <a:tr h="550866">
                <a:tc>
                  <a:txBody>
                    <a:bodyPr/>
                    <a:lstStyle/>
                    <a:p>
                      <a:r>
                        <a:rPr lang="de-DE" sz="1200" dirty="0"/>
                        <a:t>Merano - Meran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Distretto socio sanitario</a:t>
                      </a:r>
                      <a:r>
                        <a:rPr lang="it-IT" sz="1200" kern="300" baseline="0" dirty="0">
                          <a:effectLst/>
                          <a:latin typeface="+mn-lt"/>
                          <a:ea typeface="+mn-ea"/>
                        </a:rPr>
                        <a:t> </a:t>
                      </a: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Merano – Circondario </a:t>
                      </a:r>
                      <a:r>
                        <a:rPr lang="it-IT" sz="1200" kern="300" baseline="0" dirty="0">
                          <a:effectLst/>
                          <a:latin typeface="+mn-lt"/>
                          <a:ea typeface="+mn-ea"/>
                        </a:rPr>
                        <a:t>– Ampliamento</a:t>
                      </a:r>
                    </a:p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b="1" kern="300" baseline="0" dirty="0">
                          <a:effectLst/>
                          <a:latin typeface="+mn-lt"/>
                          <a:ea typeface="+mn-ea"/>
                        </a:rPr>
                        <a:t>Gesundheits- und Sozialsprengel Meran – Bezirk </a:t>
                      </a:r>
                      <a:r>
                        <a:rPr lang="it-IT" sz="1200" kern="300" baseline="0" dirty="0">
                          <a:effectLst/>
                          <a:latin typeface="+mn-lt"/>
                          <a:ea typeface="+mn-ea"/>
                        </a:rPr>
                        <a:t>- Erweiterung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9636075"/>
                  </a:ext>
                </a:extLst>
              </a:tr>
              <a:tr h="5508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Bolzano - Bozen</a:t>
                      </a:r>
                      <a:endParaRPr kumimoji="0" lang="it-IT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Ripartizione provinciale Personale 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realizzazione di una nuova sede in Via Renon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Calibri" panose="020F0502020204030204" pitchFamily="34" charset="0"/>
                        <a:buNone/>
                        <a:tabLst/>
                        <a:defRPr/>
                      </a:pPr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Landesabteilung Personal 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Errichtung eines neuen Sitzes in der Rittnerstraße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6223954"/>
                  </a:ext>
                </a:extLst>
              </a:tr>
              <a:tr h="450502">
                <a:tc>
                  <a:txBody>
                    <a:bodyPr/>
                    <a:lstStyle/>
                    <a:p>
                      <a:r>
                        <a:rPr lang="de-DE" sz="1200" dirty="0"/>
                        <a:t>Brunico - Bruneck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Centro sociale Trayah 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Ristrutturazione ed ampliamento</a:t>
                      </a:r>
                    </a:p>
                    <a:p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Sozialzentrum Trayah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Umbau und Erweiterung </a:t>
                      </a:r>
                      <a:endParaRPr lang="it-IT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93131"/>
                  </a:ext>
                </a:extLst>
              </a:tr>
              <a:tr h="656871">
                <a:tc>
                  <a:txBody>
                    <a:bodyPr/>
                    <a:lstStyle/>
                    <a:p>
                      <a:r>
                        <a:rPr lang="de-DE" sz="1200" dirty="0"/>
                        <a:t>Brunico - Bruneck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Ex- convitto Waldheim</a:t>
                      </a: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Lavori di adeguamento per ospitare persone disabili e con autismo </a:t>
                      </a:r>
                    </a:p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Ehemaliges Schülerheim Waldheim</a:t>
                      </a: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– Anpassungsarbeiten für die Unterbringung von Menschen mit Beeinträchtigungen und Autismus  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3780805"/>
                  </a:ext>
                </a:extLst>
              </a:tr>
              <a:tr h="446698">
                <a:tc>
                  <a:txBody>
                    <a:bodyPr/>
                    <a:lstStyle/>
                    <a:p>
                      <a:r>
                        <a:rPr lang="de-DE" sz="1200" dirty="0"/>
                        <a:t>Merano - Meran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/>
                        <a:t>Istituto di istruzione superiore "Gandhi" </a:t>
                      </a:r>
                      <a:r>
                        <a:rPr lang="it-IT" sz="1200" dirty="0"/>
                        <a:t>– Ampliamento</a:t>
                      </a:r>
                    </a:p>
                    <a:p>
                      <a:r>
                        <a:rPr lang="it-IT" sz="1200" b="1" dirty="0"/>
                        <a:t>Oberschule Gandhi</a:t>
                      </a:r>
                      <a:r>
                        <a:rPr lang="it-IT" sz="1200" dirty="0"/>
                        <a:t> - Erweiterung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849509"/>
                  </a:ext>
                </a:extLst>
              </a:tr>
              <a:tr h="797846">
                <a:tc>
                  <a:txBody>
                    <a:bodyPr/>
                    <a:lstStyle/>
                    <a:p>
                      <a:r>
                        <a:rPr lang="de-DE" sz="1200" dirty="0"/>
                        <a:t>Vipiteno - Sterzing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Realizzazione di una </a:t>
                      </a:r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mensa per diverse Scuole Provinciali 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 Piazza Canonico Michael Gamper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Realisierung einer </a:t>
                      </a:r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Mensa für verschiedene Landesschulen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 Kanonikus- Michael – Gamper - Platz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913983"/>
                  </a:ext>
                </a:extLst>
              </a:tr>
              <a:tr h="1029392">
                <a:tc>
                  <a:txBody>
                    <a:bodyPr/>
                    <a:lstStyle/>
                    <a:p>
                      <a:r>
                        <a:rPr lang="de-DE" sz="1200" dirty="0" err="1"/>
                        <a:t>Corvara</a:t>
                      </a:r>
                      <a:r>
                        <a:rPr lang="de-DE" sz="1200" dirty="0"/>
                        <a:t> – </a:t>
                      </a:r>
                      <a:r>
                        <a:rPr lang="de-DE" sz="1200" dirty="0" err="1"/>
                        <a:t>Corvara</a:t>
                      </a:r>
                      <a:r>
                        <a:rPr lang="de-DE" sz="1200" dirty="0"/>
                        <a:t>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Caserma Tempesti </a:t>
                      </a: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Ricostruzione di edifici (nell’ambito dell’Accordo di Programma con lo Stato) a fronte della permuta di terreni alla Provincia</a:t>
                      </a:r>
                    </a:p>
                    <a:p>
                      <a:pPr marL="0" lvl="0" indent="0">
                        <a:lnSpc>
                          <a:spcPct val="105000"/>
                        </a:lnSpc>
                        <a:spcAft>
                          <a:spcPts val="800"/>
                        </a:spcAft>
                        <a:buFont typeface="Calibri" panose="020F0502020204030204" pitchFamily="34" charset="0"/>
                        <a:buNone/>
                      </a:pPr>
                      <a:r>
                        <a:rPr lang="it-IT" sz="12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Kaserne Tempesti </a:t>
                      </a:r>
                      <a:r>
                        <a:rPr lang="it-IT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– Wiederaufbau von Gebäuden (im Rahmen des Programmabkommens mit dem Staat) mit der Gegenleistung der Abtretung von Grundstücken an das Land 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396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844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E8C4F7-759C-C0A0-6C30-B0D836A1AD53}"/>
              </a:ext>
            </a:extLst>
          </p:cNvPr>
          <p:cNvSpPr txBox="1"/>
          <p:nvPr/>
        </p:nvSpPr>
        <p:spPr>
          <a:xfrm>
            <a:off x="2166151" y="435762"/>
            <a:ext cx="8025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/>
              <a:t>Alcune opere, la cui </a:t>
            </a:r>
            <a:r>
              <a:rPr lang="it-IT" sz="1200" b="1" dirty="0"/>
              <a:t>pubblicazione</a:t>
            </a:r>
            <a:r>
              <a:rPr lang="it-IT" sz="1200" dirty="0"/>
              <a:t> per l'appalto dei </a:t>
            </a:r>
            <a:r>
              <a:rPr lang="it-IT" sz="1200" b="1" dirty="0"/>
              <a:t>lavori</a:t>
            </a:r>
            <a:r>
              <a:rPr lang="it-IT" sz="1200" dirty="0"/>
              <a:t> è prevista </a:t>
            </a:r>
            <a:r>
              <a:rPr lang="it-IT" sz="1200" b="1" dirty="0"/>
              <a:t>entro il 2023.</a:t>
            </a:r>
          </a:p>
          <a:p>
            <a:pPr algn="ctr"/>
            <a:r>
              <a:rPr lang="it-IT" sz="1200" dirty="0"/>
              <a:t>Einige Bauten, deren </a:t>
            </a:r>
            <a:r>
              <a:rPr lang="it-IT" sz="1200" b="1" dirty="0"/>
              <a:t>Arbeiten innerhalb 2023 ausgeschrieben</a:t>
            </a:r>
            <a:r>
              <a:rPr lang="it-IT" sz="1200" dirty="0"/>
              <a:t> werden.</a:t>
            </a: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B552DB47-FFAC-CC83-51EB-CFAD08D58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094482"/>
              </p:ext>
            </p:extLst>
          </p:nvPr>
        </p:nvGraphicFramePr>
        <p:xfrm>
          <a:off x="612559" y="886441"/>
          <a:ext cx="11345662" cy="5719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9966">
                  <a:extLst>
                    <a:ext uri="{9D8B030D-6E8A-4147-A177-3AD203B41FA5}">
                      <a16:colId xmlns:a16="http://schemas.microsoft.com/office/drawing/2014/main" val="2587514870"/>
                    </a:ext>
                  </a:extLst>
                </a:gridCol>
                <a:gridCol w="7385696">
                  <a:extLst>
                    <a:ext uri="{9D8B030D-6E8A-4147-A177-3AD203B41FA5}">
                      <a16:colId xmlns:a16="http://schemas.microsoft.com/office/drawing/2014/main" val="1550175995"/>
                    </a:ext>
                  </a:extLst>
                </a:gridCol>
              </a:tblGrid>
              <a:tr h="399150">
                <a:tc>
                  <a:txBody>
                    <a:bodyPr/>
                    <a:lstStyle/>
                    <a:p>
                      <a:r>
                        <a:rPr lang="de-DE" sz="1200" dirty="0"/>
                        <a:t>Comune – Gemeinde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Opera - Bauvorhaben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664381"/>
                  </a:ext>
                </a:extLst>
              </a:tr>
              <a:tr h="885785">
                <a:tc>
                  <a:txBody>
                    <a:bodyPr/>
                    <a:lstStyle/>
                    <a:p>
                      <a:r>
                        <a:rPr lang="de-DE" sz="1200" dirty="0"/>
                        <a:t>Bolzano – Bozen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/>
                        <a:t>Scuola provinciale superiore di sanità Claudiana </a:t>
                      </a:r>
                      <a:r>
                        <a:rPr lang="it-IT" sz="1200" dirty="0"/>
                        <a:t>presso l’Ospedale di Bolzano – Realizzazione del convitto per gli studenti della scuola</a:t>
                      </a:r>
                    </a:p>
                    <a:p>
                      <a:r>
                        <a:rPr lang="de-DE" sz="1200" b="1" dirty="0"/>
                        <a:t>Landesfachhochschule für Gesundheitsberufe </a:t>
                      </a:r>
                      <a:r>
                        <a:rPr lang="de-DE" sz="1200" b="1" dirty="0" err="1"/>
                        <a:t>Claudiana</a:t>
                      </a:r>
                      <a:r>
                        <a:rPr lang="de-DE" sz="1200" b="1" dirty="0"/>
                        <a:t> </a:t>
                      </a:r>
                      <a:r>
                        <a:rPr lang="de-DE" sz="1200" dirty="0"/>
                        <a:t>am Krankenhaus Bozen – Errichtung eines Studentenheimes 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43797"/>
                  </a:ext>
                </a:extLst>
              </a:tr>
              <a:tr h="492103">
                <a:tc>
                  <a:txBody>
                    <a:bodyPr/>
                    <a:lstStyle/>
                    <a:p>
                      <a:r>
                        <a:rPr lang="de-DE" sz="1200" dirty="0" err="1"/>
                        <a:t>Vadena</a:t>
                      </a:r>
                      <a:r>
                        <a:rPr lang="de-DE" sz="1200" dirty="0"/>
                        <a:t> – </a:t>
                      </a:r>
                      <a:r>
                        <a:rPr lang="de-DE" sz="1200" dirty="0" err="1"/>
                        <a:t>Pfatten</a:t>
                      </a:r>
                      <a:r>
                        <a:rPr lang="de-DE" sz="1200" dirty="0"/>
                        <a:t>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Centro di Sperimentazione Laimburg </a:t>
                      </a:r>
                      <a:r>
                        <a:rPr lang="de-DE" sz="1200" dirty="0"/>
                        <a:t>- </a:t>
                      </a:r>
                      <a:r>
                        <a:rPr lang="it-IT" sz="1200" dirty="0"/>
                        <a:t>Realizzazione laboratori flessibili (struttura Jolly) </a:t>
                      </a:r>
                      <a:r>
                        <a:rPr lang="it-IT" sz="1200" b="1" dirty="0"/>
                        <a:t>Versuchszentrum Laimburg </a:t>
                      </a:r>
                      <a:r>
                        <a:rPr lang="it-IT" sz="1200" dirty="0"/>
                        <a:t>- </a:t>
                      </a:r>
                      <a:r>
                        <a:rPr lang="de-DE" sz="1200" dirty="0"/>
                        <a:t>Errichtung einer flexiblen Laboreinrichtung (</a:t>
                      </a:r>
                      <a:r>
                        <a:rPr lang="de-DE" sz="1200" dirty="0" err="1"/>
                        <a:t>Jollystruktur</a:t>
                      </a:r>
                      <a:r>
                        <a:rPr lang="de-DE" sz="1200" dirty="0"/>
                        <a:t>) 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155068"/>
                  </a:ext>
                </a:extLst>
              </a:tr>
              <a:tr h="885785">
                <a:tc>
                  <a:txBody>
                    <a:bodyPr/>
                    <a:lstStyle/>
                    <a:p>
                      <a:r>
                        <a:rPr lang="de-DE" sz="1200" dirty="0"/>
                        <a:t>Merano – Meran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IT per il turismo e le biotechnologie Marie Curie </a:t>
                      </a:r>
                      <a:r>
                        <a:rPr lang="de-DE" sz="1200" dirty="0"/>
                        <a:t>- </a:t>
                      </a:r>
                      <a:r>
                        <a:rPr lang="it-IT" sz="1200" dirty="0"/>
                        <a:t>Risanamento delle facciate e sostituzione dei serramenti esterni </a:t>
                      </a:r>
                    </a:p>
                    <a:p>
                      <a:r>
                        <a:rPr lang="de-DE" sz="1200" b="1" dirty="0"/>
                        <a:t>FOS für Tourismus und Biotechnologie Marie Curie</a:t>
                      </a:r>
                      <a:r>
                        <a:rPr lang="de-DE" sz="1200" dirty="0"/>
                        <a:t>- Sanierung der Fassaden und Austausch der Fenster und Türen 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676905"/>
                  </a:ext>
                </a:extLst>
              </a:tr>
              <a:tr h="492103">
                <a:tc>
                  <a:txBody>
                    <a:bodyPr/>
                    <a:lstStyle/>
                    <a:p>
                      <a:r>
                        <a:rPr lang="de-DE" sz="1200" dirty="0"/>
                        <a:t>Bolzano – Bozen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dirty="0"/>
                        <a:t>Museo Kreuzer </a:t>
                      </a:r>
                      <a:r>
                        <a:rPr lang="it-IT" sz="1200" dirty="0"/>
                        <a:t>– Ristrutturazione delle case storiche di Via Portici e Via Argentieri</a:t>
                      </a:r>
                      <a:r>
                        <a:rPr lang="de-DE" sz="1200" dirty="0"/>
                        <a:t> </a:t>
                      </a:r>
                    </a:p>
                    <a:p>
                      <a:r>
                        <a:rPr lang="de-DE" sz="1200" b="1" dirty="0"/>
                        <a:t>Museum Kreuzer </a:t>
                      </a:r>
                      <a:r>
                        <a:rPr lang="de-DE" sz="1200" dirty="0"/>
                        <a:t>– Sanierung der Stadthäuser in der Lauben- und Silbergasse 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005960"/>
                  </a:ext>
                </a:extLst>
              </a:tr>
              <a:tr h="1082626">
                <a:tc>
                  <a:txBody>
                    <a:bodyPr/>
                    <a:lstStyle/>
                    <a:p>
                      <a:r>
                        <a:rPr lang="de-DE" sz="1200" dirty="0"/>
                        <a:t>Brunico – Bruneck 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Caserma Lugramani </a:t>
                      </a:r>
                      <a:r>
                        <a:rPr lang="de-DE" sz="1200" dirty="0"/>
                        <a:t>– Realizzazione e ristrutturazione di diversi edifici 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(nell’ambito dell’Accordo di Programma con lo Stato) a fronte della permuta di terreni alla Provincia</a:t>
                      </a:r>
                    </a:p>
                    <a:p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Kaserne Lugramani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Neubau und Renovierung von verschiedenen Gebäuden 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(im Rahmen des Programmabkommens mit dem Staat) mit der Gegenleistung der Abtretung von Grundstücken an das Land 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695366"/>
                  </a:ext>
                </a:extLst>
              </a:tr>
              <a:tr h="1082626">
                <a:tc>
                  <a:txBody>
                    <a:bodyPr/>
                    <a:lstStyle/>
                    <a:p>
                      <a:r>
                        <a:rPr lang="de-DE" sz="1200" dirty="0"/>
                        <a:t>Merano – Meran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Caserma </a:t>
                      </a:r>
                      <a:r>
                        <a:rPr lang="de-DE" sz="1200" b="1" dirty="0" err="1"/>
                        <a:t>Menini</a:t>
                      </a:r>
                      <a:r>
                        <a:rPr lang="de-DE" sz="1200" b="1" dirty="0"/>
                        <a:t> de Caroli </a:t>
                      </a:r>
                      <a:r>
                        <a:rPr lang="de-DE" sz="1200" dirty="0"/>
                        <a:t>– diversi interventi 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(nell’ambito dell’Accordo di Programma con lo Stato) a fronte della permuta di terreni alla Provincia</a:t>
                      </a:r>
                    </a:p>
                    <a:p>
                      <a:r>
                        <a:rPr kumimoji="0" lang="it-IT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Kaserne Menini de Caroli 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verschiedene Maßnahmen 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(im Rahmen des Programmabkommens mit dem Staat) mit der Gegenleistung der Abtretung von Grundstücken an das Land 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047019"/>
                  </a:ext>
                </a:extLst>
              </a:tr>
              <a:tr h="399150"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728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2961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E8C4F7-759C-C0A0-6C30-B0D836A1AD53}"/>
              </a:ext>
            </a:extLst>
          </p:cNvPr>
          <p:cNvSpPr txBox="1"/>
          <p:nvPr/>
        </p:nvSpPr>
        <p:spPr>
          <a:xfrm>
            <a:off x="516876" y="471491"/>
            <a:ext cx="10988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Alcune </a:t>
            </a:r>
            <a:r>
              <a:rPr lang="it-IT" sz="1600" b="1" dirty="0"/>
              <a:t>opere in esecuzione </a:t>
            </a:r>
            <a:r>
              <a:rPr lang="it-IT" sz="1600" dirty="0"/>
              <a:t>o la cui </a:t>
            </a:r>
            <a:r>
              <a:rPr lang="it-IT" sz="1600" b="1" dirty="0"/>
              <a:t>esecuzione parte nel triennio 2023 – 2025.</a:t>
            </a:r>
          </a:p>
          <a:p>
            <a:pPr algn="ctr"/>
            <a:r>
              <a:rPr lang="it-IT" sz="1600" dirty="0"/>
              <a:t>Einige </a:t>
            </a:r>
            <a:r>
              <a:rPr lang="it-IT" sz="1600" b="1" dirty="0"/>
              <a:t>Bauvorhaben</a:t>
            </a:r>
            <a:r>
              <a:rPr lang="it-IT" sz="1600" dirty="0"/>
              <a:t>, die </a:t>
            </a:r>
            <a:r>
              <a:rPr lang="it-IT" sz="1600" b="1" dirty="0"/>
              <a:t>in Ausführung </a:t>
            </a:r>
            <a:r>
              <a:rPr lang="it-IT" sz="1600" dirty="0"/>
              <a:t>sind, oder deren Ausführung </a:t>
            </a:r>
            <a:r>
              <a:rPr lang="it-IT" sz="1600" b="1" dirty="0"/>
              <a:t>im Dreijahreszeitraum 2023 – 2025 </a:t>
            </a:r>
            <a:r>
              <a:rPr lang="it-IT" sz="1600" b="1" dirty="0" err="1"/>
              <a:t>startet</a:t>
            </a:r>
            <a:r>
              <a:rPr lang="it-IT" sz="1600" b="1" dirty="0"/>
              <a:t>. </a:t>
            </a:r>
            <a:r>
              <a:rPr lang="it-IT" sz="1600" dirty="0"/>
              <a:t> </a:t>
            </a:r>
          </a:p>
        </p:txBody>
      </p:sp>
      <p:graphicFrame>
        <p:nvGraphicFramePr>
          <p:cNvPr id="3" name="Tabella 3">
            <a:extLst>
              <a:ext uri="{FF2B5EF4-FFF2-40B4-BE49-F238E27FC236}">
                <a16:creationId xmlns:a16="http://schemas.microsoft.com/office/drawing/2014/main" id="{B552DB47-FFAC-CC83-51EB-CFAD08D58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453826"/>
              </p:ext>
            </p:extLst>
          </p:nvPr>
        </p:nvGraphicFramePr>
        <p:xfrm>
          <a:off x="344256" y="1359565"/>
          <a:ext cx="11503488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5051">
                  <a:extLst>
                    <a:ext uri="{9D8B030D-6E8A-4147-A177-3AD203B41FA5}">
                      <a16:colId xmlns:a16="http://schemas.microsoft.com/office/drawing/2014/main" val="2587514870"/>
                    </a:ext>
                  </a:extLst>
                </a:gridCol>
                <a:gridCol w="7488437">
                  <a:extLst>
                    <a:ext uri="{9D8B030D-6E8A-4147-A177-3AD203B41FA5}">
                      <a16:colId xmlns:a16="http://schemas.microsoft.com/office/drawing/2014/main" val="1550175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Comune – Gemeinde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Opera - Bauvorhaben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4664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Merano – Meran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Scuole professionali Marconi e Levinàs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– Realizzazione del nuovo polo scolastico</a:t>
                      </a:r>
                    </a:p>
                    <a:p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Berufsschulen Marconi und Levinàs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Errichtung des neuen Schulzentrums 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43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Bolzano - Bozen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Realizzazione del </a:t>
                      </a:r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Polo bibliotecario provinciale  </a:t>
                      </a:r>
                    </a:p>
                    <a:p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Bau des </a:t>
                      </a:r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Landesbibliothekszentrums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1550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Bolzano - Bozen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Conservatorio musicale Monteverdi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Ristrutturazione dell’edificio</a:t>
                      </a:r>
                    </a:p>
                    <a:p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Musikkonservatorium Monteverdi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Umbau des Gebäudes 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6769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Bolzano – Bozen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Edificio degli ex-Telefoni di Stat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 – Risanamento dell’edificio (centro cohousing e co-working e culturale)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Ehemaliges Gebäude der Staatstelefone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Sanierung des Gebäudes (Zentrum für </a:t>
                      </a:r>
                      <a:r>
                        <a:rPr kumimoji="0" lang="it-IT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cohousing e co-working und Kultur)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005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Bressanone – Brixen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/>
                        <a:t>Centro scolastico Falcone e Borsellino </a:t>
                      </a:r>
                      <a:r>
                        <a:rPr lang="it-IT" sz="1200" dirty="0"/>
                        <a:t>- Ristrutturazione tratto classi ed ampliamento della biblioteca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/>
                        <a:t>Schulzentrum Falcone und Borsellino </a:t>
                      </a:r>
                      <a:r>
                        <a:rPr lang="it-IT" sz="1200" dirty="0"/>
                        <a:t>– Umbau Klassentrakt und Erweiterung der Bibliothek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695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200" dirty="0"/>
                        <a:t>Bressanone – Brixen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Liceo scientifico Fallmerayer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Ristrutturazione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Realgymnasium Fallmerayer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Umbau</a:t>
                      </a:r>
                      <a:endParaRPr lang="it-IT" sz="1200" dirty="0"/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7047019"/>
                  </a:ext>
                </a:extLst>
              </a:tr>
              <a:tr h="1005840">
                <a:tc>
                  <a:txBody>
                    <a:bodyPr/>
                    <a:lstStyle/>
                    <a:p>
                      <a:r>
                        <a:rPr lang="de-DE" sz="1200" dirty="0"/>
                        <a:t>Laives ed Egna – Leifers und Neumarkt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Case della comunità a Laives ed Egna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Progettazione e realizzazione delle strutture territoriali sanitarie (con fondi PNRR)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Gemeinschaftshäuser in Leifers und Neumarkt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Planung und Bau der Einrichtungen für die wohnortnahe Gesundheitsversorgung (mit dem PNRR Fonds)</a:t>
                      </a:r>
                    </a:p>
                    <a:p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8728016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r>
                        <a:rPr lang="de-DE" sz="1200" dirty="0"/>
                        <a:t>Bolzano – Bozen </a:t>
                      </a:r>
                      <a:endParaRPr lang="it-IT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b="1" dirty="0"/>
                        <a:t>Liceo scientifico Torricelli </a:t>
                      </a:r>
                      <a:r>
                        <a:rPr lang="de-DE" sz="1200" dirty="0"/>
                        <a:t>– Ristrutturazione ed ampliamento</a:t>
                      </a:r>
                    </a:p>
                    <a:p>
                      <a:r>
                        <a:rPr lang="de-DE" sz="1200" b="1" dirty="0"/>
                        <a:t>Realgymnasium Torricelli </a:t>
                      </a:r>
                      <a:r>
                        <a:rPr lang="de-DE" sz="1200" dirty="0"/>
                        <a:t>– Umbau und Erweiterung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3862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613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A46D4164-FAB1-4FCF-B3D0-F3719D2F43AB}"/>
              </a:ext>
            </a:extLst>
          </p:cNvPr>
          <p:cNvSpPr txBox="1"/>
          <p:nvPr/>
        </p:nvSpPr>
        <p:spPr>
          <a:xfrm>
            <a:off x="648070" y="491739"/>
            <a:ext cx="107952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Risanamento edificio </a:t>
            </a:r>
            <a:r>
              <a:rPr lang="de-DE" sz="1600" b="1" dirty="0"/>
              <a:t>Ex- </a:t>
            </a:r>
            <a:r>
              <a:rPr lang="de-DE" sz="1600" b="1" dirty="0" err="1"/>
              <a:t>Telefoni</a:t>
            </a:r>
            <a:r>
              <a:rPr lang="de-DE" sz="1600" b="1" dirty="0"/>
              <a:t> di Stato </a:t>
            </a:r>
            <a:r>
              <a:rPr lang="de-DE" sz="1600" dirty="0"/>
              <a:t>– </a:t>
            </a:r>
            <a:r>
              <a:rPr lang="de-DE" sz="1600" b="1" dirty="0"/>
              <a:t>Casa per le </a:t>
            </a:r>
            <a:r>
              <a:rPr lang="de-DE" sz="1600" b="1" dirty="0" err="1"/>
              <a:t>associazioni</a:t>
            </a:r>
            <a:endParaRPr lang="de-DE" sz="1600" b="1" dirty="0"/>
          </a:p>
          <a:p>
            <a:pPr algn="ctr"/>
            <a:r>
              <a:rPr lang="de-DE" sz="1600" dirty="0" err="1"/>
              <a:t>Approvato</a:t>
            </a:r>
            <a:r>
              <a:rPr lang="de-DE" sz="1600" dirty="0"/>
              <a:t> </a:t>
            </a:r>
            <a:r>
              <a:rPr lang="de-DE" sz="1600" dirty="0" err="1"/>
              <a:t>programma</a:t>
            </a:r>
            <a:r>
              <a:rPr lang="de-DE" sz="1600" dirty="0"/>
              <a:t> </a:t>
            </a:r>
            <a:r>
              <a:rPr lang="de-DE" sz="1600" dirty="0" err="1"/>
              <a:t>planivolumetrico</a:t>
            </a:r>
            <a:r>
              <a:rPr lang="de-DE" sz="1600" dirty="0"/>
              <a:t>  - 9,6 M €</a:t>
            </a:r>
          </a:p>
          <a:p>
            <a:pPr algn="ctr"/>
            <a:r>
              <a:rPr lang="it-IT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È in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corso la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gara per l’affidamento della progettazione e della direzione lavori </a:t>
            </a:r>
            <a:endParaRPr lang="de-DE" sz="1600" dirty="0"/>
          </a:p>
          <a:p>
            <a:pPr algn="ctr"/>
            <a:endParaRPr lang="de-DE" sz="1600" dirty="0"/>
          </a:p>
          <a:p>
            <a:pPr algn="ctr"/>
            <a:r>
              <a:rPr lang="de-DE" sz="1600" dirty="0"/>
              <a:t>Sanierung Gebäude </a:t>
            </a:r>
            <a:r>
              <a:rPr lang="de-DE" sz="1600" b="1" dirty="0"/>
              <a:t>Ex-Staatstelefone</a:t>
            </a:r>
            <a:r>
              <a:rPr lang="de-DE" sz="1600" dirty="0"/>
              <a:t> -  </a:t>
            </a:r>
            <a:r>
              <a:rPr lang="de-DE" sz="1600" b="1" dirty="0"/>
              <a:t>Vereinshaus</a:t>
            </a:r>
          </a:p>
          <a:p>
            <a:pPr algn="ctr"/>
            <a:r>
              <a:rPr lang="de-DE" sz="1600" dirty="0"/>
              <a:t>Hochbauprogramm genehmigt – 9,6 M €</a:t>
            </a:r>
          </a:p>
          <a:p>
            <a:pPr algn="ctr"/>
            <a:r>
              <a:rPr lang="de-DE" sz="1600" dirty="0"/>
              <a:t>Es läuft die </a:t>
            </a:r>
            <a:r>
              <a:rPr lang="de-DE" sz="1600" b="1" dirty="0"/>
              <a:t>Ausschreibung für die Planung und Bauleitung</a:t>
            </a:r>
            <a:endParaRPr lang="it-IT" sz="1600" b="1" dirty="0"/>
          </a:p>
        </p:txBody>
      </p:sp>
      <p:pic>
        <p:nvPicPr>
          <p:cNvPr id="6" name="Immagine 5" descr="Immagine che contiene esterni, edificio, città, edificio governativo&#10;&#10;Descrizione generata automaticamente">
            <a:extLst>
              <a:ext uri="{FF2B5EF4-FFF2-40B4-BE49-F238E27FC236}">
                <a16:creationId xmlns:a16="http://schemas.microsoft.com/office/drawing/2014/main" id="{51C3572C-548E-4E3F-A6F4-C3CD571C2E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52" y="2763090"/>
            <a:ext cx="2470097" cy="29023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1469AB0-E97F-47EA-955D-DB48CB13A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85" y="2763090"/>
            <a:ext cx="2856535" cy="293779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A5BA179-BE26-4CEC-8958-4D7D416486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655" y="2763090"/>
            <a:ext cx="2940228" cy="290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639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F12967EA-C6EA-454B-A7B3-ED65F55548F7}"/>
              </a:ext>
            </a:extLst>
          </p:cNvPr>
          <p:cNvSpPr/>
          <p:nvPr/>
        </p:nvSpPr>
        <p:spPr>
          <a:xfrm>
            <a:off x="1277675" y="609575"/>
            <a:ext cx="88080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b="1" dirty="0"/>
              <a:t>Polo Scuole </a:t>
            </a:r>
            <a:r>
              <a:rPr lang="de-DE" sz="1600" b="1" dirty="0" err="1"/>
              <a:t>professionali</a:t>
            </a:r>
            <a:r>
              <a:rPr lang="de-DE" sz="1600" b="1" dirty="0"/>
              <a:t> „Marconi“ e „</a:t>
            </a:r>
            <a:r>
              <a:rPr lang="de-DE" sz="1600" b="1" dirty="0" err="1"/>
              <a:t>Levinàs</a:t>
            </a:r>
            <a:r>
              <a:rPr lang="de-DE" sz="1600" b="1" dirty="0"/>
              <a:t>“ Merano</a:t>
            </a:r>
            <a:r>
              <a:rPr lang="de-DE" sz="1600" dirty="0"/>
              <a:t> -  30 mio. € </a:t>
            </a:r>
          </a:p>
          <a:p>
            <a:pPr algn="ctr"/>
            <a:r>
              <a:rPr lang="de-DE" sz="1600" dirty="0"/>
              <a:t>Iniziati i lavori a marzo 2023 – fine lavori nel 2025</a:t>
            </a:r>
          </a:p>
          <a:p>
            <a:pPr algn="ctr"/>
            <a:endParaRPr lang="de-DE" sz="1600" dirty="0"/>
          </a:p>
          <a:p>
            <a:pPr algn="ctr"/>
            <a:r>
              <a:rPr lang="it-IT" sz="1600" dirty="0"/>
              <a:t>Zentrum Berufsschulen </a:t>
            </a:r>
            <a:r>
              <a:rPr lang="de-DE" sz="1600" b="1" dirty="0"/>
              <a:t>„Marconi“ und „</a:t>
            </a:r>
            <a:r>
              <a:rPr lang="de-DE" sz="1600" b="1" dirty="0" err="1"/>
              <a:t>Levinàs</a:t>
            </a:r>
            <a:r>
              <a:rPr lang="de-DE" sz="1600" b="1" dirty="0"/>
              <a:t>“  Merano</a:t>
            </a:r>
            <a:r>
              <a:rPr lang="de-DE" sz="1600" dirty="0"/>
              <a:t> -  30 Mil. €- </a:t>
            </a:r>
          </a:p>
          <a:p>
            <a:pPr algn="ctr"/>
            <a:r>
              <a:rPr lang="de-DE" sz="1600" dirty="0"/>
              <a:t>Beginn der Arbeiten März 2023 – Ende der Arbeiten im Jahr 2025</a:t>
            </a:r>
          </a:p>
          <a:p>
            <a:pPr algn="ctr"/>
            <a:endParaRPr lang="it-IT" dirty="0"/>
          </a:p>
        </p:txBody>
      </p:sp>
      <p:pic>
        <p:nvPicPr>
          <p:cNvPr id="6" name="Immagine 5" descr="Immagine che contiene edificio, esterni, casa, pietra&#10;&#10;Descrizione generata automaticamente">
            <a:extLst>
              <a:ext uri="{FF2B5EF4-FFF2-40B4-BE49-F238E27FC236}">
                <a16:creationId xmlns:a16="http://schemas.microsoft.com/office/drawing/2014/main" id="{7B149BDB-422F-4D0E-8A37-B0B17D66C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22" y="2017696"/>
            <a:ext cx="8338260" cy="411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9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1D795D5-A995-4CCD-945D-D54E9169E632}"/>
              </a:ext>
            </a:extLst>
          </p:cNvPr>
          <p:cNvSpPr/>
          <p:nvPr/>
        </p:nvSpPr>
        <p:spPr>
          <a:xfrm>
            <a:off x="1908996" y="510735"/>
            <a:ext cx="765765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dirty="0"/>
              <a:t>Ampliamento </a:t>
            </a:r>
            <a:r>
              <a:rPr lang="de-DE" sz="1600" b="1" dirty="0"/>
              <a:t>Centro sociale „Trayah“ </a:t>
            </a:r>
            <a:r>
              <a:rPr lang="de-DE" sz="1600" dirty="0"/>
              <a:t>a</a:t>
            </a:r>
            <a:r>
              <a:rPr lang="de-DE" sz="1600" b="1" dirty="0"/>
              <a:t> Brunico </a:t>
            </a:r>
            <a:r>
              <a:rPr lang="de-DE" sz="1600" dirty="0"/>
              <a:t>-  2,7 M €</a:t>
            </a:r>
          </a:p>
          <a:p>
            <a:pPr algn="ctr"/>
            <a:r>
              <a:rPr lang="de-DE" sz="1600" dirty="0"/>
              <a:t>Iniziati i lavori – fine lavori entro il 2023</a:t>
            </a:r>
          </a:p>
          <a:p>
            <a:pPr algn="ctr"/>
            <a:endParaRPr lang="de-DE" sz="1600" dirty="0"/>
          </a:p>
          <a:p>
            <a:pPr algn="ctr"/>
            <a:r>
              <a:rPr lang="de-DE" sz="1600" dirty="0"/>
              <a:t>Erweiterung Sozialzentrum  </a:t>
            </a:r>
            <a:r>
              <a:rPr lang="de-DE" sz="1600" b="1" dirty="0"/>
              <a:t>„Trayah“ in Brunico </a:t>
            </a:r>
            <a:r>
              <a:rPr lang="de-DE" sz="1600" dirty="0"/>
              <a:t>-  2,7 M €</a:t>
            </a:r>
          </a:p>
          <a:p>
            <a:pPr algn="ctr"/>
            <a:r>
              <a:rPr lang="de-DE" sz="1600" dirty="0"/>
              <a:t>Baubeginn gestartet – Ende der Bauarbeiten innerhalb 2023</a:t>
            </a:r>
          </a:p>
          <a:p>
            <a:pPr algn="ctr"/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61F504A-05CD-47E8-91CF-5EC2E44005A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9" r="460" b="18752"/>
          <a:stretch/>
        </p:blipFill>
        <p:spPr bwMode="auto">
          <a:xfrm>
            <a:off x="1501241" y="2751385"/>
            <a:ext cx="4340265" cy="2889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E2CD766-C357-340E-161E-E63BB0485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12" y="2751385"/>
            <a:ext cx="4053525" cy="28893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420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Provinz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80019"/>
      </a:accent1>
      <a:accent2>
        <a:srgbClr val="C40218"/>
      </a:accent2>
      <a:accent3>
        <a:srgbClr val="A5A5A5"/>
      </a:accent3>
      <a:accent4>
        <a:srgbClr val="D5D5D5"/>
      </a:accent4>
      <a:accent5>
        <a:srgbClr val="797979"/>
      </a:accent5>
      <a:accent6>
        <a:srgbClr val="424242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BA7511E63D1F746851438ED0A7081AA" ma:contentTypeVersion="13" ma:contentTypeDescription="Creare un nuovo documento." ma:contentTypeScope="" ma:versionID="d4d1e1fa61a7f69ce5e8ea6b23ff11a5">
  <xsd:schema xmlns:xsd="http://www.w3.org/2001/XMLSchema" xmlns:xs="http://www.w3.org/2001/XMLSchema" xmlns:p="http://schemas.microsoft.com/office/2006/metadata/properties" xmlns:ns2="c3df12c0-a95d-47dc-8c4c-201b943048f9" xmlns:ns3="21261840-c7ef-4558-9481-7514f9aefabb" targetNamespace="http://schemas.microsoft.com/office/2006/metadata/properties" ma:root="true" ma:fieldsID="8793dcf7e2b5e00a6c049d1bfc9a0654" ns2:_="" ns3:_="">
    <xsd:import namespace="c3df12c0-a95d-47dc-8c4c-201b943048f9"/>
    <xsd:import namespace="21261840-c7ef-4558-9481-7514f9aefab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Location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df12c0-a95d-47dc-8c4c-201b943048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261840-c7ef-4558-9481-7514f9aef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94A369-8880-4D46-B4EE-CF2301BFA4E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EE23E25-ACCB-478F-A425-49CE31D7E5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df12c0-a95d-47dc-8c4c-201b943048f9"/>
    <ds:schemaRef ds:uri="21261840-c7ef-4558-9481-7514f9aefa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3A1618-2871-4C15-BBE1-EAE82B565F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</Words>
  <Application>Microsoft Office PowerPoint</Application>
  <PresentationFormat>Widescreen</PresentationFormat>
  <Paragraphs>130</Paragraphs>
  <Slides>10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stephanie.innerbichler@gmail.com</dc:creator>
  <cp:lastModifiedBy>Bessone, Massimo</cp:lastModifiedBy>
  <cp:revision>131</cp:revision>
  <dcterms:created xsi:type="dcterms:W3CDTF">2021-07-06T06:47:48Z</dcterms:created>
  <dcterms:modified xsi:type="dcterms:W3CDTF">2023-07-25T14:07:03Z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0x0101005BA7511E63D1F746851438ED0A7081AA</vt:lpwstr>
  </property>
</Properties>
</file>