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4"/>
  </p:sldMasterIdLst>
  <p:notesMasterIdLst>
    <p:notesMasterId r:id="rId35"/>
  </p:notesMasterIdLst>
  <p:sldIdLst>
    <p:sldId id="279" r:id="rId5"/>
    <p:sldId id="304" r:id="rId6"/>
    <p:sldId id="302" r:id="rId7"/>
    <p:sldId id="276" r:id="rId8"/>
    <p:sldId id="289" r:id="rId9"/>
    <p:sldId id="280" r:id="rId10"/>
    <p:sldId id="281" r:id="rId11"/>
    <p:sldId id="282" r:id="rId12"/>
    <p:sldId id="286" r:id="rId13"/>
    <p:sldId id="285" r:id="rId14"/>
    <p:sldId id="284" r:id="rId15"/>
    <p:sldId id="291" r:id="rId16"/>
    <p:sldId id="290" r:id="rId17"/>
    <p:sldId id="294" r:id="rId18"/>
    <p:sldId id="305" r:id="rId19"/>
    <p:sldId id="306" r:id="rId20"/>
    <p:sldId id="292" r:id="rId21"/>
    <p:sldId id="278" r:id="rId22"/>
    <p:sldId id="303" r:id="rId23"/>
    <p:sldId id="300" r:id="rId24"/>
    <p:sldId id="307" r:id="rId25"/>
    <p:sldId id="308" r:id="rId26"/>
    <p:sldId id="309" r:id="rId27"/>
    <p:sldId id="310" r:id="rId28"/>
    <p:sldId id="297" r:id="rId29"/>
    <p:sldId id="311" r:id="rId30"/>
    <p:sldId id="312" r:id="rId31"/>
    <p:sldId id="298" r:id="rId32"/>
    <p:sldId id="299" r:id="rId33"/>
    <p:sldId id="261" r:id="rId34"/>
  </p:sldIdLst>
  <p:sldSz cx="12192000" cy="6858000"/>
  <p:notesSz cx="6797675" cy="9926638"/>
  <p:defaultText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5BE263C-DBD7-4A20-BB59-AAB30ACAA65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598"/>
  </p:normalViewPr>
  <p:slideViewPr>
    <p:cSldViewPr snapToGrid="0" showGuides="1">
      <p:cViewPr varScale="1">
        <p:scale>
          <a:sx n="102" d="100"/>
          <a:sy n="102" d="100"/>
        </p:scale>
        <p:origin x="82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tableStyles" Target="tableStyles.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theme" Target="theme/theme1.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viewProps" Target="view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presProps" Target="presProp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notesMaster" Target="notesMasters/notesMaster1.xml" /></Relationships>
</file>

<file path=ppt/charts/_rels/chart1.xml.rels><?xml version="1.0" encoding="UTF-8" standalone="yes"?>
<Relationships xmlns="http://schemas.openxmlformats.org/package/2006/relationships"><Relationship Id="rId3" Type="http://schemas.openxmlformats.org/officeDocument/2006/relationships/oleObject" Target="file:///fs02\PichlerIS\Immobili_Pichler%20neu\04%20ZIPI\04.02%20Egna%20-%20Neumarkt\06%20Affitti%20&amp;%20Vendite\06.03%20Interessamenti\Provinz\Cds\2024-06-06%20Documenti%20per%20GP\2024-06-05%20Diagramm.xlsx" TargetMode="External"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34584628334173"/>
          <c:y val="1.6281201356832913E-2"/>
          <c:w val="0.86065415371665832"/>
          <c:h val="0.89886492566384613"/>
        </c:manualLayout>
      </c:layout>
      <c:barChart>
        <c:barDir val="col"/>
        <c:grouping val="stacked"/>
        <c:varyColors val="0"/>
        <c:ser>
          <c:idx val="0"/>
          <c:order val="0"/>
          <c:spPr>
            <a:solidFill>
              <a:schemeClr val="tx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Tabelle1!$A$5:$A$6</c:f>
              <c:strCache>
                <c:ptCount val="2"/>
                <c:pt idx="0">
                  <c:v>PPP</c:v>
                </c:pt>
                <c:pt idx="1">
                  <c:v>appalto tradizionale</c:v>
                </c:pt>
              </c:strCache>
            </c:strRef>
          </c:cat>
          <c:val>
            <c:numRef>
              <c:f>Tabelle1!$B$5:$B$6</c:f>
              <c:numCache>
                <c:formatCode>_-* #,##0_-;\-* #,##0_-;_-* "-"??_-;_-@_-</c:formatCode>
                <c:ptCount val="2"/>
                <c:pt idx="0">
                  <c:v>114148000</c:v>
                </c:pt>
                <c:pt idx="1">
                  <c:v>102014000</c:v>
                </c:pt>
              </c:numCache>
            </c:numRef>
          </c:val>
          <c:extLst>
            <c:ext xmlns:c16="http://schemas.microsoft.com/office/drawing/2014/chart" uri="{C3380CC4-5D6E-409C-BE32-E72D297353CC}">
              <c16:uniqueId val="{00000000-8B53-4EBF-9089-CD5101FF2A2A}"/>
            </c:ext>
          </c:extLst>
        </c:ser>
        <c:ser>
          <c:idx val="1"/>
          <c:order val="1"/>
          <c:spPr>
            <a:solidFill>
              <a:schemeClr val="accent2"/>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2-8B53-4EBF-9089-CD5101FF2A2A}"/>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Tabelle1!$A$5:$A$6</c:f>
              <c:strCache>
                <c:ptCount val="2"/>
                <c:pt idx="0">
                  <c:v>PPP</c:v>
                </c:pt>
                <c:pt idx="1">
                  <c:v>appalto tradizionale</c:v>
                </c:pt>
              </c:strCache>
            </c:strRef>
          </c:cat>
          <c:val>
            <c:numRef>
              <c:f>Tabelle1!$C$5:$C$6</c:f>
              <c:numCache>
                <c:formatCode>_-* #,##0_-;\-* #,##0_-;_-* "-"??_-;_-@_-</c:formatCode>
                <c:ptCount val="2"/>
                <c:pt idx="1">
                  <c:v>27379000</c:v>
                </c:pt>
              </c:numCache>
            </c:numRef>
          </c:val>
          <c:extLst>
            <c:ext xmlns:c16="http://schemas.microsoft.com/office/drawing/2014/chart" uri="{C3380CC4-5D6E-409C-BE32-E72D297353CC}">
              <c16:uniqueId val="{00000003-8B53-4EBF-9089-CD5101FF2A2A}"/>
            </c:ext>
          </c:extLst>
        </c:ser>
        <c:dLbls>
          <c:dLblPos val="ctr"/>
          <c:showLegendKey val="0"/>
          <c:showVal val="1"/>
          <c:showCatName val="0"/>
          <c:showSerName val="0"/>
          <c:showPercent val="0"/>
          <c:showBubbleSize val="0"/>
        </c:dLbls>
        <c:gapWidth val="150"/>
        <c:overlap val="100"/>
        <c:axId val="1822293135"/>
        <c:axId val="1822294095"/>
      </c:barChart>
      <c:catAx>
        <c:axId val="1822293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it-IT"/>
          </a:p>
        </c:txPr>
        <c:crossAx val="1822294095"/>
        <c:crosses val="autoZero"/>
        <c:auto val="1"/>
        <c:lblAlgn val="ctr"/>
        <c:lblOffset val="100"/>
        <c:noMultiLvlLbl val="0"/>
      </c:catAx>
      <c:valAx>
        <c:axId val="1822294095"/>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18222931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IT"/>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0E89A2-E008-1E40-94D3-FB16E4D6846D}" type="datetimeFigureOut">
              <a:rPr lang="de-IT" smtClean="0"/>
              <a:t>12/30/2025</a:t>
            </a:fld>
            <a:endParaRPr lang="de-IT"/>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IT"/>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IT"/>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IT"/>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927C46-E2B7-084E-B5BB-1F0CF9CE30D6}" type="slidenum">
              <a:rPr lang="de-IT" smtClean="0"/>
              <a:t>‹N›</a:t>
            </a:fld>
            <a:endParaRPr lang="de-IT"/>
          </a:p>
        </p:txBody>
      </p:sp>
    </p:spTree>
    <p:extLst>
      <p:ext uri="{BB962C8B-B14F-4D97-AF65-F5344CB8AC3E}">
        <p14:creationId xmlns:p14="http://schemas.microsoft.com/office/powerpoint/2010/main" val="235064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A927C46-E2B7-084E-B5BB-1F0CF9CE30D6}" type="slidenum">
              <a:rPr lang="de-IT" smtClean="0"/>
              <a:t>5</a:t>
            </a:fld>
            <a:endParaRPr lang="de-IT"/>
          </a:p>
        </p:txBody>
      </p:sp>
    </p:spTree>
    <p:extLst>
      <p:ext uri="{BB962C8B-B14F-4D97-AF65-F5344CB8AC3E}">
        <p14:creationId xmlns:p14="http://schemas.microsoft.com/office/powerpoint/2010/main" val="1577629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emf"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 /><Relationship Id="rId2" Type="http://schemas.openxmlformats.org/officeDocument/2006/relationships/image" Target="../media/image5.emf"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 /><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 /><Relationship Id="rId2" Type="http://schemas.openxmlformats.org/officeDocument/2006/relationships/image" Target="../media/image1.emf"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Titolo presentazion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05C598E-3D8F-0FA7-49EE-C6899ADDC513}"/>
              </a:ext>
            </a:extLst>
          </p:cNvPr>
          <p:cNvPicPr>
            <a:picLocks noChangeAspect="1"/>
          </p:cNvPicPr>
          <p:nvPr userDrawn="1"/>
        </p:nvPicPr>
        <p:blipFill>
          <a:blip r:embed="rId2"/>
          <a:stretch>
            <a:fillRect/>
          </a:stretch>
        </p:blipFill>
        <p:spPr>
          <a:xfrm>
            <a:off x="9143515" y="2306740"/>
            <a:ext cx="3048485" cy="4551260"/>
          </a:xfrm>
          <a:prstGeom prst="rect">
            <a:avLst/>
          </a:prstGeom>
        </p:spPr>
      </p:pic>
      <p:sp>
        <p:nvSpPr>
          <p:cNvPr id="2" name="Titel 1">
            <a:extLst>
              <a:ext uri="{FF2B5EF4-FFF2-40B4-BE49-F238E27FC236}">
                <a16:creationId xmlns:a16="http://schemas.microsoft.com/office/drawing/2014/main" id="{BBBEAA78-B4AD-6F4E-1EC8-307CEC758F95}"/>
              </a:ext>
            </a:extLst>
          </p:cNvPr>
          <p:cNvSpPr>
            <a:spLocks noGrp="1"/>
          </p:cNvSpPr>
          <p:nvPr>
            <p:ph type="ctrTitle" hasCustomPrompt="1"/>
          </p:nvPr>
        </p:nvSpPr>
        <p:spPr>
          <a:xfrm>
            <a:off x="1283176" y="3788485"/>
            <a:ext cx="7034104" cy="1523642"/>
          </a:xfrm>
        </p:spPr>
        <p:txBody>
          <a:bodyPr anchor="b">
            <a:normAutofit/>
          </a:bodyPr>
          <a:lstStyle>
            <a:lvl1pPr algn="l">
              <a:spcBef>
                <a:spcPts val="0"/>
              </a:spcBef>
              <a:spcAft>
                <a:spcPts val="0"/>
              </a:spcAft>
              <a:defRPr sz="4800" baseline="0"/>
            </a:lvl1pPr>
          </a:lstStyle>
          <a:p>
            <a:r>
              <a:rPr lang="de-DE" dirty="0" err="1"/>
              <a:t>Titolo</a:t>
            </a:r>
            <a:r>
              <a:rPr lang="de-DE" dirty="0"/>
              <a:t> della </a:t>
            </a:r>
            <a:br>
              <a:rPr lang="de-DE" dirty="0"/>
            </a:br>
            <a:r>
              <a:rPr lang="de-DE" dirty="0" err="1"/>
              <a:t>presentazione</a:t>
            </a:r>
            <a:endParaRPr lang="de-IT" dirty="0"/>
          </a:p>
        </p:txBody>
      </p:sp>
      <p:sp>
        <p:nvSpPr>
          <p:cNvPr id="3" name="Untertitel 2">
            <a:extLst>
              <a:ext uri="{FF2B5EF4-FFF2-40B4-BE49-F238E27FC236}">
                <a16:creationId xmlns:a16="http://schemas.microsoft.com/office/drawing/2014/main" id="{071C563B-BBC8-CE54-92C1-466F6471DCBC}"/>
              </a:ext>
            </a:extLst>
          </p:cNvPr>
          <p:cNvSpPr>
            <a:spLocks noGrp="1"/>
          </p:cNvSpPr>
          <p:nvPr>
            <p:ph type="subTitle" idx="1" hasCustomPrompt="1"/>
          </p:nvPr>
        </p:nvSpPr>
        <p:spPr>
          <a:xfrm>
            <a:off x="1283176" y="5589802"/>
            <a:ext cx="7034104" cy="817338"/>
          </a:xfr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r>
              <a:rPr lang="de-DE" dirty="0" err="1"/>
              <a:t>data</a:t>
            </a:r>
            <a:r>
              <a:rPr lang="de-DE" dirty="0"/>
              <a:t>, Referent-Referentin/</a:t>
            </a:r>
            <a:r>
              <a:rPr lang="de-DE" dirty="0" err="1"/>
              <a:t>relatore-relatrice</a:t>
            </a:r>
            <a:endParaRPr lang="de-IT" dirty="0"/>
          </a:p>
        </p:txBody>
      </p:sp>
      <p:pic>
        <p:nvPicPr>
          <p:cNvPr id="10" name="Grafik 9">
            <a:extLst>
              <a:ext uri="{FF2B5EF4-FFF2-40B4-BE49-F238E27FC236}">
                <a16:creationId xmlns:a16="http://schemas.microsoft.com/office/drawing/2014/main" id="{D69FC11E-A25A-B1F7-1241-8287F4836E36}"/>
              </a:ext>
            </a:extLst>
          </p:cNvPr>
          <p:cNvPicPr>
            <a:picLocks noChangeAspect="1"/>
          </p:cNvPicPr>
          <p:nvPr userDrawn="1"/>
        </p:nvPicPr>
        <p:blipFill>
          <a:blip r:embed="rId3"/>
          <a:srcRect/>
          <a:stretch/>
        </p:blipFill>
        <p:spPr>
          <a:xfrm>
            <a:off x="499316" y="541650"/>
            <a:ext cx="2510362" cy="629718"/>
          </a:xfrm>
          <a:prstGeom prst="rect">
            <a:avLst/>
          </a:prstGeom>
        </p:spPr>
      </p:pic>
      <p:sp>
        <p:nvSpPr>
          <p:cNvPr id="11" name="Textplatzhalter 10">
            <a:extLst>
              <a:ext uri="{FF2B5EF4-FFF2-40B4-BE49-F238E27FC236}">
                <a16:creationId xmlns:a16="http://schemas.microsoft.com/office/drawing/2014/main" id="{7125585C-0C8A-0813-A843-68D56D4C0D05}"/>
              </a:ext>
            </a:extLst>
          </p:cNvPr>
          <p:cNvSpPr>
            <a:spLocks noGrp="1"/>
          </p:cNvSpPr>
          <p:nvPr>
            <p:ph type="body" sz="quarter" idx="10" hasCustomPrompt="1"/>
          </p:nvPr>
        </p:nvSpPr>
        <p:spPr>
          <a:xfrm>
            <a:off x="1271588" y="2166026"/>
            <a:ext cx="7045325" cy="162245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Titel der </a:t>
            </a:r>
            <a:br>
              <a:rPr lang="de-DE" dirty="0"/>
            </a:br>
            <a:r>
              <a:rPr lang="de-DE" dirty="0"/>
              <a:t>Präsentation</a:t>
            </a:r>
            <a:endParaRPr lang="de-IT" dirty="0"/>
          </a:p>
        </p:txBody>
      </p:sp>
    </p:spTree>
    <p:extLst>
      <p:ext uri="{BB962C8B-B14F-4D97-AF65-F5344CB8AC3E}">
        <p14:creationId xmlns:p14="http://schemas.microsoft.com/office/powerpoint/2010/main" val="2723371806"/>
      </p:ext>
    </p:extLst>
  </p:cSld>
  <p:clrMapOvr>
    <a:masterClrMapping/>
  </p:clrMapOvr>
  <p:extLst>
    <p:ext uri="{DCECCB84-F9BA-43D5-87BE-67443E8EF086}">
      <p15:sldGuideLst xmlns:p15="http://schemas.microsoft.com/office/powerpoint/2012/main">
        <p15:guide id="2" pos="3840">
          <p15:clr>
            <a:srgbClr val="FBAE40"/>
          </p15:clr>
        </p15:guide>
        <p15:guide id="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bsenderseite/mittente">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20A8821A-4FA7-B238-BA07-6A66C7F0F441}"/>
              </a:ext>
            </a:extLst>
          </p:cNvPr>
          <p:cNvSpPr>
            <a:spLocks noGrp="1"/>
          </p:cNvSpPr>
          <p:nvPr>
            <p:ph idx="1" hasCustomPrompt="1"/>
          </p:nvPr>
        </p:nvSpPr>
        <p:spPr>
          <a:xfrm>
            <a:off x="1271588" y="3429000"/>
            <a:ext cx="4608512" cy="2631266"/>
          </a:xfrm>
        </p:spPr>
        <p:txBody>
          <a:bodyPr>
            <a:normAutofit/>
          </a:bodyPr>
          <a:lstStyle>
            <a:lvl1pPr>
              <a:defRPr sz="2400" baseline="0"/>
            </a:lvl1pPr>
            <a:lvl2pPr>
              <a:defRPr sz="2400" baseline="0"/>
            </a:lvl2pPr>
            <a:lvl3pPr>
              <a:defRPr sz="2400" baseline="0"/>
            </a:lvl3pPr>
          </a:lstStyle>
          <a:p>
            <a:pPr lvl="0"/>
            <a:r>
              <a:rPr lang="de-DE" dirty="0"/>
              <a:t>Absender mit Kontaktdaten</a:t>
            </a:r>
            <a:endParaRPr lang="de-IT" dirty="0"/>
          </a:p>
        </p:txBody>
      </p:sp>
      <p:pic>
        <p:nvPicPr>
          <p:cNvPr id="7" name="Grafik 6">
            <a:extLst>
              <a:ext uri="{FF2B5EF4-FFF2-40B4-BE49-F238E27FC236}">
                <a16:creationId xmlns:a16="http://schemas.microsoft.com/office/drawing/2014/main" id="{0A13D7B5-9A31-1998-1481-42E3ED4EF4D9}"/>
              </a:ext>
            </a:extLst>
          </p:cNvPr>
          <p:cNvPicPr>
            <a:picLocks noChangeAspect="1"/>
          </p:cNvPicPr>
          <p:nvPr userDrawn="1"/>
        </p:nvPicPr>
        <p:blipFill>
          <a:blip r:embed="rId2"/>
          <a:stretch>
            <a:fillRect/>
          </a:stretch>
        </p:blipFill>
        <p:spPr>
          <a:xfrm>
            <a:off x="495062" y="541650"/>
            <a:ext cx="2518870" cy="629718"/>
          </a:xfrm>
          <a:prstGeom prst="rect">
            <a:avLst/>
          </a:prstGeom>
        </p:spPr>
      </p:pic>
      <p:pic>
        <p:nvPicPr>
          <p:cNvPr id="2" name="Grafik 1">
            <a:extLst>
              <a:ext uri="{FF2B5EF4-FFF2-40B4-BE49-F238E27FC236}">
                <a16:creationId xmlns:a16="http://schemas.microsoft.com/office/drawing/2014/main" id="{8E8B663F-7D28-2609-0963-4679853FB911}"/>
              </a:ext>
            </a:extLst>
          </p:cNvPr>
          <p:cNvPicPr>
            <a:picLocks noChangeAspect="1"/>
          </p:cNvPicPr>
          <p:nvPr userDrawn="1"/>
        </p:nvPicPr>
        <p:blipFill>
          <a:blip r:embed="rId3"/>
          <a:stretch>
            <a:fillRect/>
          </a:stretch>
        </p:blipFill>
        <p:spPr>
          <a:xfrm>
            <a:off x="9145659" y="2306740"/>
            <a:ext cx="3048485" cy="4551259"/>
          </a:xfrm>
          <a:prstGeom prst="rect">
            <a:avLst/>
          </a:prstGeom>
        </p:spPr>
      </p:pic>
      <p:sp>
        <p:nvSpPr>
          <p:cNvPr id="3" name="Inhaltsplatzhalter 2">
            <a:extLst>
              <a:ext uri="{FF2B5EF4-FFF2-40B4-BE49-F238E27FC236}">
                <a16:creationId xmlns:a16="http://schemas.microsoft.com/office/drawing/2014/main" id="{F33DF9C5-3B34-D6DF-D2A5-05C59D55CB3E}"/>
              </a:ext>
            </a:extLst>
          </p:cNvPr>
          <p:cNvSpPr>
            <a:spLocks noGrp="1"/>
          </p:cNvSpPr>
          <p:nvPr>
            <p:ph idx="10" hasCustomPrompt="1"/>
          </p:nvPr>
        </p:nvSpPr>
        <p:spPr>
          <a:xfrm>
            <a:off x="6311902" y="3429000"/>
            <a:ext cx="4608512" cy="2631266"/>
          </a:xfrm>
        </p:spPr>
        <p:txBody>
          <a:bodyPr>
            <a:normAutofit/>
          </a:bodyPr>
          <a:lstStyle>
            <a:lvl1pPr>
              <a:defRPr sz="2400" baseline="0"/>
            </a:lvl1pPr>
            <a:lvl2pPr>
              <a:defRPr sz="2400" baseline="0"/>
            </a:lvl2pPr>
            <a:lvl3pPr>
              <a:defRPr sz="2400" baseline="0"/>
            </a:lvl3pPr>
          </a:lstStyle>
          <a:p>
            <a:pPr lvl="0"/>
            <a:r>
              <a:rPr lang="de-DE" dirty="0" err="1"/>
              <a:t>Mittente</a:t>
            </a:r>
            <a:r>
              <a:rPr lang="de-DE" dirty="0"/>
              <a:t> </a:t>
            </a:r>
            <a:r>
              <a:rPr lang="de-DE" dirty="0" err="1"/>
              <a:t>con</a:t>
            </a:r>
            <a:r>
              <a:rPr lang="de-DE" dirty="0"/>
              <a:t> </a:t>
            </a:r>
            <a:r>
              <a:rPr lang="de-DE" dirty="0" err="1"/>
              <a:t>dati</a:t>
            </a:r>
            <a:r>
              <a:rPr lang="de-DE" dirty="0"/>
              <a:t> </a:t>
            </a:r>
            <a:r>
              <a:rPr lang="de-DE" dirty="0" err="1"/>
              <a:t>contatto</a:t>
            </a:r>
            <a:endParaRPr lang="de-IT" dirty="0"/>
          </a:p>
        </p:txBody>
      </p:sp>
    </p:spTree>
    <p:extLst>
      <p:ext uri="{BB962C8B-B14F-4D97-AF65-F5344CB8AC3E}">
        <p14:creationId xmlns:p14="http://schemas.microsoft.com/office/powerpoint/2010/main" val="181328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Bild/titolo presentazione con immagin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69FC11E-A25A-B1F7-1241-8287F4836E36}"/>
              </a:ext>
            </a:extLst>
          </p:cNvPr>
          <p:cNvPicPr>
            <a:picLocks noChangeAspect="1"/>
          </p:cNvPicPr>
          <p:nvPr userDrawn="1"/>
        </p:nvPicPr>
        <p:blipFill>
          <a:blip r:embed="rId2"/>
          <a:srcRect/>
          <a:stretch/>
        </p:blipFill>
        <p:spPr>
          <a:xfrm>
            <a:off x="499316" y="541650"/>
            <a:ext cx="2510362" cy="629718"/>
          </a:xfrm>
          <a:prstGeom prst="rect">
            <a:avLst/>
          </a:prstGeom>
        </p:spPr>
      </p:pic>
      <p:sp>
        <p:nvSpPr>
          <p:cNvPr id="5" name="Bildplatzhalter 4">
            <a:extLst>
              <a:ext uri="{FF2B5EF4-FFF2-40B4-BE49-F238E27FC236}">
                <a16:creationId xmlns:a16="http://schemas.microsoft.com/office/drawing/2014/main" id="{42D096CE-8DA5-5CD8-A9AB-2EEDA685D579}"/>
              </a:ext>
            </a:extLst>
          </p:cNvPr>
          <p:cNvSpPr>
            <a:spLocks noGrp="1"/>
          </p:cNvSpPr>
          <p:nvPr>
            <p:ph type="pic" sz="quarter" idx="10" hasCustomPrompt="1"/>
          </p:nvPr>
        </p:nvSpPr>
        <p:spPr>
          <a:xfrm>
            <a:off x="6311901" y="0"/>
            <a:ext cx="5880100" cy="6857999"/>
          </a:xfrm>
        </p:spPr>
        <p:txBody>
          <a:bodyPr/>
          <a:lstStyle/>
          <a:p>
            <a:r>
              <a:rPr lang="de-IT" dirty="0"/>
              <a:t>Bild/immagine</a:t>
            </a:r>
          </a:p>
          <a:p>
            <a:endParaRPr lang="de-IT" dirty="0"/>
          </a:p>
        </p:txBody>
      </p:sp>
      <p:sp>
        <p:nvSpPr>
          <p:cNvPr id="2" name="Titel 1">
            <a:extLst>
              <a:ext uri="{FF2B5EF4-FFF2-40B4-BE49-F238E27FC236}">
                <a16:creationId xmlns:a16="http://schemas.microsoft.com/office/drawing/2014/main" id="{B5711C62-B0EF-CF24-BAAF-4C238EA96650}"/>
              </a:ext>
            </a:extLst>
          </p:cNvPr>
          <p:cNvSpPr>
            <a:spLocks noGrp="1"/>
          </p:cNvSpPr>
          <p:nvPr>
            <p:ph type="ctrTitle" hasCustomPrompt="1"/>
          </p:nvPr>
        </p:nvSpPr>
        <p:spPr>
          <a:xfrm>
            <a:off x="1283176" y="3788485"/>
            <a:ext cx="4596924" cy="1523642"/>
          </a:xfrm>
        </p:spPr>
        <p:txBody>
          <a:bodyPr anchor="b">
            <a:normAutofit/>
          </a:bodyPr>
          <a:lstStyle>
            <a:lvl1pPr algn="l">
              <a:spcBef>
                <a:spcPts val="0"/>
              </a:spcBef>
              <a:spcAft>
                <a:spcPts val="0"/>
              </a:spcAft>
              <a:defRPr sz="4800" baseline="0"/>
            </a:lvl1pPr>
          </a:lstStyle>
          <a:p>
            <a:r>
              <a:rPr lang="de-DE" dirty="0" err="1"/>
              <a:t>Titolo</a:t>
            </a:r>
            <a:r>
              <a:rPr lang="de-DE" dirty="0"/>
              <a:t> della </a:t>
            </a:r>
            <a:r>
              <a:rPr lang="de-DE" dirty="0" err="1"/>
              <a:t>presentazione</a:t>
            </a:r>
            <a:endParaRPr lang="de-IT" dirty="0"/>
          </a:p>
        </p:txBody>
      </p:sp>
      <p:sp>
        <p:nvSpPr>
          <p:cNvPr id="3" name="Untertitel 2">
            <a:extLst>
              <a:ext uri="{FF2B5EF4-FFF2-40B4-BE49-F238E27FC236}">
                <a16:creationId xmlns:a16="http://schemas.microsoft.com/office/drawing/2014/main" id="{732DA45C-33C4-B516-80F3-965C08A2A957}"/>
              </a:ext>
            </a:extLst>
          </p:cNvPr>
          <p:cNvSpPr>
            <a:spLocks noGrp="1"/>
          </p:cNvSpPr>
          <p:nvPr>
            <p:ph type="subTitle" idx="1" hasCustomPrompt="1"/>
          </p:nvPr>
        </p:nvSpPr>
        <p:spPr>
          <a:xfrm>
            <a:off x="1283176" y="5589802"/>
            <a:ext cx="4596924" cy="817338"/>
          </a:xfr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r>
              <a:rPr lang="de-DE" dirty="0" err="1"/>
              <a:t>data</a:t>
            </a:r>
            <a:r>
              <a:rPr lang="de-DE" dirty="0"/>
              <a:t>, Referent-Referentin/</a:t>
            </a:r>
            <a:r>
              <a:rPr lang="de-DE" dirty="0" err="1"/>
              <a:t>relatore-relatrice</a:t>
            </a:r>
            <a:endParaRPr lang="de-IT" dirty="0"/>
          </a:p>
        </p:txBody>
      </p:sp>
      <p:sp>
        <p:nvSpPr>
          <p:cNvPr id="4" name="Textplatzhalter 10">
            <a:extLst>
              <a:ext uri="{FF2B5EF4-FFF2-40B4-BE49-F238E27FC236}">
                <a16:creationId xmlns:a16="http://schemas.microsoft.com/office/drawing/2014/main" id="{F02D0D12-F54A-2805-28F9-994C66A0403B}"/>
              </a:ext>
            </a:extLst>
          </p:cNvPr>
          <p:cNvSpPr>
            <a:spLocks noGrp="1"/>
          </p:cNvSpPr>
          <p:nvPr>
            <p:ph type="body" sz="quarter" idx="11" hasCustomPrompt="1"/>
          </p:nvPr>
        </p:nvSpPr>
        <p:spPr>
          <a:xfrm>
            <a:off x="1271588" y="2166026"/>
            <a:ext cx="4604257" cy="162245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Titel der </a:t>
            </a:r>
            <a:br>
              <a:rPr lang="de-DE" dirty="0"/>
            </a:br>
            <a:r>
              <a:rPr lang="de-DE" dirty="0"/>
              <a:t>Präsentation</a:t>
            </a:r>
            <a:endParaRPr lang="de-IT" dirty="0"/>
          </a:p>
        </p:txBody>
      </p:sp>
    </p:spTree>
    <p:extLst>
      <p:ext uri="{BB962C8B-B14F-4D97-AF65-F5344CB8AC3E}">
        <p14:creationId xmlns:p14="http://schemas.microsoft.com/office/powerpoint/2010/main" val="233226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titolo e contenu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6F362-C883-3C77-2469-2C45CA755AD8}"/>
              </a:ext>
            </a:extLst>
          </p:cNvPr>
          <p:cNvSpPr>
            <a:spLocks noGrp="1"/>
          </p:cNvSpPr>
          <p:nvPr>
            <p:ph type="title" hasCustomPrompt="1"/>
          </p:nvPr>
        </p:nvSpPr>
        <p:spPr>
          <a:xfrm>
            <a:off x="838200" y="734600"/>
            <a:ext cx="10514013" cy="960315"/>
          </a:xfrm>
        </p:spPr>
        <p:txBody>
          <a:bodyPr/>
          <a:lstStyle/>
          <a:p>
            <a:r>
              <a:rPr lang="de-DE" dirty="0"/>
              <a:t>Titel/</a:t>
            </a:r>
            <a:r>
              <a:rPr lang="de-DE" dirty="0" err="1"/>
              <a:t>titolo</a:t>
            </a:r>
            <a:endParaRPr lang="de-IT" dirty="0"/>
          </a:p>
        </p:txBody>
      </p:sp>
      <p:sp>
        <p:nvSpPr>
          <p:cNvPr id="3" name="Inhaltsplatzhalter 2">
            <a:extLst>
              <a:ext uri="{FF2B5EF4-FFF2-40B4-BE49-F238E27FC236}">
                <a16:creationId xmlns:a16="http://schemas.microsoft.com/office/drawing/2014/main" id="{6C4EF458-1AC0-0D3E-C042-2848D9CE8B70}"/>
              </a:ext>
            </a:extLst>
          </p:cNvPr>
          <p:cNvSpPr>
            <a:spLocks noGrp="1"/>
          </p:cNvSpPr>
          <p:nvPr>
            <p:ph idx="1" hasCustomPrompt="1"/>
          </p:nvPr>
        </p:nvSpPr>
        <p:spPr>
          <a:xfrm>
            <a:off x="838200" y="1825626"/>
            <a:ext cx="5041900" cy="4352498"/>
          </a:xfrm>
        </p:spPr>
        <p:txBody>
          <a:bodyPr/>
          <a:lstStyle>
            <a:lvl1pPr>
              <a:defRPr sz="2400" baseline="0"/>
            </a:lvl1pPr>
          </a:lstStyle>
          <a:p>
            <a:pPr lvl="0"/>
            <a:r>
              <a:rPr lang="de-DE" dirty="0"/>
              <a:t>Text</a:t>
            </a:r>
          </a:p>
          <a:p>
            <a:pPr lvl="1"/>
            <a:r>
              <a:rPr lang="de-DE" dirty="0"/>
              <a:t>Zweite Ebene</a:t>
            </a:r>
          </a:p>
          <a:p>
            <a:pPr lvl="2"/>
            <a:r>
              <a:rPr lang="de-DE" dirty="0"/>
              <a:t>Dritte Ebene</a:t>
            </a:r>
            <a:endParaRPr lang="de-IT" dirty="0"/>
          </a:p>
        </p:txBody>
      </p:sp>
      <p:sp>
        <p:nvSpPr>
          <p:cNvPr id="4" name="Fußzeilenplatzhalter 4">
            <a:extLst>
              <a:ext uri="{FF2B5EF4-FFF2-40B4-BE49-F238E27FC236}">
                <a16:creationId xmlns:a16="http://schemas.microsoft.com/office/drawing/2014/main" id="{39B041C6-61F4-DC32-DEF2-9F13C9BE4AFF}"/>
              </a:ext>
            </a:extLst>
          </p:cNvPr>
          <p:cNvSpPr>
            <a:spLocks noGrp="1"/>
          </p:cNvSpPr>
          <p:nvPr>
            <p:ph type="ftr" sz="quarter" idx="3"/>
          </p:nvPr>
        </p:nvSpPr>
        <p:spPr>
          <a:xfrm>
            <a:off x="838200" y="6503636"/>
            <a:ext cx="4928826" cy="89193"/>
          </a:xfrm>
          <a:prstGeom prst="rect">
            <a:avLst/>
          </a:prstGeom>
        </p:spPr>
        <p:txBody>
          <a:bodyPr vert="horz" lIns="0" tIns="0" rIns="0" bIns="0" rtlCol="0" anchor="t" anchorCtr="0"/>
          <a:lstStyle>
            <a:lvl1pPr algn="l">
              <a:defRPr sz="700" baseline="0">
                <a:solidFill>
                  <a:schemeClr val="tx1">
                    <a:tint val="82000"/>
                  </a:schemeClr>
                </a:solidFill>
                <a:latin typeface="Asap" pitchFamily="2" charset="77"/>
              </a:defRPr>
            </a:lvl1pPr>
          </a:lstStyle>
          <a:p>
            <a:r>
              <a:rPr lang="de-DE"/>
              <a:t>Datum/data, Referent-Referentin/relatore-relatricie</a:t>
            </a:r>
            <a:endParaRPr lang="de-IT" dirty="0"/>
          </a:p>
        </p:txBody>
      </p:sp>
      <p:sp>
        <p:nvSpPr>
          <p:cNvPr id="5" name="Foliennummernplatzhalter 5">
            <a:extLst>
              <a:ext uri="{FF2B5EF4-FFF2-40B4-BE49-F238E27FC236}">
                <a16:creationId xmlns:a16="http://schemas.microsoft.com/office/drawing/2014/main" id="{060CEBB0-356E-2D0E-30ED-379B0DB5BBA3}"/>
              </a:ext>
            </a:extLst>
          </p:cNvPr>
          <p:cNvSpPr>
            <a:spLocks noGrp="1"/>
          </p:cNvSpPr>
          <p:nvPr>
            <p:ph type="sldNum" sz="quarter" idx="4"/>
          </p:nvPr>
        </p:nvSpPr>
        <p:spPr>
          <a:xfrm>
            <a:off x="216651" y="6473531"/>
            <a:ext cx="532313" cy="132738"/>
          </a:xfrm>
          <a:prstGeom prst="rect">
            <a:avLst/>
          </a:prstGeom>
        </p:spPr>
        <p:txBody>
          <a:bodyPr vert="horz" lIns="0" tIns="0" rIns="0" bIns="0" rtlCol="0" anchor="t" anchorCtr="0"/>
          <a:lstStyle>
            <a:lvl1pPr algn="r">
              <a:defRPr sz="900" baseline="0">
                <a:solidFill>
                  <a:schemeClr val="tx1">
                    <a:tint val="82000"/>
                  </a:schemeClr>
                </a:solidFill>
                <a:latin typeface="Asap" pitchFamily="2" charset="77"/>
              </a:defRPr>
            </a:lvl1pPr>
          </a:lstStyle>
          <a:p>
            <a:fld id="{F1CA634B-EE3A-F043-9605-67067B4CCBC4}" type="slidenum">
              <a:rPr lang="de-IT" smtClean="0"/>
              <a:pPr/>
              <a:t>‹N›</a:t>
            </a:fld>
            <a:endParaRPr lang="de-IT" dirty="0"/>
          </a:p>
        </p:txBody>
      </p:sp>
      <p:sp>
        <p:nvSpPr>
          <p:cNvPr id="6" name="Textplatzhalter 2">
            <a:extLst>
              <a:ext uri="{FF2B5EF4-FFF2-40B4-BE49-F238E27FC236}">
                <a16:creationId xmlns:a16="http://schemas.microsoft.com/office/drawing/2014/main" id="{6764B2C6-8902-8E4A-ED68-305FC5046F35}"/>
              </a:ext>
            </a:extLst>
          </p:cNvPr>
          <p:cNvSpPr>
            <a:spLocks noGrp="1"/>
          </p:cNvSpPr>
          <p:nvPr>
            <p:ph idx="10" hasCustomPrompt="1"/>
          </p:nvPr>
        </p:nvSpPr>
        <p:spPr>
          <a:xfrm>
            <a:off x="6311899" y="1825626"/>
            <a:ext cx="5041900" cy="4352494"/>
          </a:xfrm>
          <a:prstGeom prst="rect">
            <a:avLst/>
          </a:prstGeom>
        </p:spPr>
        <p:txBody>
          <a:bodyPr vert="horz" lIns="0" tIns="0" rIns="0" bIns="0" rtlCol="0">
            <a:normAutofit/>
          </a:bodyPr>
          <a:lstStyle>
            <a:lvl2pPr>
              <a:defRPr/>
            </a:lvl2pPr>
            <a:lvl3pPr>
              <a:defRPr/>
            </a:lvl3pPr>
          </a:lstStyle>
          <a:p>
            <a:pPr lvl="0"/>
            <a:r>
              <a:rPr lang="de-DE" dirty="0"/>
              <a:t>Testo</a:t>
            </a:r>
          </a:p>
          <a:p>
            <a:pPr lvl="1"/>
            <a:r>
              <a:rPr lang="de-DE" dirty="0"/>
              <a:t>Secondo </a:t>
            </a:r>
            <a:r>
              <a:rPr lang="de-DE" dirty="0" err="1"/>
              <a:t>livello</a:t>
            </a:r>
            <a:endParaRPr lang="de-DE" dirty="0"/>
          </a:p>
          <a:p>
            <a:pPr lvl="2"/>
            <a:r>
              <a:rPr lang="de-DE" dirty="0" err="1"/>
              <a:t>Terzo</a:t>
            </a:r>
            <a:r>
              <a:rPr lang="de-DE" dirty="0"/>
              <a:t> </a:t>
            </a:r>
            <a:r>
              <a:rPr lang="de-DE" dirty="0" err="1"/>
              <a:t>livello</a:t>
            </a:r>
            <a:endParaRPr lang="de-IT" dirty="0"/>
          </a:p>
        </p:txBody>
      </p:sp>
      <p:pic>
        <p:nvPicPr>
          <p:cNvPr id="8" name="Grafik 7">
            <a:extLst>
              <a:ext uri="{FF2B5EF4-FFF2-40B4-BE49-F238E27FC236}">
                <a16:creationId xmlns:a16="http://schemas.microsoft.com/office/drawing/2014/main" id="{271050BB-C476-54C4-FD88-DDAF62C86C9C}"/>
              </a:ext>
            </a:extLst>
          </p:cNvPr>
          <p:cNvPicPr>
            <a:picLocks noChangeAspect="1"/>
          </p:cNvPicPr>
          <p:nvPr userDrawn="1"/>
        </p:nvPicPr>
        <p:blipFill>
          <a:blip r:embed="rId2"/>
          <a:srcRect/>
          <a:stretch/>
        </p:blipFill>
        <p:spPr>
          <a:xfrm>
            <a:off x="11565327" y="6178124"/>
            <a:ext cx="412229" cy="508416"/>
          </a:xfrm>
          <a:prstGeom prst="rect">
            <a:avLst/>
          </a:prstGeom>
        </p:spPr>
      </p:pic>
    </p:spTree>
    <p:extLst>
      <p:ext uri="{BB962C8B-B14F-4D97-AF65-F5344CB8AC3E}">
        <p14:creationId xmlns:p14="http://schemas.microsoft.com/office/powerpoint/2010/main" val="394104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eite/capitolo">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B3B9370-BB5E-7642-0A1E-DB1B15D207F2}"/>
              </a:ext>
            </a:extLst>
          </p:cNvPr>
          <p:cNvPicPr>
            <a:picLocks noChangeAspect="1"/>
          </p:cNvPicPr>
          <p:nvPr userDrawn="1"/>
        </p:nvPicPr>
        <p:blipFill>
          <a:blip r:embed="rId2"/>
          <a:stretch>
            <a:fillRect/>
          </a:stretch>
        </p:blipFill>
        <p:spPr>
          <a:xfrm>
            <a:off x="9145659" y="2306740"/>
            <a:ext cx="3048485" cy="4551259"/>
          </a:xfrm>
          <a:prstGeom prst="rect">
            <a:avLst/>
          </a:prstGeom>
        </p:spPr>
      </p:pic>
      <p:sp>
        <p:nvSpPr>
          <p:cNvPr id="2" name="Titel 1">
            <a:extLst>
              <a:ext uri="{FF2B5EF4-FFF2-40B4-BE49-F238E27FC236}">
                <a16:creationId xmlns:a16="http://schemas.microsoft.com/office/drawing/2014/main" id="{BBBEAA78-B4AD-6F4E-1EC8-307CEC758F95}"/>
              </a:ext>
            </a:extLst>
          </p:cNvPr>
          <p:cNvSpPr>
            <a:spLocks noGrp="1"/>
          </p:cNvSpPr>
          <p:nvPr>
            <p:ph type="ctrTitle" hasCustomPrompt="1"/>
          </p:nvPr>
        </p:nvSpPr>
        <p:spPr>
          <a:xfrm>
            <a:off x="1283175" y="4345021"/>
            <a:ext cx="10069037" cy="791183"/>
          </a:xfrm>
        </p:spPr>
        <p:txBody>
          <a:bodyPr anchor="b">
            <a:normAutofit/>
          </a:bodyPr>
          <a:lstStyle>
            <a:lvl1pPr algn="l">
              <a:defRPr sz="4800" baseline="0"/>
            </a:lvl1pPr>
          </a:lstStyle>
          <a:p>
            <a:r>
              <a:rPr lang="de-DE" dirty="0"/>
              <a:t>Namen vom Kapitel</a:t>
            </a:r>
            <a:endParaRPr lang="de-IT" dirty="0"/>
          </a:p>
        </p:txBody>
      </p:sp>
      <p:sp>
        <p:nvSpPr>
          <p:cNvPr id="3" name="Textplatzhalter 10">
            <a:extLst>
              <a:ext uri="{FF2B5EF4-FFF2-40B4-BE49-F238E27FC236}">
                <a16:creationId xmlns:a16="http://schemas.microsoft.com/office/drawing/2014/main" id="{0F28C588-3BD7-A856-36CD-2AAF3233F0AA}"/>
              </a:ext>
            </a:extLst>
          </p:cNvPr>
          <p:cNvSpPr>
            <a:spLocks noGrp="1"/>
          </p:cNvSpPr>
          <p:nvPr>
            <p:ph type="body" sz="quarter" idx="10" hasCustomPrompt="1"/>
          </p:nvPr>
        </p:nvSpPr>
        <p:spPr>
          <a:xfrm>
            <a:off x="1271588" y="5136205"/>
            <a:ext cx="10085099" cy="68262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Nome del </a:t>
            </a:r>
            <a:r>
              <a:rPr lang="de-DE" dirty="0" err="1"/>
              <a:t>capitolo</a:t>
            </a:r>
            <a:endParaRPr lang="de-IT" dirty="0"/>
          </a:p>
        </p:txBody>
      </p:sp>
    </p:spTree>
    <p:extLst>
      <p:ext uri="{BB962C8B-B14F-4D97-AF65-F5344CB8AC3E}">
        <p14:creationId xmlns:p14="http://schemas.microsoft.com/office/powerpoint/2010/main" val="224098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8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enderseite/mittente">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20A8821A-4FA7-B238-BA07-6A66C7F0F441}"/>
              </a:ext>
            </a:extLst>
          </p:cNvPr>
          <p:cNvSpPr>
            <a:spLocks noGrp="1"/>
          </p:cNvSpPr>
          <p:nvPr>
            <p:ph idx="1" hasCustomPrompt="1"/>
          </p:nvPr>
        </p:nvSpPr>
        <p:spPr>
          <a:xfrm>
            <a:off x="1271588" y="3429000"/>
            <a:ext cx="4608512" cy="2631266"/>
          </a:xfrm>
        </p:spPr>
        <p:txBody>
          <a:bodyPr>
            <a:normAutofit/>
          </a:bodyPr>
          <a:lstStyle>
            <a:lvl1pPr>
              <a:defRPr sz="2400" baseline="0"/>
            </a:lvl1pPr>
            <a:lvl2pPr>
              <a:defRPr sz="2400" baseline="0"/>
            </a:lvl2pPr>
            <a:lvl3pPr>
              <a:defRPr sz="2400" baseline="0"/>
            </a:lvl3pPr>
          </a:lstStyle>
          <a:p>
            <a:pPr lvl="0"/>
            <a:r>
              <a:rPr lang="de-DE" dirty="0"/>
              <a:t>Absender mit Kontaktdaten</a:t>
            </a:r>
            <a:endParaRPr lang="de-IT" dirty="0"/>
          </a:p>
        </p:txBody>
      </p:sp>
      <p:pic>
        <p:nvPicPr>
          <p:cNvPr id="7" name="Grafik 6">
            <a:extLst>
              <a:ext uri="{FF2B5EF4-FFF2-40B4-BE49-F238E27FC236}">
                <a16:creationId xmlns:a16="http://schemas.microsoft.com/office/drawing/2014/main" id="{0A13D7B5-9A31-1998-1481-42E3ED4EF4D9}"/>
              </a:ext>
            </a:extLst>
          </p:cNvPr>
          <p:cNvPicPr>
            <a:picLocks noChangeAspect="1"/>
          </p:cNvPicPr>
          <p:nvPr userDrawn="1"/>
        </p:nvPicPr>
        <p:blipFill>
          <a:blip r:embed="rId2"/>
          <a:srcRect/>
          <a:stretch/>
        </p:blipFill>
        <p:spPr>
          <a:xfrm>
            <a:off x="499316" y="541650"/>
            <a:ext cx="2510362" cy="629718"/>
          </a:xfrm>
          <a:prstGeom prst="rect">
            <a:avLst/>
          </a:prstGeom>
        </p:spPr>
      </p:pic>
      <p:pic>
        <p:nvPicPr>
          <p:cNvPr id="2" name="Grafik 1">
            <a:extLst>
              <a:ext uri="{FF2B5EF4-FFF2-40B4-BE49-F238E27FC236}">
                <a16:creationId xmlns:a16="http://schemas.microsoft.com/office/drawing/2014/main" id="{8E8B663F-7D28-2609-0963-4679853FB911}"/>
              </a:ext>
            </a:extLst>
          </p:cNvPr>
          <p:cNvPicPr>
            <a:picLocks noChangeAspect="1"/>
          </p:cNvPicPr>
          <p:nvPr userDrawn="1"/>
        </p:nvPicPr>
        <p:blipFill>
          <a:blip r:embed="rId3"/>
          <a:stretch>
            <a:fillRect/>
          </a:stretch>
        </p:blipFill>
        <p:spPr>
          <a:xfrm>
            <a:off x="9145659" y="2306740"/>
            <a:ext cx="3048485" cy="4551259"/>
          </a:xfrm>
          <a:prstGeom prst="rect">
            <a:avLst/>
          </a:prstGeom>
        </p:spPr>
      </p:pic>
      <p:sp>
        <p:nvSpPr>
          <p:cNvPr id="3" name="Inhaltsplatzhalter 2">
            <a:extLst>
              <a:ext uri="{FF2B5EF4-FFF2-40B4-BE49-F238E27FC236}">
                <a16:creationId xmlns:a16="http://schemas.microsoft.com/office/drawing/2014/main" id="{F33DF9C5-3B34-D6DF-D2A5-05C59D55CB3E}"/>
              </a:ext>
            </a:extLst>
          </p:cNvPr>
          <p:cNvSpPr>
            <a:spLocks noGrp="1"/>
          </p:cNvSpPr>
          <p:nvPr>
            <p:ph idx="10" hasCustomPrompt="1"/>
          </p:nvPr>
        </p:nvSpPr>
        <p:spPr>
          <a:xfrm>
            <a:off x="6311902" y="3429000"/>
            <a:ext cx="4608512" cy="2631266"/>
          </a:xfrm>
        </p:spPr>
        <p:txBody>
          <a:bodyPr>
            <a:normAutofit/>
          </a:bodyPr>
          <a:lstStyle>
            <a:lvl1pPr>
              <a:defRPr sz="2400" baseline="0"/>
            </a:lvl1pPr>
            <a:lvl2pPr>
              <a:defRPr sz="2400" baseline="0"/>
            </a:lvl2pPr>
            <a:lvl3pPr>
              <a:defRPr sz="2400" baseline="0"/>
            </a:lvl3pPr>
          </a:lstStyle>
          <a:p>
            <a:pPr lvl="0"/>
            <a:r>
              <a:rPr lang="de-DE" dirty="0" err="1"/>
              <a:t>Mittente</a:t>
            </a:r>
            <a:r>
              <a:rPr lang="de-DE" dirty="0"/>
              <a:t> </a:t>
            </a:r>
            <a:r>
              <a:rPr lang="de-DE" dirty="0" err="1"/>
              <a:t>con</a:t>
            </a:r>
            <a:r>
              <a:rPr lang="de-DE" dirty="0"/>
              <a:t> </a:t>
            </a:r>
            <a:r>
              <a:rPr lang="de-DE" dirty="0" err="1"/>
              <a:t>dati</a:t>
            </a:r>
            <a:r>
              <a:rPr lang="de-DE" dirty="0"/>
              <a:t> </a:t>
            </a:r>
            <a:r>
              <a:rPr lang="de-DE" dirty="0" err="1"/>
              <a:t>contatto</a:t>
            </a:r>
            <a:endParaRPr lang="de-IT" dirty="0"/>
          </a:p>
        </p:txBody>
      </p:sp>
    </p:spTree>
    <p:extLst>
      <p:ext uri="{BB962C8B-B14F-4D97-AF65-F5344CB8AC3E}">
        <p14:creationId xmlns:p14="http://schemas.microsoft.com/office/powerpoint/2010/main" val="663306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Titolo presentazion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05C598E-3D8F-0FA7-49EE-C6899ADDC513}"/>
              </a:ext>
            </a:extLst>
          </p:cNvPr>
          <p:cNvPicPr>
            <a:picLocks noChangeAspect="1"/>
          </p:cNvPicPr>
          <p:nvPr userDrawn="1"/>
        </p:nvPicPr>
        <p:blipFill>
          <a:blip r:embed="rId2"/>
          <a:stretch>
            <a:fillRect/>
          </a:stretch>
        </p:blipFill>
        <p:spPr>
          <a:xfrm>
            <a:off x="9143515" y="2306740"/>
            <a:ext cx="3048485" cy="4551260"/>
          </a:xfrm>
          <a:prstGeom prst="rect">
            <a:avLst/>
          </a:prstGeom>
        </p:spPr>
      </p:pic>
      <p:sp>
        <p:nvSpPr>
          <p:cNvPr id="2" name="Titel 1">
            <a:extLst>
              <a:ext uri="{FF2B5EF4-FFF2-40B4-BE49-F238E27FC236}">
                <a16:creationId xmlns:a16="http://schemas.microsoft.com/office/drawing/2014/main" id="{BBBEAA78-B4AD-6F4E-1EC8-307CEC758F95}"/>
              </a:ext>
            </a:extLst>
          </p:cNvPr>
          <p:cNvSpPr>
            <a:spLocks noGrp="1"/>
          </p:cNvSpPr>
          <p:nvPr>
            <p:ph type="ctrTitle" hasCustomPrompt="1"/>
          </p:nvPr>
        </p:nvSpPr>
        <p:spPr>
          <a:xfrm>
            <a:off x="1283176" y="3788485"/>
            <a:ext cx="7034104" cy="1523642"/>
          </a:xfrm>
        </p:spPr>
        <p:txBody>
          <a:bodyPr anchor="b">
            <a:normAutofit/>
          </a:bodyPr>
          <a:lstStyle>
            <a:lvl1pPr algn="l">
              <a:spcBef>
                <a:spcPts val="0"/>
              </a:spcBef>
              <a:spcAft>
                <a:spcPts val="0"/>
              </a:spcAft>
              <a:defRPr sz="4800" baseline="0"/>
            </a:lvl1pPr>
          </a:lstStyle>
          <a:p>
            <a:r>
              <a:rPr lang="de-DE" dirty="0" err="1"/>
              <a:t>Titolo</a:t>
            </a:r>
            <a:r>
              <a:rPr lang="de-DE" dirty="0"/>
              <a:t> della </a:t>
            </a:r>
            <a:br>
              <a:rPr lang="de-DE" dirty="0"/>
            </a:br>
            <a:r>
              <a:rPr lang="de-DE" dirty="0" err="1"/>
              <a:t>presentazione</a:t>
            </a:r>
            <a:endParaRPr lang="de-IT" dirty="0"/>
          </a:p>
        </p:txBody>
      </p:sp>
      <p:sp>
        <p:nvSpPr>
          <p:cNvPr id="3" name="Untertitel 2">
            <a:extLst>
              <a:ext uri="{FF2B5EF4-FFF2-40B4-BE49-F238E27FC236}">
                <a16:creationId xmlns:a16="http://schemas.microsoft.com/office/drawing/2014/main" id="{071C563B-BBC8-CE54-92C1-466F6471DCBC}"/>
              </a:ext>
            </a:extLst>
          </p:cNvPr>
          <p:cNvSpPr>
            <a:spLocks noGrp="1"/>
          </p:cNvSpPr>
          <p:nvPr>
            <p:ph type="subTitle" idx="1" hasCustomPrompt="1"/>
          </p:nvPr>
        </p:nvSpPr>
        <p:spPr>
          <a:xfrm>
            <a:off x="1283176" y="5589802"/>
            <a:ext cx="7034104" cy="817338"/>
          </a:xfr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r>
              <a:rPr lang="de-DE" dirty="0" err="1"/>
              <a:t>data</a:t>
            </a:r>
            <a:r>
              <a:rPr lang="de-DE" dirty="0"/>
              <a:t>, Referent-Referentin/</a:t>
            </a:r>
            <a:r>
              <a:rPr lang="de-DE" dirty="0" err="1"/>
              <a:t>relatore-relatrice</a:t>
            </a:r>
            <a:endParaRPr lang="de-IT" dirty="0"/>
          </a:p>
        </p:txBody>
      </p:sp>
      <p:pic>
        <p:nvPicPr>
          <p:cNvPr id="10" name="Grafik 9">
            <a:extLst>
              <a:ext uri="{FF2B5EF4-FFF2-40B4-BE49-F238E27FC236}">
                <a16:creationId xmlns:a16="http://schemas.microsoft.com/office/drawing/2014/main" id="{D69FC11E-A25A-B1F7-1241-8287F4836E36}"/>
              </a:ext>
            </a:extLst>
          </p:cNvPr>
          <p:cNvPicPr>
            <a:picLocks noChangeAspect="1"/>
          </p:cNvPicPr>
          <p:nvPr userDrawn="1"/>
        </p:nvPicPr>
        <p:blipFill>
          <a:blip r:embed="rId3"/>
          <a:stretch>
            <a:fillRect/>
          </a:stretch>
        </p:blipFill>
        <p:spPr>
          <a:xfrm>
            <a:off x="495062" y="541650"/>
            <a:ext cx="2518870" cy="629718"/>
          </a:xfrm>
          <a:prstGeom prst="rect">
            <a:avLst/>
          </a:prstGeom>
        </p:spPr>
      </p:pic>
      <p:sp>
        <p:nvSpPr>
          <p:cNvPr id="11" name="Textplatzhalter 10">
            <a:extLst>
              <a:ext uri="{FF2B5EF4-FFF2-40B4-BE49-F238E27FC236}">
                <a16:creationId xmlns:a16="http://schemas.microsoft.com/office/drawing/2014/main" id="{7125585C-0C8A-0813-A843-68D56D4C0D05}"/>
              </a:ext>
            </a:extLst>
          </p:cNvPr>
          <p:cNvSpPr>
            <a:spLocks noGrp="1"/>
          </p:cNvSpPr>
          <p:nvPr>
            <p:ph type="body" sz="quarter" idx="10" hasCustomPrompt="1"/>
          </p:nvPr>
        </p:nvSpPr>
        <p:spPr>
          <a:xfrm>
            <a:off x="1271588" y="2166026"/>
            <a:ext cx="7045325" cy="162245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Titel der </a:t>
            </a:r>
            <a:br>
              <a:rPr lang="de-DE" dirty="0"/>
            </a:br>
            <a:r>
              <a:rPr lang="de-DE" dirty="0"/>
              <a:t>Präsentation</a:t>
            </a:r>
            <a:endParaRPr lang="de-IT" dirty="0"/>
          </a:p>
        </p:txBody>
      </p:sp>
    </p:spTree>
    <p:extLst>
      <p:ext uri="{BB962C8B-B14F-4D97-AF65-F5344CB8AC3E}">
        <p14:creationId xmlns:p14="http://schemas.microsoft.com/office/powerpoint/2010/main" val="2805588800"/>
      </p:ext>
    </p:extLst>
  </p:cSld>
  <p:clrMapOvr>
    <a:masterClrMapping/>
  </p:clrMapOvr>
  <p:extLst>
    <p:ext uri="{DCECCB84-F9BA-43D5-87BE-67443E8EF086}">
      <p15:sldGuideLst xmlns:p15="http://schemas.microsoft.com/office/powerpoint/2012/main">
        <p15:guide id="2" pos="3840" userDrawn="1">
          <p15:clr>
            <a:srgbClr val="FBAE40"/>
          </p15:clr>
        </p15:guide>
        <p15:guide id="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mit Bild/titolo presentazione con immagin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69FC11E-A25A-B1F7-1241-8287F4836E36}"/>
              </a:ext>
            </a:extLst>
          </p:cNvPr>
          <p:cNvPicPr>
            <a:picLocks noChangeAspect="1"/>
          </p:cNvPicPr>
          <p:nvPr userDrawn="1"/>
        </p:nvPicPr>
        <p:blipFill>
          <a:blip r:embed="rId2"/>
          <a:stretch>
            <a:fillRect/>
          </a:stretch>
        </p:blipFill>
        <p:spPr>
          <a:xfrm>
            <a:off x="495062" y="541650"/>
            <a:ext cx="2518870" cy="629718"/>
          </a:xfrm>
          <a:prstGeom prst="rect">
            <a:avLst/>
          </a:prstGeom>
        </p:spPr>
      </p:pic>
      <p:sp>
        <p:nvSpPr>
          <p:cNvPr id="5" name="Bildplatzhalter 4">
            <a:extLst>
              <a:ext uri="{FF2B5EF4-FFF2-40B4-BE49-F238E27FC236}">
                <a16:creationId xmlns:a16="http://schemas.microsoft.com/office/drawing/2014/main" id="{42D096CE-8DA5-5CD8-A9AB-2EEDA685D579}"/>
              </a:ext>
            </a:extLst>
          </p:cNvPr>
          <p:cNvSpPr>
            <a:spLocks noGrp="1"/>
          </p:cNvSpPr>
          <p:nvPr>
            <p:ph type="pic" sz="quarter" idx="10" hasCustomPrompt="1"/>
          </p:nvPr>
        </p:nvSpPr>
        <p:spPr>
          <a:xfrm>
            <a:off x="6311901" y="0"/>
            <a:ext cx="5880100" cy="6857999"/>
          </a:xfrm>
        </p:spPr>
        <p:txBody>
          <a:bodyPr/>
          <a:lstStyle/>
          <a:p>
            <a:r>
              <a:rPr lang="de-IT" dirty="0"/>
              <a:t>Bild/immagine</a:t>
            </a:r>
          </a:p>
          <a:p>
            <a:endParaRPr lang="de-IT" dirty="0"/>
          </a:p>
        </p:txBody>
      </p:sp>
      <p:sp>
        <p:nvSpPr>
          <p:cNvPr id="2" name="Titel 1">
            <a:extLst>
              <a:ext uri="{FF2B5EF4-FFF2-40B4-BE49-F238E27FC236}">
                <a16:creationId xmlns:a16="http://schemas.microsoft.com/office/drawing/2014/main" id="{B5711C62-B0EF-CF24-BAAF-4C238EA96650}"/>
              </a:ext>
            </a:extLst>
          </p:cNvPr>
          <p:cNvSpPr>
            <a:spLocks noGrp="1"/>
          </p:cNvSpPr>
          <p:nvPr>
            <p:ph type="ctrTitle" hasCustomPrompt="1"/>
          </p:nvPr>
        </p:nvSpPr>
        <p:spPr>
          <a:xfrm>
            <a:off x="1283176" y="3788485"/>
            <a:ext cx="4596924" cy="1523642"/>
          </a:xfrm>
        </p:spPr>
        <p:txBody>
          <a:bodyPr anchor="b">
            <a:normAutofit/>
          </a:bodyPr>
          <a:lstStyle>
            <a:lvl1pPr algn="l">
              <a:spcBef>
                <a:spcPts val="0"/>
              </a:spcBef>
              <a:spcAft>
                <a:spcPts val="0"/>
              </a:spcAft>
              <a:defRPr sz="4800" baseline="0"/>
            </a:lvl1pPr>
          </a:lstStyle>
          <a:p>
            <a:r>
              <a:rPr lang="de-DE" dirty="0" err="1"/>
              <a:t>Titolo</a:t>
            </a:r>
            <a:r>
              <a:rPr lang="de-DE" dirty="0"/>
              <a:t> della </a:t>
            </a:r>
            <a:r>
              <a:rPr lang="de-DE" dirty="0" err="1"/>
              <a:t>presentazione</a:t>
            </a:r>
            <a:endParaRPr lang="de-IT" dirty="0"/>
          </a:p>
        </p:txBody>
      </p:sp>
      <p:sp>
        <p:nvSpPr>
          <p:cNvPr id="3" name="Untertitel 2">
            <a:extLst>
              <a:ext uri="{FF2B5EF4-FFF2-40B4-BE49-F238E27FC236}">
                <a16:creationId xmlns:a16="http://schemas.microsoft.com/office/drawing/2014/main" id="{732DA45C-33C4-B516-80F3-965C08A2A957}"/>
              </a:ext>
            </a:extLst>
          </p:cNvPr>
          <p:cNvSpPr>
            <a:spLocks noGrp="1"/>
          </p:cNvSpPr>
          <p:nvPr>
            <p:ph type="subTitle" idx="1" hasCustomPrompt="1"/>
          </p:nvPr>
        </p:nvSpPr>
        <p:spPr>
          <a:xfrm>
            <a:off x="1283176" y="5589802"/>
            <a:ext cx="4596924" cy="817338"/>
          </a:xfrm>
        </p:spPr>
        <p:txBody>
          <a:bodyPr>
            <a:norm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a:t>
            </a:r>
            <a:r>
              <a:rPr lang="de-DE" dirty="0" err="1"/>
              <a:t>data</a:t>
            </a:r>
            <a:r>
              <a:rPr lang="de-DE" dirty="0"/>
              <a:t>, Referent-Referentin/</a:t>
            </a:r>
            <a:r>
              <a:rPr lang="de-DE" dirty="0" err="1"/>
              <a:t>relatore-relatrice</a:t>
            </a:r>
            <a:endParaRPr lang="de-IT" dirty="0"/>
          </a:p>
        </p:txBody>
      </p:sp>
      <p:sp>
        <p:nvSpPr>
          <p:cNvPr id="4" name="Textplatzhalter 10">
            <a:extLst>
              <a:ext uri="{FF2B5EF4-FFF2-40B4-BE49-F238E27FC236}">
                <a16:creationId xmlns:a16="http://schemas.microsoft.com/office/drawing/2014/main" id="{F02D0D12-F54A-2805-28F9-994C66A0403B}"/>
              </a:ext>
            </a:extLst>
          </p:cNvPr>
          <p:cNvSpPr>
            <a:spLocks noGrp="1"/>
          </p:cNvSpPr>
          <p:nvPr>
            <p:ph type="body" sz="quarter" idx="11" hasCustomPrompt="1"/>
          </p:nvPr>
        </p:nvSpPr>
        <p:spPr>
          <a:xfrm>
            <a:off x="1271588" y="2166026"/>
            <a:ext cx="4604257" cy="162245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Titel der </a:t>
            </a:r>
            <a:br>
              <a:rPr lang="de-DE" dirty="0"/>
            </a:br>
            <a:r>
              <a:rPr lang="de-DE" dirty="0"/>
              <a:t>Präsentation</a:t>
            </a:r>
            <a:endParaRPr lang="de-IT" dirty="0"/>
          </a:p>
        </p:txBody>
      </p:sp>
    </p:spTree>
    <p:extLst>
      <p:ext uri="{BB962C8B-B14F-4D97-AF65-F5344CB8AC3E}">
        <p14:creationId xmlns:p14="http://schemas.microsoft.com/office/powerpoint/2010/main" val="10304433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und Inhalt/titolo e contenu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6F362-C883-3C77-2469-2C45CA755AD8}"/>
              </a:ext>
            </a:extLst>
          </p:cNvPr>
          <p:cNvSpPr>
            <a:spLocks noGrp="1"/>
          </p:cNvSpPr>
          <p:nvPr>
            <p:ph type="title" hasCustomPrompt="1"/>
          </p:nvPr>
        </p:nvSpPr>
        <p:spPr>
          <a:xfrm>
            <a:off x="838200" y="734600"/>
            <a:ext cx="10514013" cy="960315"/>
          </a:xfrm>
        </p:spPr>
        <p:txBody>
          <a:bodyPr/>
          <a:lstStyle/>
          <a:p>
            <a:r>
              <a:rPr lang="de-DE" dirty="0"/>
              <a:t>Titel/</a:t>
            </a:r>
            <a:r>
              <a:rPr lang="de-DE" dirty="0" err="1"/>
              <a:t>titolo</a:t>
            </a:r>
            <a:endParaRPr lang="de-IT" dirty="0"/>
          </a:p>
        </p:txBody>
      </p:sp>
      <p:sp>
        <p:nvSpPr>
          <p:cNvPr id="3" name="Inhaltsplatzhalter 2">
            <a:extLst>
              <a:ext uri="{FF2B5EF4-FFF2-40B4-BE49-F238E27FC236}">
                <a16:creationId xmlns:a16="http://schemas.microsoft.com/office/drawing/2014/main" id="{6C4EF458-1AC0-0D3E-C042-2848D9CE8B70}"/>
              </a:ext>
            </a:extLst>
          </p:cNvPr>
          <p:cNvSpPr>
            <a:spLocks noGrp="1"/>
          </p:cNvSpPr>
          <p:nvPr>
            <p:ph idx="1" hasCustomPrompt="1"/>
          </p:nvPr>
        </p:nvSpPr>
        <p:spPr>
          <a:xfrm>
            <a:off x="838200" y="1825626"/>
            <a:ext cx="5041900" cy="4352498"/>
          </a:xfrm>
        </p:spPr>
        <p:txBody>
          <a:bodyPr/>
          <a:lstStyle>
            <a:lvl1pPr>
              <a:defRPr sz="2400" baseline="0"/>
            </a:lvl1pPr>
          </a:lstStyle>
          <a:p>
            <a:pPr lvl="0"/>
            <a:r>
              <a:rPr lang="de-DE" dirty="0"/>
              <a:t>Text</a:t>
            </a:r>
          </a:p>
          <a:p>
            <a:pPr lvl="1"/>
            <a:r>
              <a:rPr lang="de-DE" dirty="0"/>
              <a:t>Zweite Ebene</a:t>
            </a:r>
          </a:p>
          <a:p>
            <a:pPr lvl="2"/>
            <a:r>
              <a:rPr lang="de-DE" dirty="0"/>
              <a:t>Dritte Ebene</a:t>
            </a:r>
            <a:endParaRPr lang="de-IT" dirty="0"/>
          </a:p>
        </p:txBody>
      </p:sp>
      <p:sp>
        <p:nvSpPr>
          <p:cNvPr id="4" name="Fußzeilenplatzhalter 4">
            <a:extLst>
              <a:ext uri="{FF2B5EF4-FFF2-40B4-BE49-F238E27FC236}">
                <a16:creationId xmlns:a16="http://schemas.microsoft.com/office/drawing/2014/main" id="{39B041C6-61F4-DC32-DEF2-9F13C9BE4AFF}"/>
              </a:ext>
            </a:extLst>
          </p:cNvPr>
          <p:cNvSpPr>
            <a:spLocks noGrp="1"/>
          </p:cNvSpPr>
          <p:nvPr>
            <p:ph type="ftr" sz="quarter" idx="3"/>
          </p:nvPr>
        </p:nvSpPr>
        <p:spPr>
          <a:xfrm>
            <a:off x="838200" y="6503636"/>
            <a:ext cx="4928826" cy="89193"/>
          </a:xfrm>
          <a:prstGeom prst="rect">
            <a:avLst/>
          </a:prstGeom>
        </p:spPr>
        <p:txBody>
          <a:bodyPr vert="horz" lIns="0" tIns="0" rIns="0" bIns="0" rtlCol="0" anchor="t" anchorCtr="0"/>
          <a:lstStyle>
            <a:lvl1pPr algn="l">
              <a:defRPr sz="700" baseline="0">
                <a:solidFill>
                  <a:schemeClr val="tx1">
                    <a:tint val="82000"/>
                  </a:schemeClr>
                </a:solidFill>
                <a:latin typeface="Asap" pitchFamily="2" charset="77"/>
              </a:defRPr>
            </a:lvl1pPr>
          </a:lstStyle>
          <a:p>
            <a:r>
              <a:rPr lang="de-DE" dirty="0"/>
              <a:t>Datum/</a:t>
            </a:r>
            <a:r>
              <a:rPr lang="de-DE" dirty="0" err="1"/>
              <a:t>data</a:t>
            </a:r>
            <a:r>
              <a:rPr lang="de-DE" dirty="0"/>
              <a:t>, Referent-Referentin/</a:t>
            </a:r>
            <a:r>
              <a:rPr lang="de-DE" dirty="0" err="1"/>
              <a:t>relatore-relatrice</a:t>
            </a:r>
            <a:endParaRPr lang="de-IT" dirty="0"/>
          </a:p>
        </p:txBody>
      </p:sp>
      <p:sp>
        <p:nvSpPr>
          <p:cNvPr id="5" name="Foliennummernplatzhalter 5">
            <a:extLst>
              <a:ext uri="{FF2B5EF4-FFF2-40B4-BE49-F238E27FC236}">
                <a16:creationId xmlns:a16="http://schemas.microsoft.com/office/drawing/2014/main" id="{060CEBB0-356E-2D0E-30ED-379B0DB5BBA3}"/>
              </a:ext>
            </a:extLst>
          </p:cNvPr>
          <p:cNvSpPr>
            <a:spLocks noGrp="1"/>
          </p:cNvSpPr>
          <p:nvPr>
            <p:ph type="sldNum" sz="quarter" idx="4"/>
          </p:nvPr>
        </p:nvSpPr>
        <p:spPr>
          <a:xfrm>
            <a:off x="216651" y="6473531"/>
            <a:ext cx="532313" cy="132738"/>
          </a:xfrm>
          <a:prstGeom prst="rect">
            <a:avLst/>
          </a:prstGeom>
        </p:spPr>
        <p:txBody>
          <a:bodyPr vert="horz" lIns="0" tIns="0" rIns="0" bIns="0" rtlCol="0" anchor="t" anchorCtr="0"/>
          <a:lstStyle>
            <a:lvl1pPr algn="r">
              <a:defRPr sz="900" baseline="0">
                <a:solidFill>
                  <a:schemeClr val="tx1">
                    <a:tint val="82000"/>
                  </a:schemeClr>
                </a:solidFill>
                <a:latin typeface="Asap" pitchFamily="2" charset="77"/>
              </a:defRPr>
            </a:lvl1pPr>
          </a:lstStyle>
          <a:p>
            <a:fld id="{F1CA634B-EE3A-F043-9605-67067B4CCBC4}" type="slidenum">
              <a:rPr lang="de-IT" smtClean="0"/>
              <a:pPr/>
              <a:t>‹N›</a:t>
            </a:fld>
            <a:endParaRPr lang="de-IT" dirty="0"/>
          </a:p>
        </p:txBody>
      </p:sp>
      <p:sp>
        <p:nvSpPr>
          <p:cNvPr id="6" name="Textplatzhalter 2">
            <a:extLst>
              <a:ext uri="{FF2B5EF4-FFF2-40B4-BE49-F238E27FC236}">
                <a16:creationId xmlns:a16="http://schemas.microsoft.com/office/drawing/2014/main" id="{6764B2C6-8902-8E4A-ED68-305FC5046F35}"/>
              </a:ext>
            </a:extLst>
          </p:cNvPr>
          <p:cNvSpPr>
            <a:spLocks noGrp="1"/>
          </p:cNvSpPr>
          <p:nvPr>
            <p:ph idx="10" hasCustomPrompt="1"/>
          </p:nvPr>
        </p:nvSpPr>
        <p:spPr>
          <a:xfrm>
            <a:off x="6311899" y="1825626"/>
            <a:ext cx="5041900" cy="4352494"/>
          </a:xfrm>
          <a:prstGeom prst="rect">
            <a:avLst/>
          </a:prstGeom>
        </p:spPr>
        <p:txBody>
          <a:bodyPr vert="horz" lIns="0" tIns="0" rIns="0" bIns="0" rtlCol="0">
            <a:normAutofit/>
          </a:bodyPr>
          <a:lstStyle>
            <a:lvl2pPr>
              <a:defRPr/>
            </a:lvl2pPr>
            <a:lvl3pPr>
              <a:defRPr/>
            </a:lvl3pPr>
          </a:lstStyle>
          <a:p>
            <a:pPr lvl="0"/>
            <a:r>
              <a:rPr lang="de-DE" dirty="0"/>
              <a:t>Testo</a:t>
            </a:r>
          </a:p>
          <a:p>
            <a:pPr lvl="1"/>
            <a:r>
              <a:rPr lang="de-DE" dirty="0"/>
              <a:t>Secondo </a:t>
            </a:r>
            <a:r>
              <a:rPr lang="de-DE" dirty="0" err="1"/>
              <a:t>livello</a:t>
            </a:r>
            <a:endParaRPr lang="de-DE" dirty="0"/>
          </a:p>
          <a:p>
            <a:pPr lvl="2"/>
            <a:r>
              <a:rPr lang="de-DE" dirty="0" err="1"/>
              <a:t>Terzo</a:t>
            </a:r>
            <a:r>
              <a:rPr lang="de-DE" dirty="0"/>
              <a:t> </a:t>
            </a:r>
            <a:r>
              <a:rPr lang="de-DE" dirty="0" err="1"/>
              <a:t>livello</a:t>
            </a:r>
            <a:endParaRPr lang="de-IT" dirty="0"/>
          </a:p>
        </p:txBody>
      </p:sp>
      <p:pic>
        <p:nvPicPr>
          <p:cNvPr id="8" name="Grafik 7">
            <a:extLst>
              <a:ext uri="{FF2B5EF4-FFF2-40B4-BE49-F238E27FC236}">
                <a16:creationId xmlns:a16="http://schemas.microsoft.com/office/drawing/2014/main" id="{271050BB-C476-54C4-FD88-DDAF62C86C9C}"/>
              </a:ext>
            </a:extLst>
          </p:cNvPr>
          <p:cNvPicPr>
            <a:picLocks noChangeAspect="1"/>
          </p:cNvPicPr>
          <p:nvPr userDrawn="1"/>
        </p:nvPicPr>
        <p:blipFill>
          <a:blip r:embed="rId2"/>
          <a:stretch>
            <a:fillRect/>
          </a:stretch>
        </p:blipFill>
        <p:spPr>
          <a:xfrm>
            <a:off x="11561892" y="6178124"/>
            <a:ext cx="419099" cy="508416"/>
          </a:xfrm>
          <a:prstGeom prst="rect">
            <a:avLst/>
          </a:prstGeom>
        </p:spPr>
      </p:pic>
    </p:spTree>
    <p:extLst>
      <p:ext uri="{BB962C8B-B14F-4D97-AF65-F5344CB8AC3E}">
        <p14:creationId xmlns:p14="http://schemas.microsoft.com/office/powerpoint/2010/main" val="3368211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apitelseite/capitolo">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B3B9370-BB5E-7642-0A1E-DB1B15D207F2}"/>
              </a:ext>
            </a:extLst>
          </p:cNvPr>
          <p:cNvPicPr>
            <a:picLocks noChangeAspect="1"/>
          </p:cNvPicPr>
          <p:nvPr userDrawn="1"/>
        </p:nvPicPr>
        <p:blipFill>
          <a:blip r:embed="rId2"/>
          <a:stretch>
            <a:fillRect/>
          </a:stretch>
        </p:blipFill>
        <p:spPr>
          <a:xfrm>
            <a:off x="9145659" y="2306740"/>
            <a:ext cx="3048485" cy="4551259"/>
          </a:xfrm>
          <a:prstGeom prst="rect">
            <a:avLst/>
          </a:prstGeom>
        </p:spPr>
      </p:pic>
      <p:sp>
        <p:nvSpPr>
          <p:cNvPr id="2" name="Titel 1">
            <a:extLst>
              <a:ext uri="{FF2B5EF4-FFF2-40B4-BE49-F238E27FC236}">
                <a16:creationId xmlns:a16="http://schemas.microsoft.com/office/drawing/2014/main" id="{BBBEAA78-B4AD-6F4E-1EC8-307CEC758F95}"/>
              </a:ext>
            </a:extLst>
          </p:cNvPr>
          <p:cNvSpPr>
            <a:spLocks noGrp="1"/>
          </p:cNvSpPr>
          <p:nvPr>
            <p:ph type="ctrTitle" hasCustomPrompt="1"/>
          </p:nvPr>
        </p:nvSpPr>
        <p:spPr>
          <a:xfrm>
            <a:off x="1283175" y="4345021"/>
            <a:ext cx="10069037" cy="791183"/>
          </a:xfrm>
        </p:spPr>
        <p:txBody>
          <a:bodyPr anchor="b">
            <a:normAutofit/>
          </a:bodyPr>
          <a:lstStyle>
            <a:lvl1pPr algn="l">
              <a:defRPr sz="4800" baseline="0"/>
            </a:lvl1pPr>
          </a:lstStyle>
          <a:p>
            <a:r>
              <a:rPr lang="de-DE" dirty="0"/>
              <a:t>Namen vom Kapitel</a:t>
            </a:r>
            <a:endParaRPr lang="de-IT" dirty="0"/>
          </a:p>
        </p:txBody>
      </p:sp>
      <p:sp>
        <p:nvSpPr>
          <p:cNvPr id="3" name="Textplatzhalter 10">
            <a:extLst>
              <a:ext uri="{FF2B5EF4-FFF2-40B4-BE49-F238E27FC236}">
                <a16:creationId xmlns:a16="http://schemas.microsoft.com/office/drawing/2014/main" id="{0F28C588-3BD7-A856-36CD-2AAF3233F0AA}"/>
              </a:ext>
            </a:extLst>
          </p:cNvPr>
          <p:cNvSpPr>
            <a:spLocks noGrp="1"/>
          </p:cNvSpPr>
          <p:nvPr>
            <p:ph type="body" sz="quarter" idx="10" hasCustomPrompt="1"/>
          </p:nvPr>
        </p:nvSpPr>
        <p:spPr>
          <a:xfrm>
            <a:off x="1271588" y="5136205"/>
            <a:ext cx="10085099" cy="682628"/>
          </a:xfrm>
        </p:spPr>
        <p:txBody>
          <a:bodyPr anchor="b" anchorCtr="0"/>
          <a:lstStyle>
            <a:lvl1pPr>
              <a:spcBef>
                <a:spcPts val="0"/>
              </a:spcBef>
              <a:defRPr sz="4800" b="1" i="0" baseline="0">
                <a:solidFill>
                  <a:schemeClr val="accent2"/>
                </a:solidFill>
                <a:latin typeface="Calibri" panose="020F0502020204030204" pitchFamily="34" charset="0"/>
              </a:defRPr>
            </a:lvl1pPr>
          </a:lstStyle>
          <a:p>
            <a:pPr lvl="0"/>
            <a:r>
              <a:rPr lang="de-DE" dirty="0"/>
              <a:t>Nome del </a:t>
            </a:r>
            <a:r>
              <a:rPr lang="de-DE" dirty="0" err="1"/>
              <a:t>capitolo</a:t>
            </a:r>
            <a:endParaRPr lang="de-IT" dirty="0"/>
          </a:p>
        </p:txBody>
      </p:sp>
    </p:spTree>
    <p:extLst>
      <p:ext uri="{BB962C8B-B14F-4D97-AF65-F5344CB8AC3E}">
        <p14:creationId xmlns:p14="http://schemas.microsoft.com/office/powerpoint/2010/main" val="14952229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58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theme" Target="../theme/theme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517AC2-7D52-B84F-5630-D8E1FC529CF7}"/>
              </a:ext>
            </a:extLst>
          </p:cNvPr>
          <p:cNvSpPr>
            <a:spLocks noGrp="1"/>
          </p:cNvSpPr>
          <p:nvPr>
            <p:ph type="title"/>
          </p:nvPr>
        </p:nvSpPr>
        <p:spPr>
          <a:xfrm>
            <a:off x="838200" y="738197"/>
            <a:ext cx="10515600" cy="960326"/>
          </a:xfrm>
          <a:prstGeom prst="rect">
            <a:avLst/>
          </a:prstGeom>
        </p:spPr>
        <p:txBody>
          <a:bodyPr vert="horz" lIns="0" tIns="0" rIns="0" bIns="0" rtlCol="0" anchor="t" anchorCtr="0">
            <a:normAutofit/>
          </a:bodyPr>
          <a:lstStyle/>
          <a:p>
            <a:r>
              <a:rPr lang="de-DE" dirty="0"/>
              <a:t>Titel/</a:t>
            </a:r>
            <a:r>
              <a:rPr lang="de-DE" dirty="0" err="1"/>
              <a:t>titolo</a:t>
            </a:r>
            <a:endParaRPr lang="de-IT" dirty="0"/>
          </a:p>
        </p:txBody>
      </p:sp>
      <p:sp>
        <p:nvSpPr>
          <p:cNvPr id="3" name="Textplatzhalter 2">
            <a:extLst>
              <a:ext uri="{FF2B5EF4-FFF2-40B4-BE49-F238E27FC236}">
                <a16:creationId xmlns:a16="http://schemas.microsoft.com/office/drawing/2014/main" id="{0164B359-B51A-B13C-7B86-43E06EBFA76E}"/>
              </a:ext>
            </a:extLst>
          </p:cNvPr>
          <p:cNvSpPr>
            <a:spLocks noGrp="1"/>
          </p:cNvSpPr>
          <p:nvPr>
            <p:ph type="body" idx="1"/>
          </p:nvPr>
        </p:nvSpPr>
        <p:spPr>
          <a:xfrm>
            <a:off x="838200" y="1825626"/>
            <a:ext cx="5041900" cy="4352498"/>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endParaRPr lang="de-IT" dirty="0"/>
          </a:p>
        </p:txBody>
      </p:sp>
      <p:sp>
        <p:nvSpPr>
          <p:cNvPr id="5" name="Fußzeilenplatzhalter 4">
            <a:extLst>
              <a:ext uri="{FF2B5EF4-FFF2-40B4-BE49-F238E27FC236}">
                <a16:creationId xmlns:a16="http://schemas.microsoft.com/office/drawing/2014/main" id="{4DBB3F0D-9098-FA21-3ABC-8FCE7D2651B4}"/>
              </a:ext>
            </a:extLst>
          </p:cNvPr>
          <p:cNvSpPr>
            <a:spLocks noGrp="1"/>
          </p:cNvSpPr>
          <p:nvPr>
            <p:ph type="ftr" sz="quarter" idx="3"/>
          </p:nvPr>
        </p:nvSpPr>
        <p:spPr>
          <a:xfrm>
            <a:off x="839788" y="6497151"/>
            <a:ext cx="4928826" cy="89193"/>
          </a:xfrm>
          <a:prstGeom prst="rect">
            <a:avLst/>
          </a:prstGeom>
        </p:spPr>
        <p:txBody>
          <a:bodyPr vert="horz" lIns="0" tIns="0" rIns="0" bIns="0" rtlCol="0" anchor="t" anchorCtr="0"/>
          <a:lstStyle>
            <a:lvl1pPr algn="l">
              <a:defRPr sz="700" baseline="0">
                <a:solidFill>
                  <a:schemeClr val="tx1">
                    <a:tint val="82000"/>
                  </a:schemeClr>
                </a:solidFill>
                <a:latin typeface="Asap" pitchFamily="2" charset="77"/>
              </a:defRPr>
            </a:lvl1pPr>
          </a:lstStyle>
          <a:p>
            <a:r>
              <a:rPr lang="de-DE"/>
              <a:t>Datum/data, Referent-Referentin/relatore-relatricie</a:t>
            </a:r>
            <a:endParaRPr lang="de-IT" dirty="0"/>
          </a:p>
        </p:txBody>
      </p:sp>
      <p:sp>
        <p:nvSpPr>
          <p:cNvPr id="6" name="Foliennummernplatzhalter 5">
            <a:extLst>
              <a:ext uri="{FF2B5EF4-FFF2-40B4-BE49-F238E27FC236}">
                <a16:creationId xmlns:a16="http://schemas.microsoft.com/office/drawing/2014/main" id="{43476A7B-337F-D8AE-C65E-9C3FAB0F1202}"/>
              </a:ext>
            </a:extLst>
          </p:cNvPr>
          <p:cNvSpPr>
            <a:spLocks noGrp="1"/>
          </p:cNvSpPr>
          <p:nvPr>
            <p:ph type="sldNum" sz="quarter" idx="4"/>
          </p:nvPr>
        </p:nvSpPr>
        <p:spPr>
          <a:xfrm>
            <a:off x="213675" y="6467046"/>
            <a:ext cx="532313" cy="132738"/>
          </a:xfrm>
          <a:prstGeom prst="rect">
            <a:avLst/>
          </a:prstGeom>
        </p:spPr>
        <p:txBody>
          <a:bodyPr vert="horz" lIns="0" tIns="0" rIns="0" bIns="0" rtlCol="0" anchor="t" anchorCtr="0"/>
          <a:lstStyle>
            <a:lvl1pPr algn="r">
              <a:defRPr sz="900" baseline="0">
                <a:solidFill>
                  <a:schemeClr val="tx1">
                    <a:tint val="82000"/>
                  </a:schemeClr>
                </a:solidFill>
                <a:latin typeface="Asap" pitchFamily="2" charset="77"/>
              </a:defRPr>
            </a:lvl1pPr>
          </a:lstStyle>
          <a:p>
            <a:fld id="{F1CA634B-EE3A-F043-9605-67067B4CCBC4}" type="slidenum">
              <a:rPr lang="de-IT" smtClean="0"/>
              <a:pPr/>
              <a:t>‹N›</a:t>
            </a:fld>
            <a:endParaRPr lang="de-IT" dirty="0"/>
          </a:p>
        </p:txBody>
      </p:sp>
      <p:cxnSp>
        <p:nvCxnSpPr>
          <p:cNvPr id="4" name="Gerade Verbindung 3">
            <a:extLst>
              <a:ext uri="{FF2B5EF4-FFF2-40B4-BE49-F238E27FC236}">
                <a16:creationId xmlns:a16="http://schemas.microsoft.com/office/drawing/2014/main" id="{391C2A72-2129-71F4-4BB8-087C7F6FCC3C}"/>
              </a:ext>
            </a:extLst>
          </p:cNvPr>
          <p:cNvCxnSpPr>
            <a:cxnSpLocks/>
          </p:cNvCxnSpPr>
          <p:nvPr userDrawn="1"/>
        </p:nvCxnSpPr>
        <p:spPr>
          <a:xfrm>
            <a:off x="47670" y="0"/>
            <a:ext cx="0" cy="6858000"/>
          </a:xfrm>
          <a:prstGeom prst="line">
            <a:avLst/>
          </a:prstGeom>
          <a:ln w="9525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4980500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49" r:id="rId6"/>
    <p:sldLayoutId id="2147483660" r:id="rId7"/>
    <p:sldLayoutId id="2147483650" r:id="rId8"/>
    <p:sldLayoutId id="2147483661" r:id="rId9"/>
    <p:sldLayoutId id="2147483662" r:id="rId10"/>
  </p:sldLayoutIdLst>
  <p:hf hdr="0" dt="0"/>
  <p:txStyles>
    <p:title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p:titleStyle>
    <p:body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6" pos="3704">
          <p15:clr>
            <a:srgbClr val="F26B43"/>
          </p15:clr>
        </p15:guide>
        <p15:guide id="7" pos="3976">
          <p15:clr>
            <a:srgbClr val="F26B43"/>
          </p15:clr>
        </p15:guide>
        <p15:guide id="12" pos="801">
          <p15:clr>
            <a:srgbClr val="F26B43"/>
          </p15:clr>
        </p15:guide>
        <p15:guide id="13" pos="529">
          <p15:clr>
            <a:srgbClr val="F26B43"/>
          </p15:clr>
        </p15:guide>
        <p15:guide id="14"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4.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3.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9.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g" /><Relationship Id="rId1" Type="http://schemas.openxmlformats.org/officeDocument/2006/relationships/slideLayout" Target="../slideLayouts/slideLayout3.xml" /><Relationship Id="rId4" Type="http://schemas.openxmlformats.org/officeDocument/2006/relationships/image" Target="../media/image16.jpe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3.xml" /><Relationship Id="rId4" Type="http://schemas.openxmlformats.org/officeDocument/2006/relationships/image" Target="../media/image21.jpeg" /></Relationships>
</file>

<file path=ppt/slides/_rels/slide23.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3.xml" /></Relationships>
</file>

<file path=ppt/slides/_rels/slide2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24.png" /><Relationship Id="rId1" Type="http://schemas.openxmlformats.org/officeDocument/2006/relationships/slideLayout" Target="../slideLayouts/slideLayout3.xml" /></Relationships>
</file>

<file path=ppt/slides/_rels/slide25.xml.rels><?xml version="1.0" encoding="UTF-8" standalone="yes"?>
<Relationships xmlns="http://schemas.openxmlformats.org/package/2006/relationships"><Relationship Id="rId3" Type="http://schemas.openxmlformats.org/officeDocument/2006/relationships/image" Target="../media/image27.jpg" /><Relationship Id="rId2" Type="http://schemas.openxmlformats.org/officeDocument/2006/relationships/image" Target="../media/image26.jpg" /><Relationship Id="rId1" Type="http://schemas.openxmlformats.org/officeDocument/2006/relationships/slideLayout" Target="../slideLayouts/slideLayout3.xml" /></Relationships>
</file>

<file path=ppt/slides/_rels/slide26.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image" Target="../media/image28.jpg" /><Relationship Id="rId1" Type="http://schemas.openxmlformats.org/officeDocument/2006/relationships/slideLayout" Target="../slideLayouts/slideLayout3.xml" /></Relationships>
</file>

<file path=ppt/slides/_rels/slide27.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image" Target="../media/image30.jpg" /><Relationship Id="rId1" Type="http://schemas.openxmlformats.org/officeDocument/2006/relationships/slideLayout" Target="../slideLayouts/slideLayout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3.xml" /></Relationships>
</file>

<file path=ppt/slides/_rels/slide8.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97EFEDC-4BAF-426C-9E6F-81F447DEA741}"/>
              </a:ext>
            </a:extLst>
          </p:cNvPr>
          <p:cNvSpPr>
            <a:spLocks noGrp="1"/>
          </p:cNvSpPr>
          <p:nvPr>
            <p:ph type="body" sz="quarter" idx="10"/>
          </p:nvPr>
        </p:nvSpPr>
        <p:spPr>
          <a:xfrm>
            <a:off x="1184953" y="3107966"/>
            <a:ext cx="7045325" cy="1622458"/>
          </a:xfrm>
        </p:spPr>
        <p:txBody>
          <a:bodyPr>
            <a:normAutofit/>
          </a:bodyPr>
          <a:lstStyle/>
          <a:p>
            <a:r>
              <a:rPr lang="de-DE" dirty="0"/>
              <a:t>Kulturgüterdepot</a:t>
            </a:r>
          </a:p>
          <a:p>
            <a:r>
              <a:rPr lang="de-DE" sz="2400" dirty="0"/>
              <a:t>zur Sicherung des kulturellen Erbes des Landes</a:t>
            </a:r>
            <a:endParaRPr lang="de-IT" sz="2400" dirty="0"/>
          </a:p>
        </p:txBody>
      </p:sp>
      <p:sp>
        <p:nvSpPr>
          <p:cNvPr id="10" name="Titel 1">
            <a:extLst>
              <a:ext uri="{FF2B5EF4-FFF2-40B4-BE49-F238E27FC236}">
                <a16:creationId xmlns:a16="http://schemas.microsoft.com/office/drawing/2014/main" id="{C58EA39E-10B4-F9C6-1BCF-E1DCD4F9FE53}"/>
              </a:ext>
            </a:extLst>
          </p:cNvPr>
          <p:cNvSpPr>
            <a:spLocks noGrp="1"/>
          </p:cNvSpPr>
          <p:nvPr>
            <p:ph type="ctrTitle"/>
          </p:nvPr>
        </p:nvSpPr>
        <p:spPr>
          <a:xfrm>
            <a:off x="1196174" y="1415164"/>
            <a:ext cx="7034104" cy="1523642"/>
          </a:xfrm>
        </p:spPr>
        <p:txBody>
          <a:bodyPr>
            <a:normAutofit/>
          </a:bodyPr>
          <a:lstStyle/>
          <a:p>
            <a:r>
              <a:rPr lang="de-DE" dirty="0"/>
              <a:t>Deposito beni culturali</a:t>
            </a:r>
            <a:br>
              <a:rPr lang="de-DE" dirty="0"/>
            </a:br>
            <a:r>
              <a:rPr lang="de-DE" sz="2400" dirty="0"/>
              <a:t>per la tutela del patrimonio culturale della </a:t>
            </a:r>
            <a:r>
              <a:rPr lang="de-DE" sz="2400" dirty="0" err="1"/>
              <a:t>provincia</a:t>
            </a:r>
            <a:endParaRPr lang="de-IT" sz="2400" dirty="0"/>
          </a:p>
        </p:txBody>
      </p:sp>
      <p:sp>
        <p:nvSpPr>
          <p:cNvPr id="11" name="Untertitel 2">
            <a:extLst>
              <a:ext uri="{FF2B5EF4-FFF2-40B4-BE49-F238E27FC236}">
                <a16:creationId xmlns:a16="http://schemas.microsoft.com/office/drawing/2014/main" id="{54E4D098-74C9-5EC7-91FE-5F51DD6D0FB8}"/>
              </a:ext>
            </a:extLst>
          </p:cNvPr>
          <p:cNvSpPr txBox="1">
            <a:spLocks/>
          </p:cNvSpPr>
          <p:nvPr/>
        </p:nvSpPr>
        <p:spPr>
          <a:xfrm>
            <a:off x="932223" y="5303681"/>
            <a:ext cx="10039547" cy="81733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800" kern="1200" baseline="0">
                <a:solidFill>
                  <a:schemeClr val="tx1"/>
                </a:solidFill>
                <a:latin typeface="Asap" pitchFamily="2" charset="77"/>
                <a:ea typeface="+mn-ea"/>
                <a:cs typeface="+mn-cs"/>
              </a:defRPr>
            </a:lvl1pPr>
            <a:lvl2pPr marL="457200" indent="0" algn="ctr"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ctr"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ctr" defTabSz="914400" rtl="0" eaLnBrk="1" latinLnBrk="0" hangingPunct="1">
              <a:lnSpc>
                <a:spcPct val="90000"/>
              </a:lnSpc>
              <a:spcBef>
                <a:spcPts val="500"/>
              </a:spcBef>
              <a:buFontTx/>
              <a:buNone/>
              <a:defRPr sz="1600" kern="1200" baseline="0">
                <a:solidFill>
                  <a:schemeClr val="tx1"/>
                </a:solidFill>
                <a:latin typeface="Asap" pitchFamily="2" charset="77"/>
                <a:ea typeface="+mn-ea"/>
                <a:cs typeface="+mn-cs"/>
              </a:defRPr>
            </a:lvl4pPr>
            <a:lvl5pPr marL="1828800" indent="0" algn="ctr" defTabSz="914400" rtl="0" eaLnBrk="1" latinLnBrk="0" hangingPunct="1">
              <a:lnSpc>
                <a:spcPct val="90000"/>
              </a:lnSpc>
              <a:spcBef>
                <a:spcPts val="500"/>
              </a:spcBef>
              <a:buFontTx/>
              <a:buNone/>
              <a:defRPr sz="1600" kern="1200" baseline="0">
                <a:solidFill>
                  <a:schemeClr val="tx1"/>
                </a:solidFill>
                <a:latin typeface="Asap"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000" dirty="0"/>
              <a:t>Landesrat/Assessore Christian Bianchi - Landesrat/Assessore Philipp Achammer</a:t>
            </a:r>
          </a:p>
          <a:p>
            <a:r>
              <a:rPr lang="de-DE" sz="2000" dirty="0"/>
              <a:t>30.12.2025</a:t>
            </a:r>
            <a:endParaRPr lang="de-IT" sz="2000" dirty="0"/>
          </a:p>
        </p:txBody>
      </p:sp>
    </p:spTree>
    <p:extLst>
      <p:ext uri="{BB962C8B-B14F-4D97-AF65-F5344CB8AC3E}">
        <p14:creationId xmlns:p14="http://schemas.microsoft.com/office/powerpoint/2010/main" val="17638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702294FC-16C4-E8D7-DFC5-709BF5B28AB0}"/>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A50AE997-26E9-6314-43DD-D1121F6F89FC}"/>
              </a:ext>
            </a:extLst>
          </p:cNvPr>
          <p:cNvSpPr>
            <a:spLocks noGrp="1"/>
          </p:cNvSpPr>
          <p:nvPr>
            <p:ph type="sldNum" sz="quarter" idx="4"/>
          </p:nvPr>
        </p:nvSpPr>
        <p:spPr/>
        <p:txBody>
          <a:bodyPr/>
          <a:lstStyle/>
          <a:p>
            <a:fld id="{F1CA634B-EE3A-F043-9605-67067B4CCBC4}" type="slidenum">
              <a:rPr lang="de-IT" smtClean="0"/>
              <a:pPr/>
              <a:t>10</a:t>
            </a:fld>
            <a:endParaRPr lang="de-IT" dirty="0"/>
          </a:p>
        </p:txBody>
      </p:sp>
      <p:pic>
        <p:nvPicPr>
          <p:cNvPr id="2" name="Picture 2">
            <a:extLst>
              <a:ext uri="{FF2B5EF4-FFF2-40B4-BE49-F238E27FC236}">
                <a16:creationId xmlns:a16="http://schemas.microsoft.com/office/drawing/2014/main" id="{4AAD1DEE-645C-AFD4-EE0F-8C2E255E6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109" y="1412253"/>
            <a:ext cx="8789782" cy="494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EDBFC9BF-1375-E8AA-6D5F-4BE21E962158}"/>
              </a:ext>
            </a:extLst>
          </p:cNvPr>
          <p:cNvSpPr txBox="1">
            <a:spLocks/>
          </p:cNvSpPr>
          <p:nvPr/>
        </p:nvSpPr>
        <p:spPr>
          <a:xfrm>
            <a:off x="2420103" y="647578"/>
            <a:ext cx="7911674"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Render progetto - vista cortile / giardino interno Projekt-Rendering - </a:t>
            </a:r>
            <a:r>
              <a:rPr lang="it-IT" sz="2800" b="1" dirty="0" err="1">
                <a:solidFill>
                  <a:srgbClr val="FF0000"/>
                </a:solidFill>
                <a:latin typeface="Calibri" panose="020F0502020204030204" pitchFamily="34" charset="0"/>
                <a:cs typeface="Calibri" panose="020F0502020204030204" pitchFamily="34" charset="0"/>
              </a:rPr>
              <a:t>Innenhof</a:t>
            </a:r>
            <a:r>
              <a:rPr lang="it-IT" sz="2800" b="1" dirty="0">
                <a:solidFill>
                  <a:srgbClr val="FF0000"/>
                </a:solidFill>
                <a:latin typeface="Calibri" panose="020F0502020204030204" pitchFamily="34" charset="0"/>
                <a:cs typeface="Calibri" panose="020F0502020204030204" pitchFamily="34" charset="0"/>
              </a:rPr>
              <a:t> /</a:t>
            </a:r>
            <a:r>
              <a:rPr lang="it-IT" sz="2800" b="1" dirty="0" err="1">
                <a:solidFill>
                  <a:srgbClr val="FF0000"/>
                </a:solidFill>
                <a:latin typeface="Calibri" panose="020F0502020204030204" pitchFamily="34" charset="0"/>
                <a:cs typeface="Calibri" panose="020F0502020204030204" pitchFamily="34" charset="0"/>
              </a:rPr>
              <a:t>Innengartenansicht</a:t>
            </a:r>
            <a:endParaRPr lang="it-IT"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554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F7AE8DB-8159-2BDC-A7E6-0FD1D42AD8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93" t="1276" r="1913" b="1027"/>
          <a:stretch>
            <a:fillRect/>
          </a:stretch>
        </p:blipFill>
        <p:spPr bwMode="auto">
          <a:xfrm>
            <a:off x="835229" y="1336782"/>
            <a:ext cx="5710897" cy="534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B771C399-D24D-AD7C-6949-68D068B5D4B7}"/>
              </a:ext>
            </a:extLst>
          </p:cNvPr>
          <p:cNvSpPr txBox="1">
            <a:spLocks/>
          </p:cNvSpPr>
          <p:nvPr/>
        </p:nvSpPr>
        <p:spPr>
          <a:xfrm>
            <a:off x="2832275" y="588222"/>
            <a:ext cx="6527449"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Elaborati grafici - Grafische Unterlagen</a:t>
            </a:r>
          </a:p>
        </p:txBody>
      </p:sp>
      <p:pic>
        <p:nvPicPr>
          <p:cNvPr id="6" name="Picture 3">
            <a:extLst>
              <a:ext uri="{FF2B5EF4-FFF2-40B4-BE49-F238E27FC236}">
                <a16:creationId xmlns:a16="http://schemas.microsoft.com/office/drawing/2014/main" id="{01F4BD66-58CF-285A-3841-2E76C5CC97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7135" y="1987108"/>
            <a:ext cx="3995042" cy="394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a:extLst>
              <a:ext uri="{FF2B5EF4-FFF2-40B4-BE49-F238E27FC236}">
                <a16:creationId xmlns:a16="http://schemas.microsoft.com/office/drawing/2014/main" id="{2A3A128D-609E-3802-B71E-BE1F55A73DA4}"/>
              </a:ext>
            </a:extLst>
          </p:cNvPr>
          <p:cNvSpPr txBox="1">
            <a:spLocks noChangeArrowheads="1"/>
          </p:cNvSpPr>
          <p:nvPr/>
        </p:nvSpPr>
        <p:spPr bwMode="auto">
          <a:xfrm>
            <a:off x="7477136" y="6205538"/>
            <a:ext cx="451484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it-IT" altLang="en-US" sz="1100" dirty="0">
                <a:solidFill>
                  <a:srgbClr val="000000"/>
                </a:solidFill>
                <a:latin typeface="HelveticaNeue ThinCond" pitchFamily="34" charset="0"/>
              </a:rPr>
              <a:t>SEZIONI                                              TABELLA SUPERFICIE LORDA</a:t>
            </a:r>
            <a:endParaRPr lang="de-DE" altLang="en-US" sz="1100" dirty="0">
              <a:solidFill>
                <a:srgbClr val="000000"/>
              </a:solidFill>
              <a:latin typeface="HelveticaNeue ThinCond" pitchFamily="34" charset="0"/>
            </a:endParaRPr>
          </a:p>
        </p:txBody>
      </p:sp>
    </p:spTree>
    <p:extLst>
      <p:ext uri="{BB962C8B-B14F-4D97-AF65-F5344CB8AC3E}">
        <p14:creationId xmlns:p14="http://schemas.microsoft.com/office/powerpoint/2010/main" val="315717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06BE5FE2-D50E-7F62-1686-4272976F3F1C}"/>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EF884919-DE66-3DAE-5A7D-8D082972D8B4}"/>
              </a:ext>
            </a:extLst>
          </p:cNvPr>
          <p:cNvSpPr>
            <a:spLocks noGrp="1"/>
          </p:cNvSpPr>
          <p:nvPr>
            <p:ph type="sldNum" sz="quarter" idx="4"/>
          </p:nvPr>
        </p:nvSpPr>
        <p:spPr/>
        <p:txBody>
          <a:bodyPr/>
          <a:lstStyle/>
          <a:p>
            <a:fld id="{F1CA634B-EE3A-F043-9605-67067B4CCBC4}" type="slidenum">
              <a:rPr lang="de-IT" smtClean="0"/>
              <a:pPr/>
              <a:t>12</a:t>
            </a:fld>
            <a:endParaRPr lang="de-IT" dirty="0"/>
          </a:p>
        </p:txBody>
      </p:sp>
      <p:sp>
        <p:nvSpPr>
          <p:cNvPr id="2" name="CasellaDiTesto 3">
            <a:extLst>
              <a:ext uri="{FF2B5EF4-FFF2-40B4-BE49-F238E27FC236}">
                <a16:creationId xmlns:a16="http://schemas.microsoft.com/office/drawing/2014/main" id="{E3CBE8BA-B33E-01EF-89DD-FFF420D1C49A}"/>
              </a:ext>
            </a:extLst>
          </p:cNvPr>
          <p:cNvSpPr txBox="1"/>
          <p:nvPr/>
        </p:nvSpPr>
        <p:spPr>
          <a:xfrm>
            <a:off x="748964" y="1120676"/>
            <a:ext cx="3360597" cy="4770537"/>
          </a:xfrm>
          <a:prstGeom prst="rect">
            <a:avLst/>
          </a:prstGeom>
          <a:noFill/>
        </p:spPr>
        <p:txBody>
          <a:bodyPr wrap="square" rtlCol="0">
            <a:spAutoFit/>
          </a:bodyPr>
          <a:lstStyle/>
          <a:p>
            <a:r>
              <a:rPr lang="it-IT" sz="1600" b="1" dirty="0">
                <a:latin typeface="Calibri" panose="020F0502020204030204" pitchFamily="34" charset="0"/>
                <a:cs typeface="Calibri" panose="020F0502020204030204" pitchFamily="34" charset="0"/>
              </a:rPr>
              <a:t>Quattro anni per:</a:t>
            </a:r>
          </a:p>
          <a:p>
            <a:endParaRPr lang="it-IT" sz="1600" b="1" dirty="0">
              <a:latin typeface="Calibri" panose="020F0502020204030204" pitchFamily="34" charset="0"/>
              <a:cs typeface="Calibri" panose="020F0502020204030204" pitchFamily="34" charset="0"/>
            </a:endParaRPr>
          </a:p>
          <a:p>
            <a:endParaRPr lang="it-IT" sz="1600" b="1"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La progettazione, la costruzione e la fornitura degli arredi (ad esclusione di quelli specialistici) di un Deposito di beni culturali – centro collezioni e ricerca con spazio espositivo con:</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un centro oggetti/deposito  </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una area laboratori per la ricerca, la conservazione ed  il restauro</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spazi per uffici</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un bistrot</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un auditorium</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un parcheggio pertinenziale interrato, destinato a visitatori e personale (37+37)</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sistemazione delle aree verdi circostanti la struttura.</a:t>
            </a:r>
          </a:p>
        </p:txBody>
      </p:sp>
      <p:sp>
        <p:nvSpPr>
          <p:cNvPr id="3" name="CasellaDiTesto 4">
            <a:extLst>
              <a:ext uri="{FF2B5EF4-FFF2-40B4-BE49-F238E27FC236}">
                <a16:creationId xmlns:a16="http://schemas.microsoft.com/office/drawing/2014/main" id="{53B0DA84-A254-8121-E524-73F2A9C03953}"/>
              </a:ext>
            </a:extLst>
          </p:cNvPr>
          <p:cNvSpPr txBox="1"/>
          <p:nvPr/>
        </p:nvSpPr>
        <p:spPr>
          <a:xfrm>
            <a:off x="2576563" y="332856"/>
            <a:ext cx="7500691" cy="461665"/>
          </a:xfrm>
          <a:prstGeom prst="rect">
            <a:avLst/>
          </a:prstGeom>
          <a:noFill/>
          <a:ln w="15875">
            <a:solidFill>
              <a:schemeClr val="tx1"/>
            </a:solidFill>
          </a:ln>
        </p:spPr>
        <p:txBody>
          <a:bodyPr wrap="square" rtlCol="0">
            <a:spAutoFit/>
          </a:bodyPr>
          <a:lstStyle/>
          <a:p>
            <a:r>
              <a:rPr lang="it-IT" sz="2400" b="1" dirty="0">
                <a:latin typeface="Calibri" panose="020F0502020204030204" pitchFamily="34" charset="0"/>
                <a:cs typeface="Calibri" panose="020F0502020204030204" pitchFamily="34" charset="0"/>
              </a:rPr>
              <a:t>Oggetto della concessione - </a:t>
            </a:r>
            <a:r>
              <a:rPr lang="it-IT" sz="2400" b="1" dirty="0" err="1">
                <a:latin typeface="Calibri" panose="020F0502020204030204" pitchFamily="34" charset="0"/>
                <a:cs typeface="Calibri" panose="020F0502020204030204" pitchFamily="34" charset="0"/>
              </a:rPr>
              <a:t>Gegenstand</a:t>
            </a:r>
            <a:r>
              <a:rPr lang="it-IT" sz="2400" b="1"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der</a:t>
            </a:r>
            <a:r>
              <a:rPr lang="it-IT" sz="2400" b="1"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Konzession</a:t>
            </a:r>
            <a:r>
              <a:rPr lang="it-IT" sz="2400" b="1" dirty="0">
                <a:latin typeface="Calibri" panose="020F0502020204030204" pitchFamily="34" charset="0"/>
                <a:cs typeface="Calibri" panose="020F0502020204030204" pitchFamily="34" charset="0"/>
              </a:rPr>
              <a:t>:</a:t>
            </a:r>
          </a:p>
        </p:txBody>
      </p:sp>
      <p:sp>
        <p:nvSpPr>
          <p:cNvPr id="6" name="CasellaDiTesto 5">
            <a:extLst>
              <a:ext uri="{FF2B5EF4-FFF2-40B4-BE49-F238E27FC236}">
                <a16:creationId xmlns:a16="http://schemas.microsoft.com/office/drawing/2014/main" id="{E1B6569E-B8EF-BF70-E36F-BBFDDE13B12A}"/>
              </a:ext>
            </a:extLst>
          </p:cNvPr>
          <p:cNvSpPr txBox="1"/>
          <p:nvPr/>
        </p:nvSpPr>
        <p:spPr>
          <a:xfrm>
            <a:off x="4497032" y="1156228"/>
            <a:ext cx="3474534" cy="4524315"/>
          </a:xfrm>
          <a:prstGeom prst="rect">
            <a:avLst/>
          </a:prstGeom>
          <a:noFill/>
        </p:spPr>
        <p:txBody>
          <a:bodyPr wrap="square" rtlCol="0">
            <a:spAutoFit/>
          </a:bodyPr>
          <a:lstStyle/>
          <a:p>
            <a:r>
              <a:rPr lang="it-IT" sz="1600" b="1" dirty="0">
                <a:latin typeface="Calibri" panose="020F0502020204030204" pitchFamily="34" charset="0"/>
                <a:cs typeface="Calibri" panose="020F0502020204030204" pitchFamily="34" charset="0"/>
              </a:rPr>
              <a:t>Diciassette anni di periodo di gestione della struttura che comprende:</a:t>
            </a:r>
          </a:p>
          <a:p>
            <a:endParaRPr lang="it-IT" sz="1600" b="1"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gestione della struttura;</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manutenzione ordinaria e straordinaria delle strutture;</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il facility ed energy management delle strutture realizzate;</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Il servizio di guardia e sicurezza 24 ore su 24 con servizio di reperibilità 24/7</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i sistemi di sorveglianza digitali</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logistica interna</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pulizia della struttura;</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gestione e cura del verde</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gestione del parcheggio</a:t>
            </a:r>
          </a:p>
          <a:p>
            <a:pPr marL="285750" lvl="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gestione dei rifiuti;</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la gestione del bistrot</a:t>
            </a:r>
          </a:p>
        </p:txBody>
      </p:sp>
      <p:sp>
        <p:nvSpPr>
          <p:cNvPr id="20" name="CasellaDiTesto 6">
            <a:extLst>
              <a:ext uri="{FF2B5EF4-FFF2-40B4-BE49-F238E27FC236}">
                <a16:creationId xmlns:a16="http://schemas.microsoft.com/office/drawing/2014/main" id="{C17828BE-2ECB-4AAD-37BB-01EC28EBCF59}"/>
              </a:ext>
            </a:extLst>
          </p:cNvPr>
          <p:cNvSpPr txBox="1"/>
          <p:nvPr/>
        </p:nvSpPr>
        <p:spPr>
          <a:xfrm>
            <a:off x="8545845" y="3202943"/>
            <a:ext cx="3474534" cy="1569660"/>
          </a:xfrm>
          <a:prstGeom prst="rect">
            <a:avLst/>
          </a:prstGeom>
          <a:noFill/>
        </p:spPr>
        <p:txBody>
          <a:bodyPr wrap="square" rtlCol="0">
            <a:spAutoFit/>
          </a:bodyPr>
          <a:lstStyle/>
          <a:p>
            <a:r>
              <a:rPr lang="it-IT" sz="1600" b="1" dirty="0">
                <a:latin typeface="Calibri" panose="020F0502020204030204" pitchFamily="34" charset="0"/>
                <a:cs typeface="Calibri" panose="020F0502020204030204" pitchFamily="34" charset="0"/>
              </a:rPr>
              <a:t>La Provincia diventa subito proprietaria del terreno.</a:t>
            </a:r>
          </a:p>
          <a:p>
            <a:endParaRPr lang="it-IT" sz="1600" b="1" dirty="0">
              <a:latin typeface="Calibri" panose="020F0502020204030204" pitchFamily="34" charset="0"/>
              <a:cs typeface="Calibri" panose="020F0502020204030204" pitchFamily="34" charset="0"/>
            </a:endParaRPr>
          </a:p>
          <a:p>
            <a:r>
              <a:rPr lang="it-IT" sz="1600" b="1" dirty="0">
                <a:latin typeface="Calibri" panose="020F0502020204030204" pitchFamily="34" charset="0"/>
                <a:cs typeface="Calibri" panose="020F0502020204030204" pitchFamily="34" charset="0"/>
              </a:rPr>
              <a:t>L’opera sarà ceduta alla Provincia senza ulteriori costi al termine del contratto.</a:t>
            </a:r>
          </a:p>
        </p:txBody>
      </p:sp>
      <p:sp>
        <p:nvSpPr>
          <p:cNvPr id="21" name="Freccia a destra 7">
            <a:extLst>
              <a:ext uri="{FF2B5EF4-FFF2-40B4-BE49-F238E27FC236}">
                <a16:creationId xmlns:a16="http://schemas.microsoft.com/office/drawing/2014/main" id="{07BB66E5-DB29-BD60-BFAE-BC721D1CD49C}"/>
              </a:ext>
            </a:extLst>
          </p:cNvPr>
          <p:cNvSpPr/>
          <p:nvPr/>
        </p:nvSpPr>
        <p:spPr>
          <a:xfrm>
            <a:off x="3883843" y="3761295"/>
            <a:ext cx="531858" cy="287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8">
            <a:extLst>
              <a:ext uri="{FF2B5EF4-FFF2-40B4-BE49-F238E27FC236}">
                <a16:creationId xmlns:a16="http://schemas.microsoft.com/office/drawing/2014/main" id="{E515D63E-0E1A-173B-14A2-46784B504B92}"/>
              </a:ext>
            </a:extLst>
          </p:cNvPr>
          <p:cNvSpPr/>
          <p:nvPr/>
        </p:nvSpPr>
        <p:spPr>
          <a:xfrm>
            <a:off x="7932656" y="3751565"/>
            <a:ext cx="531858" cy="287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89630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47C6F36-88C7-122B-6F61-A90546F13CD7}"/>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ECD3E405-B868-2D7A-D716-AA44AC1D03F2}"/>
              </a:ext>
            </a:extLst>
          </p:cNvPr>
          <p:cNvSpPr>
            <a:spLocks noGrp="1"/>
          </p:cNvSpPr>
          <p:nvPr>
            <p:ph type="sldNum" sz="quarter" idx="4"/>
          </p:nvPr>
        </p:nvSpPr>
        <p:spPr/>
        <p:txBody>
          <a:bodyPr/>
          <a:lstStyle/>
          <a:p>
            <a:fld id="{F1CA634B-EE3A-F043-9605-67067B4CCBC4}" type="slidenum">
              <a:rPr lang="de-IT" smtClean="0"/>
              <a:pPr/>
              <a:t>13</a:t>
            </a:fld>
            <a:endParaRPr lang="de-IT" dirty="0"/>
          </a:p>
        </p:txBody>
      </p:sp>
      <p:sp>
        <p:nvSpPr>
          <p:cNvPr id="2" name="CasellaDiTesto 3">
            <a:extLst>
              <a:ext uri="{FF2B5EF4-FFF2-40B4-BE49-F238E27FC236}">
                <a16:creationId xmlns:a16="http://schemas.microsoft.com/office/drawing/2014/main" id="{E0DB902B-14AC-35D5-BDB4-659CAF761DC5}"/>
              </a:ext>
            </a:extLst>
          </p:cNvPr>
          <p:cNvSpPr txBox="1"/>
          <p:nvPr/>
        </p:nvSpPr>
        <p:spPr>
          <a:xfrm>
            <a:off x="814196" y="1005630"/>
            <a:ext cx="4417680" cy="400110"/>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Valore complessivo dell’investimento</a:t>
            </a:r>
          </a:p>
        </p:txBody>
      </p:sp>
      <p:sp>
        <p:nvSpPr>
          <p:cNvPr id="3" name="CasellaDiTesto 4">
            <a:extLst>
              <a:ext uri="{FF2B5EF4-FFF2-40B4-BE49-F238E27FC236}">
                <a16:creationId xmlns:a16="http://schemas.microsoft.com/office/drawing/2014/main" id="{31DBC699-755C-9F98-0768-CAE1090A3461}"/>
              </a:ext>
            </a:extLst>
          </p:cNvPr>
          <p:cNvSpPr txBox="1"/>
          <p:nvPr/>
        </p:nvSpPr>
        <p:spPr>
          <a:xfrm>
            <a:off x="5425475" y="1005630"/>
            <a:ext cx="1776603" cy="400110"/>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85.560.155 €</a:t>
            </a:r>
          </a:p>
        </p:txBody>
      </p:sp>
      <p:sp>
        <p:nvSpPr>
          <p:cNvPr id="6" name="CasellaDiTesto 5">
            <a:extLst>
              <a:ext uri="{FF2B5EF4-FFF2-40B4-BE49-F238E27FC236}">
                <a16:creationId xmlns:a16="http://schemas.microsoft.com/office/drawing/2014/main" id="{393880BD-E270-DA4A-6B95-71A62D966C09}"/>
              </a:ext>
            </a:extLst>
          </p:cNvPr>
          <p:cNvSpPr txBox="1"/>
          <p:nvPr/>
        </p:nvSpPr>
        <p:spPr>
          <a:xfrm>
            <a:off x="814196" y="2622397"/>
            <a:ext cx="4417680" cy="707886"/>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Contributo pubblico per la realizzazione dell’opera da parte della PAB</a:t>
            </a:r>
          </a:p>
        </p:txBody>
      </p:sp>
      <p:sp>
        <p:nvSpPr>
          <p:cNvPr id="11" name="CasellaDiTesto 6">
            <a:extLst>
              <a:ext uri="{FF2B5EF4-FFF2-40B4-BE49-F238E27FC236}">
                <a16:creationId xmlns:a16="http://schemas.microsoft.com/office/drawing/2014/main" id="{6596F886-E334-94E7-5DD9-D4CE86C3005F}"/>
              </a:ext>
            </a:extLst>
          </p:cNvPr>
          <p:cNvSpPr txBox="1"/>
          <p:nvPr/>
        </p:nvSpPr>
        <p:spPr>
          <a:xfrm>
            <a:off x="5425475" y="2622397"/>
            <a:ext cx="1534651" cy="400110"/>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41.924.000 €</a:t>
            </a:r>
          </a:p>
        </p:txBody>
      </p:sp>
      <p:sp>
        <p:nvSpPr>
          <p:cNvPr id="12" name="CasellaDiTesto 7">
            <a:extLst>
              <a:ext uri="{FF2B5EF4-FFF2-40B4-BE49-F238E27FC236}">
                <a16:creationId xmlns:a16="http://schemas.microsoft.com/office/drawing/2014/main" id="{E072B9BE-C0CF-4358-F15F-8A8AECF5C24B}"/>
              </a:ext>
            </a:extLst>
          </p:cNvPr>
          <p:cNvSpPr txBox="1"/>
          <p:nvPr/>
        </p:nvSpPr>
        <p:spPr>
          <a:xfrm>
            <a:off x="814196" y="4404176"/>
            <a:ext cx="4417680" cy="707886"/>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Canone di disponibilità e di servizi a</a:t>
            </a:r>
          </a:p>
          <a:p>
            <a:r>
              <a:rPr lang="it-IT" sz="2000" b="1" dirty="0">
                <a:latin typeface="Calibri" panose="020F0502020204030204" pitchFamily="34" charset="0"/>
                <a:cs typeface="Calibri" panose="020F0502020204030204" pitchFamily="34" charset="0"/>
              </a:rPr>
              <a:t>carico della PAB dal 5° al 21° anno</a:t>
            </a:r>
          </a:p>
        </p:txBody>
      </p:sp>
      <p:sp>
        <p:nvSpPr>
          <p:cNvPr id="13" name="CasellaDiTesto 8">
            <a:extLst>
              <a:ext uri="{FF2B5EF4-FFF2-40B4-BE49-F238E27FC236}">
                <a16:creationId xmlns:a16="http://schemas.microsoft.com/office/drawing/2014/main" id="{D552F2CC-245A-3EB7-D8F0-334A388F53FC}"/>
              </a:ext>
            </a:extLst>
          </p:cNvPr>
          <p:cNvSpPr txBox="1"/>
          <p:nvPr/>
        </p:nvSpPr>
        <p:spPr>
          <a:xfrm>
            <a:off x="5425475" y="4404176"/>
            <a:ext cx="1776603" cy="861774"/>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da 6.774.866 €</a:t>
            </a:r>
          </a:p>
          <a:p>
            <a:r>
              <a:rPr lang="it-IT" sz="2000" b="1" dirty="0">
                <a:latin typeface="Calibri" panose="020F0502020204030204" pitchFamily="34" charset="0"/>
                <a:cs typeface="Calibri" panose="020F0502020204030204" pitchFamily="34" charset="0"/>
              </a:rPr>
              <a:t>a 7.302.307 € </a:t>
            </a:r>
            <a:r>
              <a:rPr lang="it-IT" sz="1000" b="1" dirty="0">
                <a:latin typeface="Calibri" panose="020F0502020204030204" pitchFamily="34" charset="0"/>
                <a:cs typeface="Calibri" panose="020F0502020204030204" pitchFamily="34" charset="0"/>
              </a:rPr>
              <a:t>(tasso di indicizzazione 2,00%)</a:t>
            </a:r>
          </a:p>
        </p:txBody>
      </p:sp>
      <p:sp>
        <p:nvSpPr>
          <p:cNvPr id="14" name="CasellaDiTesto 15">
            <a:extLst>
              <a:ext uri="{FF2B5EF4-FFF2-40B4-BE49-F238E27FC236}">
                <a16:creationId xmlns:a16="http://schemas.microsoft.com/office/drawing/2014/main" id="{414563AA-149C-B7FC-66E5-50C73BA98BEC}"/>
              </a:ext>
            </a:extLst>
          </p:cNvPr>
          <p:cNvSpPr txBox="1"/>
          <p:nvPr/>
        </p:nvSpPr>
        <p:spPr>
          <a:xfrm>
            <a:off x="814196" y="5709889"/>
            <a:ext cx="2732223" cy="276999"/>
          </a:xfrm>
          <a:prstGeom prst="rect">
            <a:avLst/>
          </a:prstGeom>
          <a:noFill/>
        </p:spPr>
        <p:txBody>
          <a:bodyPr wrap="none" rtlCol="0">
            <a:spAutoFit/>
          </a:bodyPr>
          <a:lstStyle/>
          <a:p>
            <a:r>
              <a:rPr lang="it-IT" sz="1200" b="1" u="sng" dirty="0"/>
              <a:t>Tutti i dati si intendono al netto dell’IVA</a:t>
            </a:r>
          </a:p>
        </p:txBody>
      </p:sp>
      <p:sp>
        <p:nvSpPr>
          <p:cNvPr id="15" name="Freccia a destra 11">
            <a:extLst>
              <a:ext uri="{FF2B5EF4-FFF2-40B4-BE49-F238E27FC236}">
                <a16:creationId xmlns:a16="http://schemas.microsoft.com/office/drawing/2014/main" id="{B9B09AC1-BAE0-D387-9701-787330598E06}"/>
              </a:ext>
            </a:extLst>
          </p:cNvPr>
          <p:cNvSpPr/>
          <p:nvPr/>
        </p:nvSpPr>
        <p:spPr>
          <a:xfrm rot="10800000">
            <a:off x="7345735" y="4762754"/>
            <a:ext cx="742258" cy="287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1D0F9191-E3BE-A922-E830-5F86DEEFBAAE}"/>
              </a:ext>
            </a:extLst>
          </p:cNvPr>
          <p:cNvSpPr txBox="1"/>
          <p:nvPr/>
        </p:nvSpPr>
        <p:spPr>
          <a:xfrm>
            <a:off x="8231651" y="4132553"/>
            <a:ext cx="3581121" cy="1631216"/>
          </a:xfrm>
          <a:prstGeom prst="rect">
            <a:avLst/>
          </a:prstGeom>
          <a:noFill/>
          <a:ln w="15875">
            <a:solidFill>
              <a:schemeClr val="tx1"/>
            </a:solidFill>
          </a:ln>
        </p:spPr>
        <p:txBody>
          <a:bodyPr wrap="square" rtlCol="0">
            <a:spAutoFit/>
          </a:bodyPr>
          <a:lstStyle/>
          <a:p>
            <a:r>
              <a:rPr lang="it-IT" sz="2000" b="1" dirty="0">
                <a:latin typeface="Calibri" panose="020F0502020204030204" pitchFamily="34" charset="0"/>
                <a:cs typeface="Calibri" panose="020F0502020204030204" pitchFamily="34" charset="0"/>
              </a:rPr>
              <a:t>Di cui circa 2.072.000 € costi di manutenzione, vigilanza, pulizia, energy e facility management, riaddebito utenze (riferito al 1° anno di gestione)</a:t>
            </a:r>
          </a:p>
        </p:txBody>
      </p:sp>
    </p:spTree>
    <p:extLst>
      <p:ext uri="{BB962C8B-B14F-4D97-AF65-F5344CB8AC3E}">
        <p14:creationId xmlns:p14="http://schemas.microsoft.com/office/powerpoint/2010/main" val="217244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AF3C7FAE-B846-1483-1DC1-579B232E77ED}"/>
              </a:ext>
            </a:extLst>
          </p:cNvPr>
          <p:cNvSpPr>
            <a:spLocks noGrp="1"/>
          </p:cNvSpPr>
          <p:nvPr>
            <p:ph type="ftr" sz="quarter" idx="3"/>
          </p:nvPr>
        </p:nvSpPr>
        <p:spPr/>
        <p:txBody>
          <a:bodyPr/>
          <a:lstStyle/>
          <a:p>
            <a:r>
              <a:rPr lang="de-DE"/>
              <a:t>Datum/data, Referent-Referentin/relatore-relatricie</a:t>
            </a:r>
            <a:endParaRPr lang="de-IT" dirty="0"/>
          </a:p>
        </p:txBody>
      </p:sp>
      <p:sp>
        <p:nvSpPr>
          <p:cNvPr id="5" name="Segnaposto numero diapositiva 4">
            <a:extLst>
              <a:ext uri="{FF2B5EF4-FFF2-40B4-BE49-F238E27FC236}">
                <a16:creationId xmlns:a16="http://schemas.microsoft.com/office/drawing/2014/main" id="{ECA5C210-4855-A433-4FAC-FF924F7121EB}"/>
              </a:ext>
            </a:extLst>
          </p:cNvPr>
          <p:cNvSpPr>
            <a:spLocks noGrp="1"/>
          </p:cNvSpPr>
          <p:nvPr>
            <p:ph type="sldNum" sz="quarter" idx="4"/>
          </p:nvPr>
        </p:nvSpPr>
        <p:spPr/>
        <p:txBody>
          <a:bodyPr/>
          <a:lstStyle/>
          <a:p>
            <a:fld id="{F1CA634B-EE3A-F043-9605-67067B4CCBC4}" type="slidenum">
              <a:rPr lang="de-IT" smtClean="0"/>
              <a:pPr/>
              <a:t>14</a:t>
            </a:fld>
            <a:endParaRPr lang="de-IT" dirty="0"/>
          </a:p>
        </p:txBody>
      </p:sp>
      <p:sp>
        <p:nvSpPr>
          <p:cNvPr id="7" name="CasellaDiTesto 7">
            <a:extLst>
              <a:ext uri="{FF2B5EF4-FFF2-40B4-BE49-F238E27FC236}">
                <a16:creationId xmlns:a16="http://schemas.microsoft.com/office/drawing/2014/main" id="{C2D4462B-67D6-8BF6-C076-BEFD9E38E6C1}"/>
              </a:ext>
            </a:extLst>
          </p:cNvPr>
          <p:cNvSpPr txBox="1"/>
          <p:nvPr/>
        </p:nvSpPr>
        <p:spPr>
          <a:xfrm>
            <a:off x="248723" y="2275769"/>
            <a:ext cx="3694320" cy="2554545"/>
          </a:xfrm>
          <a:prstGeom prst="rect">
            <a:avLst/>
          </a:prstGeom>
          <a:noFill/>
        </p:spPr>
        <p:txBody>
          <a:bodyPr wrap="square" rtlCol="0">
            <a:spAutoFit/>
          </a:bodyPr>
          <a:lstStyle/>
          <a:p>
            <a:pPr algn="just"/>
            <a:r>
              <a:rPr lang="it-IT" sz="2000" b="1" dirty="0">
                <a:latin typeface="Calibri" panose="020F0502020204030204" pitchFamily="34" charset="0"/>
                <a:cs typeface="Calibri" panose="020F0502020204030204" pitchFamily="34" charset="0"/>
              </a:rPr>
              <a:t>Considerando il valore dei rischi trasferiti a carico del privato, l’operazione attraverso PPP risulta più conveniente rispetto all’appalto tradizionale (per la medesima opera e la medesima gestione), per un valore di 15.245.000 €</a:t>
            </a:r>
          </a:p>
        </p:txBody>
      </p:sp>
      <p:graphicFrame>
        <p:nvGraphicFramePr>
          <p:cNvPr id="8" name="Diagramm 7">
            <a:extLst>
              <a:ext uri="{FF2B5EF4-FFF2-40B4-BE49-F238E27FC236}">
                <a16:creationId xmlns:a16="http://schemas.microsoft.com/office/drawing/2014/main" id="{7D143341-E3DA-42B7-6271-5B66DCE07927}"/>
              </a:ext>
            </a:extLst>
          </p:cNvPr>
          <p:cNvGraphicFramePr>
            <a:graphicFrameLocks/>
          </p:cNvGraphicFramePr>
          <p:nvPr>
            <p:extLst>
              <p:ext uri="{D42A27DB-BD31-4B8C-83A1-F6EECF244321}">
                <p14:modId xmlns:p14="http://schemas.microsoft.com/office/powerpoint/2010/main" val="1561430612"/>
              </p:ext>
            </p:extLst>
          </p:nvPr>
        </p:nvGraphicFramePr>
        <p:xfrm>
          <a:off x="4074764" y="1250967"/>
          <a:ext cx="7424314" cy="4767306"/>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a:extLst>
              <a:ext uri="{FF2B5EF4-FFF2-40B4-BE49-F238E27FC236}">
                <a16:creationId xmlns:a16="http://schemas.microsoft.com/office/drawing/2014/main" id="{C21B4A35-4985-1286-FADB-EEB4F41A22B4}"/>
              </a:ext>
            </a:extLst>
          </p:cNvPr>
          <p:cNvSpPr txBox="1"/>
          <p:nvPr/>
        </p:nvSpPr>
        <p:spPr>
          <a:xfrm>
            <a:off x="5754029" y="463622"/>
            <a:ext cx="4104597" cy="707886"/>
          </a:xfrm>
          <a:prstGeom prst="rect">
            <a:avLst/>
          </a:prstGeom>
          <a:noFill/>
          <a:ln w="15875">
            <a:solidFill>
              <a:schemeClr val="tx1"/>
            </a:solidFill>
          </a:ln>
        </p:spPr>
        <p:txBody>
          <a:bodyPr wrap="square" rtlCol="0">
            <a:spAutoFit/>
          </a:bodyPr>
          <a:lstStyle/>
          <a:p>
            <a:pPr algn="ctr"/>
            <a:r>
              <a:rPr lang="it-IT" sz="2000" b="1" dirty="0">
                <a:latin typeface="Calibri" panose="020F0502020204030204" pitchFamily="34" charset="0"/>
                <a:cs typeface="Calibri" panose="020F0502020204030204" pitchFamily="34" charset="0"/>
              </a:rPr>
              <a:t>PPP vs appalto tradizionale: </a:t>
            </a:r>
          </a:p>
          <a:p>
            <a:pPr algn="ctr"/>
            <a:r>
              <a:rPr lang="it-IT" sz="2000" b="1" dirty="0">
                <a:latin typeface="Calibri" panose="020F0502020204030204" pitchFamily="34" charset="0"/>
                <a:cs typeface="Calibri" panose="020F0502020204030204" pitchFamily="34" charset="0"/>
              </a:rPr>
              <a:t>Value for money (a flussi di cassa</a:t>
            </a:r>
            <a:r>
              <a:rPr lang="it-IT" b="1" dirty="0">
                <a:latin typeface="Century Gothic" panose="020B0502020202020204" pitchFamily="34" charset="0"/>
              </a:rPr>
              <a:t>)</a:t>
            </a:r>
          </a:p>
        </p:txBody>
      </p:sp>
    </p:spTree>
    <p:extLst>
      <p:ext uri="{BB962C8B-B14F-4D97-AF65-F5344CB8AC3E}">
        <p14:creationId xmlns:p14="http://schemas.microsoft.com/office/powerpoint/2010/main" val="2295217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32A7-FBA9-B1E5-A205-885DB7CAF5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E455B8-299D-33F5-F6DA-C492425AF780}"/>
              </a:ext>
            </a:extLst>
          </p:cNvPr>
          <p:cNvSpPr>
            <a:spLocks noGrp="1"/>
          </p:cNvSpPr>
          <p:nvPr>
            <p:ph type="ctrTitle"/>
          </p:nvPr>
        </p:nvSpPr>
        <p:spPr/>
        <p:txBody>
          <a:bodyPr>
            <a:normAutofit/>
          </a:bodyPr>
          <a:lstStyle/>
          <a:p>
            <a:r>
              <a:rPr lang="de-DE" dirty="0"/>
              <a:t>Philipp Achammer</a:t>
            </a:r>
            <a:endParaRPr lang="de-IT" dirty="0"/>
          </a:p>
        </p:txBody>
      </p:sp>
      <p:sp>
        <p:nvSpPr>
          <p:cNvPr id="3" name="Textplatzhalter 2">
            <a:extLst>
              <a:ext uri="{FF2B5EF4-FFF2-40B4-BE49-F238E27FC236}">
                <a16:creationId xmlns:a16="http://schemas.microsoft.com/office/drawing/2014/main" id="{AF3D976B-B178-44F4-72A7-937AD9853853}"/>
              </a:ext>
            </a:extLst>
          </p:cNvPr>
          <p:cNvSpPr>
            <a:spLocks noGrp="1"/>
          </p:cNvSpPr>
          <p:nvPr>
            <p:ph type="body" sz="quarter" idx="10"/>
          </p:nvPr>
        </p:nvSpPr>
        <p:spPr>
          <a:xfrm>
            <a:off x="1267113" y="5136203"/>
            <a:ext cx="10085099" cy="1318918"/>
          </a:xfrm>
        </p:spPr>
        <p:txBody>
          <a:bodyPr>
            <a:noAutofit/>
          </a:bodyPr>
          <a:lstStyle/>
          <a:p>
            <a:r>
              <a:rPr lang="de-DE" sz="1900" dirty="0"/>
              <a:t>Landesrat für Deutsche Bildung und Kultur, Bildungsförderung, Kulturgüter,  Innovation, Forschung, Universität und Museen</a:t>
            </a:r>
          </a:p>
          <a:p>
            <a:endParaRPr lang="de-DE" sz="1900" dirty="0"/>
          </a:p>
          <a:p>
            <a:r>
              <a:rPr lang="it-IT" sz="1900" dirty="0"/>
              <a:t>Assessore a Istruzione, Formazione e Cultura tedesca, Diritto allo studio, Beni culturali, Innovazione, Ricerca, Università e Musei</a:t>
            </a:r>
            <a:endParaRPr lang="de-DE" sz="1900" dirty="0"/>
          </a:p>
        </p:txBody>
      </p:sp>
    </p:spTree>
    <p:extLst>
      <p:ext uri="{BB962C8B-B14F-4D97-AF65-F5344CB8AC3E}">
        <p14:creationId xmlns:p14="http://schemas.microsoft.com/office/powerpoint/2010/main" val="75908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06E4B-5881-C837-E65F-C3C85E916746}"/>
              </a:ext>
            </a:extLst>
          </p:cNvPr>
          <p:cNvSpPr>
            <a:spLocks noGrp="1"/>
          </p:cNvSpPr>
          <p:nvPr>
            <p:ph type="title"/>
          </p:nvPr>
        </p:nvSpPr>
        <p:spPr>
          <a:xfrm>
            <a:off x="838200" y="734601"/>
            <a:ext cx="5041900" cy="538018"/>
          </a:xfrm>
        </p:spPr>
        <p:txBody>
          <a:bodyPr>
            <a:normAutofit/>
          </a:bodyPr>
          <a:lstStyle/>
          <a:p>
            <a:r>
              <a:rPr lang="de-DE" sz="3000" dirty="0"/>
              <a:t>Warum ein Kulturgüterdepot?</a:t>
            </a:r>
            <a:endParaRPr lang="de-IT" sz="3000" dirty="0"/>
          </a:p>
        </p:txBody>
      </p:sp>
      <p:sp>
        <p:nvSpPr>
          <p:cNvPr id="3" name="Inhaltsplatzhalter 2">
            <a:extLst>
              <a:ext uri="{FF2B5EF4-FFF2-40B4-BE49-F238E27FC236}">
                <a16:creationId xmlns:a16="http://schemas.microsoft.com/office/drawing/2014/main" id="{7C98775C-81E9-D27D-00C0-E05869B0AE74}"/>
              </a:ext>
            </a:extLst>
          </p:cNvPr>
          <p:cNvSpPr>
            <a:spLocks noGrp="1"/>
          </p:cNvSpPr>
          <p:nvPr>
            <p:ph idx="1"/>
          </p:nvPr>
        </p:nvSpPr>
        <p:spPr>
          <a:xfrm>
            <a:off x="838200" y="1677971"/>
            <a:ext cx="5041900" cy="4500153"/>
          </a:xfrm>
        </p:spPr>
        <p:txBody>
          <a:bodyPr/>
          <a:lstStyle/>
          <a:p>
            <a:pPr marL="342900" indent="-342900">
              <a:buFont typeface="Arial" panose="020B0604020202020204" pitchFamily="34" charset="0"/>
              <a:buChar char="•"/>
            </a:pPr>
            <a:r>
              <a:rPr lang="de-DE" dirty="0"/>
              <a:t>Zentrale Stelle: </a:t>
            </a:r>
            <a:r>
              <a:rPr lang="de-DE" b="1" dirty="0"/>
              <a:t>ein</a:t>
            </a:r>
            <a:r>
              <a:rPr lang="de-DE" dirty="0"/>
              <a:t> Depot im Landeseigentum statt vieler kleiner angemieteter Depots (    langfristige Kostenersparnis)</a:t>
            </a:r>
          </a:p>
          <a:p>
            <a:pPr marL="342900" indent="-342900">
              <a:buFont typeface="Arial" panose="020B0604020202020204" pitchFamily="34" charset="0"/>
              <a:buChar char="•"/>
            </a:pPr>
            <a:r>
              <a:rPr lang="de-DE" dirty="0"/>
              <a:t>Angemessene klimatische Bedingungen für die Lagerung</a:t>
            </a:r>
          </a:p>
          <a:p>
            <a:pPr marL="342900" indent="-342900">
              <a:buFont typeface="Arial" panose="020B0604020202020204" pitchFamily="34" charset="0"/>
              <a:buChar char="•"/>
            </a:pPr>
            <a:r>
              <a:rPr lang="de-DE" dirty="0"/>
              <a:t>Konservierung, Restaurierung</a:t>
            </a:r>
          </a:p>
          <a:p>
            <a:pPr marL="342900" indent="-342900">
              <a:buFont typeface="Arial" panose="020B0604020202020204" pitchFamily="34" charset="0"/>
              <a:buChar char="•"/>
            </a:pPr>
            <a:r>
              <a:rPr lang="de-DE" dirty="0"/>
              <a:t>Dokumentation von Geschichte</a:t>
            </a:r>
          </a:p>
          <a:p>
            <a:pPr marL="342900" indent="-342900">
              <a:buFont typeface="Arial" panose="020B0604020202020204" pitchFamily="34" charset="0"/>
              <a:buChar char="•"/>
            </a:pPr>
            <a:r>
              <a:rPr lang="de-DE" dirty="0"/>
              <a:t>Zugänglichkeit für Forschende</a:t>
            </a:r>
          </a:p>
          <a:p>
            <a:pPr marL="342900" indent="-342900">
              <a:buFont typeface="Arial" panose="020B0604020202020204" pitchFamily="34" charset="0"/>
              <a:buChar char="•"/>
            </a:pPr>
            <a:r>
              <a:rPr lang="de-DE" dirty="0"/>
              <a:t>Gewähren von Einblicken für die Bevölkerung</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IT" dirty="0"/>
          </a:p>
        </p:txBody>
      </p:sp>
      <p:sp>
        <p:nvSpPr>
          <p:cNvPr id="5" name="Foliennummernplatzhalter 4">
            <a:extLst>
              <a:ext uri="{FF2B5EF4-FFF2-40B4-BE49-F238E27FC236}">
                <a16:creationId xmlns:a16="http://schemas.microsoft.com/office/drawing/2014/main" id="{00F53026-BF52-394F-883B-8FE64696A0FD}"/>
              </a:ext>
            </a:extLst>
          </p:cNvPr>
          <p:cNvSpPr>
            <a:spLocks noGrp="1"/>
          </p:cNvSpPr>
          <p:nvPr>
            <p:ph type="sldNum" sz="quarter" idx="4"/>
          </p:nvPr>
        </p:nvSpPr>
        <p:spPr/>
        <p:txBody>
          <a:bodyPr/>
          <a:lstStyle/>
          <a:p>
            <a:fld id="{F1CA634B-EE3A-F043-9605-67067B4CCBC4}" type="slidenum">
              <a:rPr lang="de-IT" smtClean="0"/>
              <a:pPr/>
              <a:t>16</a:t>
            </a:fld>
            <a:endParaRPr lang="de-IT" dirty="0"/>
          </a:p>
        </p:txBody>
      </p:sp>
      <p:sp>
        <p:nvSpPr>
          <p:cNvPr id="6" name="Inhaltsplatzhalter 5">
            <a:extLst>
              <a:ext uri="{FF2B5EF4-FFF2-40B4-BE49-F238E27FC236}">
                <a16:creationId xmlns:a16="http://schemas.microsoft.com/office/drawing/2014/main" id="{613E40BF-2A6F-C4D6-17EC-56F829DD4392}"/>
              </a:ext>
            </a:extLst>
          </p:cNvPr>
          <p:cNvSpPr>
            <a:spLocks noGrp="1"/>
          </p:cNvSpPr>
          <p:nvPr>
            <p:ph idx="10"/>
          </p:nvPr>
        </p:nvSpPr>
        <p:spPr>
          <a:xfrm>
            <a:off x="6311899" y="1677967"/>
            <a:ext cx="5041900" cy="4500153"/>
          </a:xfrm>
        </p:spPr>
        <p:txBody>
          <a:bodyPr/>
          <a:lstStyle/>
          <a:p>
            <a:pPr marL="342900" indent="-342900">
              <a:buFont typeface="Arial" panose="020B0604020202020204" pitchFamily="34" charset="0"/>
              <a:buChar char="•"/>
            </a:pPr>
            <a:r>
              <a:rPr lang="it-IT" dirty="0"/>
              <a:t>Sede centralizzata: </a:t>
            </a:r>
            <a:r>
              <a:rPr lang="it-IT" b="1" dirty="0"/>
              <a:t>un</a:t>
            </a:r>
            <a:r>
              <a:rPr lang="it-IT" dirty="0"/>
              <a:t> deposito unico di proprietà provinciale anziché tanti piccoli depositi affittati (    risparmio costi a lungo termine)</a:t>
            </a:r>
          </a:p>
          <a:p>
            <a:pPr marL="342900" indent="-342900">
              <a:buFont typeface="Arial" panose="020B0604020202020204" pitchFamily="34" charset="0"/>
              <a:buChar char="•"/>
            </a:pPr>
            <a:r>
              <a:rPr lang="it-IT" dirty="0"/>
              <a:t>Condizioni climatiche adeguate per il deposito degli oggetti</a:t>
            </a:r>
          </a:p>
          <a:p>
            <a:pPr marL="342900" indent="-342900">
              <a:buFont typeface="Arial" panose="020B0604020202020204" pitchFamily="34" charset="0"/>
              <a:buChar char="•"/>
            </a:pPr>
            <a:r>
              <a:rPr lang="it-IT" dirty="0"/>
              <a:t>Conservazione e restauro</a:t>
            </a:r>
          </a:p>
          <a:p>
            <a:pPr marL="342900" indent="-342900">
              <a:buFont typeface="Arial" panose="020B0604020202020204" pitchFamily="34" charset="0"/>
              <a:buChar char="•"/>
            </a:pPr>
            <a:r>
              <a:rPr lang="it-IT" dirty="0"/>
              <a:t>Documentazione della storia</a:t>
            </a:r>
          </a:p>
          <a:p>
            <a:pPr marL="342900" indent="-342900">
              <a:buFont typeface="Arial" panose="020B0604020202020204" pitchFamily="34" charset="0"/>
              <a:buChar char="•"/>
            </a:pPr>
            <a:r>
              <a:rPr lang="it-IT" dirty="0"/>
              <a:t>Accessibilità per ricercatori</a:t>
            </a:r>
          </a:p>
          <a:p>
            <a:pPr marL="342900" indent="-342900">
              <a:buFont typeface="Arial" panose="020B0604020202020204" pitchFamily="34" charset="0"/>
              <a:buChar char="•"/>
            </a:pPr>
            <a:r>
              <a:rPr lang="it-IT" dirty="0"/>
              <a:t>Possibilità di prendere visione per la popolazione</a:t>
            </a:r>
            <a:endParaRPr lang="de-IT" dirty="0"/>
          </a:p>
        </p:txBody>
      </p:sp>
      <p:sp>
        <p:nvSpPr>
          <p:cNvPr id="8" name="Pfeil: nach rechts 7">
            <a:extLst>
              <a:ext uri="{FF2B5EF4-FFF2-40B4-BE49-F238E27FC236}">
                <a16:creationId xmlns:a16="http://schemas.microsoft.com/office/drawing/2014/main" id="{6701112C-CE82-4E39-8488-FE4901473605}"/>
              </a:ext>
            </a:extLst>
          </p:cNvPr>
          <p:cNvSpPr/>
          <p:nvPr/>
        </p:nvSpPr>
        <p:spPr>
          <a:xfrm>
            <a:off x="3968685" y="2432116"/>
            <a:ext cx="226242" cy="150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8172136F-5F12-E937-DFA5-6530AD0DC4DD}"/>
              </a:ext>
            </a:extLst>
          </p:cNvPr>
          <p:cNvSpPr txBox="1">
            <a:spLocks/>
          </p:cNvSpPr>
          <p:nvPr/>
        </p:nvSpPr>
        <p:spPr>
          <a:xfrm>
            <a:off x="6311899" y="734601"/>
            <a:ext cx="5041900" cy="61343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sz="3000" dirty="0"/>
              <a:t>A </a:t>
            </a:r>
            <a:r>
              <a:rPr lang="de-DE" sz="3000" dirty="0" err="1"/>
              <a:t>cosa</a:t>
            </a:r>
            <a:r>
              <a:rPr lang="de-DE" sz="3000" dirty="0"/>
              <a:t> </a:t>
            </a:r>
            <a:r>
              <a:rPr lang="de-DE" sz="3000" dirty="0" err="1"/>
              <a:t>serve</a:t>
            </a:r>
            <a:r>
              <a:rPr lang="de-DE" sz="3000" dirty="0"/>
              <a:t> il </a:t>
            </a:r>
            <a:r>
              <a:rPr lang="de-DE" sz="3000" dirty="0" err="1"/>
              <a:t>deposito</a:t>
            </a:r>
            <a:r>
              <a:rPr lang="de-DE" sz="3000" dirty="0"/>
              <a:t>?</a:t>
            </a:r>
            <a:endParaRPr lang="de-IT" sz="3000" dirty="0"/>
          </a:p>
        </p:txBody>
      </p:sp>
      <p:sp>
        <p:nvSpPr>
          <p:cNvPr id="10" name="Pfeil: nach rechts 9">
            <a:extLst>
              <a:ext uri="{FF2B5EF4-FFF2-40B4-BE49-F238E27FC236}">
                <a16:creationId xmlns:a16="http://schemas.microsoft.com/office/drawing/2014/main" id="{F8649503-6FB5-1B14-5BE1-09EF97156D71}"/>
              </a:ext>
            </a:extLst>
          </p:cNvPr>
          <p:cNvSpPr/>
          <p:nvPr/>
        </p:nvSpPr>
        <p:spPr>
          <a:xfrm>
            <a:off x="9654619" y="2432115"/>
            <a:ext cx="226242" cy="150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60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A7D8-0B81-AF86-BD9A-2EC77A248E7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5BD0F2-6160-8638-0899-06BF6803A379}"/>
              </a:ext>
            </a:extLst>
          </p:cNvPr>
          <p:cNvSpPr>
            <a:spLocks noGrp="1"/>
          </p:cNvSpPr>
          <p:nvPr>
            <p:ph idx="1"/>
          </p:nvPr>
        </p:nvSpPr>
        <p:spPr/>
        <p:txBody>
          <a:bodyPr/>
          <a:lstStyle/>
          <a:p>
            <a:r>
              <a:rPr lang="de-DE" dirty="0"/>
              <a:t>Objekte kommen u.a. aus den folgenden Bereichen:</a:t>
            </a:r>
          </a:p>
          <a:p>
            <a:endParaRPr lang="de-DE" dirty="0"/>
          </a:p>
          <a:p>
            <a:pPr marL="342900" indent="-342900">
              <a:buFont typeface="Arial" panose="020B0604020202020204" pitchFamily="34" charset="0"/>
              <a:buChar char="•"/>
            </a:pPr>
            <a:r>
              <a:rPr lang="de-DE" dirty="0"/>
              <a:t>Kunstbestände des Landes</a:t>
            </a:r>
          </a:p>
          <a:p>
            <a:pPr marL="342900" indent="-342900">
              <a:buFont typeface="Arial" panose="020B0604020202020204" pitchFamily="34" charset="0"/>
              <a:buChar char="•"/>
            </a:pPr>
            <a:r>
              <a:rPr lang="de-DE" dirty="0"/>
              <a:t>Südtiroler Landesmuseen</a:t>
            </a:r>
          </a:p>
          <a:p>
            <a:pPr marL="342900" indent="-342900">
              <a:buFont typeface="Arial" panose="020B0604020202020204" pitchFamily="34" charset="0"/>
              <a:buChar char="•"/>
            </a:pPr>
            <a:r>
              <a:rPr lang="de-DE" dirty="0"/>
              <a:t>Museion</a:t>
            </a:r>
          </a:p>
          <a:p>
            <a:pPr marL="342900" indent="-342900">
              <a:buFont typeface="Arial" panose="020B0604020202020204" pitchFamily="34" charset="0"/>
              <a:buChar char="•"/>
            </a:pPr>
            <a:r>
              <a:rPr lang="de-DE" dirty="0"/>
              <a:t>Archäologie</a:t>
            </a:r>
          </a:p>
          <a:p>
            <a:pPr marL="342900" indent="-342900">
              <a:buFont typeface="Arial" panose="020B0604020202020204" pitchFamily="34" charset="0"/>
              <a:buChar char="•"/>
            </a:pPr>
            <a:r>
              <a:rPr lang="de-DE" dirty="0"/>
              <a:t>Film und Medien</a:t>
            </a:r>
          </a:p>
          <a:p>
            <a:endParaRPr lang="de-IT" dirty="0"/>
          </a:p>
        </p:txBody>
      </p:sp>
      <p:sp>
        <p:nvSpPr>
          <p:cNvPr id="5" name="Foliennummernplatzhalter 4">
            <a:extLst>
              <a:ext uri="{FF2B5EF4-FFF2-40B4-BE49-F238E27FC236}">
                <a16:creationId xmlns:a16="http://schemas.microsoft.com/office/drawing/2014/main" id="{CA6A9AE9-D7E5-F619-99AB-68A95AAE49D4}"/>
              </a:ext>
            </a:extLst>
          </p:cNvPr>
          <p:cNvSpPr>
            <a:spLocks noGrp="1"/>
          </p:cNvSpPr>
          <p:nvPr>
            <p:ph type="sldNum" sz="quarter" idx="4"/>
          </p:nvPr>
        </p:nvSpPr>
        <p:spPr/>
        <p:txBody>
          <a:bodyPr/>
          <a:lstStyle/>
          <a:p>
            <a:fld id="{F1CA634B-EE3A-F043-9605-67067B4CCBC4}" type="slidenum">
              <a:rPr lang="de-IT" smtClean="0"/>
              <a:pPr/>
              <a:t>17</a:t>
            </a:fld>
            <a:endParaRPr lang="de-IT" dirty="0"/>
          </a:p>
        </p:txBody>
      </p:sp>
      <p:sp>
        <p:nvSpPr>
          <p:cNvPr id="6" name="Inhaltsplatzhalter 5">
            <a:extLst>
              <a:ext uri="{FF2B5EF4-FFF2-40B4-BE49-F238E27FC236}">
                <a16:creationId xmlns:a16="http://schemas.microsoft.com/office/drawing/2014/main" id="{CABA565C-203B-CFAC-6702-18B03D6C2276}"/>
              </a:ext>
            </a:extLst>
          </p:cNvPr>
          <p:cNvSpPr>
            <a:spLocks noGrp="1"/>
          </p:cNvSpPr>
          <p:nvPr>
            <p:ph idx="10"/>
          </p:nvPr>
        </p:nvSpPr>
        <p:spPr/>
        <p:txBody>
          <a:bodyPr/>
          <a:lstStyle/>
          <a:p>
            <a:r>
              <a:rPr lang="de-DE" dirty="0" err="1"/>
              <a:t>Gli</a:t>
            </a:r>
            <a:r>
              <a:rPr lang="de-DE" dirty="0"/>
              <a:t> oggetti destinati al deposito beni culturali </a:t>
            </a:r>
            <a:r>
              <a:rPr lang="de-DE" dirty="0" err="1"/>
              <a:t>provengono</a:t>
            </a:r>
            <a:r>
              <a:rPr lang="de-DE" dirty="0"/>
              <a:t>, </a:t>
            </a:r>
            <a:r>
              <a:rPr lang="de-DE" dirty="0" err="1"/>
              <a:t>tra</a:t>
            </a:r>
            <a:r>
              <a:rPr lang="de-DE" dirty="0"/>
              <a:t> </a:t>
            </a:r>
            <a:r>
              <a:rPr lang="de-DE" dirty="0" err="1"/>
              <a:t>l‘altro</a:t>
            </a:r>
            <a:r>
              <a:rPr lang="de-DE" dirty="0"/>
              <a:t>, </a:t>
            </a:r>
            <a:r>
              <a:rPr lang="de-DE" dirty="0" err="1"/>
              <a:t>dai</a:t>
            </a:r>
            <a:r>
              <a:rPr lang="de-DE" dirty="0"/>
              <a:t> seguenti </a:t>
            </a:r>
            <a:r>
              <a:rPr lang="de-DE" dirty="0" err="1"/>
              <a:t>ambiti</a:t>
            </a:r>
            <a:r>
              <a:rPr lang="de-DE" dirty="0"/>
              <a:t>: </a:t>
            </a:r>
          </a:p>
          <a:p>
            <a:pPr marL="342900" indent="-342900">
              <a:buFont typeface="Arial" panose="020B0604020202020204" pitchFamily="34" charset="0"/>
              <a:buChar char="•"/>
            </a:pPr>
            <a:r>
              <a:rPr lang="de-DE" dirty="0"/>
              <a:t>Beni culturali della </a:t>
            </a:r>
            <a:r>
              <a:rPr lang="de-DE" dirty="0" err="1"/>
              <a:t>provincia</a:t>
            </a:r>
            <a:r>
              <a:rPr lang="de-DE" dirty="0"/>
              <a:t> </a:t>
            </a:r>
          </a:p>
          <a:p>
            <a:pPr marL="342900" indent="-342900">
              <a:buFont typeface="Arial" panose="020B0604020202020204" pitchFamily="34" charset="0"/>
              <a:buChar char="•"/>
            </a:pPr>
            <a:r>
              <a:rPr lang="de-DE" dirty="0"/>
              <a:t>Musei provinciali</a:t>
            </a:r>
          </a:p>
          <a:p>
            <a:pPr marL="342900" indent="-342900">
              <a:buFont typeface="Arial" panose="020B0604020202020204" pitchFamily="34" charset="0"/>
              <a:buChar char="•"/>
            </a:pPr>
            <a:r>
              <a:rPr lang="de-DE" dirty="0"/>
              <a:t>Museion</a:t>
            </a:r>
          </a:p>
          <a:p>
            <a:pPr marL="342900" indent="-342900">
              <a:buFont typeface="Arial" panose="020B0604020202020204" pitchFamily="34" charset="0"/>
              <a:buChar char="•"/>
            </a:pPr>
            <a:r>
              <a:rPr lang="de-DE" dirty="0"/>
              <a:t>Archeologia</a:t>
            </a:r>
          </a:p>
          <a:p>
            <a:pPr marL="342900" indent="-342900">
              <a:buFont typeface="Arial" panose="020B0604020202020204" pitchFamily="34" charset="0"/>
              <a:buChar char="•"/>
            </a:pPr>
            <a:r>
              <a:rPr lang="de-DE" dirty="0"/>
              <a:t>Film e media</a:t>
            </a:r>
            <a:endParaRPr lang="de-IT" dirty="0"/>
          </a:p>
          <a:p>
            <a:endParaRPr lang="de-IT" dirty="0"/>
          </a:p>
        </p:txBody>
      </p:sp>
      <p:sp>
        <p:nvSpPr>
          <p:cNvPr id="9" name="Titel 1">
            <a:extLst>
              <a:ext uri="{FF2B5EF4-FFF2-40B4-BE49-F238E27FC236}">
                <a16:creationId xmlns:a16="http://schemas.microsoft.com/office/drawing/2014/main" id="{582EF58C-9D84-E463-1D25-27843656E53A}"/>
              </a:ext>
            </a:extLst>
          </p:cNvPr>
          <p:cNvSpPr>
            <a:spLocks noGrp="1"/>
          </p:cNvSpPr>
          <p:nvPr>
            <p:ph type="title"/>
          </p:nvPr>
        </p:nvSpPr>
        <p:spPr>
          <a:xfrm>
            <a:off x="838200" y="734601"/>
            <a:ext cx="5041900" cy="538018"/>
          </a:xfrm>
        </p:spPr>
        <p:txBody>
          <a:bodyPr>
            <a:normAutofit/>
          </a:bodyPr>
          <a:lstStyle/>
          <a:p>
            <a:r>
              <a:rPr lang="de-DE" sz="3000" dirty="0"/>
              <a:t>Objekte im Kulturgüterdepot</a:t>
            </a:r>
            <a:endParaRPr lang="de-IT" sz="3000" dirty="0"/>
          </a:p>
        </p:txBody>
      </p:sp>
      <p:sp>
        <p:nvSpPr>
          <p:cNvPr id="10" name="Titel 1">
            <a:extLst>
              <a:ext uri="{FF2B5EF4-FFF2-40B4-BE49-F238E27FC236}">
                <a16:creationId xmlns:a16="http://schemas.microsoft.com/office/drawing/2014/main" id="{420FFF68-9DFF-8BC2-380E-2B9B9CAEE339}"/>
              </a:ext>
            </a:extLst>
          </p:cNvPr>
          <p:cNvSpPr txBox="1">
            <a:spLocks/>
          </p:cNvSpPr>
          <p:nvPr/>
        </p:nvSpPr>
        <p:spPr>
          <a:xfrm>
            <a:off x="6311898" y="734601"/>
            <a:ext cx="5405620" cy="53801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sz="3000" dirty="0"/>
              <a:t>Oggetti </a:t>
            </a:r>
            <a:r>
              <a:rPr lang="de-DE" sz="3000" dirty="0" err="1"/>
              <a:t>nel</a:t>
            </a:r>
            <a:r>
              <a:rPr lang="de-DE" sz="3000" dirty="0"/>
              <a:t> deposito beni culturali</a:t>
            </a:r>
            <a:endParaRPr lang="de-IT" sz="3000" dirty="0"/>
          </a:p>
        </p:txBody>
      </p:sp>
    </p:spTree>
    <p:extLst>
      <p:ext uri="{BB962C8B-B14F-4D97-AF65-F5344CB8AC3E}">
        <p14:creationId xmlns:p14="http://schemas.microsoft.com/office/powerpoint/2010/main" val="224739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E335-0A42-6F19-5DC8-BF4C7FD573AF}"/>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098305CD-B8A2-4002-A7EE-E995717CFF6D}"/>
              </a:ext>
            </a:extLst>
          </p:cNvPr>
          <p:cNvSpPr>
            <a:spLocks noGrp="1"/>
          </p:cNvSpPr>
          <p:nvPr>
            <p:ph type="title"/>
          </p:nvPr>
        </p:nvSpPr>
        <p:spPr>
          <a:xfrm>
            <a:off x="838201" y="770029"/>
            <a:ext cx="3017362" cy="607749"/>
          </a:xfrm>
        </p:spPr>
        <p:txBody>
          <a:bodyPr/>
          <a:lstStyle/>
          <a:p>
            <a:r>
              <a:rPr lang="de-DE" dirty="0"/>
              <a:t>Kunstbestände</a:t>
            </a:r>
            <a:endParaRPr lang="de-IT" dirty="0"/>
          </a:p>
        </p:txBody>
      </p:sp>
      <p:sp>
        <p:nvSpPr>
          <p:cNvPr id="13" name="Inhaltsplatzhalter 2">
            <a:extLst>
              <a:ext uri="{FF2B5EF4-FFF2-40B4-BE49-F238E27FC236}">
                <a16:creationId xmlns:a16="http://schemas.microsoft.com/office/drawing/2014/main" id="{A6A539FF-DD02-AFE9-E646-92CAEEEB63D5}"/>
              </a:ext>
            </a:extLst>
          </p:cNvPr>
          <p:cNvSpPr>
            <a:spLocks noGrp="1"/>
          </p:cNvSpPr>
          <p:nvPr>
            <p:ph idx="1"/>
          </p:nvPr>
        </p:nvSpPr>
        <p:spPr>
          <a:xfrm>
            <a:off x="837045" y="1518148"/>
            <a:ext cx="4790757" cy="4675261"/>
          </a:xfrm>
        </p:spPr>
        <p:txBody>
          <a:bodyPr>
            <a:noAutofit/>
          </a:bodyPr>
          <a:lstStyle/>
          <a:p>
            <a:pPr marL="342900" indent="-342900">
              <a:buFont typeface="Arial" panose="020B0604020202020204" pitchFamily="34" charset="0"/>
              <a:buChar char="•"/>
            </a:pPr>
            <a:r>
              <a:rPr lang="de-DE" sz="2000" b="1" dirty="0"/>
              <a:t>Kunstankäufe des Landes</a:t>
            </a:r>
          </a:p>
          <a:p>
            <a:r>
              <a:rPr lang="de-DE" sz="2000" dirty="0"/>
              <a:t>u.a. Werke von Lois </a:t>
            </a:r>
            <a:r>
              <a:rPr lang="de-DE" sz="2000" dirty="0" err="1"/>
              <a:t>Anvidalfarei</a:t>
            </a:r>
            <a:r>
              <a:rPr lang="de-DE" sz="2000" dirty="0"/>
              <a:t>, Claudia </a:t>
            </a:r>
            <a:r>
              <a:rPr lang="de-DE" sz="2000" dirty="0" err="1"/>
              <a:t>Barcheri</a:t>
            </a:r>
            <a:r>
              <a:rPr lang="de-DE" sz="2000" dirty="0"/>
              <a:t>, Gotthard </a:t>
            </a:r>
            <a:r>
              <a:rPr lang="de-DE" sz="2000" dirty="0" err="1"/>
              <a:t>Bonell</a:t>
            </a:r>
            <a:r>
              <a:rPr lang="de-DE" sz="2000" dirty="0"/>
              <a:t>, Robert </a:t>
            </a:r>
            <a:r>
              <a:rPr lang="de-DE" sz="2000" dirty="0" err="1"/>
              <a:t>Bosisio</a:t>
            </a:r>
            <a:r>
              <a:rPr lang="de-DE" sz="2000" dirty="0"/>
              <a:t>, Peter </a:t>
            </a:r>
            <a:r>
              <a:rPr lang="de-DE" sz="2000" dirty="0" err="1"/>
              <a:t>Fellin</a:t>
            </a:r>
            <a:r>
              <a:rPr lang="de-DE" sz="2000" dirty="0"/>
              <a:t>, Ingrid Hora, Markus </a:t>
            </a:r>
            <a:r>
              <a:rPr lang="de-DE" sz="2000" dirty="0" err="1"/>
              <a:t>Vallazza</a:t>
            </a:r>
            <a:endParaRPr lang="de-DE" sz="2000" dirty="0"/>
          </a:p>
          <a:p>
            <a:pPr marL="342900" indent="-342900">
              <a:buFont typeface="Arial" panose="020B0604020202020204" pitchFamily="34" charset="0"/>
              <a:buChar char="•"/>
            </a:pPr>
            <a:r>
              <a:rPr lang="de-DE" sz="2000" b="1" dirty="0"/>
              <a:t>Unterberger-Sammlung</a:t>
            </a:r>
            <a:r>
              <a:rPr lang="de-DE" sz="2000" dirty="0"/>
              <a:t> (vom Land 2001 erworben)</a:t>
            </a:r>
          </a:p>
          <a:p>
            <a:r>
              <a:rPr lang="de-DE" sz="2000" dirty="0"/>
              <a:t> Sammlung mit Werken aus dem späten 19.und frühen 20. Jh., u.a. mit Werken von Franz von Defregger, Hugo Engl, Franz Richard Unterberger, Gottfried </a:t>
            </a:r>
            <a:r>
              <a:rPr lang="de-DE" sz="2000" dirty="0" err="1"/>
              <a:t>Seelos</a:t>
            </a:r>
            <a:r>
              <a:rPr lang="de-DE" sz="2000" dirty="0"/>
              <a:t>, Leo Putz</a:t>
            </a:r>
          </a:p>
          <a:p>
            <a:pPr marL="342900" indent="-342900">
              <a:buFont typeface="Arial" panose="020B0604020202020204" pitchFamily="34" charset="0"/>
              <a:buChar char="•"/>
            </a:pPr>
            <a:r>
              <a:rPr lang="de-DE" sz="2000" b="1" dirty="0"/>
              <a:t>Sammlung </a:t>
            </a:r>
            <a:r>
              <a:rPr lang="de-DE" sz="2000" b="1" dirty="0" err="1"/>
              <a:t>Eccel</a:t>
            </a:r>
            <a:r>
              <a:rPr lang="de-DE" sz="2000" b="1" dirty="0"/>
              <a:t> Kreuzer</a:t>
            </a:r>
          </a:p>
          <a:p>
            <a:r>
              <a:rPr lang="de-DE" sz="2000" dirty="0"/>
              <a:t>vollständigste bestehende Sammlung von Werken von Künstler/innen der Euregio des 20. Jahrhunderts</a:t>
            </a:r>
            <a:endParaRPr lang="de-IT" sz="2000" dirty="0"/>
          </a:p>
        </p:txBody>
      </p:sp>
      <p:sp>
        <p:nvSpPr>
          <p:cNvPr id="5" name="Foliennummernplatzhalter 4">
            <a:extLst>
              <a:ext uri="{FF2B5EF4-FFF2-40B4-BE49-F238E27FC236}">
                <a16:creationId xmlns:a16="http://schemas.microsoft.com/office/drawing/2014/main" id="{89B33DC4-C981-B93A-E119-58A3F2902154}"/>
              </a:ext>
            </a:extLst>
          </p:cNvPr>
          <p:cNvSpPr>
            <a:spLocks noGrp="1"/>
          </p:cNvSpPr>
          <p:nvPr>
            <p:ph type="sldNum" sz="quarter" idx="4"/>
          </p:nvPr>
        </p:nvSpPr>
        <p:spPr/>
        <p:txBody>
          <a:bodyPr/>
          <a:lstStyle/>
          <a:p>
            <a:fld id="{F1CA634B-EE3A-F043-9605-67067B4CCBC4}" type="slidenum">
              <a:rPr lang="de-IT" smtClean="0"/>
              <a:pPr/>
              <a:t>18</a:t>
            </a:fld>
            <a:endParaRPr lang="de-IT" dirty="0"/>
          </a:p>
        </p:txBody>
      </p:sp>
      <p:sp>
        <p:nvSpPr>
          <p:cNvPr id="3" name="Titel 1">
            <a:extLst>
              <a:ext uri="{FF2B5EF4-FFF2-40B4-BE49-F238E27FC236}">
                <a16:creationId xmlns:a16="http://schemas.microsoft.com/office/drawing/2014/main" id="{E98817F8-ED0C-C21F-36CA-13BBCD2ABCCB}"/>
              </a:ext>
            </a:extLst>
          </p:cNvPr>
          <p:cNvSpPr txBox="1">
            <a:spLocks/>
          </p:cNvSpPr>
          <p:nvPr/>
        </p:nvSpPr>
        <p:spPr>
          <a:xfrm>
            <a:off x="6096000" y="770029"/>
            <a:ext cx="5120087"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Patrimonio</a:t>
            </a:r>
            <a:r>
              <a:rPr lang="de-DE" dirty="0"/>
              <a:t> </a:t>
            </a:r>
            <a:r>
              <a:rPr lang="de-DE" dirty="0" err="1"/>
              <a:t>beni</a:t>
            </a:r>
            <a:r>
              <a:rPr lang="de-DE" dirty="0"/>
              <a:t> </a:t>
            </a:r>
            <a:r>
              <a:rPr lang="de-DE" dirty="0" err="1"/>
              <a:t>artistici</a:t>
            </a:r>
            <a:endParaRPr lang="de-IT" dirty="0"/>
          </a:p>
        </p:txBody>
      </p:sp>
      <p:sp>
        <p:nvSpPr>
          <p:cNvPr id="6" name="Inhaltsplatzhalter 2">
            <a:extLst>
              <a:ext uri="{FF2B5EF4-FFF2-40B4-BE49-F238E27FC236}">
                <a16:creationId xmlns:a16="http://schemas.microsoft.com/office/drawing/2014/main" id="{25D01FF3-1C9D-A840-619C-91B6E75F3C01}"/>
              </a:ext>
            </a:extLst>
          </p:cNvPr>
          <p:cNvSpPr txBox="1">
            <a:spLocks/>
          </p:cNvSpPr>
          <p:nvPr/>
        </p:nvSpPr>
        <p:spPr>
          <a:xfrm>
            <a:off x="6174187" y="1518147"/>
            <a:ext cx="5041900" cy="467526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2000" b="1" dirty="0"/>
              <a:t>Oggetti </a:t>
            </a:r>
            <a:r>
              <a:rPr lang="de-DE" sz="2000" b="1" dirty="0" err="1"/>
              <a:t>acquistati</a:t>
            </a:r>
            <a:r>
              <a:rPr lang="de-DE" sz="2000" b="1" dirty="0"/>
              <a:t> </a:t>
            </a:r>
            <a:r>
              <a:rPr lang="de-DE" sz="2000" b="1" dirty="0" err="1"/>
              <a:t>dalla</a:t>
            </a:r>
            <a:r>
              <a:rPr lang="de-DE" sz="2000" b="1" dirty="0"/>
              <a:t> </a:t>
            </a:r>
            <a:r>
              <a:rPr lang="de-DE" sz="2000" b="1" dirty="0" err="1"/>
              <a:t>provincia</a:t>
            </a:r>
            <a:endParaRPr lang="de-DE" sz="2000" b="1" dirty="0"/>
          </a:p>
          <a:p>
            <a:r>
              <a:rPr lang="de-DE" sz="2000" dirty="0" err="1"/>
              <a:t>tra</a:t>
            </a:r>
            <a:r>
              <a:rPr lang="de-DE" sz="2000" dirty="0"/>
              <a:t> </a:t>
            </a:r>
            <a:r>
              <a:rPr lang="de-DE" sz="2000" dirty="0" err="1"/>
              <a:t>l‘altro</a:t>
            </a:r>
            <a:r>
              <a:rPr lang="de-DE" sz="2000" dirty="0"/>
              <a:t> oggetti di Lois </a:t>
            </a:r>
            <a:r>
              <a:rPr lang="de-DE" sz="2000" dirty="0" err="1"/>
              <a:t>Anvidalfarei</a:t>
            </a:r>
            <a:r>
              <a:rPr lang="de-DE" sz="2000" dirty="0"/>
              <a:t>, Claudia </a:t>
            </a:r>
            <a:r>
              <a:rPr lang="de-DE" sz="2000" dirty="0" err="1"/>
              <a:t>Barcheri</a:t>
            </a:r>
            <a:r>
              <a:rPr lang="de-DE" sz="2000" dirty="0"/>
              <a:t>, Gotthard </a:t>
            </a:r>
            <a:r>
              <a:rPr lang="de-DE" sz="2000" dirty="0" err="1"/>
              <a:t>Bonell</a:t>
            </a:r>
            <a:r>
              <a:rPr lang="de-DE" sz="2000" dirty="0"/>
              <a:t>, Robert </a:t>
            </a:r>
            <a:r>
              <a:rPr lang="de-DE" sz="2000" dirty="0" err="1"/>
              <a:t>Bosisio</a:t>
            </a:r>
            <a:r>
              <a:rPr lang="de-DE" sz="2000" dirty="0"/>
              <a:t>, Peter </a:t>
            </a:r>
            <a:r>
              <a:rPr lang="de-DE" sz="2000" dirty="0" err="1"/>
              <a:t>Fellin</a:t>
            </a:r>
            <a:r>
              <a:rPr lang="de-DE" sz="2000" dirty="0"/>
              <a:t>, Ingrid Hora, Markus Vallazza</a:t>
            </a:r>
          </a:p>
          <a:p>
            <a:pPr marL="342900" indent="-342900">
              <a:lnSpc>
                <a:spcPct val="80000"/>
              </a:lnSpc>
              <a:buFont typeface="Arial" panose="020B0604020202020204" pitchFamily="34" charset="0"/>
              <a:buChar char="•"/>
            </a:pPr>
            <a:r>
              <a:rPr lang="de-DE" sz="2000" b="1" dirty="0" err="1"/>
              <a:t>Collezione</a:t>
            </a:r>
            <a:r>
              <a:rPr lang="de-DE" sz="2000" b="1" dirty="0"/>
              <a:t> Unterberger </a:t>
            </a:r>
            <a:r>
              <a:rPr lang="de-DE" sz="2000" dirty="0"/>
              <a:t>(</a:t>
            </a:r>
            <a:r>
              <a:rPr lang="de-DE" sz="2000" dirty="0" err="1"/>
              <a:t>acquistata</a:t>
            </a:r>
            <a:r>
              <a:rPr lang="de-DE" sz="2000" dirty="0"/>
              <a:t> </a:t>
            </a:r>
            <a:r>
              <a:rPr lang="de-DE" sz="2000" dirty="0" err="1"/>
              <a:t>dalla</a:t>
            </a:r>
            <a:r>
              <a:rPr lang="de-DE" sz="2000" dirty="0"/>
              <a:t> </a:t>
            </a:r>
            <a:r>
              <a:rPr lang="de-DE" sz="2000" dirty="0" err="1"/>
              <a:t>provincia</a:t>
            </a:r>
            <a:r>
              <a:rPr lang="de-DE" sz="2000" dirty="0"/>
              <a:t> </a:t>
            </a:r>
            <a:r>
              <a:rPr lang="de-DE" sz="2000" dirty="0" err="1"/>
              <a:t>nel</a:t>
            </a:r>
            <a:r>
              <a:rPr lang="de-DE" sz="2000" dirty="0"/>
              <a:t> 2001)</a:t>
            </a:r>
          </a:p>
          <a:p>
            <a:pPr>
              <a:lnSpc>
                <a:spcPct val="80000"/>
              </a:lnSpc>
            </a:pPr>
            <a:r>
              <a:rPr lang="de-DE" sz="2000" dirty="0" err="1"/>
              <a:t>collezione</a:t>
            </a:r>
            <a:r>
              <a:rPr lang="de-DE" sz="2000" dirty="0"/>
              <a:t> </a:t>
            </a:r>
            <a:r>
              <a:rPr lang="de-DE" sz="2000" dirty="0" err="1"/>
              <a:t>composta</a:t>
            </a:r>
            <a:r>
              <a:rPr lang="de-DE" sz="2000" dirty="0"/>
              <a:t> da </a:t>
            </a:r>
            <a:r>
              <a:rPr lang="de-DE" sz="2000" dirty="0" err="1"/>
              <a:t>opere</a:t>
            </a:r>
            <a:r>
              <a:rPr lang="de-DE" sz="2000" dirty="0"/>
              <a:t> della </a:t>
            </a:r>
            <a:r>
              <a:rPr lang="de-DE" sz="2000" dirty="0" err="1"/>
              <a:t>fine</a:t>
            </a:r>
            <a:r>
              <a:rPr lang="de-DE" sz="2000" dirty="0"/>
              <a:t> del XIX e </a:t>
            </a:r>
            <a:r>
              <a:rPr lang="de-DE" sz="2000" dirty="0" err="1"/>
              <a:t>dell‘inizio</a:t>
            </a:r>
            <a:r>
              <a:rPr lang="de-DE" sz="2000" dirty="0"/>
              <a:t> del XX </a:t>
            </a:r>
            <a:r>
              <a:rPr lang="de-DE" sz="2000" dirty="0" err="1"/>
              <a:t>secolo</a:t>
            </a:r>
            <a:r>
              <a:rPr lang="de-DE" sz="2000" dirty="0"/>
              <a:t>, </a:t>
            </a:r>
            <a:r>
              <a:rPr lang="de-DE" sz="2000" dirty="0" err="1"/>
              <a:t>tra</a:t>
            </a:r>
            <a:r>
              <a:rPr lang="de-DE" sz="2000" dirty="0"/>
              <a:t> </a:t>
            </a:r>
            <a:r>
              <a:rPr lang="de-DE" sz="2000" dirty="0" err="1"/>
              <a:t>cui</a:t>
            </a:r>
            <a:r>
              <a:rPr lang="de-DE" sz="2000" dirty="0"/>
              <a:t> </a:t>
            </a:r>
            <a:r>
              <a:rPr lang="de-DE" sz="2000" dirty="0" err="1"/>
              <a:t>opere</a:t>
            </a:r>
            <a:r>
              <a:rPr lang="de-DE" sz="2000" dirty="0"/>
              <a:t> di Franz von Defregger, Hugo Engl, Franz Richard Unterberger, Gottfried </a:t>
            </a:r>
            <a:r>
              <a:rPr lang="de-DE" sz="2000" dirty="0" err="1"/>
              <a:t>Seelos</a:t>
            </a:r>
            <a:r>
              <a:rPr lang="de-DE" sz="2000" dirty="0"/>
              <a:t>, Leo Putz</a:t>
            </a:r>
          </a:p>
          <a:p>
            <a:pPr marL="342900" indent="-342900">
              <a:buFont typeface="Arial" panose="020B0604020202020204" pitchFamily="34" charset="0"/>
              <a:buChar char="•"/>
            </a:pPr>
            <a:r>
              <a:rPr lang="de-DE" sz="2000" b="1" dirty="0" err="1"/>
              <a:t>Collezione</a:t>
            </a:r>
            <a:r>
              <a:rPr lang="de-DE" sz="2000" b="1" dirty="0"/>
              <a:t> </a:t>
            </a:r>
            <a:r>
              <a:rPr lang="de-DE" sz="2000" b="1" dirty="0" err="1"/>
              <a:t>Eccel</a:t>
            </a:r>
            <a:r>
              <a:rPr lang="de-DE" sz="2000" b="1" dirty="0"/>
              <a:t> Kreuzer</a:t>
            </a:r>
          </a:p>
          <a:p>
            <a:r>
              <a:rPr lang="de-DE" sz="2000" dirty="0"/>
              <a:t>La più </a:t>
            </a:r>
            <a:r>
              <a:rPr lang="de-DE" sz="2000" dirty="0" err="1"/>
              <a:t>completa</a:t>
            </a:r>
            <a:r>
              <a:rPr lang="de-DE" sz="2000" dirty="0"/>
              <a:t> </a:t>
            </a:r>
            <a:r>
              <a:rPr lang="de-DE" sz="2000" dirty="0" err="1"/>
              <a:t>collezione</a:t>
            </a:r>
            <a:r>
              <a:rPr lang="de-DE" sz="2000" dirty="0"/>
              <a:t> </a:t>
            </a:r>
            <a:r>
              <a:rPr lang="de-DE" sz="2000" dirty="0" err="1"/>
              <a:t>esistente</a:t>
            </a:r>
            <a:r>
              <a:rPr lang="de-DE" sz="2000" dirty="0"/>
              <a:t> di </a:t>
            </a:r>
            <a:r>
              <a:rPr lang="de-DE" sz="2000" dirty="0" err="1"/>
              <a:t>opere</a:t>
            </a:r>
            <a:r>
              <a:rPr lang="de-DE" sz="2000" dirty="0"/>
              <a:t> di </a:t>
            </a:r>
            <a:r>
              <a:rPr lang="de-DE" sz="2000" dirty="0" err="1"/>
              <a:t>artisti</a:t>
            </a:r>
            <a:r>
              <a:rPr lang="de-DE" sz="2000" dirty="0"/>
              <a:t> </a:t>
            </a:r>
            <a:r>
              <a:rPr lang="de-DE" sz="2000" dirty="0" err="1"/>
              <a:t>provenienti</a:t>
            </a:r>
            <a:r>
              <a:rPr lang="de-DE" sz="2000" dirty="0"/>
              <a:t> </a:t>
            </a:r>
            <a:r>
              <a:rPr lang="de-DE" sz="2000" dirty="0" err="1"/>
              <a:t>dall‘Euregio</a:t>
            </a:r>
            <a:r>
              <a:rPr lang="de-DE" sz="2000" dirty="0"/>
              <a:t> del XX </a:t>
            </a:r>
            <a:r>
              <a:rPr lang="de-DE" sz="2000" dirty="0" err="1"/>
              <a:t>secolo</a:t>
            </a:r>
            <a:endParaRPr lang="de-IT" sz="2000" dirty="0"/>
          </a:p>
        </p:txBody>
      </p:sp>
    </p:spTree>
    <p:extLst>
      <p:ext uri="{BB962C8B-B14F-4D97-AF65-F5344CB8AC3E}">
        <p14:creationId xmlns:p14="http://schemas.microsoft.com/office/powerpoint/2010/main" val="305446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D47D7-033C-F16A-3946-74DBFFA77C30}"/>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CA7ACCFF-9B8A-8AF4-204A-A3C559F3768C}"/>
              </a:ext>
            </a:extLst>
          </p:cNvPr>
          <p:cNvSpPr>
            <a:spLocks noGrp="1"/>
          </p:cNvSpPr>
          <p:nvPr>
            <p:ph type="title"/>
          </p:nvPr>
        </p:nvSpPr>
        <p:spPr>
          <a:xfrm>
            <a:off x="580103" y="599666"/>
            <a:ext cx="11363631" cy="607749"/>
          </a:xfrm>
        </p:spPr>
        <p:txBody>
          <a:bodyPr>
            <a:noAutofit/>
          </a:bodyPr>
          <a:lstStyle/>
          <a:p>
            <a:r>
              <a:rPr lang="de-DE" sz="3400" dirty="0"/>
              <a:t>Kunstankäufe des Landes - </a:t>
            </a:r>
            <a:r>
              <a:rPr lang="de-DE" sz="3400" dirty="0" err="1"/>
              <a:t>Oggetti</a:t>
            </a:r>
            <a:r>
              <a:rPr lang="de-DE" sz="3400" dirty="0"/>
              <a:t> </a:t>
            </a:r>
            <a:r>
              <a:rPr lang="de-DE" sz="3400" dirty="0" err="1"/>
              <a:t>acquistati</a:t>
            </a:r>
            <a:r>
              <a:rPr lang="de-DE" sz="3400" dirty="0"/>
              <a:t> </a:t>
            </a:r>
            <a:r>
              <a:rPr lang="de-DE" sz="3400" dirty="0" err="1"/>
              <a:t>dalla</a:t>
            </a:r>
            <a:r>
              <a:rPr lang="de-DE" sz="3400" dirty="0"/>
              <a:t> provincia</a:t>
            </a:r>
            <a:br>
              <a:rPr lang="de-DE" sz="3200" dirty="0"/>
            </a:br>
            <a:endParaRPr lang="de-DE" sz="3200" dirty="0"/>
          </a:p>
        </p:txBody>
      </p:sp>
      <p:sp>
        <p:nvSpPr>
          <p:cNvPr id="13" name="Inhaltsplatzhalter 2">
            <a:extLst>
              <a:ext uri="{FF2B5EF4-FFF2-40B4-BE49-F238E27FC236}">
                <a16:creationId xmlns:a16="http://schemas.microsoft.com/office/drawing/2014/main" id="{EB2F2A2A-6DB4-C061-DA80-069F2744517C}"/>
              </a:ext>
            </a:extLst>
          </p:cNvPr>
          <p:cNvSpPr>
            <a:spLocks noGrp="1"/>
          </p:cNvSpPr>
          <p:nvPr>
            <p:ph idx="1"/>
          </p:nvPr>
        </p:nvSpPr>
        <p:spPr>
          <a:xfrm>
            <a:off x="4258138" y="1451118"/>
            <a:ext cx="5137071" cy="4544902"/>
          </a:xfrm>
        </p:spPr>
        <p:txBody>
          <a:bodyPr>
            <a:noAutofit/>
          </a:bodyPr>
          <a:lstStyle/>
          <a:p>
            <a:pPr algn="just"/>
            <a:r>
              <a:rPr lang="de-DE" sz="1500" dirty="0"/>
              <a:t>Der Kunstankauf des Landes Südtirol zur Förderung lokaler Kunst war bereits im </a:t>
            </a:r>
            <a:r>
              <a:rPr lang="de-DE" sz="1500" b="1" dirty="0"/>
              <a:t>Landeskulturgesetz von 1958 </a:t>
            </a:r>
            <a:r>
              <a:rPr lang="de-DE" sz="1500" dirty="0"/>
              <a:t>verankert. Von 1989 bis 2007 unterstützte der systematische Ankauf den Aufbau des Museion – Museum für moderne und zeitgenössische Kunst in Bozen in einer frühen Phase, bis es 2006 in eine Stiftung mit eigenem Ankaufsbudget überführt wurde. Der Erwerb richtet sich auf </a:t>
            </a:r>
            <a:r>
              <a:rPr lang="de-DE" sz="1500" b="1" dirty="0"/>
              <a:t>Werke von Künstlern aus Südtirol</a:t>
            </a:r>
            <a:r>
              <a:rPr lang="de-DE" sz="1500" dirty="0"/>
              <a:t>, die dort leben oder arbeiten. Wichtig sind die künstlerische Qualität und konsequente Recherche sowie neue Impulse von jüngeren Positionen.</a:t>
            </a:r>
          </a:p>
          <a:p>
            <a:pPr algn="just"/>
            <a:endParaRPr lang="de-DE" sz="1500" dirty="0"/>
          </a:p>
          <a:p>
            <a:pPr algn="just"/>
            <a:r>
              <a:rPr lang="it-IT" sz="1500" dirty="0"/>
              <a:t>L’acquisto di opere d’arte da parte della Provincia Autonoma di Bolzano per promuovere l’arte locale era già previsto dalla </a:t>
            </a:r>
            <a:r>
              <a:rPr lang="it-IT" sz="1500" b="1" dirty="0"/>
              <a:t>legge provinciale sulla cultura del 1958</a:t>
            </a:r>
            <a:r>
              <a:rPr lang="it-IT" sz="1500" dirty="0"/>
              <a:t>. Dal 1989 al 2007, l’acquisto sistematico ha sostenuto la fase iniziale di sviluppo del Museion – Museo di arte moderna e contemporanea di Bolzano, fino alla sua trasformazione nel 2006 in fondazione con un proprio budget per gli acquisti. L’acquisizione è orientata a </a:t>
            </a:r>
            <a:r>
              <a:rPr lang="it-IT" sz="1500" b="1" dirty="0"/>
              <a:t>opere di artisti dell’Alto Adige </a:t>
            </a:r>
            <a:r>
              <a:rPr lang="it-IT" sz="1500" dirty="0"/>
              <a:t>che vi risiedono o vi lavorano. Sono fondamentali la qualità artistica e la ricerca coerente, così come nuovi impulsi provenienti da posizioni più giovani.</a:t>
            </a:r>
            <a:endParaRPr lang="de-IT" sz="1500" dirty="0"/>
          </a:p>
        </p:txBody>
      </p:sp>
      <p:sp>
        <p:nvSpPr>
          <p:cNvPr id="5" name="Foliennummernplatzhalter 4">
            <a:extLst>
              <a:ext uri="{FF2B5EF4-FFF2-40B4-BE49-F238E27FC236}">
                <a16:creationId xmlns:a16="http://schemas.microsoft.com/office/drawing/2014/main" id="{FEE31568-B715-4D42-1741-088E4645096F}"/>
              </a:ext>
            </a:extLst>
          </p:cNvPr>
          <p:cNvSpPr>
            <a:spLocks noGrp="1"/>
          </p:cNvSpPr>
          <p:nvPr>
            <p:ph type="sldNum" sz="quarter" idx="4"/>
          </p:nvPr>
        </p:nvSpPr>
        <p:spPr/>
        <p:txBody>
          <a:bodyPr/>
          <a:lstStyle/>
          <a:p>
            <a:fld id="{F1CA634B-EE3A-F043-9605-67067B4CCBC4}" type="slidenum">
              <a:rPr lang="de-IT" smtClean="0"/>
              <a:pPr/>
              <a:t>19</a:t>
            </a:fld>
            <a:endParaRPr lang="de-IT" dirty="0"/>
          </a:p>
        </p:txBody>
      </p:sp>
      <p:pic>
        <p:nvPicPr>
          <p:cNvPr id="3" name="Grafik 2" descr="Ein Bild, das Kunst, Bilderrahmen, Entwurf, Bild enthält.&#10;&#10;KI-generierte Inhalte können fehlerhaft sein.">
            <a:extLst>
              <a:ext uri="{FF2B5EF4-FFF2-40B4-BE49-F238E27FC236}">
                <a16:creationId xmlns:a16="http://schemas.microsoft.com/office/drawing/2014/main" id="{B681B561-99A5-B5AA-1C47-0FABC1C48BA6}"/>
              </a:ext>
            </a:extLst>
          </p:cNvPr>
          <p:cNvPicPr>
            <a:picLocks noChangeAspect="1"/>
          </p:cNvPicPr>
          <p:nvPr/>
        </p:nvPicPr>
        <p:blipFill>
          <a:blip r:embed="rId2"/>
          <a:stretch>
            <a:fillRect/>
          </a:stretch>
        </p:blipFill>
        <p:spPr>
          <a:xfrm>
            <a:off x="619725" y="1370281"/>
            <a:ext cx="3470493" cy="4625739"/>
          </a:xfrm>
          <a:prstGeom prst="rect">
            <a:avLst/>
          </a:prstGeom>
        </p:spPr>
      </p:pic>
      <p:sp>
        <p:nvSpPr>
          <p:cNvPr id="6" name="Textfeld 5">
            <a:extLst>
              <a:ext uri="{FF2B5EF4-FFF2-40B4-BE49-F238E27FC236}">
                <a16:creationId xmlns:a16="http://schemas.microsoft.com/office/drawing/2014/main" id="{D9B7005D-FCC8-DD54-E75C-ACB8DEECF380}"/>
              </a:ext>
            </a:extLst>
          </p:cNvPr>
          <p:cNvSpPr txBox="1"/>
          <p:nvPr/>
        </p:nvSpPr>
        <p:spPr>
          <a:xfrm>
            <a:off x="580103" y="5978916"/>
            <a:ext cx="2728632" cy="200055"/>
          </a:xfrm>
          <a:prstGeom prst="rect">
            <a:avLst/>
          </a:prstGeom>
          <a:noFill/>
        </p:spPr>
        <p:txBody>
          <a:bodyPr wrap="none" rtlCol="0">
            <a:spAutoFit/>
          </a:bodyPr>
          <a:lstStyle/>
          <a:p>
            <a:r>
              <a:rPr lang="de-DE" sz="700" dirty="0"/>
              <a:t>Sven </a:t>
            </a:r>
            <a:r>
              <a:rPr lang="de-DE" sz="700" dirty="0" err="1"/>
              <a:t>Sachsalber</a:t>
            </a:r>
            <a:r>
              <a:rPr lang="de-DE" sz="700" dirty="0"/>
              <a:t>, Skirennanzüge, 2019, Öl und Acryl auf Leinwand</a:t>
            </a:r>
          </a:p>
        </p:txBody>
      </p:sp>
      <p:pic>
        <p:nvPicPr>
          <p:cNvPr id="3074" name="Picture 2">
            <a:extLst>
              <a:ext uri="{FF2B5EF4-FFF2-40B4-BE49-F238E27FC236}">
                <a16:creationId xmlns:a16="http://schemas.microsoft.com/office/drawing/2014/main" id="{12526918-C849-8995-9B44-FCDF4A454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632" y="1389662"/>
            <a:ext cx="2112707" cy="2640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AC8250F1-259A-3CE6-6E26-3F86691CBAC8}"/>
              </a:ext>
            </a:extLst>
          </p:cNvPr>
          <p:cNvSpPr txBox="1"/>
          <p:nvPr/>
        </p:nvSpPr>
        <p:spPr>
          <a:xfrm>
            <a:off x="7777316" y="6292645"/>
            <a:ext cx="184731" cy="169277"/>
          </a:xfrm>
          <a:prstGeom prst="rect">
            <a:avLst/>
          </a:prstGeom>
          <a:noFill/>
        </p:spPr>
        <p:txBody>
          <a:bodyPr wrap="none" rtlCol="0">
            <a:spAutoFit/>
          </a:bodyPr>
          <a:lstStyle/>
          <a:p>
            <a:endParaRPr lang="de-DE" sz="500" dirty="0"/>
          </a:p>
        </p:txBody>
      </p:sp>
      <p:sp>
        <p:nvSpPr>
          <p:cNvPr id="8" name="Textfeld 7">
            <a:extLst>
              <a:ext uri="{FF2B5EF4-FFF2-40B4-BE49-F238E27FC236}">
                <a16:creationId xmlns:a16="http://schemas.microsoft.com/office/drawing/2014/main" id="{80CA8AF8-5BE6-2CC1-D24E-60588A3CA166}"/>
              </a:ext>
            </a:extLst>
          </p:cNvPr>
          <p:cNvSpPr txBox="1"/>
          <p:nvPr/>
        </p:nvSpPr>
        <p:spPr>
          <a:xfrm>
            <a:off x="9615639" y="4030546"/>
            <a:ext cx="2561717" cy="523220"/>
          </a:xfrm>
          <a:prstGeom prst="rect">
            <a:avLst/>
          </a:prstGeom>
          <a:noFill/>
        </p:spPr>
        <p:txBody>
          <a:bodyPr wrap="square" rtlCol="0">
            <a:spAutoFit/>
          </a:bodyPr>
          <a:lstStyle/>
          <a:p>
            <a:r>
              <a:rPr lang="de-DE" sz="700" dirty="0"/>
              <a:t> Zeichnung auf Holz. Halbfigur mit angewinkelten Armen. Unten rechts signiert „P. Senoner“, auf der Rückseite oben handschriftlich mit Grafit Werkangaben, datiert und signiert: „PETER SENONER </a:t>
            </a:r>
          </a:p>
        </p:txBody>
      </p:sp>
      <p:pic>
        <p:nvPicPr>
          <p:cNvPr id="3076" name="Picture 4" descr="Rechte Esther Stocker / Foto: Meinrad Hofer ">
            <a:extLst>
              <a:ext uri="{FF2B5EF4-FFF2-40B4-BE49-F238E27FC236}">
                <a16:creationId xmlns:a16="http://schemas.microsoft.com/office/drawing/2014/main" id="{490EA322-8750-985E-BE4F-1651E0FA4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632" y="4635891"/>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8835E81F-1CFC-F791-1F77-2CC178514197}"/>
              </a:ext>
            </a:extLst>
          </p:cNvPr>
          <p:cNvSpPr txBox="1"/>
          <p:nvPr/>
        </p:nvSpPr>
        <p:spPr>
          <a:xfrm>
            <a:off x="9615639" y="6031035"/>
            <a:ext cx="1758815" cy="261610"/>
          </a:xfrm>
          <a:prstGeom prst="rect">
            <a:avLst/>
          </a:prstGeom>
          <a:noFill/>
        </p:spPr>
        <p:txBody>
          <a:bodyPr wrap="none" rtlCol="0">
            <a:spAutoFit/>
          </a:bodyPr>
          <a:lstStyle/>
          <a:p>
            <a:r>
              <a:rPr lang="de-DE" sz="1100" dirty="0"/>
              <a:t>Ohne Titel; Esther Stocker</a:t>
            </a:r>
          </a:p>
        </p:txBody>
      </p:sp>
    </p:spTree>
    <p:extLst>
      <p:ext uri="{BB962C8B-B14F-4D97-AF65-F5344CB8AC3E}">
        <p14:creationId xmlns:p14="http://schemas.microsoft.com/office/powerpoint/2010/main" val="1658627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C9EDA-423F-1424-B964-7229284D45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3ACCB5-15E1-B19D-079F-3B1E476186F6}"/>
              </a:ext>
            </a:extLst>
          </p:cNvPr>
          <p:cNvSpPr>
            <a:spLocks noGrp="1"/>
          </p:cNvSpPr>
          <p:nvPr>
            <p:ph type="ctrTitle"/>
          </p:nvPr>
        </p:nvSpPr>
        <p:spPr/>
        <p:txBody>
          <a:bodyPr>
            <a:normAutofit/>
          </a:bodyPr>
          <a:lstStyle/>
          <a:p>
            <a:r>
              <a:rPr lang="de-DE" dirty="0"/>
              <a:t>Christian Bianchi</a:t>
            </a:r>
            <a:endParaRPr lang="de-IT" dirty="0"/>
          </a:p>
        </p:txBody>
      </p:sp>
      <p:sp>
        <p:nvSpPr>
          <p:cNvPr id="3" name="Textplatzhalter 2">
            <a:extLst>
              <a:ext uri="{FF2B5EF4-FFF2-40B4-BE49-F238E27FC236}">
                <a16:creationId xmlns:a16="http://schemas.microsoft.com/office/drawing/2014/main" id="{9A224E88-1278-360A-8309-8F8A85FF0AD4}"/>
              </a:ext>
            </a:extLst>
          </p:cNvPr>
          <p:cNvSpPr>
            <a:spLocks noGrp="1"/>
          </p:cNvSpPr>
          <p:nvPr>
            <p:ph type="body" sz="quarter" idx="10"/>
          </p:nvPr>
        </p:nvSpPr>
        <p:spPr>
          <a:xfrm>
            <a:off x="1267113" y="5136203"/>
            <a:ext cx="10085099" cy="911511"/>
          </a:xfrm>
        </p:spPr>
        <p:txBody>
          <a:bodyPr>
            <a:normAutofit fontScale="40000" lnSpcReduction="20000"/>
          </a:bodyPr>
          <a:lstStyle/>
          <a:p>
            <a:r>
              <a:rPr lang="de-DE" dirty="0"/>
              <a:t>Landesrat für Hochbau, Valorisierung des Vermögens, Grundbuch und Kataster</a:t>
            </a:r>
          </a:p>
          <a:p>
            <a:endParaRPr lang="de-DE" dirty="0"/>
          </a:p>
          <a:p>
            <a:r>
              <a:rPr lang="it-IT" dirty="0"/>
              <a:t>Assessore a Opere pubbliche, Valorizzazione del patrimonio, Libro fondiario e Catasto</a:t>
            </a:r>
            <a:endParaRPr lang="de-DE" dirty="0"/>
          </a:p>
          <a:p>
            <a:endParaRPr lang="de-DE" dirty="0"/>
          </a:p>
        </p:txBody>
      </p:sp>
    </p:spTree>
    <p:extLst>
      <p:ext uri="{BB962C8B-B14F-4D97-AF65-F5344CB8AC3E}">
        <p14:creationId xmlns:p14="http://schemas.microsoft.com/office/powerpoint/2010/main" val="790321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5B84-750F-8729-367B-FEC26469468E}"/>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0EA92FC2-D4D1-664A-25F8-E41CDC1BEC94}"/>
              </a:ext>
            </a:extLst>
          </p:cNvPr>
          <p:cNvSpPr>
            <a:spLocks noGrp="1"/>
          </p:cNvSpPr>
          <p:nvPr>
            <p:ph type="title"/>
          </p:nvPr>
        </p:nvSpPr>
        <p:spPr>
          <a:xfrm>
            <a:off x="838201" y="522640"/>
            <a:ext cx="10173928" cy="607749"/>
          </a:xfrm>
        </p:spPr>
        <p:txBody>
          <a:bodyPr>
            <a:normAutofit/>
          </a:bodyPr>
          <a:lstStyle/>
          <a:p>
            <a:r>
              <a:rPr lang="de-DE" dirty="0" err="1"/>
              <a:t>Collezione</a:t>
            </a:r>
            <a:r>
              <a:rPr lang="de-DE" dirty="0"/>
              <a:t> Unterberger Sammlung</a:t>
            </a:r>
            <a:endParaRPr lang="de-IT" dirty="0"/>
          </a:p>
        </p:txBody>
      </p:sp>
      <p:sp>
        <p:nvSpPr>
          <p:cNvPr id="13" name="Inhaltsplatzhalter 2">
            <a:extLst>
              <a:ext uri="{FF2B5EF4-FFF2-40B4-BE49-F238E27FC236}">
                <a16:creationId xmlns:a16="http://schemas.microsoft.com/office/drawing/2014/main" id="{C93DBD07-9595-E430-20D2-C451E0B0D8AD}"/>
              </a:ext>
            </a:extLst>
          </p:cNvPr>
          <p:cNvSpPr>
            <a:spLocks noGrp="1"/>
          </p:cNvSpPr>
          <p:nvPr>
            <p:ph idx="1"/>
          </p:nvPr>
        </p:nvSpPr>
        <p:spPr>
          <a:xfrm>
            <a:off x="838201" y="1699144"/>
            <a:ext cx="5111062" cy="5158856"/>
          </a:xfrm>
        </p:spPr>
        <p:txBody>
          <a:bodyPr>
            <a:noAutofit/>
          </a:bodyPr>
          <a:lstStyle/>
          <a:p>
            <a:r>
              <a:rPr lang="de-DE" sz="2200" dirty="0"/>
              <a:t>2012 wurde die Sammlung Unterberger (123 Bilder und Zeichnungen) auf über </a:t>
            </a:r>
            <a:r>
              <a:rPr lang="de-DE" sz="2200" b="1" dirty="0"/>
              <a:t>drei Millionen Euro </a:t>
            </a:r>
            <a:r>
              <a:rPr lang="de-DE" sz="2200" dirty="0"/>
              <a:t>geschätzt. In der Sammlung enthalten sind Werke von Franz von Defregger (im Bild „Die erste Studienreise“), Alexander Koester, Hugo Engl oder Friedrich </a:t>
            </a:r>
            <a:r>
              <a:rPr lang="de-DE" sz="2200" dirty="0" err="1"/>
              <a:t>Wasmann</a:t>
            </a:r>
            <a:r>
              <a:rPr lang="de-DE" sz="2200" dirty="0"/>
              <a:t>.</a:t>
            </a:r>
          </a:p>
          <a:p>
            <a:endParaRPr lang="de-DE" sz="2200" dirty="0"/>
          </a:p>
          <a:p>
            <a:r>
              <a:rPr lang="it-IT" sz="2200" dirty="0"/>
              <a:t>Nel 2012 la collezione Unterberger (123 dipinti e disegni) è stata stimata a oltre </a:t>
            </a:r>
            <a:r>
              <a:rPr lang="it-IT" sz="2200" b="1" dirty="0"/>
              <a:t>tre milioni di euro</a:t>
            </a:r>
            <a:r>
              <a:rPr lang="it-IT" sz="2200" dirty="0"/>
              <a:t>. Nella collezione sono inclusi opere di Franz von </a:t>
            </a:r>
            <a:r>
              <a:rPr lang="it-IT" sz="2200" dirty="0" err="1"/>
              <a:t>Defregger</a:t>
            </a:r>
            <a:r>
              <a:rPr lang="it-IT" sz="2200" dirty="0"/>
              <a:t> (nell’immagine «Il primo viaggio di studio»), Alexander </a:t>
            </a:r>
            <a:r>
              <a:rPr lang="it-IT" sz="2200" dirty="0" err="1"/>
              <a:t>Koester</a:t>
            </a:r>
            <a:r>
              <a:rPr lang="it-IT" sz="2200" dirty="0"/>
              <a:t>, Hugo Engl e Friedrich </a:t>
            </a:r>
            <a:r>
              <a:rPr lang="it-IT" sz="2200" dirty="0" err="1"/>
              <a:t>Wasmann</a:t>
            </a:r>
            <a:r>
              <a:rPr lang="it-IT" sz="2200" dirty="0"/>
              <a:t>.</a:t>
            </a:r>
            <a:endParaRPr lang="de-IT" sz="2200" dirty="0"/>
          </a:p>
        </p:txBody>
      </p:sp>
      <p:sp>
        <p:nvSpPr>
          <p:cNvPr id="5" name="Foliennummernplatzhalter 4">
            <a:extLst>
              <a:ext uri="{FF2B5EF4-FFF2-40B4-BE49-F238E27FC236}">
                <a16:creationId xmlns:a16="http://schemas.microsoft.com/office/drawing/2014/main" id="{4F5F3561-A617-B0E7-137F-AA733F40CE17}"/>
              </a:ext>
            </a:extLst>
          </p:cNvPr>
          <p:cNvSpPr>
            <a:spLocks noGrp="1"/>
          </p:cNvSpPr>
          <p:nvPr>
            <p:ph type="sldNum" sz="quarter" idx="4"/>
          </p:nvPr>
        </p:nvSpPr>
        <p:spPr/>
        <p:txBody>
          <a:bodyPr/>
          <a:lstStyle/>
          <a:p>
            <a:fld id="{F1CA634B-EE3A-F043-9605-67067B4CCBC4}" type="slidenum">
              <a:rPr lang="de-IT" smtClean="0"/>
              <a:pPr/>
              <a:t>20</a:t>
            </a:fld>
            <a:endParaRPr lang="de-IT" dirty="0"/>
          </a:p>
        </p:txBody>
      </p:sp>
      <p:pic>
        <p:nvPicPr>
          <p:cNvPr id="1026" name="Picture 2">
            <a:extLst>
              <a:ext uri="{FF2B5EF4-FFF2-40B4-BE49-F238E27FC236}">
                <a16:creationId xmlns:a16="http://schemas.microsoft.com/office/drawing/2014/main" id="{94600E45-D5C8-FEFA-A982-2D1905CE1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478" y="1890907"/>
            <a:ext cx="5111062" cy="38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61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02D7-9E1E-5654-C992-168E76F346B1}"/>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59FB51DA-6D5B-6D62-CEBB-96362C887385}"/>
              </a:ext>
            </a:extLst>
          </p:cNvPr>
          <p:cNvSpPr>
            <a:spLocks noGrp="1"/>
          </p:cNvSpPr>
          <p:nvPr>
            <p:ph type="title"/>
          </p:nvPr>
        </p:nvSpPr>
        <p:spPr>
          <a:xfrm>
            <a:off x="580103" y="494726"/>
            <a:ext cx="9082547" cy="607749"/>
          </a:xfrm>
        </p:spPr>
        <p:txBody>
          <a:bodyPr>
            <a:normAutofit/>
          </a:bodyPr>
          <a:lstStyle/>
          <a:p>
            <a:r>
              <a:rPr lang="de-DE" dirty="0" err="1"/>
              <a:t>Collezione</a:t>
            </a:r>
            <a:r>
              <a:rPr lang="de-DE" dirty="0"/>
              <a:t> Eccel Kreuzer Sammlung</a:t>
            </a:r>
            <a:endParaRPr lang="de-IT" dirty="0"/>
          </a:p>
        </p:txBody>
      </p:sp>
      <p:sp>
        <p:nvSpPr>
          <p:cNvPr id="13" name="Inhaltsplatzhalter 2">
            <a:extLst>
              <a:ext uri="{FF2B5EF4-FFF2-40B4-BE49-F238E27FC236}">
                <a16:creationId xmlns:a16="http://schemas.microsoft.com/office/drawing/2014/main" id="{2783F02B-0217-C198-CEE8-38E53EC249D0}"/>
              </a:ext>
            </a:extLst>
          </p:cNvPr>
          <p:cNvSpPr>
            <a:spLocks noGrp="1"/>
          </p:cNvSpPr>
          <p:nvPr>
            <p:ph idx="1"/>
          </p:nvPr>
        </p:nvSpPr>
        <p:spPr>
          <a:xfrm>
            <a:off x="6500835" y="1935118"/>
            <a:ext cx="5111062" cy="5158856"/>
          </a:xfrm>
        </p:spPr>
        <p:txBody>
          <a:bodyPr>
            <a:noAutofit/>
          </a:bodyPr>
          <a:lstStyle/>
          <a:p>
            <a:r>
              <a:rPr lang="de-DE" sz="2000" dirty="0"/>
              <a:t>Der Bozner Richter, Unternehmer und Kunstsammler Josef Kreuzer schenkte 2017 dem Land Südtirol testamentarisch sein Haus unter den Bozner Lauben und die darin enthaltene Sammlung mit über 1.500 Werken von rund 300 Kunstschaffenden aus Südtirol, Tirol und dem Trentino. </a:t>
            </a:r>
          </a:p>
          <a:p>
            <a:r>
              <a:rPr lang="it-IT" sz="2000" dirty="0"/>
              <a:t>Nel 2017 il giudice bolzanino, imprenditore e collezionista d’arte Josef </a:t>
            </a:r>
            <a:r>
              <a:rPr lang="it-IT" sz="2000" dirty="0" err="1"/>
              <a:t>Kreuzer</a:t>
            </a:r>
            <a:r>
              <a:rPr lang="it-IT" sz="2000" dirty="0"/>
              <a:t> ha donato per testamento alla Provincia Autonoma di Bolzano la sua casa sotto i Portici di Bolzano e la collezione in essa contenuta, composta da oltre 1.500 opere di circa 300 artisti provenienti dall’Alto Adige, dal Tirolo e dal Trentino.</a:t>
            </a:r>
            <a:endParaRPr lang="de-IT" sz="2000" dirty="0"/>
          </a:p>
        </p:txBody>
      </p:sp>
      <p:sp>
        <p:nvSpPr>
          <p:cNvPr id="5" name="Foliennummernplatzhalter 4">
            <a:extLst>
              <a:ext uri="{FF2B5EF4-FFF2-40B4-BE49-F238E27FC236}">
                <a16:creationId xmlns:a16="http://schemas.microsoft.com/office/drawing/2014/main" id="{DF4ADDF2-DC87-8F42-7B36-52D9DE96D24E}"/>
              </a:ext>
            </a:extLst>
          </p:cNvPr>
          <p:cNvSpPr>
            <a:spLocks noGrp="1"/>
          </p:cNvSpPr>
          <p:nvPr>
            <p:ph type="sldNum" sz="quarter" idx="4"/>
          </p:nvPr>
        </p:nvSpPr>
        <p:spPr/>
        <p:txBody>
          <a:bodyPr/>
          <a:lstStyle/>
          <a:p>
            <a:fld id="{F1CA634B-EE3A-F043-9605-67067B4CCBC4}" type="slidenum">
              <a:rPr lang="de-IT" smtClean="0"/>
              <a:pPr/>
              <a:t>21</a:t>
            </a:fld>
            <a:endParaRPr lang="de-IT" dirty="0"/>
          </a:p>
        </p:txBody>
      </p:sp>
      <p:pic>
        <p:nvPicPr>
          <p:cNvPr id="4" name="Grafik 3">
            <a:extLst>
              <a:ext uri="{FF2B5EF4-FFF2-40B4-BE49-F238E27FC236}">
                <a16:creationId xmlns:a16="http://schemas.microsoft.com/office/drawing/2014/main" id="{62448539-7B75-C94E-F24C-3A7BF4331061}"/>
              </a:ext>
            </a:extLst>
          </p:cNvPr>
          <p:cNvPicPr>
            <a:picLocks noChangeAspect="1"/>
          </p:cNvPicPr>
          <p:nvPr/>
        </p:nvPicPr>
        <p:blipFill>
          <a:blip r:embed="rId2"/>
          <a:srcRect r="7725"/>
          <a:stretch>
            <a:fillRect/>
          </a:stretch>
        </p:blipFill>
        <p:spPr>
          <a:xfrm>
            <a:off x="580103" y="1819694"/>
            <a:ext cx="5589026" cy="4041558"/>
          </a:xfrm>
          <a:prstGeom prst="rect">
            <a:avLst/>
          </a:prstGeom>
        </p:spPr>
      </p:pic>
    </p:spTree>
    <p:extLst>
      <p:ext uri="{BB962C8B-B14F-4D97-AF65-F5344CB8AC3E}">
        <p14:creationId xmlns:p14="http://schemas.microsoft.com/office/powerpoint/2010/main" val="2943437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1C99D-ED16-4AF5-58A5-7CB05BD15FBA}"/>
              </a:ext>
            </a:extLst>
          </p:cNvPr>
          <p:cNvSpPr>
            <a:spLocks noGrp="1"/>
          </p:cNvSpPr>
          <p:nvPr>
            <p:ph type="title"/>
          </p:nvPr>
        </p:nvSpPr>
        <p:spPr/>
        <p:txBody>
          <a:bodyPr/>
          <a:lstStyle/>
          <a:p>
            <a:r>
              <a:rPr lang="de-DE" dirty="0"/>
              <a:t>Museion</a:t>
            </a:r>
          </a:p>
        </p:txBody>
      </p:sp>
      <p:sp>
        <p:nvSpPr>
          <p:cNvPr id="3" name="Inhaltsplatzhalter 2">
            <a:extLst>
              <a:ext uri="{FF2B5EF4-FFF2-40B4-BE49-F238E27FC236}">
                <a16:creationId xmlns:a16="http://schemas.microsoft.com/office/drawing/2014/main" id="{43439694-15CB-3031-E7BA-8717CC5FFAEA}"/>
              </a:ext>
            </a:extLst>
          </p:cNvPr>
          <p:cNvSpPr>
            <a:spLocks noGrp="1"/>
          </p:cNvSpPr>
          <p:nvPr>
            <p:ph idx="1"/>
          </p:nvPr>
        </p:nvSpPr>
        <p:spPr>
          <a:xfrm>
            <a:off x="838200" y="1484460"/>
            <a:ext cx="5041900" cy="4352498"/>
          </a:xfrm>
        </p:spPr>
        <p:txBody>
          <a:bodyPr>
            <a:normAutofit lnSpcReduction="10000"/>
          </a:bodyPr>
          <a:lstStyle/>
          <a:p>
            <a:r>
              <a:rPr lang="de-DE" sz="2000" dirty="0"/>
              <a:t>Das Museion ist das zentrale Museum für moderne und zeitgenössische Kunst in Südtirol. Es versteht sich als kultureller Treffpunkt, der internationale und lokale Kunst miteinander verbindet. Die Sammlung umfasst </a:t>
            </a:r>
            <a:r>
              <a:rPr lang="de-DE" sz="2000" b="1" dirty="0"/>
              <a:t>über 4.000 Werke </a:t>
            </a:r>
            <a:r>
              <a:rPr lang="de-DE" sz="2000" dirty="0"/>
              <a:t>und legt den Schwerpunkt auf aktuelle künstlerische Positionen, Medienkunst und interdisziplinäre Ansätze.</a:t>
            </a:r>
          </a:p>
          <a:p>
            <a:endParaRPr lang="de-DE" sz="2000" dirty="0"/>
          </a:p>
          <a:p>
            <a:r>
              <a:rPr lang="it-IT" sz="2000" dirty="0"/>
              <a:t>Il Museion è il museo centrale per l’arte moderna e contemporanea in Alto Adige. Si propone come punto d’incontro culturale che unisce arte internazionale e locale. La collezione comprende </a:t>
            </a:r>
            <a:r>
              <a:rPr lang="it-IT" sz="2000" b="1" dirty="0"/>
              <a:t>oltre 4.000 opere </a:t>
            </a:r>
            <a:r>
              <a:rPr lang="it-IT" sz="2000" dirty="0"/>
              <a:t>e pone l’accento su posizioni artistiche attuali, arte multimediale e approcci interdisciplinari.</a:t>
            </a:r>
            <a:endParaRPr lang="de-DE" sz="2000" dirty="0"/>
          </a:p>
        </p:txBody>
      </p:sp>
      <p:sp>
        <p:nvSpPr>
          <p:cNvPr id="5" name="Foliennummernplatzhalter 4">
            <a:extLst>
              <a:ext uri="{FF2B5EF4-FFF2-40B4-BE49-F238E27FC236}">
                <a16:creationId xmlns:a16="http://schemas.microsoft.com/office/drawing/2014/main" id="{03B91AEE-97B3-1CDE-9DB3-3ADAD3A6FF0D}"/>
              </a:ext>
            </a:extLst>
          </p:cNvPr>
          <p:cNvSpPr>
            <a:spLocks noGrp="1"/>
          </p:cNvSpPr>
          <p:nvPr>
            <p:ph type="sldNum" sz="quarter" idx="4"/>
          </p:nvPr>
        </p:nvSpPr>
        <p:spPr/>
        <p:txBody>
          <a:bodyPr/>
          <a:lstStyle/>
          <a:p>
            <a:fld id="{F1CA634B-EE3A-F043-9605-67067B4CCBC4}" type="slidenum">
              <a:rPr lang="de-IT" smtClean="0"/>
              <a:pPr/>
              <a:t>22</a:t>
            </a:fld>
            <a:endParaRPr lang="de-IT" dirty="0"/>
          </a:p>
        </p:txBody>
      </p:sp>
      <p:pic>
        <p:nvPicPr>
          <p:cNvPr id="4098" name="Picture 2">
            <a:extLst>
              <a:ext uri="{FF2B5EF4-FFF2-40B4-BE49-F238E27FC236}">
                <a16:creationId xmlns:a16="http://schemas.microsoft.com/office/drawing/2014/main" id="{E4453FFC-13DC-F96B-B1B2-B184B7CCC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2" y="378330"/>
            <a:ext cx="3060292" cy="221225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CBB9F53-CCB9-1F6F-2258-1F6DFFD81DC4}"/>
              </a:ext>
            </a:extLst>
          </p:cNvPr>
          <p:cNvSpPr txBox="1"/>
          <p:nvPr/>
        </p:nvSpPr>
        <p:spPr>
          <a:xfrm>
            <a:off x="6252908" y="2622927"/>
            <a:ext cx="2100703" cy="276999"/>
          </a:xfrm>
          <a:prstGeom prst="rect">
            <a:avLst/>
          </a:prstGeom>
          <a:noFill/>
        </p:spPr>
        <p:txBody>
          <a:bodyPr wrap="none" rtlCol="0">
            <a:spAutoFit/>
          </a:bodyPr>
          <a:lstStyle/>
          <a:p>
            <a:r>
              <a:rPr lang="de-DE" sz="1200" dirty="0"/>
              <a:t>Automat, Karl Plattner (1970)</a:t>
            </a:r>
          </a:p>
        </p:txBody>
      </p:sp>
      <p:pic>
        <p:nvPicPr>
          <p:cNvPr id="4102" name="Picture 6" descr="Rechte Foto: Lineematiche - L. Guadagnini / T. Sorvillo ">
            <a:extLst>
              <a:ext uri="{FF2B5EF4-FFF2-40B4-BE49-F238E27FC236}">
                <a16:creationId xmlns:a16="http://schemas.microsoft.com/office/drawing/2014/main" id="{3EA48595-6ECA-EF7A-3413-AD152D655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464" y="1714229"/>
            <a:ext cx="2595306" cy="38929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88DF4DD3-535D-C555-ABD4-D612ADE01747}"/>
              </a:ext>
            </a:extLst>
          </p:cNvPr>
          <p:cNvSpPr txBox="1"/>
          <p:nvPr/>
        </p:nvSpPr>
        <p:spPr>
          <a:xfrm>
            <a:off x="9372194" y="5626503"/>
            <a:ext cx="2911374" cy="261610"/>
          </a:xfrm>
          <a:prstGeom prst="rect">
            <a:avLst/>
          </a:prstGeom>
          <a:noFill/>
        </p:spPr>
        <p:txBody>
          <a:bodyPr wrap="none" rtlCol="0">
            <a:spAutoFit/>
          </a:bodyPr>
          <a:lstStyle/>
          <a:p>
            <a:r>
              <a:rPr lang="de-DE" sz="1100" dirty="0"/>
              <a:t>Ghost in </a:t>
            </a:r>
            <a:r>
              <a:rPr lang="de-DE" sz="1100" dirty="0" err="1"/>
              <a:t>the</a:t>
            </a:r>
            <a:r>
              <a:rPr lang="de-DE" sz="1100" dirty="0"/>
              <a:t> </a:t>
            </a:r>
            <a:r>
              <a:rPr lang="de-DE" sz="1100" dirty="0" err="1"/>
              <a:t>Machine</a:t>
            </a:r>
            <a:r>
              <a:rPr lang="de-DE" sz="1100" dirty="0"/>
              <a:t>, Jimmie Durham (2005)</a:t>
            </a:r>
          </a:p>
        </p:txBody>
      </p:sp>
      <p:pic>
        <p:nvPicPr>
          <p:cNvPr id="4104" name="Picture 8" descr="Rechte Foto: Antonio Maniscalco ">
            <a:extLst>
              <a:ext uri="{FF2B5EF4-FFF2-40B4-BE49-F238E27FC236}">
                <a16:creationId xmlns:a16="http://schemas.microsoft.com/office/drawing/2014/main" id="{1C58140E-3A57-582E-3288-7D74A7579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2" y="2972345"/>
            <a:ext cx="2100703" cy="31510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0BE23A96-548E-6F6E-E2FE-5648A3382B8D}"/>
              </a:ext>
            </a:extLst>
          </p:cNvPr>
          <p:cNvSpPr txBox="1"/>
          <p:nvPr/>
        </p:nvSpPr>
        <p:spPr>
          <a:xfrm>
            <a:off x="6252908" y="6141626"/>
            <a:ext cx="2067874" cy="276999"/>
          </a:xfrm>
          <a:prstGeom prst="rect">
            <a:avLst/>
          </a:prstGeom>
          <a:noFill/>
        </p:spPr>
        <p:txBody>
          <a:bodyPr wrap="none" rtlCol="0">
            <a:spAutoFit/>
          </a:bodyPr>
          <a:lstStyle/>
          <a:p>
            <a:r>
              <a:rPr lang="de-DE" sz="1200" dirty="0"/>
              <a:t>Vogel I, Adolf Vallazza (1988)</a:t>
            </a:r>
          </a:p>
        </p:txBody>
      </p:sp>
    </p:spTree>
    <p:extLst>
      <p:ext uri="{BB962C8B-B14F-4D97-AF65-F5344CB8AC3E}">
        <p14:creationId xmlns:p14="http://schemas.microsoft.com/office/powerpoint/2010/main" val="2626153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CFEC-DDC5-78EF-220E-95FDF58F0BF3}"/>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9AF8033D-E73C-9091-8BCA-3D9E0A25B8E5}"/>
              </a:ext>
            </a:extLst>
          </p:cNvPr>
          <p:cNvSpPr>
            <a:spLocks noGrp="1"/>
          </p:cNvSpPr>
          <p:nvPr>
            <p:ph type="title"/>
          </p:nvPr>
        </p:nvSpPr>
        <p:spPr>
          <a:xfrm>
            <a:off x="838201" y="770029"/>
            <a:ext cx="5041900" cy="607749"/>
          </a:xfrm>
        </p:spPr>
        <p:txBody>
          <a:bodyPr/>
          <a:lstStyle/>
          <a:p>
            <a:r>
              <a:rPr lang="de-DE" dirty="0"/>
              <a:t>Archäologie</a:t>
            </a:r>
            <a:endParaRPr lang="de-IT" dirty="0"/>
          </a:p>
        </p:txBody>
      </p:sp>
      <p:sp>
        <p:nvSpPr>
          <p:cNvPr id="13" name="Inhaltsplatzhalter 2">
            <a:extLst>
              <a:ext uri="{FF2B5EF4-FFF2-40B4-BE49-F238E27FC236}">
                <a16:creationId xmlns:a16="http://schemas.microsoft.com/office/drawing/2014/main" id="{6B2E7839-06BC-9C16-ED39-4A75476B675F}"/>
              </a:ext>
            </a:extLst>
          </p:cNvPr>
          <p:cNvSpPr>
            <a:spLocks noGrp="1"/>
          </p:cNvSpPr>
          <p:nvPr>
            <p:ph idx="1"/>
          </p:nvPr>
        </p:nvSpPr>
        <p:spPr>
          <a:xfrm>
            <a:off x="5740924" y="2284000"/>
            <a:ext cx="2978869" cy="2126787"/>
          </a:xfrm>
        </p:spPr>
        <p:txBody>
          <a:bodyPr>
            <a:normAutofit/>
          </a:bodyPr>
          <a:lstStyle/>
          <a:p>
            <a:r>
              <a:rPr lang="de-DE" sz="2000" dirty="0" err="1">
                <a:solidFill>
                  <a:schemeClr val="tx1">
                    <a:lumMod val="50000"/>
                  </a:schemeClr>
                </a:solidFill>
              </a:rPr>
              <a:t>Olang</a:t>
            </a:r>
            <a:r>
              <a:rPr lang="de-IT" sz="2000" dirty="0">
                <a:solidFill>
                  <a:schemeClr val="tx1">
                    <a:lumMod val="50000"/>
                  </a:schemeClr>
                </a:solidFill>
              </a:rPr>
              <a:t>, </a:t>
            </a:r>
            <a:r>
              <a:rPr lang="de-DE" sz="2000" dirty="0">
                <a:solidFill>
                  <a:schemeClr val="tx1">
                    <a:lumMod val="50000"/>
                  </a:schemeClr>
                </a:solidFill>
              </a:rPr>
              <a:t>römischer Meilenstein (</a:t>
            </a:r>
            <a:r>
              <a:rPr lang="de-IT" sz="2000" dirty="0">
                <a:solidFill>
                  <a:schemeClr val="tx1">
                    <a:lumMod val="50000"/>
                  </a:schemeClr>
                </a:solidFill>
              </a:rPr>
              <a:t>3. Jahrhundert n. Chr.)</a:t>
            </a:r>
          </a:p>
          <a:p>
            <a:r>
              <a:rPr lang="de-DE" sz="2000" dirty="0" err="1">
                <a:solidFill>
                  <a:schemeClr val="tx1">
                    <a:lumMod val="50000"/>
                  </a:schemeClr>
                </a:solidFill>
              </a:rPr>
              <a:t>Valdaora</a:t>
            </a:r>
            <a:r>
              <a:rPr lang="de-IT" sz="2000" dirty="0">
                <a:solidFill>
                  <a:schemeClr val="tx1">
                    <a:lumMod val="50000"/>
                  </a:schemeClr>
                </a:solidFill>
              </a:rPr>
              <a:t>, </a:t>
            </a:r>
            <a:r>
              <a:rPr lang="de-DE" sz="2000" dirty="0">
                <a:solidFill>
                  <a:schemeClr val="tx1">
                    <a:lumMod val="50000"/>
                  </a:schemeClr>
                </a:solidFill>
              </a:rPr>
              <a:t>Pietra miliare </a:t>
            </a:r>
            <a:r>
              <a:rPr lang="de-DE" sz="2000" dirty="0" err="1">
                <a:solidFill>
                  <a:schemeClr val="tx1">
                    <a:lumMod val="50000"/>
                  </a:schemeClr>
                </a:solidFill>
              </a:rPr>
              <a:t>romana</a:t>
            </a:r>
            <a:r>
              <a:rPr lang="de-IT" sz="2000" dirty="0">
                <a:solidFill>
                  <a:schemeClr val="tx1">
                    <a:lumMod val="50000"/>
                  </a:schemeClr>
                </a:solidFill>
              </a:rPr>
              <a:t> (III sec. d.C.)</a:t>
            </a:r>
          </a:p>
          <a:p>
            <a:endParaRPr lang="de-IT" dirty="0"/>
          </a:p>
        </p:txBody>
      </p:sp>
      <p:sp>
        <p:nvSpPr>
          <p:cNvPr id="5" name="Foliennummernplatzhalter 4">
            <a:extLst>
              <a:ext uri="{FF2B5EF4-FFF2-40B4-BE49-F238E27FC236}">
                <a16:creationId xmlns:a16="http://schemas.microsoft.com/office/drawing/2014/main" id="{35F8D815-3D35-B930-B4D5-56420EE6B983}"/>
              </a:ext>
            </a:extLst>
          </p:cNvPr>
          <p:cNvSpPr>
            <a:spLocks noGrp="1"/>
          </p:cNvSpPr>
          <p:nvPr>
            <p:ph type="sldNum" sz="quarter" idx="4"/>
          </p:nvPr>
        </p:nvSpPr>
        <p:spPr/>
        <p:txBody>
          <a:bodyPr/>
          <a:lstStyle/>
          <a:p>
            <a:fld id="{F1CA634B-EE3A-F043-9605-67067B4CCBC4}" type="slidenum">
              <a:rPr lang="de-IT" smtClean="0"/>
              <a:pPr/>
              <a:t>23</a:t>
            </a:fld>
            <a:endParaRPr lang="de-IT" dirty="0"/>
          </a:p>
        </p:txBody>
      </p:sp>
      <p:sp>
        <p:nvSpPr>
          <p:cNvPr id="17" name="Inhaltsplatzhalter 2">
            <a:extLst>
              <a:ext uri="{FF2B5EF4-FFF2-40B4-BE49-F238E27FC236}">
                <a16:creationId xmlns:a16="http://schemas.microsoft.com/office/drawing/2014/main" id="{9191AC91-53F2-A526-1F35-4BFA38913FBF}"/>
              </a:ext>
            </a:extLst>
          </p:cNvPr>
          <p:cNvSpPr txBox="1">
            <a:spLocks/>
          </p:cNvSpPr>
          <p:nvPr/>
        </p:nvSpPr>
        <p:spPr>
          <a:xfrm>
            <a:off x="6351726" y="3429000"/>
            <a:ext cx="5041900" cy="166254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IT" dirty="0"/>
          </a:p>
        </p:txBody>
      </p:sp>
      <p:sp>
        <p:nvSpPr>
          <p:cNvPr id="6" name="Titel 1">
            <a:extLst>
              <a:ext uri="{FF2B5EF4-FFF2-40B4-BE49-F238E27FC236}">
                <a16:creationId xmlns:a16="http://schemas.microsoft.com/office/drawing/2014/main" id="{CEF78FE4-AF25-CF96-45DC-99CE5EDC3DB5}"/>
              </a:ext>
            </a:extLst>
          </p:cNvPr>
          <p:cNvSpPr txBox="1">
            <a:spLocks/>
          </p:cNvSpPr>
          <p:nvPr/>
        </p:nvSpPr>
        <p:spPr>
          <a:xfrm>
            <a:off x="6175343" y="770029"/>
            <a:ext cx="5041900"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Archeologia</a:t>
            </a:r>
            <a:endParaRPr lang="de-IT" dirty="0"/>
          </a:p>
        </p:txBody>
      </p:sp>
      <p:sp>
        <p:nvSpPr>
          <p:cNvPr id="10" name="Inhaltsplatzhalter 2">
            <a:extLst>
              <a:ext uri="{FF2B5EF4-FFF2-40B4-BE49-F238E27FC236}">
                <a16:creationId xmlns:a16="http://schemas.microsoft.com/office/drawing/2014/main" id="{17EBA9B6-CFD2-FA84-6209-77DFF8480622}"/>
              </a:ext>
            </a:extLst>
          </p:cNvPr>
          <p:cNvSpPr txBox="1">
            <a:spLocks/>
          </p:cNvSpPr>
          <p:nvPr/>
        </p:nvSpPr>
        <p:spPr>
          <a:xfrm>
            <a:off x="948097" y="4699925"/>
            <a:ext cx="6282262" cy="122953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chemeClr val="tx1">
                    <a:lumMod val="50000"/>
                  </a:schemeClr>
                </a:solidFill>
              </a:rPr>
              <a:t>Algund, Menhir (2900 – 2500 v. Chr.</a:t>
            </a:r>
            <a:r>
              <a:rPr lang="de-IT" sz="2000" dirty="0">
                <a:solidFill>
                  <a:schemeClr val="tx1">
                    <a:lumMod val="50000"/>
                  </a:schemeClr>
                </a:solidFill>
              </a:rPr>
              <a:t>)</a:t>
            </a:r>
          </a:p>
          <a:p>
            <a:r>
              <a:rPr lang="de-DE" sz="2000" dirty="0" err="1">
                <a:solidFill>
                  <a:schemeClr val="tx1">
                    <a:lumMod val="50000"/>
                  </a:schemeClr>
                </a:solidFill>
              </a:rPr>
              <a:t>Lagundo</a:t>
            </a:r>
            <a:r>
              <a:rPr lang="de-DE" sz="2000" dirty="0">
                <a:solidFill>
                  <a:schemeClr val="tx1">
                    <a:lumMod val="50000"/>
                  </a:schemeClr>
                </a:solidFill>
              </a:rPr>
              <a:t>, Menhir (2900 – 2500 a. C.)</a:t>
            </a:r>
          </a:p>
          <a:p>
            <a:endParaRPr lang="de-DE" dirty="0">
              <a:solidFill>
                <a:schemeClr val="tx1">
                  <a:lumMod val="50000"/>
                </a:schemeClr>
              </a:solidFill>
            </a:endParaRPr>
          </a:p>
          <a:p>
            <a:endParaRPr lang="de-IT" dirty="0"/>
          </a:p>
        </p:txBody>
      </p:sp>
      <p:pic>
        <p:nvPicPr>
          <p:cNvPr id="1026" name="Picture 2" descr=" ">
            <a:extLst>
              <a:ext uri="{FF2B5EF4-FFF2-40B4-BE49-F238E27FC236}">
                <a16:creationId xmlns:a16="http://schemas.microsoft.com/office/drawing/2014/main" id="{8E61B108-5E6E-B7B3-DA8C-0D25969E2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97" y="1821129"/>
            <a:ext cx="2223157" cy="2668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ömischer Meilenstein | Olang-Valdaora">
            <a:extLst>
              <a:ext uri="{FF2B5EF4-FFF2-40B4-BE49-F238E27FC236}">
                <a16:creationId xmlns:a16="http://schemas.microsoft.com/office/drawing/2014/main" id="{529C4D7D-DC6A-40CA-3AEB-9BC8D45EB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330" y="2222844"/>
            <a:ext cx="2433711" cy="363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19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AFC35-6815-5D7B-6714-B0163CF43C3F}"/>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9A429B10-567D-EA95-21AE-90A94FB525F4}"/>
              </a:ext>
            </a:extLst>
          </p:cNvPr>
          <p:cNvSpPr>
            <a:spLocks noGrp="1"/>
          </p:cNvSpPr>
          <p:nvPr>
            <p:ph type="title"/>
          </p:nvPr>
        </p:nvSpPr>
        <p:spPr>
          <a:xfrm>
            <a:off x="838201" y="770029"/>
            <a:ext cx="5041900" cy="607749"/>
          </a:xfrm>
        </p:spPr>
        <p:txBody>
          <a:bodyPr/>
          <a:lstStyle/>
          <a:p>
            <a:r>
              <a:rPr lang="de-DE" dirty="0"/>
              <a:t>Archäologie</a:t>
            </a:r>
            <a:endParaRPr lang="de-IT" dirty="0"/>
          </a:p>
        </p:txBody>
      </p:sp>
      <p:sp>
        <p:nvSpPr>
          <p:cNvPr id="13" name="Inhaltsplatzhalter 2">
            <a:extLst>
              <a:ext uri="{FF2B5EF4-FFF2-40B4-BE49-F238E27FC236}">
                <a16:creationId xmlns:a16="http://schemas.microsoft.com/office/drawing/2014/main" id="{09E19CDA-58C6-680A-DEA3-1A774E57CB8C}"/>
              </a:ext>
            </a:extLst>
          </p:cNvPr>
          <p:cNvSpPr>
            <a:spLocks noGrp="1"/>
          </p:cNvSpPr>
          <p:nvPr>
            <p:ph idx="1"/>
          </p:nvPr>
        </p:nvSpPr>
        <p:spPr>
          <a:xfrm>
            <a:off x="5590096" y="1982872"/>
            <a:ext cx="5627148" cy="939437"/>
          </a:xfrm>
        </p:spPr>
        <p:txBody>
          <a:bodyPr>
            <a:normAutofit/>
          </a:bodyPr>
          <a:lstStyle/>
          <a:p>
            <a:r>
              <a:rPr lang="de-IT" sz="2000" dirty="0">
                <a:solidFill>
                  <a:schemeClr val="tx1">
                    <a:lumMod val="50000"/>
                  </a:schemeClr>
                </a:solidFill>
              </a:rPr>
              <a:t>Meran, Römerzeitliche Fibeln (3. Jahrhundert n. Chr.)</a:t>
            </a:r>
          </a:p>
          <a:p>
            <a:r>
              <a:rPr lang="de-IT" sz="2000" dirty="0">
                <a:solidFill>
                  <a:schemeClr val="tx1">
                    <a:lumMod val="50000"/>
                  </a:schemeClr>
                </a:solidFill>
              </a:rPr>
              <a:t>Merano, Fibule di epoca romana (III sec. d.C.)</a:t>
            </a:r>
          </a:p>
          <a:p>
            <a:endParaRPr lang="de-IT" dirty="0"/>
          </a:p>
        </p:txBody>
      </p:sp>
      <p:sp>
        <p:nvSpPr>
          <p:cNvPr id="5" name="Foliennummernplatzhalter 4">
            <a:extLst>
              <a:ext uri="{FF2B5EF4-FFF2-40B4-BE49-F238E27FC236}">
                <a16:creationId xmlns:a16="http://schemas.microsoft.com/office/drawing/2014/main" id="{A8DC1B96-293B-C6D2-9FE3-9A02314E8D5B}"/>
              </a:ext>
            </a:extLst>
          </p:cNvPr>
          <p:cNvSpPr>
            <a:spLocks noGrp="1"/>
          </p:cNvSpPr>
          <p:nvPr>
            <p:ph type="sldNum" sz="quarter" idx="4"/>
          </p:nvPr>
        </p:nvSpPr>
        <p:spPr/>
        <p:txBody>
          <a:bodyPr/>
          <a:lstStyle/>
          <a:p>
            <a:fld id="{F1CA634B-EE3A-F043-9605-67067B4CCBC4}" type="slidenum">
              <a:rPr lang="de-IT" smtClean="0"/>
              <a:pPr/>
              <a:t>24</a:t>
            </a:fld>
            <a:endParaRPr lang="de-IT" dirty="0"/>
          </a:p>
        </p:txBody>
      </p:sp>
      <p:sp>
        <p:nvSpPr>
          <p:cNvPr id="17" name="Inhaltsplatzhalter 2">
            <a:extLst>
              <a:ext uri="{FF2B5EF4-FFF2-40B4-BE49-F238E27FC236}">
                <a16:creationId xmlns:a16="http://schemas.microsoft.com/office/drawing/2014/main" id="{A6B046AF-D120-DAF4-0953-966456D74563}"/>
              </a:ext>
            </a:extLst>
          </p:cNvPr>
          <p:cNvSpPr txBox="1">
            <a:spLocks/>
          </p:cNvSpPr>
          <p:nvPr/>
        </p:nvSpPr>
        <p:spPr>
          <a:xfrm>
            <a:off x="6351726" y="3429000"/>
            <a:ext cx="5041900" cy="166254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IT" dirty="0"/>
          </a:p>
        </p:txBody>
      </p:sp>
      <p:sp>
        <p:nvSpPr>
          <p:cNvPr id="6" name="Titel 1">
            <a:extLst>
              <a:ext uri="{FF2B5EF4-FFF2-40B4-BE49-F238E27FC236}">
                <a16:creationId xmlns:a16="http://schemas.microsoft.com/office/drawing/2014/main" id="{ADDB4BE6-E82A-CC66-7C41-C028E50CB269}"/>
              </a:ext>
            </a:extLst>
          </p:cNvPr>
          <p:cNvSpPr txBox="1">
            <a:spLocks/>
          </p:cNvSpPr>
          <p:nvPr/>
        </p:nvSpPr>
        <p:spPr>
          <a:xfrm>
            <a:off x="6175343" y="770029"/>
            <a:ext cx="5041900"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Archeologia</a:t>
            </a:r>
            <a:endParaRPr lang="de-IT" dirty="0"/>
          </a:p>
        </p:txBody>
      </p:sp>
      <p:pic>
        <p:nvPicPr>
          <p:cNvPr id="7" name="Grafik 6">
            <a:extLst>
              <a:ext uri="{FF2B5EF4-FFF2-40B4-BE49-F238E27FC236}">
                <a16:creationId xmlns:a16="http://schemas.microsoft.com/office/drawing/2014/main" id="{FCCDFDA8-C4C7-5734-F370-896DDEA2283C}"/>
              </a:ext>
            </a:extLst>
          </p:cNvPr>
          <p:cNvPicPr>
            <a:picLocks noChangeAspect="1"/>
          </p:cNvPicPr>
          <p:nvPr/>
        </p:nvPicPr>
        <p:blipFill>
          <a:blip r:embed="rId2"/>
          <a:stretch>
            <a:fillRect/>
          </a:stretch>
        </p:blipFill>
        <p:spPr>
          <a:xfrm>
            <a:off x="948097" y="1445592"/>
            <a:ext cx="3791617" cy="2814681"/>
          </a:xfrm>
          <a:prstGeom prst="rect">
            <a:avLst/>
          </a:prstGeom>
        </p:spPr>
      </p:pic>
      <p:pic>
        <p:nvPicPr>
          <p:cNvPr id="8" name="Grafik 7">
            <a:extLst>
              <a:ext uri="{FF2B5EF4-FFF2-40B4-BE49-F238E27FC236}">
                <a16:creationId xmlns:a16="http://schemas.microsoft.com/office/drawing/2014/main" id="{34D8EB89-1B1E-1FFB-34B3-27F441433DEB}"/>
              </a:ext>
            </a:extLst>
          </p:cNvPr>
          <p:cNvPicPr>
            <a:picLocks noChangeAspect="1"/>
          </p:cNvPicPr>
          <p:nvPr/>
        </p:nvPicPr>
        <p:blipFill>
          <a:blip r:embed="rId3"/>
          <a:stretch>
            <a:fillRect/>
          </a:stretch>
        </p:blipFill>
        <p:spPr>
          <a:xfrm>
            <a:off x="7602564" y="3249281"/>
            <a:ext cx="3229153" cy="2629454"/>
          </a:xfrm>
          <a:prstGeom prst="rect">
            <a:avLst/>
          </a:prstGeom>
        </p:spPr>
      </p:pic>
      <p:sp>
        <p:nvSpPr>
          <p:cNvPr id="10" name="Inhaltsplatzhalter 2">
            <a:extLst>
              <a:ext uri="{FF2B5EF4-FFF2-40B4-BE49-F238E27FC236}">
                <a16:creationId xmlns:a16="http://schemas.microsoft.com/office/drawing/2014/main" id="{BACD18A5-C9C3-7570-F371-ACDF249B0EE0}"/>
              </a:ext>
            </a:extLst>
          </p:cNvPr>
          <p:cNvSpPr txBox="1">
            <a:spLocks/>
          </p:cNvSpPr>
          <p:nvPr/>
        </p:nvSpPr>
        <p:spPr>
          <a:xfrm>
            <a:off x="948097" y="4699925"/>
            <a:ext cx="6282262" cy="1229535"/>
          </a:xfrm>
          <a:prstGeom prst="rect">
            <a:avLst/>
          </a:prstGeom>
        </p:spPr>
        <p:txBody>
          <a:bodyPr vert="horz" lIns="0" tIns="0" rIns="0" bIns="0" rtlCol="0">
            <a:normAutofit fontScale="85000" lnSpcReduction="10000"/>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IT" dirty="0">
                <a:solidFill>
                  <a:schemeClr val="tx1">
                    <a:lumMod val="50000"/>
                  </a:schemeClr>
                </a:solidFill>
              </a:rPr>
              <a:t>Neumarkt, Kahn, römerzeitliches Gräberfeld, figuralverzierte römerzeitliche Lampe (1. Jahrhundert n. Chr.)</a:t>
            </a:r>
          </a:p>
          <a:p>
            <a:r>
              <a:rPr lang="de-IT" dirty="0">
                <a:solidFill>
                  <a:schemeClr val="tx1">
                    <a:lumMod val="50000"/>
                  </a:schemeClr>
                </a:solidFill>
              </a:rPr>
              <a:t>Egna, Kahn, necropoli di epoca romana, lucerna figurata di epoca romana (I sec. d.C.)</a:t>
            </a:r>
          </a:p>
          <a:p>
            <a:endParaRPr lang="de-IT" dirty="0"/>
          </a:p>
        </p:txBody>
      </p:sp>
    </p:spTree>
    <p:extLst>
      <p:ext uri="{BB962C8B-B14F-4D97-AF65-F5344CB8AC3E}">
        <p14:creationId xmlns:p14="http://schemas.microsoft.com/office/powerpoint/2010/main" val="24584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E453-508A-988A-9C51-C58EE8C1E013}"/>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07BE4997-7234-5A8C-DEE7-531CEB99C4AC}"/>
              </a:ext>
            </a:extLst>
          </p:cNvPr>
          <p:cNvSpPr>
            <a:spLocks noGrp="1"/>
          </p:cNvSpPr>
          <p:nvPr>
            <p:ph type="title"/>
          </p:nvPr>
        </p:nvSpPr>
        <p:spPr>
          <a:xfrm>
            <a:off x="838201" y="770029"/>
            <a:ext cx="5041900" cy="607749"/>
          </a:xfrm>
        </p:spPr>
        <p:txBody>
          <a:bodyPr/>
          <a:lstStyle/>
          <a:p>
            <a:r>
              <a:rPr lang="de-DE" dirty="0"/>
              <a:t>Archäologie</a:t>
            </a:r>
            <a:endParaRPr lang="de-IT" dirty="0"/>
          </a:p>
        </p:txBody>
      </p:sp>
      <p:pic>
        <p:nvPicPr>
          <p:cNvPr id="3" name="Inhaltsplatzhalter 2" descr="Ein Bild, das Flasche, Stillleben, Stilllebenfotografie, Im Haus enthält.">
            <a:extLst>
              <a:ext uri="{FF2B5EF4-FFF2-40B4-BE49-F238E27FC236}">
                <a16:creationId xmlns:a16="http://schemas.microsoft.com/office/drawing/2014/main" id="{FF026D32-87E4-83AA-D0CB-CD10BAE04B65}"/>
              </a:ext>
            </a:extLst>
          </p:cNvPr>
          <p:cNvPicPr>
            <a:picLocks noGrp="1" noChangeAspect="1"/>
          </p:cNvPicPr>
          <p:nvPr>
            <p:ph idx="1"/>
          </p:nvPr>
        </p:nvPicPr>
        <p:blipFill>
          <a:blip r:embed="rId2"/>
          <a:stretch>
            <a:fillRect/>
          </a:stretch>
        </p:blipFill>
        <p:spPr>
          <a:xfrm>
            <a:off x="837045" y="1377777"/>
            <a:ext cx="3802482" cy="2822747"/>
          </a:xfrm>
        </p:spPr>
      </p:pic>
      <p:sp>
        <p:nvSpPr>
          <p:cNvPr id="5" name="Foliennummernplatzhalter 4">
            <a:extLst>
              <a:ext uri="{FF2B5EF4-FFF2-40B4-BE49-F238E27FC236}">
                <a16:creationId xmlns:a16="http://schemas.microsoft.com/office/drawing/2014/main" id="{F4FE5CEB-BE0F-D107-2892-A5B5D9E2D8B6}"/>
              </a:ext>
            </a:extLst>
          </p:cNvPr>
          <p:cNvSpPr>
            <a:spLocks noGrp="1"/>
          </p:cNvSpPr>
          <p:nvPr>
            <p:ph type="sldNum" sz="quarter" idx="4"/>
          </p:nvPr>
        </p:nvSpPr>
        <p:spPr/>
        <p:txBody>
          <a:bodyPr/>
          <a:lstStyle/>
          <a:p>
            <a:fld id="{F1CA634B-EE3A-F043-9605-67067B4CCBC4}" type="slidenum">
              <a:rPr lang="de-IT" smtClean="0"/>
              <a:pPr/>
              <a:t>25</a:t>
            </a:fld>
            <a:endParaRPr lang="de-IT" dirty="0"/>
          </a:p>
        </p:txBody>
      </p:sp>
      <p:sp>
        <p:nvSpPr>
          <p:cNvPr id="17" name="Inhaltsplatzhalter 2">
            <a:extLst>
              <a:ext uri="{FF2B5EF4-FFF2-40B4-BE49-F238E27FC236}">
                <a16:creationId xmlns:a16="http://schemas.microsoft.com/office/drawing/2014/main" id="{4237DC7D-ACE5-E676-3C7E-D901EC868AE9}"/>
              </a:ext>
            </a:extLst>
          </p:cNvPr>
          <p:cNvSpPr txBox="1">
            <a:spLocks/>
          </p:cNvSpPr>
          <p:nvPr/>
        </p:nvSpPr>
        <p:spPr>
          <a:xfrm>
            <a:off x="5412077" y="1766454"/>
            <a:ext cx="4722523" cy="13352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Neumarkt Kahn, römerzeitliches Gräberfeld, Glasgefäße (1. Jahrhundert n. Chr.)</a:t>
            </a:r>
          </a:p>
          <a:p>
            <a:r>
              <a:rPr lang="de-DE" sz="2000" dirty="0" err="1"/>
              <a:t>Egna</a:t>
            </a:r>
            <a:r>
              <a:rPr lang="de-DE" sz="2000" dirty="0"/>
              <a:t>, Kahn, </a:t>
            </a:r>
            <a:r>
              <a:rPr lang="de-DE" sz="2000" dirty="0" err="1"/>
              <a:t>necropoli</a:t>
            </a:r>
            <a:r>
              <a:rPr lang="de-DE" sz="2000" dirty="0"/>
              <a:t> di </a:t>
            </a:r>
            <a:r>
              <a:rPr lang="de-DE" sz="2000" dirty="0" err="1"/>
              <a:t>epoca</a:t>
            </a:r>
            <a:r>
              <a:rPr lang="de-DE" sz="2000" dirty="0"/>
              <a:t> </a:t>
            </a:r>
            <a:r>
              <a:rPr lang="de-DE" sz="2000" dirty="0" err="1"/>
              <a:t>romana</a:t>
            </a:r>
            <a:r>
              <a:rPr lang="de-DE" sz="2000" dirty="0"/>
              <a:t>, </a:t>
            </a:r>
            <a:r>
              <a:rPr lang="de-DE" sz="2000" dirty="0" err="1"/>
              <a:t>vetri</a:t>
            </a:r>
            <a:r>
              <a:rPr lang="de-DE" sz="2000" dirty="0"/>
              <a:t> (I sec. </a:t>
            </a:r>
            <a:r>
              <a:rPr lang="de-DE" sz="2000" dirty="0" err="1"/>
              <a:t>d.C.</a:t>
            </a:r>
            <a:r>
              <a:rPr lang="de-DE" sz="2000" dirty="0"/>
              <a:t>)</a:t>
            </a:r>
          </a:p>
        </p:txBody>
      </p:sp>
      <p:sp>
        <p:nvSpPr>
          <p:cNvPr id="6" name="Titel 1">
            <a:extLst>
              <a:ext uri="{FF2B5EF4-FFF2-40B4-BE49-F238E27FC236}">
                <a16:creationId xmlns:a16="http://schemas.microsoft.com/office/drawing/2014/main" id="{FDCC5567-46C0-9CB9-8EF3-AF5A3EF2FD41}"/>
              </a:ext>
            </a:extLst>
          </p:cNvPr>
          <p:cNvSpPr txBox="1">
            <a:spLocks/>
          </p:cNvSpPr>
          <p:nvPr/>
        </p:nvSpPr>
        <p:spPr>
          <a:xfrm>
            <a:off x="6175343" y="770029"/>
            <a:ext cx="5041900"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Archeologia</a:t>
            </a:r>
            <a:endParaRPr lang="de-IT" dirty="0"/>
          </a:p>
        </p:txBody>
      </p:sp>
      <p:pic>
        <p:nvPicPr>
          <p:cNvPr id="9" name="Grafik 8" descr="Ein Bild, das Schmuckherstellung, Perle, Schmuck, Modeaccessoire enthält.&#10;&#10;KI-generierte Inhalte können fehlerhaft sein.">
            <a:extLst>
              <a:ext uri="{FF2B5EF4-FFF2-40B4-BE49-F238E27FC236}">
                <a16:creationId xmlns:a16="http://schemas.microsoft.com/office/drawing/2014/main" id="{24991398-A1E9-4F8D-A247-9E608C9B2E63}"/>
              </a:ext>
            </a:extLst>
          </p:cNvPr>
          <p:cNvPicPr>
            <a:picLocks noChangeAspect="1"/>
          </p:cNvPicPr>
          <p:nvPr/>
        </p:nvPicPr>
        <p:blipFill>
          <a:blip r:embed="rId3"/>
          <a:stretch>
            <a:fillRect/>
          </a:stretch>
        </p:blipFill>
        <p:spPr>
          <a:xfrm>
            <a:off x="6301226" y="3537491"/>
            <a:ext cx="4652523" cy="3101682"/>
          </a:xfrm>
          <a:prstGeom prst="rect">
            <a:avLst/>
          </a:prstGeom>
        </p:spPr>
      </p:pic>
      <p:sp>
        <p:nvSpPr>
          <p:cNvPr id="10" name="Inhaltsplatzhalter 2">
            <a:extLst>
              <a:ext uri="{FF2B5EF4-FFF2-40B4-BE49-F238E27FC236}">
                <a16:creationId xmlns:a16="http://schemas.microsoft.com/office/drawing/2014/main" id="{C004D67E-8674-96D8-D51A-62B984CA444D}"/>
              </a:ext>
            </a:extLst>
          </p:cNvPr>
          <p:cNvSpPr txBox="1">
            <a:spLocks/>
          </p:cNvSpPr>
          <p:nvPr/>
        </p:nvSpPr>
        <p:spPr>
          <a:xfrm>
            <a:off x="1235689" y="4737180"/>
            <a:ext cx="4722523" cy="133522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Klausen/Säben, Halsschmuck aus Glasperlen (7. Jahrhundert n. Chr.)</a:t>
            </a:r>
          </a:p>
          <a:p>
            <a:r>
              <a:rPr lang="de-DE" sz="2000" dirty="0" err="1"/>
              <a:t>Chiusa</a:t>
            </a:r>
            <a:r>
              <a:rPr lang="de-DE" sz="2000" dirty="0"/>
              <a:t>/</a:t>
            </a:r>
            <a:r>
              <a:rPr lang="de-DE" sz="2000" dirty="0" err="1"/>
              <a:t>Sabiona</a:t>
            </a:r>
            <a:r>
              <a:rPr lang="de-DE" sz="2000" dirty="0"/>
              <a:t>, </a:t>
            </a:r>
            <a:r>
              <a:rPr lang="de-DE" sz="2000" dirty="0" err="1"/>
              <a:t>Collana</a:t>
            </a:r>
            <a:r>
              <a:rPr lang="de-DE" sz="2000" dirty="0"/>
              <a:t> </a:t>
            </a:r>
            <a:r>
              <a:rPr lang="de-DE" sz="2000" dirty="0" err="1"/>
              <a:t>con</a:t>
            </a:r>
            <a:r>
              <a:rPr lang="de-DE" sz="2000" dirty="0"/>
              <a:t> perle di </a:t>
            </a:r>
            <a:r>
              <a:rPr lang="de-DE" sz="2000" dirty="0" err="1"/>
              <a:t>vetro</a:t>
            </a:r>
            <a:r>
              <a:rPr lang="de-DE" sz="2000" dirty="0"/>
              <a:t> (VII sec. </a:t>
            </a:r>
            <a:r>
              <a:rPr lang="de-DE" sz="2000" dirty="0" err="1"/>
              <a:t>d.C.</a:t>
            </a:r>
            <a:r>
              <a:rPr lang="de-DE" sz="2000" dirty="0"/>
              <a:t>)</a:t>
            </a:r>
          </a:p>
        </p:txBody>
      </p:sp>
    </p:spTree>
    <p:extLst>
      <p:ext uri="{BB962C8B-B14F-4D97-AF65-F5344CB8AC3E}">
        <p14:creationId xmlns:p14="http://schemas.microsoft.com/office/powerpoint/2010/main" val="40091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67962-E824-88A0-CD70-B438CFB49B5B}"/>
            </a:ext>
          </a:extLst>
        </p:cNvPr>
        <p:cNvGrpSpPr/>
        <p:nvPr/>
      </p:nvGrpSpPr>
      <p:grpSpPr>
        <a:xfrm>
          <a:off x="0" y="0"/>
          <a:ext cx="0" cy="0"/>
          <a:chOff x="0" y="0"/>
          <a:chExt cx="0" cy="0"/>
        </a:xfrm>
      </p:grpSpPr>
      <p:pic>
        <p:nvPicPr>
          <p:cNvPr id="3" name="Inhaltsplatzhalter 2" descr="Ein Bild, das Transport, Wagen, Schlitten, Kutsche enthält.&#10;&#10;KI-generierte Inhalte können fehlerhaft sein.">
            <a:extLst>
              <a:ext uri="{FF2B5EF4-FFF2-40B4-BE49-F238E27FC236}">
                <a16:creationId xmlns:a16="http://schemas.microsoft.com/office/drawing/2014/main" id="{126AB70A-BCA6-62B0-BAD9-3F9B971277FE}"/>
              </a:ext>
            </a:extLst>
          </p:cNvPr>
          <p:cNvPicPr>
            <a:picLocks noGrp="1" noChangeAspect="1"/>
          </p:cNvPicPr>
          <p:nvPr>
            <p:ph idx="1"/>
          </p:nvPr>
        </p:nvPicPr>
        <p:blipFill>
          <a:blip r:embed="rId2"/>
          <a:stretch>
            <a:fillRect/>
          </a:stretch>
        </p:blipFill>
        <p:spPr>
          <a:xfrm>
            <a:off x="3104734" y="166202"/>
            <a:ext cx="5550733" cy="3702285"/>
          </a:xfrm>
        </p:spPr>
      </p:pic>
      <p:sp>
        <p:nvSpPr>
          <p:cNvPr id="15" name="Titel 1">
            <a:extLst>
              <a:ext uri="{FF2B5EF4-FFF2-40B4-BE49-F238E27FC236}">
                <a16:creationId xmlns:a16="http://schemas.microsoft.com/office/drawing/2014/main" id="{14610E8E-7184-1F85-4482-34BC2841F05A}"/>
              </a:ext>
            </a:extLst>
          </p:cNvPr>
          <p:cNvSpPr>
            <a:spLocks noGrp="1"/>
          </p:cNvSpPr>
          <p:nvPr>
            <p:ph type="title"/>
          </p:nvPr>
        </p:nvSpPr>
        <p:spPr>
          <a:xfrm>
            <a:off x="838201" y="770029"/>
            <a:ext cx="5041900" cy="5344560"/>
          </a:xfrm>
        </p:spPr>
        <p:txBody>
          <a:bodyPr>
            <a:normAutofit/>
          </a:bodyPr>
          <a:lstStyle/>
          <a:p>
            <a:r>
              <a:rPr lang="de-DE" dirty="0"/>
              <a:t>Landesmuseen</a:t>
            </a:r>
            <a:br>
              <a:rPr lang="de-DE" dirty="0"/>
            </a:br>
            <a:br>
              <a:rPr lang="de-DE" dirty="0"/>
            </a:br>
            <a:r>
              <a:rPr lang="de-DE" sz="2400" b="0" dirty="0">
                <a:solidFill>
                  <a:schemeClr val="accent1"/>
                </a:solidFill>
                <a:latin typeface="Asap"/>
              </a:rPr>
              <a:t>Räume für Lagerung, </a:t>
            </a:r>
            <a:br>
              <a:rPr lang="de-DE" sz="2400" b="0" dirty="0">
                <a:solidFill>
                  <a:schemeClr val="accent1"/>
                </a:solidFill>
                <a:latin typeface="Asap"/>
              </a:rPr>
            </a:br>
            <a:r>
              <a:rPr lang="de-DE" sz="2400" b="0" dirty="0">
                <a:solidFill>
                  <a:schemeClr val="accent1"/>
                </a:solidFill>
                <a:latin typeface="Asap"/>
              </a:rPr>
              <a:t>Restaurierung und </a:t>
            </a:r>
            <a:br>
              <a:rPr lang="de-DE" sz="2400" b="0" dirty="0">
                <a:solidFill>
                  <a:schemeClr val="accent1"/>
                </a:solidFill>
                <a:latin typeface="Asap"/>
              </a:rPr>
            </a:br>
            <a:r>
              <a:rPr lang="de-DE" sz="2400" b="0" dirty="0">
                <a:solidFill>
                  <a:schemeClr val="accent1"/>
                </a:solidFill>
                <a:latin typeface="Asap"/>
              </a:rPr>
              <a:t>Forschung für die</a:t>
            </a:r>
            <a:br>
              <a:rPr lang="de-DE" sz="2400" b="0" dirty="0">
                <a:solidFill>
                  <a:schemeClr val="accent1"/>
                </a:solidFill>
                <a:latin typeface="Asap"/>
              </a:rPr>
            </a:br>
            <a:r>
              <a:rPr lang="de-DE" sz="2400" b="0" dirty="0">
                <a:solidFill>
                  <a:schemeClr val="accent1"/>
                </a:solidFill>
                <a:latin typeface="Asap"/>
              </a:rPr>
              <a:t>Landesmuseen:</a:t>
            </a:r>
            <a:br>
              <a:rPr lang="de-DE" sz="2400" b="0" dirty="0">
                <a:solidFill>
                  <a:schemeClr val="accent1"/>
                </a:solidFill>
                <a:latin typeface="Asap"/>
              </a:rPr>
            </a:br>
            <a:br>
              <a:rPr lang="de-DE" sz="2400" b="0" dirty="0">
                <a:solidFill>
                  <a:schemeClr val="accent1"/>
                </a:solidFill>
                <a:latin typeface="Asap"/>
              </a:rPr>
            </a:br>
            <a:br>
              <a:rPr lang="de-DE" sz="2400" b="0" dirty="0">
                <a:solidFill>
                  <a:schemeClr val="accent1"/>
                </a:solidFill>
                <a:latin typeface="Asap"/>
              </a:rPr>
            </a:br>
            <a:r>
              <a:rPr lang="de-DE" sz="2400" b="0" dirty="0">
                <a:solidFill>
                  <a:schemeClr val="accent1"/>
                </a:solidFill>
                <a:latin typeface="Asap"/>
              </a:rPr>
              <a:t>Archäologiemuseum</a:t>
            </a:r>
            <a:br>
              <a:rPr lang="de-DE" sz="2400" b="0" dirty="0">
                <a:solidFill>
                  <a:schemeClr val="accent1"/>
                </a:solidFill>
                <a:latin typeface="Asap"/>
              </a:rPr>
            </a:br>
            <a:br>
              <a:rPr lang="de-DE" sz="2400" b="0" dirty="0">
                <a:solidFill>
                  <a:schemeClr val="accent1"/>
                </a:solidFill>
                <a:latin typeface="Asap"/>
              </a:rPr>
            </a:br>
            <a:r>
              <a:rPr lang="de-DE" sz="2400" b="0" dirty="0">
                <a:solidFill>
                  <a:schemeClr val="accent1"/>
                </a:solidFill>
                <a:latin typeface="Asap"/>
              </a:rPr>
              <a:t>Naturmuseum</a:t>
            </a:r>
            <a:br>
              <a:rPr lang="de-DE" sz="2400" b="0" dirty="0">
                <a:solidFill>
                  <a:schemeClr val="accent1"/>
                </a:solidFill>
                <a:latin typeface="Asap"/>
              </a:rPr>
            </a:br>
            <a:br>
              <a:rPr lang="de-DE" sz="2400" b="0" dirty="0">
                <a:solidFill>
                  <a:schemeClr val="accent1"/>
                </a:solidFill>
                <a:latin typeface="Asap"/>
              </a:rPr>
            </a:br>
            <a:r>
              <a:rPr lang="de-DE" sz="2400" b="0" dirty="0">
                <a:solidFill>
                  <a:schemeClr val="accent1"/>
                </a:solidFill>
                <a:latin typeface="Asap"/>
              </a:rPr>
              <a:t>Bergbaumuseum</a:t>
            </a:r>
            <a:br>
              <a:rPr lang="de-DE" sz="2400" b="0" dirty="0">
                <a:solidFill>
                  <a:schemeClr val="accent1"/>
                </a:solidFill>
                <a:latin typeface="Asap"/>
              </a:rPr>
            </a:br>
            <a:br>
              <a:rPr lang="de-DE" sz="2400" b="0" dirty="0">
                <a:solidFill>
                  <a:schemeClr val="accent1"/>
                </a:solidFill>
                <a:latin typeface="Asap"/>
              </a:rPr>
            </a:br>
            <a:r>
              <a:rPr lang="de-DE" sz="2400" b="0" dirty="0" err="1">
                <a:solidFill>
                  <a:schemeClr val="accent1"/>
                </a:solidFill>
                <a:latin typeface="Asap"/>
              </a:rPr>
              <a:t>Touriseum</a:t>
            </a:r>
            <a:endParaRPr lang="de-IT" sz="2400" b="0" dirty="0">
              <a:solidFill>
                <a:schemeClr val="accent1"/>
              </a:solidFill>
              <a:latin typeface="Asap"/>
            </a:endParaRPr>
          </a:p>
        </p:txBody>
      </p:sp>
      <p:sp>
        <p:nvSpPr>
          <p:cNvPr id="5" name="Foliennummernplatzhalter 4">
            <a:extLst>
              <a:ext uri="{FF2B5EF4-FFF2-40B4-BE49-F238E27FC236}">
                <a16:creationId xmlns:a16="http://schemas.microsoft.com/office/drawing/2014/main" id="{C608D714-F350-620D-874C-46D751EE4475}"/>
              </a:ext>
            </a:extLst>
          </p:cNvPr>
          <p:cNvSpPr>
            <a:spLocks noGrp="1"/>
          </p:cNvSpPr>
          <p:nvPr>
            <p:ph type="sldNum" sz="quarter" idx="4"/>
          </p:nvPr>
        </p:nvSpPr>
        <p:spPr/>
        <p:txBody>
          <a:bodyPr/>
          <a:lstStyle/>
          <a:p>
            <a:fld id="{F1CA634B-EE3A-F043-9605-67067B4CCBC4}" type="slidenum">
              <a:rPr lang="de-IT" smtClean="0"/>
              <a:pPr/>
              <a:t>26</a:t>
            </a:fld>
            <a:endParaRPr lang="de-IT" dirty="0"/>
          </a:p>
        </p:txBody>
      </p:sp>
      <p:sp>
        <p:nvSpPr>
          <p:cNvPr id="17" name="Inhaltsplatzhalter 2">
            <a:extLst>
              <a:ext uri="{FF2B5EF4-FFF2-40B4-BE49-F238E27FC236}">
                <a16:creationId xmlns:a16="http://schemas.microsoft.com/office/drawing/2014/main" id="{9D0AAC18-B45F-3F5A-47D6-25AEE5C0D370}"/>
              </a:ext>
            </a:extLst>
          </p:cNvPr>
          <p:cNvSpPr txBox="1">
            <a:spLocks/>
          </p:cNvSpPr>
          <p:nvPr/>
        </p:nvSpPr>
        <p:spPr>
          <a:xfrm>
            <a:off x="5412077" y="1766454"/>
            <a:ext cx="546135" cy="35436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2000" dirty="0"/>
          </a:p>
        </p:txBody>
      </p:sp>
      <p:sp>
        <p:nvSpPr>
          <p:cNvPr id="6" name="Titel 1">
            <a:extLst>
              <a:ext uri="{FF2B5EF4-FFF2-40B4-BE49-F238E27FC236}">
                <a16:creationId xmlns:a16="http://schemas.microsoft.com/office/drawing/2014/main" id="{43D6489B-8706-4F9B-EB0E-38E1C3E366ED}"/>
              </a:ext>
            </a:extLst>
          </p:cNvPr>
          <p:cNvSpPr txBox="1">
            <a:spLocks/>
          </p:cNvSpPr>
          <p:nvPr/>
        </p:nvSpPr>
        <p:spPr>
          <a:xfrm>
            <a:off x="8013290" y="770029"/>
            <a:ext cx="3480620" cy="53445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Musei</a:t>
            </a:r>
            <a:r>
              <a:rPr lang="de-DE" dirty="0"/>
              <a:t> </a:t>
            </a:r>
            <a:r>
              <a:rPr lang="de-DE" dirty="0" err="1"/>
              <a:t>provinciali</a:t>
            </a:r>
            <a:endParaRPr lang="de-DE" dirty="0"/>
          </a:p>
          <a:p>
            <a:endParaRPr lang="de-DE" dirty="0"/>
          </a:p>
          <a:p>
            <a:r>
              <a:rPr lang="de-DE" sz="2400" b="0" dirty="0" err="1">
                <a:solidFill>
                  <a:schemeClr val="accent1"/>
                </a:solidFill>
                <a:latin typeface="Asap"/>
              </a:rPr>
              <a:t>Spazi</a:t>
            </a:r>
            <a:r>
              <a:rPr lang="de-DE" sz="2400" b="0" dirty="0">
                <a:solidFill>
                  <a:schemeClr val="accent1"/>
                </a:solidFill>
                <a:latin typeface="Asap"/>
              </a:rPr>
              <a:t> per la </a:t>
            </a:r>
            <a:r>
              <a:rPr lang="de-DE" sz="2400" b="0" dirty="0" err="1">
                <a:solidFill>
                  <a:schemeClr val="accent1"/>
                </a:solidFill>
                <a:latin typeface="Asap"/>
              </a:rPr>
              <a:t>conservazione</a:t>
            </a:r>
            <a:r>
              <a:rPr lang="de-DE" sz="2400" b="0" dirty="0">
                <a:solidFill>
                  <a:schemeClr val="accent1"/>
                </a:solidFill>
                <a:latin typeface="Asap"/>
              </a:rPr>
              <a:t>, il </a:t>
            </a:r>
            <a:r>
              <a:rPr lang="de-DE" sz="2400" b="0" dirty="0" err="1">
                <a:solidFill>
                  <a:schemeClr val="accent1"/>
                </a:solidFill>
                <a:latin typeface="Asap"/>
              </a:rPr>
              <a:t>restauro</a:t>
            </a:r>
            <a:r>
              <a:rPr lang="de-DE" sz="2400" b="0" dirty="0">
                <a:solidFill>
                  <a:schemeClr val="accent1"/>
                </a:solidFill>
                <a:latin typeface="Asap"/>
              </a:rPr>
              <a:t> e la </a:t>
            </a:r>
            <a:r>
              <a:rPr lang="de-DE" sz="2400" b="0" dirty="0" err="1">
                <a:solidFill>
                  <a:schemeClr val="accent1"/>
                </a:solidFill>
                <a:latin typeface="Asap"/>
              </a:rPr>
              <a:t>ricerca</a:t>
            </a:r>
            <a:r>
              <a:rPr lang="de-DE" sz="2400" b="0" dirty="0">
                <a:solidFill>
                  <a:schemeClr val="accent1"/>
                </a:solidFill>
                <a:latin typeface="Asap"/>
              </a:rPr>
              <a:t> per</a:t>
            </a:r>
          </a:p>
          <a:p>
            <a:r>
              <a:rPr lang="de-DE" sz="2400" b="0" dirty="0">
                <a:solidFill>
                  <a:schemeClr val="accent1"/>
                </a:solidFill>
                <a:latin typeface="Asap"/>
              </a:rPr>
              <a:t>i </a:t>
            </a:r>
            <a:r>
              <a:rPr lang="de-DE" sz="2400" b="0" dirty="0" err="1">
                <a:solidFill>
                  <a:schemeClr val="accent1"/>
                </a:solidFill>
                <a:latin typeface="Asap"/>
              </a:rPr>
              <a:t>musei</a:t>
            </a:r>
            <a:r>
              <a:rPr lang="de-DE" sz="2400" b="0" dirty="0">
                <a:solidFill>
                  <a:schemeClr val="accent1"/>
                </a:solidFill>
                <a:latin typeface="Asap"/>
              </a:rPr>
              <a:t> </a:t>
            </a:r>
            <a:r>
              <a:rPr lang="de-DE" sz="2400" b="0" dirty="0" err="1">
                <a:solidFill>
                  <a:schemeClr val="accent1"/>
                </a:solidFill>
                <a:latin typeface="Asap"/>
              </a:rPr>
              <a:t>provinciali</a:t>
            </a:r>
            <a:r>
              <a:rPr lang="de-DE" sz="2400" b="0" dirty="0">
                <a:solidFill>
                  <a:schemeClr val="accent1"/>
                </a:solidFill>
                <a:latin typeface="Asap"/>
              </a:rPr>
              <a:t>:</a:t>
            </a:r>
          </a:p>
          <a:p>
            <a:endParaRPr lang="de-DE" sz="2400" b="0" dirty="0">
              <a:solidFill>
                <a:schemeClr val="accent1"/>
              </a:solidFill>
              <a:latin typeface="Asap"/>
            </a:endParaRPr>
          </a:p>
          <a:p>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a:t>
            </a:r>
            <a:r>
              <a:rPr lang="de-DE" sz="2400" b="0" dirty="0" err="1">
                <a:solidFill>
                  <a:schemeClr val="accent1"/>
                </a:solidFill>
                <a:latin typeface="Asap"/>
              </a:rPr>
              <a:t>archeologico</a:t>
            </a:r>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di </a:t>
            </a:r>
            <a:r>
              <a:rPr lang="de-DE" sz="2400" b="0" dirty="0" err="1">
                <a:solidFill>
                  <a:schemeClr val="accent1"/>
                </a:solidFill>
                <a:latin typeface="Asap"/>
              </a:rPr>
              <a:t>scienze</a:t>
            </a:r>
            <a:r>
              <a:rPr lang="de-DE" sz="2400" b="0" dirty="0">
                <a:solidFill>
                  <a:schemeClr val="accent1"/>
                </a:solidFill>
                <a:latin typeface="Asap"/>
              </a:rPr>
              <a:t> </a:t>
            </a:r>
            <a:r>
              <a:rPr lang="de-DE" sz="2400" b="0" dirty="0" err="1">
                <a:solidFill>
                  <a:schemeClr val="accent1"/>
                </a:solidFill>
                <a:latin typeface="Asap"/>
              </a:rPr>
              <a:t>naturali</a:t>
            </a:r>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delle miniere</a:t>
            </a:r>
          </a:p>
          <a:p>
            <a:endParaRPr lang="de-DE" sz="2400" b="0" dirty="0">
              <a:solidFill>
                <a:schemeClr val="accent1"/>
              </a:solidFill>
              <a:latin typeface="Asap"/>
            </a:endParaRPr>
          </a:p>
          <a:p>
            <a:r>
              <a:rPr lang="de-DE" sz="2400" b="0" dirty="0" err="1">
                <a:solidFill>
                  <a:schemeClr val="accent1"/>
                </a:solidFill>
                <a:latin typeface="Asap"/>
              </a:rPr>
              <a:t>Touriseum</a:t>
            </a:r>
            <a:endParaRPr lang="de-DE" sz="2400" b="0" dirty="0">
              <a:solidFill>
                <a:schemeClr val="accent1"/>
              </a:solidFill>
              <a:latin typeface="Asap"/>
            </a:endParaRPr>
          </a:p>
          <a:p>
            <a:endParaRPr lang="de-DE" sz="2400" dirty="0">
              <a:latin typeface="Asap"/>
            </a:endParaRPr>
          </a:p>
          <a:p>
            <a:endParaRPr lang="de-DE" sz="2400" dirty="0">
              <a:latin typeface="Asap"/>
            </a:endParaRPr>
          </a:p>
          <a:p>
            <a:endParaRPr lang="de-DE" sz="2400" dirty="0">
              <a:latin typeface="Asap"/>
            </a:endParaRPr>
          </a:p>
          <a:p>
            <a:endParaRPr lang="de-DE" sz="2400" dirty="0">
              <a:latin typeface="Asap"/>
            </a:endParaRPr>
          </a:p>
          <a:p>
            <a:endParaRPr lang="de-DE" sz="2400" dirty="0">
              <a:latin typeface="Asap"/>
            </a:endParaRPr>
          </a:p>
          <a:p>
            <a:endParaRPr lang="de-DE" sz="2400" dirty="0">
              <a:latin typeface="Asap"/>
            </a:endParaRPr>
          </a:p>
          <a:p>
            <a:endParaRPr lang="de-DE" sz="2400" dirty="0">
              <a:latin typeface="Asap"/>
            </a:endParaRPr>
          </a:p>
          <a:p>
            <a:endParaRPr lang="de-DE" sz="2400" dirty="0">
              <a:latin typeface="Asap"/>
            </a:endParaRPr>
          </a:p>
          <a:p>
            <a:endParaRPr lang="de-DE" dirty="0"/>
          </a:p>
          <a:p>
            <a:endParaRPr lang="de-DE" dirty="0"/>
          </a:p>
          <a:p>
            <a:endParaRPr lang="de-DE" dirty="0"/>
          </a:p>
          <a:p>
            <a:endParaRPr lang="de-DE" dirty="0"/>
          </a:p>
          <a:p>
            <a:endParaRPr lang="de-DE" dirty="0"/>
          </a:p>
          <a:p>
            <a:endParaRPr lang="de-DE" dirty="0"/>
          </a:p>
          <a:p>
            <a:endParaRPr lang="de-DE" dirty="0"/>
          </a:p>
          <a:p>
            <a:endParaRPr lang="de-IT" dirty="0"/>
          </a:p>
        </p:txBody>
      </p:sp>
      <p:pic>
        <p:nvPicPr>
          <p:cNvPr id="13" name="Grafik 12" descr="Ein Bild, das Im Haus, Bilderrahmen, hölzern, Wand enthält.&#10;&#10;KI-generierte Inhalte können fehlerhaft sein.">
            <a:extLst>
              <a:ext uri="{FF2B5EF4-FFF2-40B4-BE49-F238E27FC236}">
                <a16:creationId xmlns:a16="http://schemas.microsoft.com/office/drawing/2014/main" id="{1B3B9573-3A14-B735-7355-3CFDC579B448}"/>
              </a:ext>
            </a:extLst>
          </p:cNvPr>
          <p:cNvPicPr>
            <a:picLocks noChangeAspect="1"/>
          </p:cNvPicPr>
          <p:nvPr/>
        </p:nvPicPr>
        <p:blipFill>
          <a:blip r:embed="rId3"/>
          <a:stretch>
            <a:fillRect/>
          </a:stretch>
        </p:blipFill>
        <p:spPr>
          <a:xfrm flipH="1">
            <a:off x="4364296" y="3721072"/>
            <a:ext cx="3187832" cy="2393517"/>
          </a:xfrm>
          <a:prstGeom prst="rect">
            <a:avLst/>
          </a:prstGeom>
        </p:spPr>
      </p:pic>
    </p:spTree>
    <p:extLst>
      <p:ext uri="{BB962C8B-B14F-4D97-AF65-F5344CB8AC3E}">
        <p14:creationId xmlns:p14="http://schemas.microsoft.com/office/powerpoint/2010/main" val="214418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6BF0-D7F5-51E9-3099-F3BBE9A6F2A0}"/>
            </a:ext>
          </a:extLst>
        </p:cNvPr>
        <p:cNvGrpSpPr/>
        <p:nvPr/>
      </p:nvGrpSpPr>
      <p:grpSpPr>
        <a:xfrm>
          <a:off x="0" y="0"/>
          <a:ext cx="0" cy="0"/>
          <a:chOff x="0" y="0"/>
          <a:chExt cx="0" cy="0"/>
        </a:xfrm>
      </p:grpSpPr>
      <p:pic>
        <p:nvPicPr>
          <p:cNvPr id="11" name="Grafik 10" descr="Ein Bild, das Menschliches Gesicht, Kunst, Bronze, Person enthält.&#10;&#10;KI-generierte Inhalte können fehlerhaft sein.">
            <a:extLst>
              <a:ext uri="{FF2B5EF4-FFF2-40B4-BE49-F238E27FC236}">
                <a16:creationId xmlns:a16="http://schemas.microsoft.com/office/drawing/2014/main" id="{8CFB7B73-EC68-5578-BFF8-F22A49F0DA02}"/>
              </a:ext>
            </a:extLst>
          </p:cNvPr>
          <p:cNvPicPr>
            <a:picLocks noChangeAspect="1"/>
          </p:cNvPicPr>
          <p:nvPr/>
        </p:nvPicPr>
        <p:blipFill>
          <a:blip r:embed="rId2"/>
          <a:stretch>
            <a:fillRect/>
          </a:stretch>
        </p:blipFill>
        <p:spPr>
          <a:xfrm>
            <a:off x="4149394" y="210140"/>
            <a:ext cx="3351189" cy="4213123"/>
          </a:xfrm>
          <a:prstGeom prst="rect">
            <a:avLst/>
          </a:prstGeom>
        </p:spPr>
      </p:pic>
      <p:sp>
        <p:nvSpPr>
          <p:cNvPr id="15" name="Titel 1">
            <a:extLst>
              <a:ext uri="{FF2B5EF4-FFF2-40B4-BE49-F238E27FC236}">
                <a16:creationId xmlns:a16="http://schemas.microsoft.com/office/drawing/2014/main" id="{FCC95A0B-E7A8-07ED-8B32-B5E0AE5FACF3}"/>
              </a:ext>
            </a:extLst>
          </p:cNvPr>
          <p:cNvSpPr>
            <a:spLocks noGrp="1"/>
          </p:cNvSpPr>
          <p:nvPr>
            <p:ph type="title"/>
          </p:nvPr>
        </p:nvSpPr>
        <p:spPr>
          <a:xfrm>
            <a:off x="838201" y="770029"/>
            <a:ext cx="4136922" cy="5631971"/>
          </a:xfrm>
        </p:spPr>
        <p:txBody>
          <a:bodyPr>
            <a:normAutofit fontScale="90000"/>
          </a:bodyPr>
          <a:lstStyle/>
          <a:p>
            <a:r>
              <a:rPr lang="de-DE" dirty="0"/>
              <a:t>Landesmuseen</a:t>
            </a:r>
            <a:br>
              <a:rPr lang="de-DE" dirty="0"/>
            </a:br>
            <a:br>
              <a:rPr lang="de-DE" sz="2400" dirty="0">
                <a:latin typeface="Asap"/>
              </a:rPr>
            </a:br>
            <a:br>
              <a:rPr lang="de-DE" sz="2400" dirty="0">
                <a:latin typeface="Asap"/>
              </a:rPr>
            </a:br>
            <a:br>
              <a:rPr lang="de-DE" sz="2400" b="0" dirty="0">
                <a:solidFill>
                  <a:schemeClr val="accent1"/>
                </a:solidFill>
                <a:latin typeface="Asap"/>
              </a:rPr>
            </a:br>
            <a:r>
              <a:rPr lang="de-DE" sz="2700" b="0" dirty="0">
                <a:solidFill>
                  <a:schemeClr val="accent1"/>
                </a:solidFill>
                <a:latin typeface="Asap"/>
              </a:rPr>
              <a:t>Landesmuseum für Kultur-</a:t>
            </a:r>
            <a:br>
              <a:rPr lang="de-DE" sz="2700" b="0" dirty="0">
                <a:solidFill>
                  <a:schemeClr val="accent1"/>
                </a:solidFill>
                <a:latin typeface="Asap"/>
              </a:rPr>
            </a:br>
            <a:r>
              <a:rPr lang="de-DE" sz="2700" b="0" dirty="0">
                <a:solidFill>
                  <a:schemeClr val="accent1"/>
                </a:solidFill>
                <a:latin typeface="Asap"/>
              </a:rPr>
              <a:t>und Landesgeschichte</a:t>
            </a:r>
            <a:br>
              <a:rPr lang="de-DE" sz="2700" b="0" dirty="0">
                <a:solidFill>
                  <a:schemeClr val="accent1"/>
                </a:solidFill>
                <a:latin typeface="Asap"/>
              </a:rPr>
            </a:br>
            <a:r>
              <a:rPr lang="de-DE" sz="2700" b="0" dirty="0">
                <a:solidFill>
                  <a:schemeClr val="accent1"/>
                </a:solidFill>
                <a:latin typeface="Asap"/>
              </a:rPr>
              <a:t>Schloss Tirol</a:t>
            </a:r>
            <a:br>
              <a:rPr lang="de-DE" sz="2700" b="0" dirty="0">
                <a:solidFill>
                  <a:schemeClr val="accent1"/>
                </a:solidFill>
                <a:latin typeface="Asap"/>
              </a:rPr>
            </a:br>
            <a:br>
              <a:rPr lang="de-DE" sz="2700" b="0" dirty="0">
                <a:solidFill>
                  <a:schemeClr val="accent1"/>
                </a:solidFill>
                <a:latin typeface="Asap"/>
              </a:rPr>
            </a:br>
            <a:r>
              <a:rPr lang="de-DE" sz="2700" b="0" dirty="0">
                <a:solidFill>
                  <a:schemeClr val="accent1"/>
                </a:solidFill>
                <a:latin typeface="Asap"/>
              </a:rPr>
              <a:t>Volkskundemuseum</a:t>
            </a:r>
            <a:br>
              <a:rPr lang="de-DE" sz="2700" b="0" dirty="0">
                <a:solidFill>
                  <a:schemeClr val="accent1"/>
                </a:solidFill>
                <a:latin typeface="Asap"/>
              </a:rPr>
            </a:br>
            <a:br>
              <a:rPr lang="de-DE" sz="2700" b="0" dirty="0">
                <a:solidFill>
                  <a:schemeClr val="accent1"/>
                </a:solidFill>
                <a:latin typeface="Asap"/>
              </a:rPr>
            </a:br>
            <a:r>
              <a:rPr lang="de-DE" sz="2700" b="0" dirty="0">
                <a:solidFill>
                  <a:schemeClr val="accent1"/>
                </a:solidFill>
                <a:latin typeface="Asap"/>
              </a:rPr>
              <a:t>Museum für Jagd und Fischerei</a:t>
            </a:r>
            <a:br>
              <a:rPr lang="de-DE" sz="2700" b="0" dirty="0">
                <a:solidFill>
                  <a:schemeClr val="accent1"/>
                </a:solidFill>
                <a:latin typeface="Asap"/>
              </a:rPr>
            </a:br>
            <a:br>
              <a:rPr lang="de-DE" sz="2700" b="0" dirty="0">
                <a:solidFill>
                  <a:schemeClr val="accent1"/>
                </a:solidFill>
                <a:latin typeface="Asap"/>
              </a:rPr>
            </a:br>
            <a:r>
              <a:rPr lang="de-DE" sz="2700" b="0" dirty="0">
                <a:solidFill>
                  <a:schemeClr val="accent1"/>
                </a:solidFill>
                <a:latin typeface="Asap"/>
              </a:rPr>
              <a:t>Weinmuseum</a:t>
            </a:r>
            <a:br>
              <a:rPr lang="de-DE" sz="2700" b="0" dirty="0">
                <a:solidFill>
                  <a:schemeClr val="accent1"/>
                </a:solidFill>
                <a:latin typeface="Asap"/>
              </a:rPr>
            </a:br>
            <a:br>
              <a:rPr lang="de-DE" sz="2700" b="0" dirty="0">
                <a:solidFill>
                  <a:schemeClr val="accent1"/>
                </a:solidFill>
                <a:latin typeface="Asap"/>
              </a:rPr>
            </a:br>
            <a:r>
              <a:rPr lang="de-DE" sz="2700" b="0" dirty="0">
                <a:solidFill>
                  <a:schemeClr val="accent1"/>
                </a:solidFill>
                <a:latin typeface="Asap"/>
              </a:rPr>
              <a:t>Museum Eccel Kreuzer</a:t>
            </a:r>
            <a:br>
              <a:rPr lang="de-DE" sz="2700" b="0" dirty="0">
                <a:solidFill>
                  <a:schemeClr val="accent1"/>
                </a:solidFill>
                <a:latin typeface="Asap"/>
              </a:rPr>
            </a:br>
            <a:br>
              <a:rPr lang="de-DE" sz="2700" b="0" dirty="0">
                <a:solidFill>
                  <a:schemeClr val="accent1"/>
                </a:solidFill>
                <a:latin typeface="Asap"/>
              </a:rPr>
            </a:br>
            <a:br>
              <a:rPr lang="de-DE" sz="2400" b="0" dirty="0">
                <a:solidFill>
                  <a:schemeClr val="accent1"/>
                </a:solidFill>
                <a:latin typeface="Asap"/>
              </a:rPr>
            </a:br>
            <a:br>
              <a:rPr lang="de-DE" sz="2400" b="0" dirty="0">
                <a:solidFill>
                  <a:schemeClr val="accent1"/>
                </a:solidFill>
                <a:latin typeface="Asap"/>
              </a:rPr>
            </a:br>
            <a:br>
              <a:rPr lang="de-DE" sz="2400" b="0" dirty="0">
                <a:solidFill>
                  <a:schemeClr val="accent1"/>
                </a:solidFill>
                <a:latin typeface="Asap"/>
              </a:rPr>
            </a:br>
            <a:endParaRPr lang="de-IT" sz="2400" b="0" dirty="0">
              <a:solidFill>
                <a:schemeClr val="accent1"/>
              </a:solidFill>
              <a:latin typeface="Asap"/>
            </a:endParaRPr>
          </a:p>
        </p:txBody>
      </p:sp>
      <p:sp>
        <p:nvSpPr>
          <p:cNvPr id="5" name="Foliennummernplatzhalter 4">
            <a:extLst>
              <a:ext uri="{FF2B5EF4-FFF2-40B4-BE49-F238E27FC236}">
                <a16:creationId xmlns:a16="http://schemas.microsoft.com/office/drawing/2014/main" id="{19FE796F-4E1F-DD4A-77AD-23BCA376EBD9}"/>
              </a:ext>
            </a:extLst>
          </p:cNvPr>
          <p:cNvSpPr>
            <a:spLocks noGrp="1"/>
          </p:cNvSpPr>
          <p:nvPr>
            <p:ph type="sldNum" sz="quarter" idx="4"/>
          </p:nvPr>
        </p:nvSpPr>
        <p:spPr/>
        <p:txBody>
          <a:bodyPr/>
          <a:lstStyle/>
          <a:p>
            <a:fld id="{F1CA634B-EE3A-F043-9605-67067B4CCBC4}" type="slidenum">
              <a:rPr lang="de-IT" smtClean="0"/>
              <a:pPr/>
              <a:t>27</a:t>
            </a:fld>
            <a:endParaRPr lang="de-IT" dirty="0"/>
          </a:p>
        </p:txBody>
      </p:sp>
      <p:sp>
        <p:nvSpPr>
          <p:cNvPr id="6" name="Titel 1">
            <a:extLst>
              <a:ext uri="{FF2B5EF4-FFF2-40B4-BE49-F238E27FC236}">
                <a16:creationId xmlns:a16="http://schemas.microsoft.com/office/drawing/2014/main" id="{59F3EF17-E597-63DF-827C-A2E49B1ADD54}"/>
              </a:ext>
            </a:extLst>
          </p:cNvPr>
          <p:cNvSpPr txBox="1">
            <a:spLocks/>
          </p:cNvSpPr>
          <p:nvPr/>
        </p:nvSpPr>
        <p:spPr>
          <a:xfrm>
            <a:off x="7826477" y="770029"/>
            <a:ext cx="3893574" cy="522764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sz="3200" dirty="0" err="1"/>
              <a:t>Musei</a:t>
            </a:r>
            <a:r>
              <a:rPr lang="de-DE" sz="3200" dirty="0"/>
              <a:t> </a:t>
            </a:r>
            <a:r>
              <a:rPr lang="de-DE" sz="3200" dirty="0" err="1"/>
              <a:t>provinciali</a:t>
            </a:r>
            <a:endParaRPr lang="de-DE" sz="3200" dirty="0"/>
          </a:p>
          <a:p>
            <a:endParaRPr lang="de-DE" sz="2400" dirty="0">
              <a:latin typeface="Asap"/>
            </a:endParaRPr>
          </a:p>
          <a:p>
            <a:endParaRPr lang="de-DE" sz="2400" dirty="0">
              <a:latin typeface="Asap"/>
            </a:endParaRPr>
          </a:p>
          <a:p>
            <a:endParaRPr lang="de-DE" sz="2400" b="0" dirty="0">
              <a:solidFill>
                <a:schemeClr val="accent1"/>
              </a:solidFill>
              <a:latin typeface="Asap"/>
            </a:endParaRPr>
          </a:p>
          <a:p>
            <a:r>
              <a:rPr lang="de-DE" sz="2400" b="0" dirty="0">
                <a:solidFill>
                  <a:schemeClr val="accent1"/>
                </a:solidFill>
                <a:latin typeface="Asap"/>
              </a:rPr>
              <a:t>Museo </a:t>
            </a:r>
            <a:r>
              <a:rPr lang="de-DE" sz="2400" b="0" dirty="0" err="1">
                <a:solidFill>
                  <a:schemeClr val="accent1"/>
                </a:solidFill>
                <a:latin typeface="Asap"/>
              </a:rPr>
              <a:t>provinciale</a:t>
            </a:r>
            <a:r>
              <a:rPr lang="de-DE" sz="2400" b="0" dirty="0">
                <a:solidFill>
                  <a:schemeClr val="accent1"/>
                </a:solidFill>
                <a:latin typeface="Asap"/>
              </a:rPr>
              <a:t> di </a:t>
            </a:r>
            <a:r>
              <a:rPr lang="de-DE" sz="2400" b="0" dirty="0" err="1">
                <a:solidFill>
                  <a:schemeClr val="accent1"/>
                </a:solidFill>
                <a:latin typeface="Asap"/>
              </a:rPr>
              <a:t>storia</a:t>
            </a:r>
            <a:r>
              <a:rPr lang="de-DE" sz="2400" b="0" dirty="0">
                <a:solidFill>
                  <a:schemeClr val="accent1"/>
                </a:solidFill>
                <a:latin typeface="Asap"/>
              </a:rPr>
              <a:t> e </a:t>
            </a:r>
            <a:r>
              <a:rPr lang="de-DE" sz="2400" b="0" dirty="0" err="1">
                <a:solidFill>
                  <a:schemeClr val="accent1"/>
                </a:solidFill>
                <a:latin typeface="Asap"/>
              </a:rPr>
              <a:t>cultura</a:t>
            </a:r>
            <a:r>
              <a:rPr lang="de-DE" sz="2400" b="0" dirty="0">
                <a:solidFill>
                  <a:schemeClr val="accent1"/>
                </a:solidFill>
                <a:latin typeface="Asap"/>
              </a:rPr>
              <a:t> Castel </a:t>
            </a:r>
            <a:r>
              <a:rPr lang="de-DE" sz="2400" b="0" dirty="0" err="1">
                <a:solidFill>
                  <a:schemeClr val="accent1"/>
                </a:solidFill>
                <a:latin typeface="Asap"/>
              </a:rPr>
              <a:t>Tirolo</a:t>
            </a:r>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a:t>
            </a:r>
            <a:r>
              <a:rPr lang="de-DE" sz="2400" b="0" dirty="0" err="1">
                <a:solidFill>
                  <a:schemeClr val="accent1"/>
                </a:solidFill>
                <a:latin typeface="Asap"/>
              </a:rPr>
              <a:t>degli</a:t>
            </a:r>
            <a:r>
              <a:rPr lang="de-DE" sz="2400" b="0" dirty="0">
                <a:solidFill>
                  <a:schemeClr val="accent1"/>
                </a:solidFill>
                <a:latin typeface="Asap"/>
              </a:rPr>
              <a:t> </a:t>
            </a:r>
            <a:r>
              <a:rPr lang="de-DE" sz="2400" b="0" dirty="0" err="1">
                <a:solidFill>
                  <a:schemeClr val="accent1"/>
                </a:solidFill>
                <a:latin typeface="Asap"/>
              </a:rPr>
              <a:t>usi</a:t>
            </a:r>
            <a:r>
              <a:rPr lang="de-DE" sz="2400" b="0" dirty="0">
                <a:solidFill>
                  <a:schemeClr val="accent1"/>
                </a:solidFill>
                <a:latin typeface="Asap"/>
              </a:rPr>
              <a:t> e </a:t>
            </a:r>
            <a:r>
              <a:rPr lang="de-DE" sz="2400" b="0" dirty="0" err="1">
                <a:solidFill>
                  <a:schemeClr val="accent1"/>
                </a:solidFill>
                <a:latin typeface="Asap"/>
              </a:rPr>
              <a:t>costumi</a:t>
            </a:r>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della </a:t>
            </a:r>
            <a:r>
              <a:rPr lang="de-DE" sz="2400" b="0" dirty="0" err="1">
                <a:solidFill>
                  <a:schemeClr val="accent1"/>
                </a:solidFill>
                <a:latin typeface="Asap"/>
              </a:rPr>
              <a:t>caccia</a:t>
            </a:r>
            <a:r>
              <a:rPr lang="de-DE" sz="2400" b="0" dirty="0">
                <a:solidFill>
                  <a:schemeClr val="accent1"/>
                </a:solidFill>
                <a:latin typeface="Asap"/>
              </a:rPr>
              <a:t> e della </a:t>
            </a:r>
            <a:r>
              <a:rPr lang="de-DE" sz="2400" b="0" dirty="0" err="1">
                <a:solidFill>
                  <a:schemeClr val="accent1"/>
                </a:solidFill>
                <a:latin typeface="Asap"/>
              </a:rPr>
              <a:t>pesca</a:t>
            </a:r>
            <a:endParaRPr lang="de-DE" sz="2400" b="0" dirty="0">
              <a:solidFill>
                <a:schemeClr val="accent1"/>
              </a:solidFill>
              <a:latin typeface="Asap"/>
            </a:endParaRPr>
          </a:p>
          <a:p>
            <a:endParaRPr lang="de-DE" sz="2400" b="0" dirty="0">
              <a:solidFill>
                <a:schemeClr val="accent1"/>
              </a:solidFill>
              <a:latin typeface="Asap"/>
            </a:endParaRPr>
          </a:p>
          <a:p>
            <a:r>
              <a:rPr lang="de-DE" sz="2400" b="0" dirty="0">
                <a:solidFill>
                  <a:schemeClr val="accent1"/>
                </a:solidFill>
                <a:latin typeface="Asap"/>
              </a:rPr>
              <a:t>Museo del vino</a:t>
            </a:r>
          </a:p>
          <a:p>
            <a:endParaRPr lang="de-DE" sz="2400" b="0" dirty="0">
              <a:solidFill>
                <a:schemeClr val="accent1"/>
              </a:solidFill>
              <a:latin typeface="Asap"/>
            </a:endParaRPr>
          </a:p>
          <a:p>
            <a:r>
              <a:rPr lang="de-DE" sz="2400" b="0" dirty="0">
                <a:solidFill>
                  <a:schemeClr val="accent1"/>
                </a:solidFill>
                <a:latin typeface="Asap"/>
              </a:rPr>
              <a:t>Museo Eccel Kreuzer</a:t>
            </a:r>
          </a:p>
          <a:p>
            <a:endParaRPr lang="de-DE" sz="2400" dirty="0">
              <a:latin typeface="Asap"/>
            </a:endParaRPr>
          </a:p>
          <a:p>
            <a:endParaRPr lang="de-IT" sz="3200" dirty="0"/>
          </a:p>
        </p:txBody>
      </p:sp>
      <p:pic>
        <p:nvPicPr>
          <p:cNvPr id="3" name="Inhaltsplatzhalter 2" descr="Ein Bild, das Mobiliar, Im Haus, hölzern, Holz enthält.&#10;&#10;KI-generierte Inhalte können fehlerhaft sein.">
            <a:extLst>
              <a:ext uri="{FF2B5EF4-FFF2-40B4-BE49-F238E27FC236}">
                <a16:creationId xmlns:a16="http://schemas.microsoft.com/office/drawing/2014/main" id="{DD2AEE60-F713-1DFD-7D92-AC32EFB7D2BA}"/>
              </a:ext>
            </a:extLst>
          </p:cNvPr>
          <p:cNvPicPr>
            <a:picLocks noGrp="1" noChangeAspect="1"/>
          </p:cNvPicPr>
          <p:nvPr>
            <p:ph idx="1"/>
          </p:nvPr>
        </p:nvPicPr>
        <p:blipFill>
          <a:blip r:embed="rId3"/>
          <a:stretch>
            <a:fillRect/>
          </a:stretch>
        </p:blipFill>
        <p:spPr>
          <a:xfrm>
            <a:off x="4395395" y="4423263"/>
            <a:ext cx="3105188" cy="1978737"/>
          </a:xfrm>
        </p:spPr>
      </p:pic>
    </p:spTree>
    <p:extLst>
      <p:ext uri="{BB962C8B-B14F-4D97-AF65-F5344CB8AC3E}">
        <p14:creationId xmlns:p14="http://schemas.microsoft.com/office/powerpoint/2010/main" val="589727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8CA4-8012-1689-9EC4-F84EF3513800}"/>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55B1380A-49FA-560F-D801-EC1AFD2C0F07}"/>
              </a:ext>
            </a:extLst>
          </p:cNvPr>
          <p:cNvSpPr>
            <a:spLocks noGrp="1"/>
          </p:cNvSpPr>
          <p:nvPr>
            <p:ph type="title"/>
          </p:nvPr>
        </p:nvSpPr>
        <p:spPr>
          <a:xfrm>
            <a:off x="838201" y="770029"/>
            <a:ext cx="4143374" cy="607749"/>
          </a:xfrm>
        </p:spPr>
        <p:txBody>
          <a:bodyPr>
            <a:normAutofit fontScale="90000"/>
          </a:bodyPr>
          <a:lstStyle/>
          <a:p>
            <a:r>
              <a:rPr lang="de-DE" dirty="0"/>
              <a:t>Foto- und Filmbestände</a:t>
            </a:r>
            <a:endParaRPr lang="de-IT" dirty="0"/>
          </a:p>
        </p:txBody>
      </p:sp>
      <p:sp>
        <p:nvSpPr>
          <p:cNvPr id="13" name="Inhaltsplatzhalter 2">
            <a:extLst>
              <a:ext uri="{FF2B5EF4-FFF2-40B4-BE49-F238E27FC236}">
                <a16:creationId xmlns:a16="http://schemas.microsoft.com/office/drawing/2014/main" id="{B830907D-ABCD-8140-5FE2-DCC89766656F}"/>
              </a:ext>
            </a:extLst>
          </p:cNvPr>
          <p:cNvSpPr>
            <a:spLocks noGrp="1"/>
          </p:cNvSpPr>
          <p:nvPr>
            <p:ph idx="1"/>
          </p:nvPr>
        </p:nvSpPr>
        <p:spPr>
          <a:xfrm>
            <a:off x="837045" y="1518148"/>
            <a:ext cx="4790757" cy="4675261"/>
          </a:xfrm>
        </p:spPr>
        <p:txBody>
          <a:bodyPr>
            <a:noAutofit/>
          </a:bodyPr>
          <a:lstStyle/>
          <a:p>
            <a:pPr marL="342900" indent="-342900">
              <a:buFont typeface="Arial" panose="020B0604020202020204" pitchFamily="34" charset="0"/>
              <a:buChar char="•"/>
            </a:pPr>
            <a:r>
              <a:rPr lang="de-DE" sz="2000" b="1" dirty="0"/>
              <a:t>Bestand Fotoatelier Waldmüller </a:t>
            </a:r>
            <a:r>
              <a:rPr lang="de-DE" sz="2000" dirty="0"/>
              <a:t>(1896)</a:t>
            </a:r>
          </a:p>
          <a:p>
            <a:r>
              <a:rPr lang="de-DE" sz="2000" dirty="0"/>
              <a:t>bedeutendstes Fotoatelier in Südtirol: Einzel- und Gruppenporträts,  öffentliche Straßen- und Brückenbauten, Kriegsschäden in Südtirol. Insgesamt verewigte die Familie Waldmüller auf etwa 150.000 Fotoglasplatten Menschen und Ereignisse aus beinahe einem ganzen Jahrhundert.</a:t>
            </a:r>
          </a:p>
          <a:p>
            <a:pPr marL="342900" indent="-342900">
              <a:buFont typeface="Arial" panose="020B0604020202020204" pitchFamily="34" charset="0"/>
              <a:buChar char="•"/>
            </a:pPr>
            <a:r>
              <a:rPr lang="de-DE" sz="2000" b="1" dirty="0"/>
              <a:t>Bestand Flavio </a:t>
            </a:r>
            <a:r>
              <a:rPr lang="de-DE" sz="2000" b="1" dirty="0" err="1"/>
              <a:t>Faganello</a:t>
            </a:r>
            <a:endParaRPr lang="de-DE" sz="2000" b="1" dirty="0"/>
          </a:p>
          <a:p>
            <a:r>
              <a:rPr lang="de-DE" sz="2000" dirty="0"/>
              <a:t>besteht aus ca. 10.000 Fotografien: Originalabzüge, Negative und Dias in Schwarzweiß und Farbe. Flavio </a:t>
            </a:r>
            <a:r>
              <a:rPr lang="de-DE" sz="2000" dirty="0" err="1"/>
              <a:t>Faganello</a:t>
            </a:r>
            <a:r>
              <a:rPr lang="de-DE" sz="2000" dirty="0"/>
              <a:t> (1933-2005) war ein Fotograf aus dem Trentino, der auch in Südtirol über mehrere Jahrzehnte fotografiert hat.</a:t>
            </a:r>
            <a:endParaRPr lang="de-IT" sz="2000" dirty="0"/>
          </a:p>
        </p:txBody>
      </p:sp>
      <p:sp>
        <p:nvSpPr>
          <p:cNvPr id="5" name="Foliennummernplatzhalter 4">
            <a:extLst>
              <a:ext uri="{FF2B5EF4-FFF2-40B4-BE49-F238E27FC236}">
                <a16:creationId xmlns:a16="http://schemas.microsoft.com/office/drawing/2014/main" id="{6D4E19F5-C520-8425-1BE7-4AD341E9294F}"/>
              </a:ext>
            </a:extLst>
          </p:cNvPr>
          <p:cNvSpPr>
            <a:spLocks noGrp="1"/>
          </p:cNvSpPr>
          <p:nvPr>
            <p:ph type="sldNum" sz="quarter" idx="4"/>
          </p:nvPr>
        </p:nvSpPr>
        <p:spPr/>
        <p:txBody>
          <a:bodyPr/>
          <a:lstStyle/>
          <a:p>
            <a:fld id="{F1CA634B-EE3A-F043-9605-67067B4CCBC4}" type="slidenum">
              <a:rPr lang="de-IT" smtClean="0"/>
              <a:pPr/>
              <a:t>28</a:t>
            </a:fld>
            <a:endParaRPr lang="de-IT" dirty="0"/>
          </a:p>
        </p:txBody>
      </p:sp>
      <p:sp>
        <p:nvSpPr>
          <p:cNvPr id="3" name="Titel 1">
            <a:extLst>
              <a:ext uri="{FF2B5EF4-FFF2-40B4-BE49-F238E27FC236}">
                <a16:creationId xmlns:a16="http://schemas.microsoft.com/office/drawing/2014/main" id="{46CBA0A1-7B5E-9FBE-1C4F-B522EE50C7C9}"/>
              </a:ext>
            </a:extLst>
          </p:cNvPr>
          <p:cNvSpPr txBox="1">
            <a:spLocks/>
          </p:cNvSpPr>
          <p:nvPr/>
        </p:nvSpPr>
        <p:spPr>
          <a:xfrm>
            <a:off x="6096000" y="770029"/>
            <a:ext cx="5120087"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Patrimonio</a:t>
            </a:r>
            <a:r>
              <a:rPr lang="de-DE" dirty="0"/>
              <a:t> </a:t>
            </a:r>
            <a:r>
              <a:rPr lang="de-DE" dirty="0" err="1"/>
              <a:t>beni</a:t>
            </a:r>
            <a:r>
              <a:rPr lang="de-DE" dirty="0"/>
              <a:t> </a:t>
            </a:r>
            <a:r>
              <a:rPr lang="de-DE" dirty="0" err="1"/>
              <a:t>artistici</a:t>
            </a:r>
            <a:endParaRPr lang="de-IT" dirty="0"/>
          </a:p>
        </p:txBody>
      </p:sp>
      <p:sp>
        <p:nvSpPr>
          <p:cNvPr id="6" name="Inhaltsplatzhalter 2">
            <a:extLst>
              <a:ext uri="{FF2B5EF4-FFF2-40B4-BE49-F238E27FC236}">
                <a16:creationId xmlns:a16="http://schemas.microsoft.com/office/drawing/2014/main" id="{18429967-3C2E-21A4-7155-6D467694162B}"/>
              </a:ext>
            </a:extLst>
          </p:cNvPr>
          <p:cNvSpPr txBox="1">
            <a:spLocks/>
          </p:cNvSpPr>
          <p:nvPr/>
        </p:nvSpPr>
        <p:spPr>
          <a:xfrm>
            <a:off x="6174187" y="1518147"/>
            <a:ext cx="5041900" cy="467526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2000" b="1" dirty="0"/>
              <a:t>Studio </a:t>
            </a:r>
            <a:r>
              <a:rPr lang="de-DE" sz="2000" b="1" dirty="0" err="1"/>
              <a:t>fotografico</a:t>
            </a:r>
            <a:r>
              <a:rPr lang="de-DE" sz="2000" b="1" dirty="0"/>
              <a:t> Waldmüller (1896)</a:t>
            </a:r>
          </a:p>
          <a:p>
            <a:r>
              <a:rPr lang="it-IT" sz="2000" dirty="0"/>
              <a:t>il più importante studio fotografico dell'Alto Adige: ritratti individuali e di gruppo, foto di costruzione di strade e ponti pubblici, danni di guerra in Alto Adige. La famiglia </a:t>
            </a:r>
            <a:r>
              <a:rPr lang="it-IT" sz="2000" dirty="0" err="1"/>
              <a:t>Waldmüller</a:t>
            </a:r>
            <a:r>
              <a:rPr lang="it-IT" sz="2000" dirty="0"/>
              <a:t> ha immortalato su circa 150.000 lastre fotografiche in vetro persone ed eventi di quasi un intero secolo.</a:t>
            </a:r>
          </a:p>
          <a:p>
            <a:pPr marL="342900" indent="-342900">
              <a:buFont typeface="Arial" panose="020B0604020202020204" pitchFamily="34" charset="0"/>
              <a:buChar char="•"/>
            </a:pPr>
            <a:r>
              <a:rPr lang="de-DE" sz="2000" b="1" dirty="0" err="1"/>
              <a:t>Collezione</a:t>
            </a:r>
            <a:r>
              <a:rPr lang="de-DE" sz="2000" b="1" dirty="0"/>
              <a:t> di </a:t>
            </a:r>
            <a:r>
              <a:rPr lang="de-DE" sz="2000" b="1" dirty="0" err="1"/>
              <a:t>fotografie</a:t>
            </a:r>
            <a:r>
              <a:rPr lang="de-DE" sz="2000" b="1" dirty="0"/>
              <a:t> di Flavio </a:t>
            </a:r>
            <a:r>
              <a:rPr lang="de-DE" sz="2000" b="1" dirty="0" err="1"/>
              <a:t>Faganello</a:t>
            </a:r>
            <a:endParaRPr lang="de-DE" sz="2000" b="1" dirty="0"/>
          </a:p>
          <a:p>
            <a:r>
              <a:rPr lang="it-IT" sz="2000" dirty="0"/>
              <a:t>è composta da circa 10.000 fotografie: stampe originali, negativi e diapositive in bianco e nero e a colori. Flavio Faganello (1933-2005) era un fotografo trentino che ha lavorato per diversi decenni anche in Alto Adige.</a:t>
            </a:r>
            <a:endParaRPr lang="de-IT" sz="2000" dirty="0"/>
          </a:p>
        </p:txBody>
      </p:sp>
    </p:spTree>
    <p:extLst>
      <p:ext uri="{BB962C8B-B14F-4D97-AF65-F5344CB8AC3E}">
        <p14:creationId xmlns:p14="http://schemas.microsoft.com/office/powerpoint/2010/main" val="384317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DA53-A8E1-FF32-307C-36B22C2FE2D2}"/>
            </a:ext>
          </a:extLst>
        </p:cNvPr>
        <p:cNvGrpSpPr/>
        <p:nvPr/>
      </p:nvGrpSpPr>
      <p:grpSpPr>
        <a:xfrm>
          <a:off x="0" y="0"/>
          <a:ext cx="0" cy="0"/>
          <a:chOff x="0" y="0"/>
          <a:chExt cx="0" cy="0"/>
        </a:xfrm>
      </p:grpSpPr>
      <p:sp>
        <p:nvSpPr>
          <p:cNvPr id="15" name="Titel 1">
            <a:extLst>
              <a:ext uri="{FF2B5EF4-FFF2-40B4-BE49-F238E27FC236}">
                <a16:creationId xmlns:a16="http://schemas.microsoft.com/office/drawing/2014/main" id="{F94C2814-0A4C-709F-22FB-6BA6ABF591F0}"/>
              </a:ext>
            </a:extLst>
          </p:cNvPr>
          <p:cNvSpPr>
            <a:spLocks noGrp="1"/>
          </p:cNvSpPr>
          <p:nvPr>
            <p:ph type="title"/>
          </p:nvPr>
        </p:nvSpPr>
        <p:spPr>
          <a:xfrm>
            <a:off x="838201" y="770029"/>
            <a:ext cx="4143374" cy="607749"/>
          </a:xfrm>
        </p:spPr>
        <p:txBody>
          <a:bodyPr>
            <a:normAutofit fontScale="90000"/>
          </a:bodyPr>
          <a:lstStyle/>
          <a:p>
            <a:r>
              <a:rPr lang="de-DE" dirty="0"/>
              <a:t>Foto- und Filmbestände</a:t>
            </a:r>
            <a:endParaRPr lang="de-IT" dirty="0"/>
          </a:p>
        </p:txBody>
      </p:sp>
      <p:sp>
        <p:nvSpPr>
          <p:cNvPr id="13" name="Inhaltsplatzhalter 2">
            <a:extLst>
              <a:ext uri="{FF2B5EF4-FFF2-40B4-BE49-F238E27FC236}">
                <a16:creationId xmlns:a16="http://schemas.microsoft.com/office/drawing/2014/main" id="{4C41CA31-5C48-86AC-3FA8-4CCC8497D8BE}"/>
              </a:ext>
            </a:extLst>
          </p:cNvPr>
          <p:cNvSpPr>
            <a:spLocks noGrp="1"/>
          </p:cNvSpPr>
          <p:nvPr>
            <p:ph idx="1"/>
          </p:nvPr>
        </p:nvSpPr>
        <p:spPr>
          <a:xfrm>
            <a:off x="837045" y="1518148"/>
            <a:ext cx="4790757" cy="4675261"/>
          </a:xfrm>
        </p:spPr>
        <p:txBody>
          <a:bodyPr>
            <a:noAutofit/>
          </a:bodyPr>
          <a:lstStyle/>
          <a:p>
            <a:pPr marL="342900" indent="-342900">
              <a:buFont typeface="Arial" panose="020B0604020202020204" pitchFamily="34" charset="0"/>
              <a:buChar char="•"/>
            </a:pPr>
            <a:r>
              <a:rPr lang="de-DE" sz="2000" b="1" dirty="0"/>
              <a:t>Filmbestand Luis Trenker</a:t>
            </a:r>
            <a:endParaRPr lang="de-DE" sz="2000" dirty="0"/>
          </a:p>
          <a:p>
            <a:r>
              <a:rPr lang="de-DE" sz="2000" dirty="0"/>
              <a:t>Die originalen Filmrollen auf 35mm und 16mm wurden 2021 angekauft. Es handelt sich um 60 Filmtitel, sowohl Spielfilme als auch Dokumentarfilme. Luis Trenker (1892-1990) hat als Regisseur und Schauspieler gewirkt. </a:t>
            </a:r>
            <a:endParaRPr lang="de-IT" sz="2000" dirty="0"/>
          </a:p>
        </p:txBody>
      </p:sp>
      <p:sp>
        <p:nvSpPr>
          <p:cNvPr id="5" name="Foliennummernplatzhalter 4">
            <a:extLst>
              <a:ext uri="{FF2B5EF4-FFF2-40B4-BE49-F238E27FC236}">
                <a16:creationId xmlns:a16="http://schemas.microsoft.com/office/drawing/2014/main" id="{8421426F-1BAA-E47C-CA2D-238F40306A7C}"/>
              </a:ext>
            </a:extLst>
          </p:cNvPr>
          <p:cNvSpPr>
            <a:spLocks noGrp="1"/>
          </p:cNvSpPr>
          <p:nvPr>
            <p:ph type="sldNum" sz="quarter" idx="4"/>
          </p:nvPr>
        </p:nvSpPr>
        <p:spPr/>
        <p:txBody>
          <a:bodyPr/>
          <a:lstStyle/>
          <a:p>
            <a:fld id="{F1CA634B-EE3A-F043-9605-67067B4CCBC4}" type="slidenum">
              <a:rPr lang="de-IT" smtClean="0"/>
              <a:pPr/>
              <a:t>29</a:t>
            </a:fld>
            <a:endParaRPr lang="de-IT" dirty="0"/>
          </a:p>
        </p:txBody>
      </p:sp>
      <p:sp>
        <p:nvSpPr>
          <p:cNvPr id="3" name="Titel 1">
            <a:extLst>
              <a:ext uri="{FF2B5EF4-FFF2-40B4-BE49-F238E27FC236}">
                <a16:creationId xmlns:a16="http://schemas.microsoft.com/office/drawing/2014/main" id="{197AC44F-49C4-FE9C-7A3A-92099701C21D}"/>
              </a:ext>
            </a:extLst>
          </p:cNvPr>
          <p:cNvSpPr txBox="1">
            <a:spLocks/>
          </p:cNvSpPr>
          <p:nvPr/>
        </p:nvSpPr>
        <p:spPr>
          <a:xfrm>
            <a:off x="6096000" y="770029"/>
            <a:ext cx="5120087" cy="607749"/>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i="0" kern="1200" baseline="0">
                <a:solidFill>
                  <a:schemeClr val="accent2"/>
                </a:solidFill>
                <a:latin typeface="Calibri" panose="020F0502020204030204" pitchFamily="34" charset="0"/>
                <a:ea typeface="+mj-ea"/>
                <a:cs typeface="+mj-cs"/>
              </a:defRPr>
            </a:lvl1pPr>
          </a:lstStyle>
          <a:p>
            <a:r>
              <a:rPr lang="de-DE" dirty="0" err="1"/>
              <a:t>Patrimonio</a:t>
            </a:r>
            <a:r>
              <a:rPr lang="de-DE" dirty="0"/>
              <a:t> </a:t>
            </a:r>
            <a:r>
              <a:rPr lang="de-DE" dirty="0" err="1"/>
              <a:t>beni</a:t>
            </a:r>
            <a:r>
              <a:rPr lang="de-DE" dirty="0"/>
              <a:t> </a:t>
            </a:r>
            <a:r>
              <a:rPr lang="de-DE" dirty="0" err="1"/>
              <a:t>artistici</a:t>
            </a:r>
            <a:endParaRPr lang="de-IT" dirty="0"/>
          </a:p>
        </p:txBody>
      </p:sp>
      <p:sp>
        <p:nvSpPr>
          <p:cNvPr id="6" name="Inhaltsplatzhalter 2">
            <a:extLst>
              <a:ext uri="{FF2B5EF4-FFF2-40B4-BE49-F238E27FC236}">
                <a16:creationId xmlns:a16="http://schemas.microsoft.com/office/drawing/2014/main" id="{D7AAEAD3-E2FA-A86A-F130-0D4A7B0F912D}"/>
              </a:ext>
            </a:extLst>
          </p:cNvPr>
          <p:cNvSpPr txBox="1">
            <a:spLocks/>
          </p:cNvSpPr>
          <p:nvPr/>
        </p:nvSpPr>
        <p:spPr>
          <a:xfrm>
            <a:off x="6174187" y="1518147"/>
            <a:ext cx="5041900" cy="191085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2000" b="1" dirty="0" err="1"/>
              <a:t>Collezione</a:t>
            </a:r>
            <a:r>
              <a:rPr lang="de-DE" sz="2000" b="1" dirty="0"/>
              <a:t> film Luis Trenker</a:t>
            </a:r>
          </a:p>
          <a:p>
            <a:r>
              <a:rPr lang="it-IT" sz="2000" dirty="0"/>
              <a:t>le pellicole originali in 35 mm e 16 mm sono state acquistate nel 2021. Si tratta di 60 titoli, sia film che documentari. Luis Trenker (1892-1990) ha lavorato come regista e attore. </a:t>
            </a:r>
          </a:p>
        </p:txBody>
      </p:sp>
      <p:pic>
        <p:nvPicPr>
          <p:cNvPr id="7" name="Grafik 6">
            <a:extLst>
              <a:ext uri="{FF2B5EF4-FFF2-40B4-BE49-F238E27FC236}">
                <a16:creationId xmlns:a16="http://schemas.microsoft.com/office/drawing/2014/main" id="{A5CB569D-377E-BE36-6DB2-6A61AE349835}"/>
              </a:ext>
            </a:extLst>
          </p:cNvPr>
          <p:cNvPicPr>
            <a:picLocks noChangeAspect="1"/>
          </p:cNvPicPr>
          <p:nvPr/>
        </p:nvPicPr>
        <p:blipFill>
          <a:blip r:embed="rId2"/>
          <a:stretch>
            <a:fillRect/>
          </a:stretch>
        </p:blipFill>
        <p:spPr>
          <a:xfrm>
            <a:off x="2878356" y="3429000"/>
            <a:ext cx="6591662" cy="2878130"/>
          </a:xfrm>
          <a:prstGeom prst="rect">
            <a:avLst/>
          </a:prstGeom>
        </p:spPr>
      </p:pic>
    </p:spTree>
    <p:extLst>
      <p:ext uri="{BB962C8B-B14F-4D97-AF65-F5344CB8AC3E}">
        <p14:creationId xmlns:p14="http://schemas.microsoft.com/office/powerpoint/2010/main" val="363935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21A69D59-8260-C401-8695-5CECBEACE300}"/>
              </a:ext>
            </a:extLst>
          </p:cNvPr>
          <p:cNvSpPr>
            <a:spLocks noGrp="1"/>
          </p:cNvSpPr>
          <p:nvPr>
            <p:ph type="ftr" sz="quarter" idx="3"/>
          </p:nvPr>
        </p:nvSpPr>
        <p:spPr/>
        <p:txBody>
          <a:bodyPr/>
          <a:lstStyle/>
          <a:p>
            <a:r>
              <a:rPr lang="de-DE"/>
              <a:t>Datum/data, Referent-Referentin/relatore-relatricie</a:t>
            </a:r>
            <a:endParaRPr lang="de-IT" dirty="0"/>
          </a:p>
        </p:txBody>
      </p:sp>
      <p:sp>
        <p:nvSpPr>
          <p:cNvPr id="5" name="Segnaposto numero diapositiva 4">
            <a:extLst>
              <a:ext uri="{FF2B5EF4-FFF2-40B4-BE49-F238E27FC236}">
                <a16:creationId xmlns:a16="http://schemas.microsoft.com/office/drawing/2014/main" id="{37763FDC-470D-AA93-A6ED-376F6628EE4C}"/>
              </a:ext>
            </a:extLst>
          </p:cNvPr>
          <p:cNvSpPr>
            <a:spLocks noGrp="1"/>
          </p:cNvSpPr>
          <p:nvPr>
            <p:ph type="sldNum" sz="quarter" idx="4"/>
          </p:nvPr>
        </p:nvSpPr>
        <p:spPr/>
        <p:txBody>
          <a:bodyPr/>
          <a:lstStyle/>
          <a:p>
            <a:fld id="{F1CA634B-EE3A-F043-9605-67067B4CCBC4}" type="slidenum">
              <a:rPr lang="de-IT" smtClean="0"/>
              <a:pPr/>
              <a:t>3</a:t>
            </a:fld>
            <a:endParaRPr lang="de-IT" dirty="0"/>
          </a:p>
        </p:txBody>
      </p:sp>
      <p:sp>
        <p:nvSpPr>
          <p:cNvPr id="7" name="Textfeld 16">
            <a:extLst>
              <a:ext uri="{FF2B5EF4-FFF2-40B4-BE49-F238E27FC236}">
                <a16:creationId xmlns:a16="http://schemas.microsoft.com/office/drawing/2014/main" id="{6E0F28B2-1880-E7D1-B3FF-93A51402F904}"/>
              </a:ext>
            </a:extLst>
          </p:cNvPr>
          <p:cNvSpPr txBox="1"/>
          <p:nvPr/>
        </p:nvSpPr>
        <p:spPr>
          <a:xfrm>
            <a:off x="2185522" y="265171"/>
            <a:ext cx="7820956" cy="954107"/>
          </a:xfrm>
          <a:prstGeom prst="rect">
            <a:avLst/>
          </a:prstGeom>
          <a:noFill/>
        </p:spPr>
        <p:txBody>
          <a:bodyPr wrap="square" rtlCol="0">
            <a:spAutoFit/>
          </a:bodyPr>
          <a:lstStyle/>
          <a:p>
            <a:pPr algn="ctr"/>
            <a:r>
              <a:rPr lang="de-DE" sz="2800" b="1" dirty="0">
                <a:solidFill>
                  <a:srgbClr val="FF0000"/>
                </a:solidFill>
                <a:latin typeface="Calibri" panose="020F0502020204030204" pitchFamily="34" charset="0"/>
                <a:cs typeface="Calibri" panose="020F0502020204030204" pitchFamily="34" charset="0"/>
              </a:rPr>
              <a:t>Perchè un deposito dei beni culturali?</a:t>
            </a:r>
          </a:p>
          <a:p>
            <a:pPr algn="ctr"/>
            <a:r>
              <a:rPr lang="de-DE" sz="2800" b="1" dirty="0">
                <a:solidFill>
                  <a:srgbClr val="FF0000"/>
                </a:solidFill>
                <a:latin typeface="Calibri" panose="020F0502020204030204" pitchFamily="34" charset="0"/>
                <a:cs typeface="Calibri" panose="020F0502020204030204" pitchFamily="34" charset="0"/>
              </a:rPr>
              <a:t>Warum ein Depot für Kulturgüter?</a:t>
            </a:r>
          </a:p>
        </p:txBody>
      </p:sp>
      <p:sp>
        <p:nvSpPr>
          <p:cNvPr id="9" name="CasellaDiTesto 8">
            <a:extLst>
              <a:ext uri="{FF2B5EF4-FFF2-40B4-BE49-F238E27FC236}">
                <a16:creationId xmlns:a16="http://schemas.microsoft.com/office/drawing/2014/main" id="{26B141A5-8ADA-C53E-48FE-61FF90F8BD2F}"/>
              </a:ext>
            </a:extLst>
          </p:cNvPr>
          <p:cNvSpPr txBox="1"/>
          <p:nvPr/>
        </p:nvSpPr>
        <p:spPr>
          <a:xfrm>
            <a:off x="674803" y="1461121"/>
            <a:ext cx="5421197" cy="5632311"/>
          </a:xfrm>
          <a:prstGeom prst="rect">
            <a:avLst/>
          </a:prstGeom>
          <a:noFill/>
        </p:spPr>
        <p:txBody>
          <a:bodyPr wrap="square">
            <a:spAutoFit/>
          </a:bodyPr>
          <a:lstStyle/>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Realizzazione di un </a:t>
            </a:r>
            <a:r>
              <a:rPr lang="it-IT" b="1" dirty="0">
                <a:latin typeface="Calibri" panose="020F0502020204030204" pitchFamily="34" charset="0"/>
                <a:cs typeface="Calibri" panose="020F0502020204030204" pitchFamily="34" charset="0"/>
              </a:rPr>
              <a:t>unico polo </a:t>
            </a:r>
            <a:r>
              <a:rPr lang="it-IT" dirty="0">
                <a:latin typeface="Calibri" panose="020F0502020204030204" pitchFamily="34" charset="0"/>
                <a:cs typeface="Calibri" panose="020F0502020204030204" pitchFamily="34" charset="0"/>
              </a:rPr>
              <a:t>di conservazione e di restauro, in luogo di un precedente piano che prevedeva la realizzazione di più depositi</a:t>
            </a: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Creazione di una sede con caratteristiche tecniche tali da consentire la </a:t>
            </a:r>
            <a:r>
              <a:rPr lang="it-IT" b="1" dirty="0">
                <a:latin typeface="Calibri" panose="020F0502020204030204" pitchFamily="34" charset="0"/>
                <a:cs typeface="Calibri" panose="020F0502020204030204" pitchFamily="34" charset="0"/>
              </a:rPr>
              <a:t>conservazione</a:t>
            </a:r>
            <a:r>
              <a:rPr lang="it-IT" dirty="0">
                <a:latin typeface="Calibri" panose="020F0502020204030204" pitchFamily="34" charset="0"/>
                <a:cs typeface="Calibri" panose="020F0502020204030204" pitchFamily="34" charset="0"/>
              </a:rPr>
              <a:t> e la </a:t>
            </a:r>
            <a:r>
              <a:rPr lang="it-IT" b="1" dirty="0">
                <a:latin typeface="Calibri" panose="020F0502020204030204" pitchFamily="34" charset="0"/>
                <a:cs typeface="Calibri" panose="020F0502020204030204" pitchFamily="34" charset="0"/>
              </a:rPr>
              <a:t>protezione da eventi naturali o catastrofali </a:t>
            </a:r>
            <a:r>
              <a:rPr lang="it-IT" dirty="0">
                <a:latin typeface="Calibri" panose="020F0502020204030204" pitchFamily="34" charset="0"/>
                <a:cs typeface="Calibri" panose="020F0502020204030204" pitchFamily="34" charset="0"/>
              </a:rPr>
              <a:t>(allagamenti, incendi, terremoti ecc.)</a:t>
            </a: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 Valore dei beni mobili di valore culturale, storico ed artistico secondo il rendiconto patrimoniale dell'anno 2024 - </a:t>
            </a:r>
            <a:r>
              <a:rPr lang="it-IT" b="1" dirty="0">
                <a:latin typeface="Calibri" panose="020F0502020204030204" pitchFamily="34" charset="0"/>
                <a:cs typeface="Calibri" panose="020F0502020204030204" pitchFamily="34" charset="0"/>
              </a:rPr>
              <a:t>69.786.984,42 €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endParaRPr lang="it-IT" dirty="0"/>
          </a:p>
          <a:p>
            <a:endParaRPr lang="it-IT" dirty="0"/>
          </a:p>
          <a:p>
            <a:endParaRPr lang="it-IT" dirty="0"/>
          </a:p>
          <a:p>
            <a:endParaRPr lang="it-IT" dirty="0"/>
          </a:p>
        </p:txBody>
      </p:sp>
      <p:sp>
        <p:nvSpPr>
          <p:cNvPr id="2" name="CasellaDiTesto 8">
            <a:extLst>
              <a:ext uri="{FF2B5EF4-FFF2-40B4-BE49-F238E27FC236}">
                <a16:creationId xmlns:a16="http://schemas.microsoft.com/office/drawing/2014/main" id="{91340731-2BA0-AF90-6DDA-BF0E9FE3B6D4}"/>
              </a:ext>
            </a:extLst>
          </p:cNvPr>
          <p:cNvSpPr txBox="1"/>
          <p:nvPr/>
        </p:nvSpPr>
        <p:spPr>
          <a:xfrm>
            <a:off x="6299736" y="1461121"/>
            <a:ext cx="5217461" cy="5909310"/>
          </a:xfrm>
          <a:prstGeom prst="rect">
            <a:avLst/>
          </a:prstGeom>
          <a:noFill/>
        </p:spPr>
        <p:txBody>
          <a:bodyPr wrap="square">
            <a:spAutoFit/>
          </a:bodyPr>
          <a:lstStyle/>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Realisierung eines </a:t>
            </a:r>
            <a:r>
              <a:rPr lang="de-DE" b="1" dirty="0">
                <a:latin typeface="Calibri" panose="020F0502020204030204" pitchFamily="34" charset="0"/>
                <a:cs typeface="Calibri" panose="020F0502020204030204" pitchFamily="34" charset="0"/>
              </a:rPr>
              <a:t>einzigen Zentrums </a:t>
            </a:r>
            <a:r>
              <a:rPr lang="de-DE" dirty="0">
                <a:latin typeface="Calibri" panose="020F0502020204030204" pitchFamily="34" charset="0"/>
                <a:cs typeface="Calibri" panose="020F0502020204030204" pitchFamily="34" charset="0"/>
              </a:rPr>
              <a:t>für die Konservierung und Restaurierung anstelle eines früheren Plans, der die Errichtung mehrerer Depots vorsah</a:t>
            </a:r>
          </a:p>
          <a:p>
            <a:pPr algn="just"/>
            <a:endParaRPr lang="de-DE"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Schaffung einer Einrichtung mit technischen Eigenschaften, die eine </a:t>
            </a:r>
            <a:r>
              <a:rPr lang="de-DE" b="1" dirty="0">
                <a:latin typeface="Calibri" panose="020F0502020204030204" pitchFamily="34" charset="0"/>
                <a:cs typeface="Calibri" panose="020F0502020204030204" pitchFamily="34" charset="0"/>
              </a:rPr>
              <a:t>sichere Konservierung </a:t>
            </a:r>
            <a:r>
              <a:rPr lang="de-DE" dirty="0">
                <a:latin typeface="Calibri" panose="020F0502020204030204" pitchFamily="34" charset="0"/>
                <a:cs typeface="Calibri" panose="020F0502020204030204" pitchFamily="34" charset="0"/>
              </a:rPr>
              <a:t>und den </a:t>
            </a:r>
            <a:r>
              <a:rPr lang="de-DE" b="1" dirty="0">
                <a:latin typeface="Calibri" panose="020F0502020204030204" pitchFamily="34" charset="0"/>
                <a:cs typeface="Calibri" panose="020F0502020204030204" pitchFamily="34" charset="0"/>
              </a:rPr>
              <a:t>Schutz vor Natur- und Katastrophenereignissen </a:t>
            </a:r>
            <a:r>
              <a:rPr lang="de-DE" dirty="0">
                <a:latin typeface="Calibri" panose="020F0502020204030204" pitchFamily="34" charset="0"/>
                <a:cs typeface="Calibri" panose="020F0502020204030204" pitchFamily="34" charset="0"/>
              </a:rPr>
              <a:t>(Überschwemmungen, Brände, Erdbeben usw.) ermöglichen</a:t>
            </a:r>
          </a:p>
          <a:p>
            <a:pPr algn="just"/>
            <a:endParaRPr lang="de-DE"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de-DE" dirty="0">
                <a:latin typeface="Calibri" panose="020F0502020204030204" pitchFamily="34" charset="0"/>
                <a:cs typeface="Calibri" panose="020F0502020204030204" pitchFamily="34" charset="0"/>
              </a:rPr>
              <a:t>Wert der beweglichen Güter von kulturellem, historischem und künstlerischem Wert laut Vermögensrechnungslegung des Jahres 2024 - </a:t>
            </a:r>
            <a:r>
              <a:rPr lang="it-IT" b="1" dirty="0">
                <a:latin typeface="Calibri" panose="020F0502020204030204" pitchFamily="34" charset="0"/>
                <a:cs typeface="Calibri" panose="020F0502020204030204" pitchFamily="34" charset="0"/>
              </a:rPr>
              <a:t>69.786.984,42 €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627721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4FAAB2-3A9E-DB10-6C55-542A3A51E819}"/>
              </a:ext>
            </a:extLst>
          </p:cNvPr>
          <p:cNvSpPr>
            <a:spLocks noGrp="1"/>
          </p:cNvSpPr>
          <p:nvPr>
            <p:ph idx="1"/>
          </p:nvPr>
        </p:nvSpPr>
        <p:spPr>
          <a:xfrm>
            <a:off x="734260" y="3429000"/>
            <a:ext cx="4608512" cy="2631266"/>
          </a:xfrm>
        </p:spPr>
        <p:txBody>
          <a:bodyPr>
            <a:normAutofit fontScale="92500" lnSpcReduction="20000"/>
          </a:bodyPr>
          <a:lstStyle/>
          <a:p>
            <a:pPr algn="just"/>
            <a:r>
              <a:rPr lang="de-DE" b="1" dirty="0">
                <a:latin typeface="Calibri" panose="020F0502020204030204" pitchFamily="34" charset="0"/>
              </a:rPr>
              <a:t>Landesrat Christian Bianchi</a:t>
            </a:r>
          </a:p>
          <a:p>
            <a:pPr algn="just"/>
            <a:r>
              <a:rPr lang="de-DE" dirty="0"/>
              <a:t>Ressort Hochbau, Valorisierung des Vermögens, Grundbuch und Kataster</a:t>
            </a:r>
            <a:endParaRPr lang="de-IT" dirty="0"/>
          </a:p>
          <a:p>
            <a:pPr algn="just"/>
            <a:endParaRPr lang="de-DE" b="1" dirty="0"/>
          </a:p>
          <a:p>
            <a:pPr algn="just"/>
            <a:r>
              <a:rPr lang="de-IT" b="1" dirty="0"/>
              <a:t>Landesrat </a:t>
            </a:r>
            <a:r>
              <a:rPr lang="de-DE" b="1" dirty="0"/>
              <a:t>Philipp Achammer</a:t>
            </a:r>
          </a:p>
          <a:p>
            <a:pPr algn="just"/>
            <a:r>
              <a:rPr lang="de-DE" dirty="0"/>
              <a:t>Ressort </a:t>
            </a:r>
            <a:r>
              <a:rPr lang="de-IT" dirty="0"/>
              <a:t>für Deutsche Bildung und Kultur, Bildungsförderung, Kulturgüter,  Innovation, Forschung, Universität und Museen</a:t>
            </a:r>
          </a:p>
          <a:p>
            <a:endParaRPr lang="de-IT" dirty="0"/>
          </a:p>
          <a:p>
            <a:endParaRPr lang="de-IT" dirty="0"/>
          </a:p>
        </p:txBody>
      </p:sp>
      <p:sp>
        <p:nvSpPr>
          <p:cNvPr id="3" name="Inhaltsplatzhalter 1">
            <a:extLst>
              <a:ext uri="{FF2B5EF4-FFF2-40B4-BE49-F238E27FC236}">
                <a16:creationId xmlns:a16="http://schemas.microsoft.com/office/drawing/2014/main" id="{95F9FA94-9B1B-98E2-C418-3C7F708F71F6}"/>
              </a:ext>
            </a:extLst>
          </p:cNvPr>
          <p:cNvSpPr txBox="1">
            <a:spLocks/>
          </p:cNvSpPr>
          <p:nvPr/>
        </p:nvSpPr>
        <p:spPr>
          <a:xfrm>
            <a:off x="5897122" y="3436070"/>
            <a:ext cx="5688421" cy="2631266"/>
          </a:xfrm>
          <a:prstGeom prst="rect">
            <a:avLst/>
          </a:prstGeom>
        </p:spPr>
        <p:txBody>
          <a:bodyPr vert="horz" lIns="0" tIns="0" rIns="0" bIns="0" rtlCol="0">
            <a:normAutofit fontScale="92500" lnSpcReduction="20000"/>
          </a:bodyPr>
          <a:lstStyle>
            <a:lvl1pPr marL="0" indent="0" algn="l" defTabSz="914400" rtl="0" eaLnBrk="1" latinLnBrk="0" hangingPunct="1">
              <a:lnSpc>
                <a:spcPct val="90000"/>
              </a:lnSpc>
              <a:spcBef>
                <a:spcPts val="1000"/>
              </a:spcBef>
              <a:buFontTx/>
              <a:buNone/>
              <a:defRPr sz="2400" kern="1200" baseline="0">
                <a:solidFill>
                  <a:schemeClr val="tx1"/>
                </a:solidFill>
                <a:latin typeface="Asap" pitchFamily="2" charset="77"/>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Asap" pitchFamily="2" charset="77"/>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Asap" pitchFamily="2" charset="77"/>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Asa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b="1" dirty="0">
                <a:latin typeface="Calibri" panose="020F0502020204030204" pitchFamily="34" charset="0"/>
              </a:rPr>
              <a:t>Assessore provinciale Christian Bianchi</a:t>
            </a:r>
          </a:p>
          <a:p>
            <a:pPr algn="just"/>
            <a:r>
              <a:rPr lang="de-DE" dirty="0">
                <a:latin typeface="Calibri" panose="020F0502020204030204" pitchFamily="34" charset="0"/>
              </a:rPr>
              <a:t>Dipartimento Opere pubbliche, Valorizzazione del patrimonio, Libro fondiario e Catasto</a:t>
            </a:r>
          </a:p>
          <a:p>
            <a:pPr algn="just"/>
            <a:endParaRPr lang="de-DE" dirty="0">
              <a:latin typeface="Calibri" panose="020F0502020204030204" pitchFamily="34" charset="0"/>
            </a:endParaRPr>
          </a:p>
          <a:p>
            <a:pPr algn="just"/>
            <a:r>
              <a:rPr lang="de-DE" b="1" dirty="0"/>
              <a:t>Assessore provinciale Philipp Achammer</a:t>
            </a:r>
          </a:p>
          <a:p>
            <a:pPr algn="just"/>
            <a:r>
              <a:rPr lang="de-DE" dirty="0"/>
              <a:t>Dipartimento </a:t>
            </a:r>
            <a:r>
              <a:rPr lang="de-IT" dirty="0"/>
              <a:t>Istruzione, Formazione e Cultura tedesca, Diritto allo studio, Beni culturali, Innovazione, Ricerca, Università e Musei</a:t>
            </a:r>
          </a:p>
          <a:p>
            <a:endParaRPr lang="de-IT" dirty="0"/>
          </a:p>
        </p:txBody>
      </p:sp>
    </p:spTree>
    <p:extLst>
      <p:ext uri="{BB962C8B-B14F-4D97-AF65-F5344CB8AC3E}">
        <p14:creationId xmlns:p14="http://schemas.microsoft.com/office/powerpoint/2010/main" val="153754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BE99D3F-9D22-7A2F-1472-FC6DC613DD67}"/>
              </a:ext>
            </a:extLst>
          </p:cNvPr>
          <p:cNvSpPr>
            <a:spLocks noGrp="1"/>
          </p:cNvSpPr>
          <p:nvPr>
            <p:ph type="ftr" sz="quarter" idx="3"/>
          </p:nvPr>
        </p:nvSpPr>
        <p:spPr/>
        <p:txBody>
          <a:bodyPr/>
          <a:lstStyle/>
          <a:p>
            <a:r>
              <a:rPr lang="de-DE" dirty="0"/>
              <a:t>Datum/</a:t>
            </a:r>
            <a:r>
              <a:rPr lang="de-DE" dirty="0" err="1"/>
              <a:t>data</a:t>
            </a:r>
            <a:r>
              <a:rPr lang="de-DE" dirty="0"/>
              <a:t>, Referent-Referentin/</a:t>
            </a:r>
            <a:r>
              <a:rPr lang="de-DE" dirty="0" err="1"/>
              <a:t>relatore-relatrice</a:t>
            </a:r>
            <a:endParaRPr lang="de-IT" dirty="0"/>
          </a:p>
        </p:txBody>
      </p:sp>
      <p:sp>
        <p:nvSpPr>
          <p:cNvPr id="5" name="Foliennummernplatzhalter 4">
            <a:extLst>
              <a:ext uri="{FF2B5EF4-FFF2-40B4-BE49-F238E27FC236}">
                <a16:creationId xmlns:a16="http://schemas.microsoft.com/office/drawing/2014/main" id="{00F53026-BF52-394F-883B-8FE64696A0FD}"/>
              </a:ext>
            </a:extLst>
          </p:cNvPr>
          <p:cNvSpPr>
            <a:spLocks noGrp="1"/>
          </p:cNvSpPr>
          <p:nvPr>
            <p:ph type="sldNum" sz="quarter" idx="4"/>
          </p:nvPr>
        </p:nvSpPr>
        <p:spPr/>
        <p:txBody>
          <a:bodyPr/>
          <a:lstStyle/>
          <a:p>
            <a:fld id="{F1CA634B-EE3A-F043-9605-67067B4CCBC4}" type="slidenum">
              <a:rPr lang="de-IT" smtClean="0"/>
              <a:pPr/>
              <a:t>4</a:t>
            </a:fld>
            <a:endParaRPr lang="de-IT" dirty="0"/>
          </a:p>
        </p:txBody>
      </p:sp>
      <p:sp>
        <p:nvSpPr>
          <p:cNvPr id="7" name="Textfeld 12">
            <a:extLst>
              <a:ext uri="{FF2B5EF4-FFF2-40B4-BE49-F238E27FC236}">
                <a16:creationId xmlns:a16="http://schemas.microsoft.com/office/drawing/2014/main" id="{94760106-F74A-8F61-7DC3-9E96B7B0F883}"/>
              </a:ext>
            </a:extLst>
          </p:cNvPr>
          <p:cNvSpPr txBox="1"/>
          <p:nvPr/>
        </p:nvSpPr>
        <p:spPr>
          <a:xfrm>
            <a:off x="2526669" y="520164"/>
            <a:ext cx="7820956" cy="2492990"/>
          </a:xfrm>
          <a:prstGeom prst="rect">
            <a:avLst/>
          </a:prstGeom>
          <a:noFill/>
        </p:spPr>
        <p:txBody>
          <a:bodyPr wrap="square" rtlCol="0">
            <a:spAutoFit/>
          </a:bodyPr>
          <a:lstStyle/>
          <a:p>
            <a:pPr algn="ctr"/>
            <a:r>
              <a:rPr lang="it-IT" sz="2000" b="1" dirty="0">
                <a:solidFill>
                  <a:schemeClr val="tx1">
                    <a:lumMod val="50000"/>
                  </a:schemeClr>
                </a:solidFill>
                <a:latin typeface="Calibri" panose="020F0502020204030204" pitchFamily="34" charset="0"/>
                <a:cs typeface="Calibri" panose="020F0502020204030204" pitchFamily="34" charset="0"/>
              </a:rPr>
              <a:t>PROPOSTA DI FINANZA DI PROGETTO</a:t>
            </a:r>
          </a:p>
          <a:p>
            <a:pPr algn="ctr"/>
            <a:r>
              <a:rPr lang="it-IT" sz="2000" dirty="0">
                <a:latin typeface="Calibri" panose="020F0502020204030204" pitchFamily="34" charset="0"/>
                <a:cs typeface="Calibri" panose="020F0502020204030204" pitchFamily="34" charset="0"/>
              </a:rPr>
              <a:t>ai sensi dell‘art. 183 comma. 15 e 16 del Dlgs 50/2016 e successive modifiche.</a:t>
            </a:r>
          </a:p>
          <a:p>
            <a:pPr algn="ctr"/>
            <a:endParaRPr lang="it-IT" sz="2000" dirty="0">
              <a:latin typeface="Calibri" panose="020F0502020204030204" pitchFamily="34" charset="0"/>
              <a:cs typeface="Calibri" panose="020F0502020204030204" pitchFamily="34" charset="0"/>
            </a:endParaRPr>
          </a:p>
          <a:p>
            <a:pPr algn="ctr"/>
            <a:r>
              <a:rPr lang="it-IT" sz="2000" dirty="0">
                <a:latin typeface="Calibri" panose="020F0502020204030204" pitchFamily="34" charset="0"/>
                <a:cs typeface="Calibri" panose="020F0502020204030204" pitchFamily="34" charset="0"/>
              </a:rPr>
              <a:t>per la realizzazione, la manutenzione tecnica e la fornitura degli arredi (ad esclusione di quelli specialistici) di un Deposito di beni culturali – centro collezioni e ricerca con spazio espositivo.</a:t>
            </a:r>
          </a:p>
          <a:p>
            <a:pPr algn="ctr"/>
            <a:endParaRPr lang="it-IT" sz="1600" dirty="0">
              <a:latin typeface="Century Gothic" panose="020B0502020202020204" pitchFamily="34" charset="0"/>
            </a:endParaRPr>
          </a:p>
        </p:txBody>
      </p:sp>
      <p:sp>
        <p:nvSpPr>
          <p:cNvPr id="8" name="Textfeld 16">
            <a:extLst>
              <a:ext uri="{FF2B5EF4-FFF2-40B4-BE49-F238E27FC236}">
                <a16:creationId xmlns:a16="http://schemas.microsoft.com/office/drawing/2014/main" id="{7FA1BB2B-A01D-5A86-C9ED-AD539920B437}"/>
              </a:ext>
            </a:extLst>
          </p:cNvPr>
          <p:cNvSpPr txBox="1"/>
          <p:nvPr/>
        </p:nvSpPr>
        <p:spPr>
          <a:xfrm>
            <a:off x="2526669" y="3496651"/>
            <a:ext cx="7820956" cy="2462213"/>
          </a:xfrm>
          <a:prstGeom prst="rect">
            <a:avLst/>
          </a:prstGeom>
          <a:noFill/>
        </p:spPr>
        <p:txBody>
          <a:bodyPr wrap="square" rtlCol="0">
            <a:spAutoFit/>
          </a:bodyPr>
          <a:lstStyle/>
          <a:p>
            <a:pPr algn="ctr"/>
            <a:r>
              <a:rPr lang="de-DE" sz="2000" b="1" dirty="0">
                <a:solidFill>
                  <a:schemeClr val="tx1">
                    <a:lumMod val="50000"/>
                  </a:schemeClr>
                </a:solidFill>
                <a:latin typeface="Calibri" panose="020F0502020204030204" pitchFamily="34" charset="0"/>
                <a:cs typeface="Calibri" panose="020F0502020204030204" pitchFamily="34" charset="0"/>
              </a:rPr>
              <a:t>PROJEKTFINANZIERUNGSVORSCHLAG</a:t>
            </a:r>
          </a:p>
          <a:p>
            <a:pPr algn="ctr"/>
            <a:r>
              <a:rPr lang="de-DE" sz="2000" dirty="0">
                <a:latin typeface="Calibri" panose="020F0502020204030204" pitchFamily="34" charset="0"/>
                <a:cs typeface="Calibri" panose="020F0502020204030204" pitchFamily="34" charset="0"/>
              </a:rPr>
              <a:t>im Sinne des Art. 183 Abs. 15 und 16 des </a:t>
            </a:r>
            <a:r>
              <a:rPr lang="de-DE" sz="2000" dirty="0" err="1">
                <a:latin typeface="Calibri" panose="020F0502020204030204" pitchFamily="34" charset="0"/>
                <a:cs typeface="Calibri" panose="020F0502020204030204" pitchFamily="34" charset="0"/>
              </a:rPr>
              <a:t>GvD</a:t>
            </a:r>
            <a:r>
              <a:rPr lang="de-DE" sz="2000" dirty="0">
                <a:latin typeface="Calibri" panose="020F0502020204030204" pitchFamily="34" charset="0"/>
                <a:cs typeface="Calibri" panose="020F0502020204030204" pitchFamily="34" charset="0"/>
              </a:rPr>
              <a:t> Nr. 50/2016 </a:t>
            </a:r>
            <a:r>
              <a:rPr lang="de-DE" sz="2000" dirty="0" err="1">
                <a:latin typeface="Calibri" panose="020F0502020204030204" pitchFamily="34" charset="0"/>
                <a:cs typeface="Calibri" panose="020F0502020204030204" pitchFamily="34" charset="0"/>
              </a:rPr>
              <a:t>i.g.F</a:t>
            </a:r>
            <a:r>
              <a:rPr lang="de-DE" sz="2000" dirty="0">
                <a:latin typeface="Calibri" panose="020F0502020204030204" pitchFamily="34" charset="0"/>
                <a:cs typeface="Calibri" panose="020F0502020204030204" pitchFamily="34" charset="0"/>
              </a:rPr>
              <a:t>.</a:t>
            </a:r>
          </a:p>
          <a:p>
            <a:pPr algn="ctr"/>
            <a:endParaRPr lang="de-DE" sz="2000" dirty="0">
              <a:latin typeface="Calibri" panose="020F0502020204030204" pitchFamily="34" charset="0"/>
              <a:cs typeface="Calibri" panose="020F0502020204030204" pitchFamily="34" charset="0"/>
            </a:endParaRPr>
          </a:p>
          <a:p>
            <a:pPr algn="ctr"/>
            <a:r>
              <a:rPr lang="de-DE" sz="2000" dirty="0">
                <a:latin typeface="Calibri" panose="020F0502020204030204" pitchFamily="34" charset="0"/>
                <a:cs typeface="Calibri" panose="020F0502020204030204" pitchFamily="34" charset="0"/>
              </a:rPr>
              <a:t>für den Bau, die technische Instandhaltung und die Lieferung der Einrichtung (mit Ausnahme von Spezialeinrichtungen) für ein Kulturgüterdepot – Sammlungs- und Forschungszentrum mit Ausstellungsfläche</a:t>
            </a:r>
          </a:p>
          <a:p>
            <a:pPr algn="ctr"/>
            <a:endParaRPr lang="de-DE"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5899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7AA15-1872-0843-1C74-3D4B40F470AA}"/>
            </a:ext>
          </a:extLst>
        </p:cNvPr>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FE79F1B-E477-C5A8-3DAB-219641C358A0}"/>
              </a:ext>
            </a:extLst>
          </p:cNvPr>
          <p:cNvSpPr>
            <a:spLocks noGrp="1"/>
          </p:cNvSpPr>
          <p:nvPr>
            <p:ph type="ftr" sz="quarter" idx="3"/>
          </p:nvPr>
        </p:nvSpPr>
        <p:spPr/>
        <p:txBody>
          <a:bodyPr/>
          <a:lstStyle/>
          <a:p>
            <a:r>
              <a:rPr lang="de-DE" dirty="0"/>
              <a:t>Datum/</a:t>
            </a:r>
            <a:r>
              <a:rPr lang="de-DE" dirty="0" err="1"/>
              <a:t>data</a:t>
            </a:r>
            <a:r>
              <a:rPr lang="de-DE" dirty="0"/>
              <a:t>, Referent-Referentin/</a:t>
            </a:r>
            <a:r>
              <a:rPr lang="de-DE" dirty="0" err="1"/>
              <a:t>relatore-relatrice</a:t>
            </a:r>
            <a:endParaRPr lang="de-IT" dirty="0"/>
          </a:p>
        </p:txBody>
      </p:sp>
      <p:sp>
        <p:nvSpPr>
          <p:cNvPr id="5" name="Foliennummernplatzhalter 4">
            <a:extLst>
              <a:ext uri="{FF2B5EF4-FFF2-40B4-BE49-F238E27FC236}">
                <a16:creationId xmlns:a16="http://schemas.microsoft.com/office/drawing/2014/main" id="{EDF367F6-F49D-F7FA-08E5-7D481E944E7D}"/>
              </a:ext>
            </a:extLst>
          </p:cNvPr>
          <p:cNvSpPr>
            <a:spLocks noGrp="1"/>
          </p:cNvSpPr>
          <p:nvPr>
            <p:ph type="sldNum" sz="quarter" idx="4"/>
          </p:nvPr>
        </p:nvSpPr>
        <p:spPr/>
        <p:txBody>
          <a:bodyPr/>
          <a:lstStyle/>
          <a:p>
            <a:fld id="{F1CA634B-EE3A-F043-9605-67067B4CCBC4}" type="slidenum">
              <a:rPr lang="de-IT" smtClean="0"/>
              <a:pPr/>
              <a:t>5</a:t>
            </a:fld>
            <a:endParaRPr lang="de-IT" dirty="0"/>
          </a:p>
        </p:txBody>
      </p:sp>
      <p:sp>
        <p:nvSpPr>
          <p:cNvPr id="13" name="Textfeld 12">
            <a:extLst>
              <a:ext uri="{FF2B5EF4-FFF2-40B4-BE49-F238E27FC236}">
                <a16:creationId xmlns:a16="http://schemas.microsoft.com/office/drawing/2014/main" id="{26D68AB5-960A-D92F-7CAF-6161EA107498}"/>
              </a:ext>
            </a:extLst>
          </p:cNvPr>
          <p:cNvSpPr txBox="1"/>
          <p:nvPr/>
        </p:nvSpPr>
        <p:spPr>
          <a:xfrm>
            <a:off x="1062265" y="809041"/>
            <a:ext cx="4704761" cy="5601533"/>
          </a:xfrm>
          <a:prstGeom prst="rect">
            <a:avLst/>
          </a:prstGeom>
          <a:noFill/>
        </p:spPr>
        <p:txBody>
          <a:bodyPr wrap="square" rtlCol="0">
            <a:spAutoFit/>
          </a:bodyPr>
          <a:lstStyle/>
          <a:p>
            <a:pPr algn="just"/>
            <a:r>
              <a:rPr lang="de-DE" sz="2400" b="1" dirty="0">
                <a:solidFill>
                  <a:srgbClr val="FF0000"/>
                </a:solidFill>
                <a:latin typeface="Calibri" panose="020F0502020204030204" pitchFamily="34" charset="0"/>
                <a:cs typeface="Calibri" panose="020F0502020204030204" pitchFamily="34" charset="0"/>
              </a:rPr>
              <a:t>CRONOLOGIA:</a:t>
            </a:r>
          </a:p>
          <a:p>
            <a:pPr algn="just"/>
            <a:endParaRPr lang="de-DE" sz="1400" dirty="0">
              <a:latin typeface="Calibri" panose="020F0502020204030204" pitchFamily="34" charset="0"/>
              <a:cs typeface="Calibri" panose="020F0502020204030204" pitchFamily="34" charset="0"/>
            </a:endParaRPr>
          </a:p>
          <a:p>
            <a:pPr algn="just"/>
            <a:r>
              <a:rPr lang="it-IT" sz="1600" dirty="0">
                <a:solidFill>
                  <a:schemeClr val="tx1">
                    <a:lumMod val="50000"/>
                  </a:schemeClr>
                </a:solidFill>
                <a:latin typeface="Calibri" panose="020F0502020204030204" pitchFamily="34" charset="0"/>
                <a:cs typeface="Calibri" panose="020F0502020204030204" pitchFamily="34" charset="0"/>
              </a:rPr>
              <a:t>17.05.2022 Delibera della Giunta provinciale – Avvio della  procedura di finanza di progetto per la costruzione e la gestione tecnica di un Deposito di beni culturali – centro collezioni e ricerca con spazio espositivo</a:t>
            </a:r>
          </a:p>
          <a:p>
            <a:pPr algn="just"/>
            <a:endParaRPr lang="it-IT" sz="1600" dirty="0">
              <a:solidFill>
                <a:schemeClr val="tx1">
                  <a:lumMod val="50000"/>
                </a:schemeClr>
              </a:solidFill>
              <a:latin typeface="Calibri" panose="020F0502020204030204" pitchFamily="34" charset="0"/>
              <a:cs typeface="Calibri" panose="020F0502020204030204" pitchFamily="34" charset="0"/>
            </a:endParaRPr>
          </a:p>
          <a:p>
            <a:pPr algn="just"/>
            <a:r>
              <a:rPr lang="it-IT" sz="1600" dirty="0">
                <a:solidFill>
                  <a:schemeClr val="tx1">
                    <a:lumMod val="50000"/>
                  </a:schemeClr>
                </a:solidFill>
                <a:latin typeface="Calibri" panose="020F0502020204030204" pitchFamily="34" charset="0"/>
                <a:cs typeface="Calibri" panose="020F0502020204030204" pitchFamily="34" charset="0"/>
              </a:rPr>
              <a:t>04.05.2023 Decreto n. 7362/2023 – pubblicazione avviso pubblico informale di sollecitazione di proposte di finanza di progetto ex art. 183, commi 15 e 16 del D.lgs. n. 50/2016</a:t>
            </a:r>
          </a:p>
          <a:p>
            <a:pPr algn="just"/>
            <a:endParaRPr lang="it-IT" sz="1600" dirty="0">
              <a:solidFill>
                <a:schemeClr val="tx1">
                  <a:lumMod val="50000"/>
                </a:schemeClr>
              </a:solidFill>
              <a:latin typeface="Calibri" panose="020F0502020204030204" pitchFamily="34" charset="0"/>
              <a:cs typeface="Calibri" panose="020F0502020204030204" pitchFamily="34" charset="0"/>
            </a:endParaRPr>
          </a:p>
          <a:p>
            <a:pPr algn="just"/>
            <a:endParaRPr lang="it-IT" sz="1600" dirty="0">
              <a:solidFill>
                <a:schemeClr val="tx1">
                  <a:lumMod val="50000"/>
                </a:schemeClr>
              </a:solidFill>
              <a:latin typeface="Calibri" panose="020F0502020204030204" pitchFamily="34" charset="0"/>
              <a:cs typeface="Calibri" panose="020F0502020204030204" pitchFamily="34" charset="0"/>
            </a:endParaRPr>
          </a:p>
          <a:p>
            <a:pPr algn="just"/>
            <a:r>
              <a:rPr lang="it-IT" sz="1600" dirty="0">
                <a:solidFill>
                  <a:schemeClr val="tx1">
                    <a:lumMod val="50000"/>
                  </a:schemeClr>
                </a:solidFill>
                <a:latin typeface="Calibri" panose="020F0502020204030204" pitchFamily="34" charset="0"/>
                <a:cs typeface="Calibri" panose="020F0502020204030204" pitchFamily="34" charset="0"/>
              </a:rPr>
              <a:t>23.10.2023 Proposta di project-financing “</a:t>
            </a:r>
            <a:r>
              <a:rPr lang="it-IT" sz="1600" dirty="0" err="1">
                <a:solidFill>
                  <a:schemeClr val="tx1">
                    <a:lumMod val="50000"/>
                  </a:schemeClr>
                </a:solidFill>
                <a:latin typeface="Calibri" panose="020F0502020204030204" pitchFamily="34" charset="0"/>
                <a:cs typeface="Calibri" panose="020F0502020204030204" pitchFamily="34" charset="0"/>
              </a:rPr>
              <a:t>Schaudepot</a:t>
            </a:r>
            <a:r>
              <a:rPr lang="it-IT" sz="1600" dirty="0">
                <a:solidFill>
                  <a:schemeClr val="tx1">
                    <a:lumMod val="50000"/>
                  </a:schemeClr>
                </a:solidFill>
                <a:latin typeface="Calibri" panose="020F0502020204030204" pitchFamily="34" charset="0"/>
                <a:cs typeface="Calibri" panose="020F0502020204030204" pitchFamily="34" charset="0"/>
              </a:rPr>
              <a:t>” dell’ operatore economico Pichler Projects s.r.l., unica offerta pervenuta.</a:t>
            </a:r>
          </a:p>
          <a:p>
            <a:pPr algn="just"/>
            <a:endParaRPr lang="it-IT" sz="1600" dirty="0">
              <a:solidFill>
                <a:schemeClr val="tx1">
                  <a:lumMod val="50000"/>
                </a:schemeClr>
              </a:solidFill>
              <a:latin typeface="Calibri" panose="020F0502020204030204" pitchFamily="34" charset="0"/>
              <a:cs typeface="Calibri" panose="020F0502020204030204" pitchFamily="34" charset="0"/>
            </a:endParaRPr>
          </a:p>
          <a:p>
            <a:pPr algn="just"/>
            <a:r>
              <a:rPr lang="it-IT" sz="1600" dirty="0">
                <a:solidFill>
                  <a:schemeClr val="tx1">
                    <a:lumMod val="50000"/>
                  </a:schemeClr>
                </a:solidFill>
                <a:latin typeface="Calibri" panose="020F0502020204030204" pitchFamily="34" charset="0"/>
                <a:cs typeface="Calibri" panose="020F0502020204030204" pitchFamily="34" charset="0"/>
              </a:rPr>
              <a:t>31.05.2024 Determinazione conclusiva di fattibilità da parte della Conferenza dei Servizi</a:t>
            </a:r>
          </a:p>
          <a:p>
            <a:pPr algn="just"/>
            <a:endParaRPr lang="it-IT" sz="1400" dirty="0"/>
          </a:p>
          <a:p>
            <a:pPr algn="just"/>
            <a:endParaRPr lang="de-DE" sz="1400" dirty="0"/>
          </a:p>
        </p:txBody>
      </p:sp>
      <p:sp>
        <p:nvSpPr>
          <p:cNvPr id="2" name="Textfeld 12">
            <a:extLst>
              <a:ext uri="{FF2B5EF4-FFF2-40B4-BE49-F238E27FC236}">
                <a16:creationId xmlns:a16="http://schemas.microsoft.com/office/drawing/2014/main" id="{F8D47F6B-23E9-1BBC-3EA1-4899AD150845}"/>
              </a:ext>
            </a:extLst>
          </p:cNvPr>
          <p:cNvSpPr txBox="1"/>
          <p:nvPr/>
        </p:nvSpPr>
        <p:spPr>
          <a:xfrm>
            <a:off x="5912823" y="795733"/>
            <a:ext cx="5305074" cy="5386090"/>
          </a:xfrm>
          <a:prstGeom prst="rect">
            <a:avLst/>
          </a:prstGeom>
          <a:noFill/>
        </p:spPr>
        <p:txBody>
          <a:bodyPr wrap="square" rtlCol="0">
            <a:spAutoFit/>
          </a:bodyPr>
          <a:lstStyle/>
          <a:p>
            <a:pPr algn="just"/>
            <a:r>
              <a:rPr lang="de-DE" sz="2400" b="1" dirty="0">
                <a:solidFill>
                  <a:srgbClr val="FF0000"/>
                </a:solidFill>
                <a:latin typeface="Calibri" panose="020F0502020204030204" pitchFamily="34" charset="0"/>
                <a:cs typeface="Calibri" panose="020F0502020204030204" pitchFamily="34" charset="0"/>
              </a:rPr>
              <a:t>CHRONOLOGIE:</a:t>
            </a:r>
          </a:p>
          <a:p>
            <a:pPr algn="just"/>
            <a:endParaRPr lang="de-DE" sz="1400" dirty="0">
              <a:latin typeface="Calibri" panose="020F0502020204030204" pitchFamily="34" charset="0"/>
              <a:cs typeface="Calibri" panose="020F0502020204030204" pitchFamily="34" charset="0"/>
            </a:endParaRPr>
          </a:p>
          <a:p>
            <a:pPr algn="just"/>
            <a:r>
              <a:rPr lang="de-DE" sz="1600" dirty="0">
                <a:solidFill>
                  <a:schemeClr val="tx1">
                    <a:lumMod val="50000"/>
                  </a:schemeClr>
                </a:solidFill>
                <a:latin typeface="Calibri" panose="020F0502020204030204" pitchFamily="34" charset="0"/>
                <a:cs typeface="Calibri" panose="020F0502020204030204" pitchFamily="34" charset="0"/>
              </a:rPr>
              <a:t>17.05.2022 Beschluss der Landesregierung – Einleitung des Projektfinanzierungsverfahren für den Bau und die technische Instandhaltung eines Kulturgüterdepots, Sammlungs- und Forschungszentrum mit Ausstellungsfläche</a:t>
            </a:r>
          </a:p>
          <a:p>
            <a:pPr algn="just"/>
            <a:endParaRPr lang="de-DE" sz="1600" dirty="0">
              <a:solidFill>
                <a:schemeClr val="tx1">
                  <a:lumMod val="50000"/>
                </a:schemeClr>
              </a:solidFill>
              <a:latin typeface="Calibri" panose="020F0502020204030204" pitchFamily="34" charset="0"/>
              <a:cs typeface="Calibri" panose="020F0502020204030204" pitchFamily="34" charset="0"/>
            </a:endParaRPr>
          </a:p>
          <a:p>
            <a:pPr algn="just"/>
            <a:endParaRPr lang="de-DE" sz="1600" dirty="0">
              <a:solidFill>
                <a:schemeClr val="tx1">
                  <a:lumMod val="50000"/>
                </a:schemeClr>
              </a:solidFill>
              <a:latin typeface="Calibri" panose="020F0502020204030204" pitchFamily="34" charset="0"/>
              <a:cs typeface="Calibri" panose="020F0502020204030204" pitchFamily="34" charset="0"/>
            </a:endParaRPr>
          </a:p>
          <a:p>
            <a:pPr algn="just"/>
            <a:r>
              <a:rPr lang="de-DE" sz="1600" dirty="0">
                <a:solidFill>
                  <a:schemeClr val="tx1">
                    <a:lumMod val="50000"/>
                  </a:schemeClr>
                </a:solidFill>
                <a:latin typeface="Calibri" panose="020F0502020204030204" pitchFamily="34" charset="0"/>
                <a:cs typeface="Calibri" panose="020F0502020204030204" pitchFamily="34" charset="0"/>
              </a:rPr>
              <a:t>04.05.2023 Dekret Nr. 7362/2023 – Veröffentlichung informelle öffentliche Ausschreibung für die Projektfinanzierung gemäß 	Art. 183, Absätze 15 und 16 des </a:t>
            </a:r>
            <a:r>
              <a:rPr lang="de-DE" sz="1600" dirty="0" err="1">
                <a:solidFill>
                  <a:schemeClr val="tx1">
                    <a:lumMod val="50000"/>
                  </a:schemeClr>
                </a:solidFill>
                <a:latin typeface="Calibri" panose="020F0502020204030204" pitchFamily="34" charset="0"/>
                <a:cs typeface="Calibri" panose="020F0502020204030204" pitchFamily="34" charset="0"/>
              </a:rPr>
              <a:t>GvD</a:t>
            </a:r>
            <a:r>
              <a:rPr lang="de-DE" sz="1600" dirty="0">
                <a:solidFill>
                  <a:schemeClr val="tx1">
                    <a:lumMod val="50000"/>
                  </a:schemeClr>
                </a:solidFill>
                <a:latin typeface="Calibri" panose="020F0502020204030204" pitchFamily="34" charset="0"/>
                <a:cs typeface="Calibri" panose="020F0502020204030204" pitchFamily="34" charset="0"/>
              </a:rPr>
              <a:t>.  Nr. 50/2016 </a:t>
            </a:r>
          </a:p>
          <a:p>
            <a:pPr algn="just"/>
            <a:endParaRPr lang="de-DE" sz="1600" dirty="0">
              <a:solidFill>
                <a:schemeClr val="tx1">
                  <a:lumMod val="50000"/>
                </a:schemeClr>
              </a:solidFill>
              <a:latin typeface="Calibri" panose="020F0502020204030204" pitchFamily="34" charset="0"/>
              <a:cs typeface="Calibri" panose="020F0502020204030204" pitchFamily="34" charset="0"/>
            </a:endParaRPr>
          </a:p>
          <a:p>
            <a:pPr algn="just"/>
            <a:endParaRPr lang="de-DE" sz="1600" dirty="0">
              <a:solidFill>
                <a:schemeClr val="tx1">
                  <a:lumMod val="50000"/>
                </a:schemeClr>
              </a:solidFill>
              <a:latin typeface="Calibri" panose="020F0502020204030204" pitchFamily="34" charset="0"/>
              <a:cs typeface="Calibri" panose="020F0502020204030204" pitchFamily="34" charset="0"/>
            </a:endParaRPr>
          </a:p>
          <a:p>
            <a:pPr algn="just"/>
            <a:r>
              <a:rPr lang="de-DE" sz="1600" dirty="0">
                <a:solidFill>
                  <a:schemeClr val="tx1">
                    <a:lumMod val="50000"/>
                  </a:schemeClr>
                </a:solidFill>
                <a:latin typeface="Calibri" panose="020F0502020204030204" pitchFamily="34" charset="0"/>
                <a:cs typeface="Calibri" panose="020F0502020204030204" pitchFamily="34" charset="0"/>
              </a:rPr>
              <a:t>23.10.2023 Project-Financing-Vorschlag „Schaudepot“ des Wirtschaftsteilnehmers  Pichler Projects </a:t>
            </a:r>
            <a:r>
              <a:rPr lang="de-DE" sz="1600" dirty="0" err="1">
                <a:solidFill>
                  <a:schemeClr val="tx1">
                    <a:lumMod val="50000"/>
                  </a:schemeClr>
                </a:solidFill>
                <a:latin typeface="Calibri" panose="020F0502020204030204" pitchFamily="34" charset="0"/>
                <a:cs typeface="Calibri" panose="020F0502020204030204" pitchFamily="34" charset="0"/>
              </a:rPr>
              <a:t>s.r.l</a:t>
            </a:r>
            <a:r>
              <a:rPr lang="de-DE" sz="1600" dirty="0">
                <a:solidFill>
                  <a:schemeClr val="tx1">
                    <a:lumMod val="50000"/>
                  </a:schemeClr>
                </a:solidFill>
                <a:latin typeface="Calibri" panose="020F0502020204030204" pitchFamily="34" charset="0"/>
                <a:cs typeface="Calibri" panose="020F0502020204030204" pitchFamily="34" charset="0"/>
              </a:rPr>
              <a:t>., einzig eingegangenes Angebot</a:t>
            </a:r>
          </a:p>
          <a:p>
            <a:pPr algn="just"/>
            <a:endParaRPr lang="de-DE" sz="1600" dirty="0">
              <a:solidFill>
                <a:schemeClr val="tx1">
                  <a:lumMod val="50000"/>
                </a:schemeClr>
              </a:solidFill>
              <a:latin typeface="Calibri" panose="020F0502020204030204" pitchFamily="34" charset="0"/>
              <a:cs typeface="Calibri" panose="020F0502020204030204" pitchFamily="34" charset="0"/>
            </a:endParaRPr>
          </a:p>
          <a:p>
            <a:pPr algn="just"/>
            <a:r>
              <a:rPr lang="de-DE" sz="1600" dirty="0">
                <a:solidFill>
                  <a:schemeClr val="tx1">
                    <a:lumMod val="50000"/>
                  </a:schemeClr>
                </a:solidFill>
                <a:latin typeface="Calibri" panose="020F0502020204030204" pitchFamily="34" charset="0"/>
                <a:cs typeface="Calibri" panose="020F0502020204030204" pitchFamily="34" charset="0"/>
              </a:rPr>
              <a:t>31.05.2024 Endgültige Durchführbarkeitsentscheidung der  Dienststellenkonferenz </a:t>
            </a:r>
            <a:endParaRPr lang="it-IT" sz="1600" dirty="0">
              <a:solidFill>
                <a:schemeClr val="tx1">
                  <a:lumMod val="50000"/>
                </a:schemeClr>
              </a:solidFill>
              <a:latin typeface="Calibri" panose="020F0502020204030204" pitchFamily="34" charset="0"/>
              <a:cs typeface="Calibri" panose="020F0502020204030204" pitchFamily="34" charset="0"/>
            </a:endParaRPr>
          </a:p>
          <a:p>
            <a:pPr algn="just"/>
            <a:endParaRPr lang="de-DE" sz="1400" dirty="0"/>
          </a:p>
        </p:txBody>
      </p:sp>
    </p:spTree>
    <p:extLst>
      <p:ext uri="{BB962C8B-B14F-4D97-AF65-F5344CB8AC3E}">
        <p14:creationId xmlns:p14="http://schemas.microsoft.com/office/powerpoint/2010/main" val="309488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B1B72B7A-0276-289F-F318-6B79EBCDD129}"/>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FF866565-437E-63AD-4493-385141F29AC2}"/>
              </a:ext>
            </a:extLst>
          </p:cNvPr>
          <p:cNvSpPr>
            <a:spLocks noGrp="1"/>
          </p:cNvSpPr>
          <p:nvPr>
            <p:ph type="sldNum" sz="quarter" idx="4"/>
          </p:nvPr>
        </p:nvSpPr>
        <p:spPr/>
        <p:txBody>
          <a:bodyPr/>
          <a:lstStyle/>
          <a:p>
            <a:fld id="{F1CA634B-EE3A-F043-9605-67067B4CCBC4}" type="slidenum">
              <a:rPr lang="de-IT" smtClean="0"/>
              <a:pPr/>
              <a:t>6</a:t>
            </a:fld>
            <a:endParaRPr lang="de-IT" dirty="0"/>
          </a:p>
        </p:txBody>
      </p:sp>
      <p:pic>
        <p:nvPicPr>
          <p:cNvPr id="3" name="Picture 2">
            <a:extLst>
              <a:ext uri="{FF2B5EF4-FFF2-40B4-BE49-F238E27FC236}">
                <a16:creationId xmlns:a16="http://schemas.microsoft.com/office/drawing/2014/main" id="{B8DCCC1D-90CF-4DBC-B141-6BF3A9648E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189" y="1171595"/>
            <a:ext cx="8727866" cy="451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20">
            <a:extLst>
              <a:ext uri="{FF2B5EF4-FFF2-40B4-BE49-F238E27FC236}">
                <a16:creationId xmlns:a16="http://schemas.microsoft.com/office/drawing/2014/main" id="{FF8ECDD8-39C7-ECC2-7A3B-45D66E3C6AFA}"/>
              </a:ext>
            </a:extLst>
          </p:cNvPr>
          <p:cNvSpPr/>
          <p:nvPr/>
        </p:nvSpPr>
        <p:spPr>
          <a:xfrm>
            <a:off x="5356225" y="3886553"/>
            <a:ext cx="739775" cy="739775"/>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el 1">
            <a:extLst>
              <a:ext uri="{FF2B5EF4-FFF2-40B4-BE49-F238E27FC236}">
                <a16:creationId xmlns:a16="http://schemas.microsoft.com/office/drawing/2014/main" id="{0FE390C8-75D5-E9EA-1566-DBC68D702789}"/>
              </a:ext>
            </a:extLst>
          </p:cNvPr>
          <p:cNvSpPr txBox="1">
            <a:spLocks/>
          </p:cNvSpPr>
          <p:nvPr/>
        </p:nvSpPr>
        <p:spPr>
          <a:xfrm>
            <a:off x="2315366" y="439480"/>
            <a:ext cx="7553512"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Ubicazione del progetto - Projektstandort</a:t>
            </a:r>
          </a:p>
        </p:txBody>
      </p:sp>
    </p:spTree>
    <p:extLst>
      <p:ext uri="{BB962C8B-B14F-4D97-AF65-F5344CB8AC3E}">
        <p14:creationId xmlns:p14="http://schemas.microsoft.com/office/powerpoint/2010/main" val="372562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C3242C1-7776-C62B-2669-2B515E2ED686}"/>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270C3845-AB8F-F38C-7699-221768AF4B2B}"/>
              </a:ext>
            </a:extLst>
          </p:cNvPr>
          <p:cNvSpPr>
            <a:spLocks noGrp="1"/>
          </p:cNvSpPr>
          <p:nvPr>
            <p:ph type="sldNum" sz="quarter" idx="4"/>
          </p:nvPr>
        </p:nvSpPr>
        <p:spPr/>
        <p:txBody>
          <a:bodyPr/>
          <a:lstStyle/>
          <a:p>
            <a:fld id="{F1CA634B-EE3A-F043-9605-67067B4CCBC4}" type="slidenum">
              <a:rPr lang="de-IT" smtClean="0"/>
              <a:pPr/>
              <a:t>7</a:t>
            </a:fld>
            <a:endParaRPr lang="de-IT" dirty="0"/>
          </a:p>
        </p:txBody>
      </p:sp>
      <p:sp>
        <p:nvSpPr>
          <p:cNvPr id="3" name="Oval 20">
            <a:extLst>
              <a:ext uri="{FF2B5EF4-FFF2-40B4-BE49-F238E27FC236}">
                <a16:creationId xmlns:a16="http://schemas.microsoft.com/office/drawing/2014/main" id="{3895E78D-E9BA-B08F-CE2F-D8051234DD2A}"/>
              </a:ext>
            </a:extLst>
          </p:cNvPr>
          <p:cNvSpPr/>
          <p:nvPr/>
        </p:nvSpPr>
        <p:spPr>
          <a:xfrm>
            <a:off x="5356225" y="3188282"/>
            <a:ext cx="739775" cy="739775"/>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a:extLst>
              <a:ext uri="{FF2B5EF4-FFF2-40B4-BE49-F238E27FC236}">
                <a16:creationId xmlns:a16="http://schemas.microsoft.com/office/drawing/2014/main" id="{61B8387B-4CCD-5061-21A3-C31236E95F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2666" y="1177755"/>
            <a:ext cx="6527449" cy="536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a:extLst>
              <a:ext uri="{FF2B5EF4-FFF2-40B4-BE49-F238E27FC236}">
                <a16:creationId xmlns:a16="http://schemas.microsoft.com/office/drawing/2014/main" id="{E1499239-5E0B-9DBE-8725-DF1495364EC8}"/>
              </a:ext>
            </a:extLst>
          </p:cNvPr>
          <p:cNvSpPr txBox="1">
            <a:spLocks/>
          </p:cNvSpPr>
          <p:nvPr/>
        </p:nvSpPr>
        <p:spPr>
          <a:xfrm>
            <a:off x="2315366" y="439480"/>
            <a:ext cx="7553512"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Ubicazione del progetto - Projektstandort</a:t>
            </a:r>
          </a:p>
        </p:txBody>
      </p:sp>
    </p:spTree>
    <p:extLst>
      <p:ext uri="{BB962C8B-B14F-4D97-AF65-F5344CB8AC3E}">
        <p14:creationId xmlns:p14="http://schemas.microsoft.com/office/powerpoint/2010/main" val="3966127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DDA96B2-4178-478B-5F08-C865553896BB}"/>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F80158DB-8260-EB9D-99F0-2BCA3CD9D968}"/>
              </a:ext>
            </a:extLst>
          </p:cNvPr>
          <p:cNvSpPr>
            <a:spLocks noGrp="1"/>
          </p:cNvSpPr>
          <p:nvPr>
            <p:ph type="sldNum" sz="quarter" idx="4"/>
          </p:nvPr>
        </p:nvSpPr>
        <p:spPr/>
        <p:txBody>
          <a:bodyPr/>
          <a:lstStyle/>
          <a:p>
            <a:fld id="{F1CA634B-EE3A-F043-9605-67067B4CCBC4}" type="slidenum">
              <a:rPr lang="de-IT" smtClean="0"/>
              <a:pPr/>
              <a:t>8</a:t>
            </a:fld>
            <a:endParaRPr lang="de-IT" dirty="0"/>
          </a:p>
        </p:txBody>
      </p:sp>
      <p:pic>
        <p:nvPicPr>
          <p:cNvPr id="2" name="Picture 2">
            <a:extLst>
              <a:ext uri="{FF2B5EF4-FFF2-40B4-BE49-F238E27FC236}">
                <a16:creationId xmlns:a16="http://schemas.microsoft.com/office/drawing/2014/main" id="{61FB26BA-1844-F30F-EFB1-3BC1701390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189" y="1412253"/>
            <a:ext cx="8762702" cy="49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01790571-FC46-8B29-9AE6-8DD5D5C1F38E}"/>
              </a:ext>
            </a:extLst>
          </p:cNvPr>
          <p:cNvSpPr txBox="1">
            <a:spLocks/>
          </p:cNvSpPr>
          <p:nvPr/>
        </p:nvSpPr>
        <p:spPr>
          <a:xfrm>
            <a:off x="2311322" y="721998"/>
            <a:ext cx="7596435"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Render progetto - vista ingresso lato strada</a:t>
            </a:r>
          </a:p>
          <a:p>
            <a:pPr algn="ctr"/>
            <a:r>
              <a:rPr lang="it-IT" sz="2800" b="1" dirty="0">
                <a:solidFill>
                  <a:srgbClr val="FF0000"/>
                </a:solidFill>
                <a:latin typeface="Calibri" panose="020F0502020204030204" pitchFamily="34" charset="0"/>
                <a:cs typeface="Calibri" panose="020F0502020204030204" pitchFamily="34" charset="0"/>
              </a:rPr>
              <a:t>Projekt-Rendering – Straßenansicht des Eingangs</a:t>
            </a:r>
          </a:p>
        </p:txBody>
      </p:sp>
    </p:spTree>
    <p:extLst>
      <p:ext uri="{BB962C8B-B14F-4D97-AF65-F5344CB8AC3E}">
        <p14:creationId xmlns:p14="http://schemas.microsoft.com/office/powerpoint/2010/main" val="280127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5C276E8-4064-B822-8D82-E40F452BA59A}"/>
              </a:ext>
            </a:extLst>
          </p:cNvPr>
          <p:cNvSpPr>
            <a:spLocks noGrp="1"/>
          </p:cNvSpPr>
          <p:nvPr>
            <p:ph type="ftr" sz="quarter" idx="3"/>
          </p:nvPr>
        </p:nvSpPr>
        <p:spPr/>
        <p:txBody>
          <a:bodyPr/>
          <a:lstStyle/>
          <a:p>
            <a:r>
              <a:rPr lang="de-DE"/>
              <a:t>Datum/data, Referent-Referentin/relatore-relatricie</a:t>
            </a:r>
            <a:endParaRPr lang="de-IT" dirty="0"/>
          </a:p>
        </p:txBody>
      </p:sp>
      <p:sp>
        <p:nvSpPr>
          <p:cNvPr id="5" name="Foliennummernplatzhalter 4">
            <a:extLst>
              <a:ext uri="{FF2B5EF4-FFF2-40B4-BE49-F238E27FC236}">
                <a16:creationId xmlns:a16="http://schemas.microsoft.com/office/drawing/2014/main" id="{7AF81C3A-859D-0C20-768F-AA74A6582BD4}"/>
              </a:ext>
            </a:extLst>
          </p:cNvPr>
          <p:cNvSpPr>
            <a:spLocks noGrp="1"/>
          </p:cNvSpPr>
          <p:nvPr>
            <p:ph type="sldNum" sz="quarter" idx="4"/>
          </p:nvPr>
        </p:nvSpPr>
        <p:spPr/>
        <p:txBody>
          <a:bodyPr/>
          <a:lstStyle/>
          <a:p>
            <a:fld id="{F1CA634B-EE3A-F043-9605-67067B4CCBC4}" type="slidenum">
              <a:rPr lang="de-IT" smtClean="0"/>
              <a:pPr/>
              <a:t>9</a:t>
            </a:fld>
            <a:endParaRPr lang="de-IT" dirty="0"/>
          </a:p>
        </p:txBody>
      </p:sp>
      <p:pic>
        <p:nvPicPr>
          <p:cNvPr id="2" name="Picture 2">
            <a:extLst>
              <a:ext uri="{FF2B5EF4-FFF2-40B4-BE49-F238E27FC236}">
                <a16:creationId xmlns:a16="http://schemas.microsoft.com/office/drawing/2014/main" id="{B817404A-D9F8-006D-9BAB-13B8D6C6DB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108" y="1313831"/>
            <a:ext cx="8789782" cy="4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0FFDC4D6-C983-1849-A1D7-5DB83F2AEC54}"/>
              </a:ext>
            </a:extLst>
          </p:cNvPr>
          <p:cNvSpPr txBox="1">
            <a:spLocks/>
          </p:cNvSpPr>
          <p:nvPr/>
        </p:nvSpPr>
        <p:spPr>
          <a:xfrm>
            <a:off x="2832275" y="600444"/>
            <a:ext cx="6527449" cy="406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FF0000"/>
                </a:solidFill>
                <a:latin typeface="Calibri" panose="020F0502020204030204" pitchFamily="34" charset="0"/>
                <a:cs typeface="Calibri" panose="020F0502020204030204" pitchFamily="34" charset="0"/>
              </a:rPr>
              <a:t>Render progetto - vista interna Foyer Projekt-Rendering – Foyer-</a:t>
            </a:r>
            <a:r>
              <a:rPr lang="it-IT" sz="2800" b="1" dirty="0" err="1">
                <a:solidFill>
                  <a:srgbClr val="FF0000"/>
                </a:solidFill>
                <a:latin typeface="Calibri" panose="020F0502020204030204" pitchFamily="34" charset="0"/>
                <a:cs typeface="Calibri" panose="020F0502020204030204" pitchFamily="34" charset="0"/>
              </a:rPr>
              <a:t>Innenansicht</a:t>
            </a:r>
            <a:endParaRPr lang="it-IT"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0737635"/>
      </p:ext>
    </p:extLst>
  </p:cSld>
  <p:clrMapOvr>
    <a:masterClrMapping/>
  </p:clrMapOvr>
</p:sld>
</file>

<file path=ppt/theme/theme1.xml><?xml version="1.0" encoding="utf-8"?>
<a:theme xmlns:a="http://schemas.openxmlformats.org/drawingml/2006/main" name="1_Office">
  <a:themeElements>
    <a:clrScheme name="Benutzerdefiniert 4">
      <a:dk1>
        <a:srgbClr val="595959"/>
      </a:dk1>
      <a:lt1>
        <a:srgbClr val="FFFFFF"/>
      </a:lt1>
      <a:dk2>
        <a:srgbClr val="595941"/>
      </a:dk2>
      <a:lt2>
        <a:srgbClr val="F0F0F0"/>
      </a:lt2>
      <a:accent1>
        <a:srgbClr val="595959"/>
      </a:accent1>
      <a:accent2>
        <a:srgbClr val="D11524"/>
      </a:accent2>
      <a:accent3>
        <a:srgbClr val="8B8B8B"/>
      </a:accent3>
      <a:accent4>
        <a:srgbClr val="DF5B66"/>
      </a:accent4>
      <a:accent5>
        <a:srgbClr val="B3B3B3"/>
      </a:accent5>
      <a:accent6>
        <a:srgbClr val="E9979D"/>
      </a:accent6>
      <a:hlink>
        <a:srgbClr val="595959"/>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A7C358513C7854F81A6D7B2AA9C8F3B" ma:contentTypeVersion="14" ma:contentTypeDescription="Creare un nuovo documento." ma:contentTypeScope="" ma:versionID="5fdf1d6c38f771e847817f5815015c4a">
  <xsd:schema xmlns:xsd="http://www.w3.org/2001/XMLSchema" xmlns:xs="http://www.w3.org/2001/XMLSchema" xmlns:p="http://schemas.microsoft.com/office/2006/metadata/properties" xmlns:ns2="7e19bd23-b27e-44ef-8789-8b3cddf0192c" xmlns:ns3="f525d221-893c-47da-a483-0eaa3acd1047" targetNamespace="http://schemas.microsoft.com/office/2006/metadata/properties" ma:root="true" ma:fieldsID="9754a31f859d33742890013b9505f3be" ns2:_="" ns3:_="">
    <xsd:import namespace="7e19bd23-b27e-44ef-8789-8b3cddf0192c"/>
    <xsd:import namespace="f525d221-893c-47da-a483-0eaa3acd104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9bd23-b27e-44ef-8789-8b3cddf01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Tag immagine" ma:readOnly="false" ma:fieldId="{5cf76f15-5ced-4ddc-b409-7134ff3c332f}" ma:taxonomyMulti="true" ma:sspId="e5e32e91-e282-4ae8-add1-730c2c70664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25d221-893c-47da-a483-0eaa3acd104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2f311fa-8333-482a-baa2-0f59d6d9d5f0}" ma:internalName="TaxCatchAll" ma:showField="CatchAllData" ma:web="f525d221-893c-47da-a483-0eaa3acd1047">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525d221-893c-47da-a483-0eaa3acd1047" xsi:nil="true"/>
    <lcf76f155ced4ddcb4097134ff3c332f xmlns="7e19bd23-b27e-44ef-8789-8b3cddf0192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38A6DD-E63B-49B4-9D4F-DA74641B9157}">
  <ds:schemaRefs>
    <ds:schemaRef ds:uri="http://schemas.microsoft.com/office/2006/metadata/contentType"/>
    <ds:schemaRef ds:uri="http://schemas.microsoft.com/office/2006/metadata/properties/metaAttributes"/>
    <ds:schemaRef ds:uri="http://www.w3.org/2000/xmlns/"/>
    <ds:schemaRef ds:uri="http://www.w3.org/2001/XMLSchema"/>
    <ds:schemaRef ds:uri="7e19bd23-b27e-44ef-8789-8b3cddf0192c"/>
    <ds:schemaRef ds:uri="f525d221-893c-47da-a483-0eaa3acd1047"/>
  </ds:schemaRefs>
</ds:datastoreItem>
</file>

<file path=customXml/itemProps2.xml><?xml version="1.0" encoding="utf-8"?>
<ds:datastoreItem xmlns:ds="http://schemas.openxmlformats.org/officeDocument/2006/customXml" ds:itemID="{809B702C-85DE-472F-9475-F3342D378EDC}">
  <ds:schemaRefs>
    <ds:schemaRef ds:uri="http://schemas.microsoft.com/office/2006/metadata/properties"/>
    <ds:schemaRef ds:uri="http://www.w3.org/2000/xmlns/"/>
    <ds:schemaRef ds:uri="f525d221-893c-47da-a483-0eaa3acd1047"/>
    <ds:schemaRef ds:uri="http://www.w3.org/2001/XMLSchema-instance"/>
    <ds:schemaRef ds:uri="7e19bd23-b27e-44ef-8789-8b3cddf0192c"/>
    <ds:schemaRef ds:uri="http://schemas.microsoft.com/office/infopath/2007/PartnerControls"/>
  </ds:schemaRefs>
</ds:datastoreItem>
</file>

<file path=customXml/itemProps3.xml><?xml version="1.0" encoding="utf-8"?>
<ds:datastoreItem xmlns:ds="http://schemas.openxmlformats.org/officeDocument/2006/customXml" ds:itemID="{9AFB497E-90FC-4D2D-9F67-7954F47C8F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2598</Words>
  <Application>Microsoft Office PowerPoint</Application>
  <PresentationFormat>Widescreen</PresentationFormat>
  <Paragraphs>301</Paragraphs>
  <Slides>30</Slides>
  <Notes>1</Notes>
  <HiddenSlides>0</HiddenSlides>
  <MMClips>0</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1_Office</vt:lpstr>
      <vt:lpstr>Deposito beni culturali per la tutela del patrimonio culturale della provincia</vt:lpstr>
      <vt:lpstr>Christian Bianchi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Philipp Achammer</vt:lpstr>
      <vt:lpstr>Warum ein Kulturgüterdepot?</vt:lpstr>
      <vt:lpstr>Objekte im Kulturgüterdepot</vt:lpstr>
      <vt:lpstr>Kunstbestände</vt:lpstr>
      <vt:lpstr>Kunstankäufe des Landes - Oggetti acquistati dalla provincia </vt:lpstr>
      <vt:lpstr>Collezione Unterberger Sammlung</vt:lpstr>
      <vt:lpstr>Collezione Eccel Kreuzer Sammlung</vt:lpstr>
      <vt:lpstr>Museion</vt:lpstr>
      <vt:lpstr>Archäologie</vt:lpstr>
      <vt:lpstr>Archäologie</vt:lpstr>
      <vt:lpstr>Archäologie</vt:lpstr>
      <vt:lpstr>Landesmuseen  Räume für Lagerung,  Restaurierung und  Forschung für die Landesmuseen:   Archäologiemuseum  Naturmuseum  Bergbaumuseum  Touriseum</vt:lpstr>
      <vt:lpstr>Landesmuseen    Landesmuseum für Kultur- und Landesgeschichte Schloss Tirol  Volkskundemuseum  Museum für Jagd und Fischerei  Weinmuseum  Museum Eccel Kreuzer     </vt:lpstr>
      <vt:lpstr>Foto- und Filmbestände</vt:lpstr>
      <vt:lpstr>Foto- und Filmbestände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Deposito beni culturali per la tutela del patrimonio culturale della provincia</dc:title>
  <dc:creator>Martin Hört</dc:creator>
  <cp:lastModifiedBy>Crocco, Gianluca</cp:lastModifiedBy>
  <cp:revision>215</cp:revision>
  <cp:lastPrinted>2025-05-26T15:11:15Z</cp:lastPrinted>
  <dcterms:created xsi:type="dcterms:W3CDTF">2025-04-04T08:40:30Z</dcterms:created>
  <dcterms:modified xsi:type="dcterms:W3CDTF">2025-12-30T11:23:45Z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0x0101008A7C358513C7854F81A6D7B2AA9C8F3B</vt:lpwstr>
  </property>
  <property fmtid="{D5CDD505-2E9C-101B-9397-08002B2CF9AE}" pid="3" name="MSIP_Label_f995ee34-b6f4-4c4d-93a8-c0cc3b845a55_Enabled">
    <vt:lpwstr>true</vt:lpwstr>
  </property>
  <property fmtid="{D5CDD505-2E9C-101B-9397-08002B2CF9AE}" pid="4" name="MSIP_Label_f995ee34-b6f4-4c4d-93a8-c0cc3b845a55_SetDate">
    <vt:lpwstr>2025-11-27T06:30:04Z</vt:lpwstr>
  </property>
  <property fmtid="{D5CDD505-2E9C-101B-9397-08002B2CF9AE}" pid="5" name="MSIP_Label_f995ee34-b6f4-4c4d-93a8-c0cc3b845a55_Method">
    <vt:lpwstr>Standard</vt:lpwstr>
  </property>
  <property fmtid="{D5CDD505-2E9C-101B-9397-08002B2CF9AE}" pid="6" name="MSIP_Label_f995ee34-b6f4-4c4d-93a8-c0cc3b845a55_Name">
    <vt:lpwstr>Öffentlich - Pubblico</vt:lpwstr>
  </property>
  <property fmtid="{D5CDD505-2E9C-101B-9397-08002B2CF9AE}" pid="7" name="MSIP_Label_f995ee34-b6f4-4c4d-93a8-c0cc3b845a55_SiteId">
    <vt:lpwstr>24faada6-356f-4014-8cbf-aa0911918bfe</vt:lpwstr>
  </property>
  <property fmtid="{D5CDD505-2E9C-101B-9397-08002B2CF9AE}" pid="8" name="MSIP_Label_f995ee34-b6f4-4c4d-93a8-c0cc3b845a55_ActionId">
    <vt:lpwstr>f9153635-89dd-4563-9b18-584ebd84efb2</vt:lpwstr>
  </property>
  <property fmtid="{D5CDD505-2E9C-101B-9397-08002B2CF9AE}" pid="9" name="MSIP_Label_f995ee34-b6f4-4c4d-93a8-c0cc3b845a55_ContentBits">
    <vt:lpwstr>0</vt:lpwstr>
  </property>
  <property fmtid="{D5CDD505-2E9C-101B-9397-08002B2CF9AE}" pid="10" name="MSIP_Label_f995ee34-b6f4-4c4d-93a8-c0cc3b845a55_Tag">
    <vt:lpwstr>10, 3, 0, 1</vt:lpwstr>
  </property>
</Properties>
</file>