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78" r:id="rId5"/>
    <p:sldId id="291" r:id="rId6"/>
    <p:sldId id="293" r:id="rId7"/>
    <p:sldId id="294" r:id="rId8"/>
    <p:sldId id="296" r:id="rId9"/>
    <p:sldId id="279" r:id="rId10"/>
    <p:sldId id="285" r:id="rId11"/>
    <p:sldId id="280" r:id="rId12"/>
    <p:sldId id="289" r:id="rId13"/>
    <p:sldId id="297" r:id="rId14"/>
    <p:sldId id="286" r:id="rId15"/>
    <p:sldId id="288" r:id="rId16"/>
    <p:sldId id="283" r:id="rId17"/>
    <p:sldId id="282" r:id="rId18"/>
    <p:sldId id="298" r:id="rId19"/>
    <p:sldId id="260" r:id="rId20"/>
    <p:sldId id="284" r:id="rId21"/>
    <p:sldId id="264" r:id="rId22"/>
    <p:sldId id="267" r:id="rId23"/>
    <p:sldId id="299" r:id="rId24"/>
    <p:sldId id="292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8F8F8"/>
    <a:srgbClr val="0B11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400" b="0" i="0" u="none" strike="noStrike" kern="1200" spc="0" baseline="0">
                <a:solidFill>
                  <a:srgbClr val="595959"/>
                </a:solidFill>
                <a:latin typeface="Calibri"/>
              </a:defRPr>
            </a:pPr>
            <a:r>
              <a:rPr lang="de-DE" sz="1400" b="0" i="0" u="none" strike="noStrike" kern="1200" cap="none" spc="0" baseline="0">
                <a:solidFill>
                  <a:srgbClr val="595959"/>
                </a:solidFill>
                <a:uFillTx/>
                <a:latin typeface="Calibri"/>
              </a:rPr>
              <a:t>durchschn.Fangergebnisse pro Falle und Jahr</a:t>
            </a:r>
          </a:p>
        </c:rich>
      </c:tx>
      <c:overlay val="0"/>
      <c:spPr>
        <a:noFill/>
        <a:ln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2021</c:v>
          </c:tx>
          <c:spPr>
            <a:solidFill>
              <a:srgbClr val="FFC000"/>
            </a:solidFill>
            <a:ln>
              <a:noFill/>
            </a:ln>
          </c:spPr>
          <c:invertIfNegative val="0"/>
          <c:cat>
            <c:strLit>
              <c:ptCount val="8"/>
              <c:pt idx="0">
                <c:v>BZ 1</c:v>
              </c:pt>
              <c:pt idx="1">
                <c:v>BZ 2</c:v>
              </c:pt>
              <c:pt idx="2">
                <c:v>Brixen</c:v>
              </c:pt>
              <c:pt idx="3">
                <c:v>Bruneck</c:v>
              </c:pt>
              <c:pt idx="4">
                <c:v>Meran</c:v>
              </c:pt>
              <c:pt idx="5">
                <c:v>Sterzing</c:v>
              </c:pt>
              <c:pt idx="6">
                <c:v>Welsberg</c:v>
              </c:pt>
              <c:pt idx="7">
                <c:v>Provinz</c:v>
              </c:pt>
            </c:strLit>
          </c:cat>
          <c:val>
            <c:numLit>
              <c:formatCode>General</c:formatCode>
              <c:ptCount val="8"/>
              <c:pt idx="0">
                <c:v>12446</c:v>
              </c:pt>
              <c:pt idx="1">
                <c:v>8243</c:v>
              </c:pt>
              <c:pt idx="2">
                <c:v>13568</c:v>
              </c:pt>
              <c:pt idx="3">
                <c:v>32976</c:v>
              </c:pt>
              <c:pt idx="4">
                <c:v>14003</c:v>
              </c:pt>
              <c:pt idx="5">
                <c:v>20123</c:v>
              </c:pt>
              <c:pt idx="6">
                <c:v>22153</c:v>
              </c:pt>
              <c:pt idx="7">
                <c:v>21058</c:v>
              </c:pt>
            </c:numLit>
          </c:val>
          <c:extLst>
            <c:ext xmlns:c16="http://schemas.microsoft.com/office/drawing/2014/chart" uri="{C3380CC4-5D6E-409C-BE32-E72D297353CC}">
              <c16:uniqueId val="{00000000-D519-4E4B-A611-0AE4540580FC}"/>
            </c:ext>
          </c:extLst>
        </c:ser>
        <c:ser>
          <c:idx val="1"/>
          <c:order val="1"/>
          <c:tx>
            <c:v>2022</c:v>
          </c:tx>
          <c:spPr>
            <a:solidFill>
              <a:srgbClr val="FF0000"/>
            </a:solidFill>
            <a:ln>
              <a:noFill/>
            </a:ln>
          </c:spPr>
          <c:invertIfNegative val="0"/>
          <c:cat>
            <c:strLit>
              <c:ptCount val="8"/>
              <c:pt idx="0">
                <c:v>BZ 1</c:v>
              </c:pt>
              <c:pt idx="1">
                <c:v>BZ 2</c:v>
              </c:pt>
              <c:pt idx="2">
                <c:v>Brixen</c:v>
              </c:pt>
              <c:pt idx="3">
                <c:v>Bruneck</c:v>
              </c:pt>
              <c:pt idx="4">
                <c:v>Meran</c:v>
              </c:pt>
              <c:pt idx="5">
                <c:v>Sterzing</c:v>
              </c:pt>
              <c:pt idx="6">
                <c:v>Welsberg</c:v>
              </c:pt>
              <c:pt idx="7">
                <c:v>Provinz</c:v>
              </c:pt>
            </c:strLit>
          </c:cat>
          <c:val>
            <c:numLit>
              <c:formatCode>General</c:formatCode>
              <c:ptCount val="8"/>
              <c:pt idx="0">
                <c:v>34680</c:v>
              </c:pt>
              <c:pt idx="1">
                <c:v>47840</c:v>
              </c:pt>
              <c:pt idx="2">
                <c:v>32629</c:v>
              </c:pt>
              <c:pt idx="3">
                <c:v>63783</c:v>
              </c:pt>
              <c:pt idx="4">
                <c:v>26765</c:v>
              </c:pt>
              <c:pt idx="5">
                <c:v>42161</c:v>
              </c:pt>
              <c:pt idx="6">
                <c:v>41280</c:v>
              </c:pt>
              <c:pt idx="7">
                <c:v>44691</c:v>
              </c:pt>
            </c:numLit>
          </c:val>
          <c:extLst>
            <c:ext xmlns:c16="http://schemas.microsoft.com/office/drawing/2014/chart" uri="{C3380CC4-5D6E-409C-BE32-E72D297353CC}">
              <c16:uniqueId val="{00000001-D519-4E4B-A611-0AE4540580FC}"/>
            </c:ext>
          </c:extLst>
        </c:ser>
        <c:ser>
          <c:idx val="2"/>
          <c:order val="2"/>
          <c:tx>
            <c:v>2023</c:v>
          </c:tx>
          <c:spPr>
            <a:solidFill>
              <a:srgbClr val="92D050"/>
            </a:solidFill>
            <a:ln>
              <a:noFill/>
            </a:ln>
          </c:spPr>
          <c:invertIfNegative val="0"/>
          <c:cat>
            <c:strLit>
              <c:ptCount val="8"/>
              <c:pt idx="0">
                <c:v>BZ 1</c:v>
              </c:pt>
              <c:pt idx="1">
                <c:v>BZ 2</c:v>
              </c:pt>
              <c:pt idx="2">
                <c:v>Brixen</c:v>
              </c:pt>
              <c:pt idx="3">
                <c:v>Bruneck</c:v>
              </c:pt>
              <c:pt idx="4">
                <c:v>Meran</c:v>
              </c:pt>
              <c:pt idx="5">
                <c:v>Sterzing</c:v>
              </c:pt>
              <c:pt idx="6">
                <c:v>Welsberg</c:v>
              </c:pt>
              <c:pt idx="7">
                <c:v>Provinz</c:v>
              </c:pt>
            </c:strLit>
          </c:cat>
          <c:val>
            <c:numLit>
              <c:formatCode>General</c:formatCode>
              <c:ptCount val="8"/>
              <c:pt idx="0">
                <c:v>40852</c:v>
              </c:pt>
              <c:pt idx="1">
                <c:v>49274</c:v>
              </c:pt>
              <c:pt idx="2">
                <c:v>39216</c:v>
              </c:pt>
              <c:pt idx="3">
                <c:v>54041</c:v>
              </c:pt>
              <c:pt idx="4">
                <c:v>36497</c:v>
              </c:pt>
              <c:pt idx="5">
                <c:v>54102</c:v>
              </c:pt>
              <c:pt idx="6">
                <c:v>49870</c:v>
              </c:pt>
              <c:pt idx="7">
                <c:v>47621</c:v>
              </c:pt>
            </c:numLit>
          </c:val>
          <c:extLst>
            <c:ext xmlns:c16="http://schemas.microsoft.com/office/drawing/2014/chart" uri="{C3380CC4-5D6E-409C-BE32-E72D297353CC}">
              <c16:uniqueId val="{00000002-D519-4E4B-A611-0AE4540580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5323200"/>
        <c:axId val="555327792"/>
      </c:barChart>
      <c:valAx>
        <c:axId val="555327792"/>
        <c:scaling>
          <c:orientation val="minMax"/>
        </c:scaling>
        <c:delete val="0"/>
        <c:axPos val="l"/>
        <c:majorGridlines>
          <c:spPr>
            <a:ln w="9528" cap="flat">
              <a:solidFill>
                <a:srgbClr val="D9D9D9"/>
              </a:solidFill>
              <a:prstDash val="solid"/>
              <a:round/>
            </a:ln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900" b="0" i="0" u="none" strike="noStrike" kern="1200" baseline="0">
                <a:solidFill>
                  <a:srgbClr val="595959"/>
                </a:solidFill>
                <a:latin typeface="Calibri"/>
              </a:defRPr>
            </a:pPr>
            <a:endParaRPr lang="de-DE"/>
          </a:p>
        </c:txPr>
        <c:crossAx val="555323200"/>
        <c:crosses val="autoZero"/>
        <c:crossBetween val="between"/>
      </c:valAx>
      <c:catAx>
        <c:axId val="5553232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8" cap="flat">
            <a:solidFill>
              <a:srgbClr val="D9D9D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900" b="0" i="0" u="none" strike="noStrike" kern="1200" baseline="0">
                <a:solidFill>
                  <a:srgbClr val="595959"/>
                </a:solidFill>
                <a:latin typeface="Calibri"/>
              </a:defRPr>
            </a:pPr>
            <a:endParaRPr lang="de-DE"/>
          </a:p>
        </c:txPr>
        <c:crossAx val="555327792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legend>
      <c:legendPos val="b"/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sz="900" b="0" i="0" u="none" strike="noStrike" kern="1200" baseline="0">
              <a:solidFill>
                <a:srgbClr val="595959"/>
              </a:solidFill>
              <a:latin typeface="Calibri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it-IT" sz="1000" b="0" i="0" u="none" strike="noStrike" kern="1200" baseline="0">
          <a:solidFill>
            <a:srgbClr val="000000"/>
          </a:solidFill>
          <a:latin typeface="Calibri"/>
        </a:defRPr>
      </a:pPr>
      <a:endParaRPr lang="de-DE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CAE776-BAC7-4DC4-BA9F-D7EC747E4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35B61B6-2FAA-49D4-BCB7-DAA331FE0C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E9F48D-6F6E-4289-8648-CDE2761D9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0703-9BAD-45AE-B854-1A04C8943F98}" type="datetimeFigureOut">
              <a:rPr lang="de-DE" smtClean="0"/>
              <a:t>11.12.2023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282BA06-1162-4CB5-B76E-BEBCF7C5E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2977F14-1D00-4291-B417-BE76CA6E0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6573-BA4A-4452-AB5C-6844B59762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127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5E0D31-BAFA-4865-A748-FB9D5A87B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E0BE6E7-E834-4795-8878-A0F4A40BE0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240A5E1-83A7-4542-A121-F8E13D134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0703-9BAD-45AE-B854-1A04C8943F98}" type="datetimeFigureOut">
              <a:rPr lang="de-DE" smtClean="0"/>
              <a:t>11.12.2023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9678CA8-86EF-469E-AC50-D368E6AAE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A7D648-6120-415B-B236-661B960EC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6573-BA4A-4452-AB5C-6844B59762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440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23C8EAD-3A73-45EE-959A-A692F7A47C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2A0B75C-6ABE-4AC4-8CC5-79A61928F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221EF9-B83F-4E3E-9E98-BAFC37A3A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0703-9BAD-45AE-B854-1A04C8943F98}" type="datetimeFigureOut">
              <a:rPr lang="de-DE" smtClean="0"/>
              <a:t>11.12.2023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66F19DB-22ED-48FD-8CFB-0B5D81F33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116C8B-0D7D-4622-9249-4D3ED692C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6573-BA4A-4452-AB5C-6844B59762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1174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ACCA6B-2DAB-4C73-B875-F57E3D8CA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2667B0-0568-4D09-BF82-20600242E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0A91C2C-5C75-470A-A391-F13C4A493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0703-9BAD-45AE-B854-1A04C8943F98}" type="datetimeFigureOut">
              <a:rPr lang="de-DE" smtClean="0"/>
              <a:t>11.12.2023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1F2985-E5B1-466B-B4D8-D4663269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5F4865-69DE-40AB-86F0-3145BD6CB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6573-BA4A-4452-AB5C-6844B59762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9244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8E7ABD-60B7-43FE-9208-BBE337FF9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CB77C8A-F9EB-43EB-9FDB-DC4F36474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560406C-7805-458C-8141-262C60AB9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0703-9BAD-45AE-B854-1A04C8943F98}" type="datetimeFigureOut">
              <a:rPr lang="de-DE" smtClean="0"/>
              <a:t>11.12.2023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E04387-FA5A-4AEF-9EA6-ABE12DFDE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73A91E-5FB1-40E2-8B27-0767B326A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6573-BA4A-4452-AB5C-6844B59762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8194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A1C696-E35A-4294-8B2B-AE340BAEB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868B89D-5FBC-4E07-A595-52EBE9CD14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8740884-614E-41CD-8F97-75C887654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0F7C603-BB4D-4454-87A5-CF574FC52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0703-9BAD-45AE-B854-1A04C8943F98}" type="datetimeFigureOut">
              <a:rPr lang="de-DE" smtClean="0"/>
              <a:t>11.12.2023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9B45BBC-2AC4-4628-B62E-FEE8633CD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09BE93A-0361-4386-98C3-E2D026AA9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6573-BA4A-4452-AB5C-6844B59762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597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002CCA-6CAE-4E7C-A59B-EABE93049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B221D3-3CF9-4FD9-B9B3-61779E8B2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0C08B04-534D-42FE-A23C-22BE4B665F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D2D08F4-48EE-4672-8C74-2F2FADC5FC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9A7305D-D9D0-4257-8033-D889860447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777E7BE-8D27-49CF-9D7A-DD0E1A2DE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0703-9BAD-45AE-B854-1A04C8943F98}" type="datetimeFigureOut">
              <a:rPr lang="de-DE" smtClean="0"/>
              <a:t>11.12.2023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EE01A89-D195-4474-BF54-ED838C19A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F24E34F-A080-4F2F-B170-ECC6D13F2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6573-BA4A-4452-AB5C-6844B59762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311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01596C-B821-4316-B864-D97530D63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E1D6F0D-B816-4CEF-8DAB-52AA5853B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0703-9BAD-45AE-B854-1A04C8943F98}" type="datetimeFigureOut">
              <a:rPr lang="de-DE" smtClean="0"/>
              <a:t>11.12.2023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06DAF70-413F-4EC7-A179-FDFFA809D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1BD9EBE-C8DC-42F3-BD76-18B067195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6573-BA4A-4452-AB5C-6844B59762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537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6BB0BB1-A9DD-4057-AC1F-67EB679E1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0703-9BAD-45AE-B854-1A04C8943F98}" type="datetimeFigureOut">
              <a:rPr lang="de-DE" smtClean="0"/>
              <a:t>11.12.2023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6C24318-2002-4B8E-BE02-D7DF05A3E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385C33-C179-41DF-8EBD-339BAA1AA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6573-BA4A-4452-AB5C-6844B59762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2744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01D223-6C44-4097-A501-6AF576DBE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F2EFD7-8083-4E1B-A008-792E16047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FA156E1-3B32-4753-9D0C-ACC9613209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66A1551-D058-4485-A50E-68CEA6C01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0703-9BAD-45AE-B854-1A04C8943F98}" type="datetimeFigureOut">
              <a:rPr lang="de-DE" smtClean="0"/>
              <a:t>11.12.2023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D0D6810-7759-46A9-9315-462601739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23A267E-460B-4694-ABB5-C83ACBBF6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6573-BA4A-4452-AB5C-6844B59762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0006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BAD94C-74BE-4567-A321-BD13DB4E6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E2B4F96-D074-4A79-A25A-4867CAC623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8C07430-4F3F-454D-B7D5-14B7F5B49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7974C56-F0BF-4941-9C37-4AE0CC553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0703-9BAD-45AE-B854-1A04C8943F98}" type="datetimeFigureOut">
              <a:rPr lang="de-DE" smtClean="0"/>
              <a:t>11.12.2023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CE4AD48-E953-4227-9F1C-F68650CB8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A3C9AD4-F634-4FA6-855C-2C9AA5706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6573-BA4A-4452-AB5C-6844B59762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2897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E936656-1166-46EB-AE3F-28D1EB5C0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65BD19-76E3-4AB7-9B49-96BD52661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B8D50B1-88D7-45EE-AA92-551D4EF75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20703-9BAD-45AE-B854-1A04C8943F98}" type="datetimeFigureOut">
              <a:rPr lang="de-DE" smtClean="0"/>
              <a:t>11.12.2023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E0880F-EBFB-4073-AA88-67C61D70C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F6E05F-B8CA-41BF-B3A9-10CE729C3E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26573-BA4A-4452-AB5C-6844B59762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2285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fff-server.boku.ac.at/wordpress/index.php/language/de/startseite/phenips-online/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2356B9D-AF2D-49AB-9367-48937C8CC4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2" b="86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78C20C-0C74-49C3-994A-D9E3BE10F7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4634" y="4079220"/>
            <a:ext cx="3852041" cy="1834056"/>
          </a:xfrm>
        </p:spPr>
        <p:txBody>
          <a:bodyPr>
            <a:normAutofit fontScale="90000"/>
          </a:bodyPr>
          <a:lstStyle/>
          <a:p>
            <a:r>
              <a:rPr lang="de-DE" sz="2200" b="1" dirty="0">
                <a:latin typeface="Calibri" panose="020F0502020204030204" pitchFamily="34" charset="0"/>
                <a:cs typeface="Times New Roman" panose="02020603050405020304" pitchFamily="18" charset="0"/>
              </a:rPr>
              <a:t>Borkenkäfer-Situation in Südtirol: Stand Dezember 2023</a:t>
            </a:r>
            <a:br>
              <a:rPr lang="de-DE" sz="2200" b="1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2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de-DE" sz="40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200" b="1" dirty="0">
                <a:latin typeface="Calibri" panose="020F0502020204030204" pitchFamily="34" charset="0"/>
                <a:cs typeface="Times New Roman" panose="02020603050405020304" pitchFamily="18" charset="0"/>
              </a:rPr>
              <a:t>Situazione bostrico in Alto Adige: situazione dicembre 2023</a:t>
            </a:r>
            <a:endParaRPr lang="de-DE" sz="2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8580F419-1258-4971-996C-C62D97025E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0" y="6011173"/>
            <a:ext cx="1772239" cy="344448"/>
          </a:xfrm>
          <a:prstGeom prst="rect">
            <a:avLst/>
          </a:prstGeom>
        </p:spPr>
      </p:pic>
      <p:sp>
        <p:nvSpPr>
          <p:cNvPr id="3" name="Text Box 16">
            <a:extLst>
              <a:ext uri="{FF2B5EF4-FFF2-40B4-BE49-F238E27FC236}">
                <a16:creationId xmlns:a16="http://schemas.microsoft.com/office/drawing/2014/main" id="{3931705F-02FE-FF2A-932C-DC62E99D1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463" y="6366901"/>
            <a:ext cx="1772239" cy="40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>
                <a:latin typeface="Arial" panose="020B0604020202020204" pitchFamily="34" charset="0"/>
              </a:rPr>
              <a:t>Abteilung Forstdienst</a:t>
            </a:r>
          </a:p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 err="1">
                <a:latin typeface="Arial" panose="020B0604020202020204" pitchFamily="34" charset="0"/>
              </a:rPr>
              <a:t>Ripartizione</a:t>
            </a:r>
            <a:r>
              <a:rPr lang="de-DE" altLang="de-DE" sz="800" b="1" dirty="0">
                <a:latin typeface="Arial" panose="020B0604020202020204" pitchFamily="34" charset="0"/>
              </a:rPr>
              <a:t> </a:t>
            </a:r>
            <a:r>
              <a:rPr lang="de-DE" altLang="de-DE" sz="800" b="1" dirty="0" err="1">
                <a:latin typeface="Arial" panose="020B0604020202020204" pitchFamily="34" charset="0"/>
              </a:rPr>
              <a:t>Servizio</a:t>
            </a:r>
            <a:r>
              <a:rPr lang="de-DE" altLang="de-DE" sz="800" b="1" dirty="0">
                <a:latin typeface="Arial" panose="020B0604020202020204" pitchFamily="34" charset="0"/>
              </a:rPr>
              <a:t> Forestale</a:t>
            </a:r>
            <a:endParaRPr lang="it-IT" altLang="de-DE" sz="800" dirty="0">
              <a:latin typeface="Arial" panose="020B0604020202020204" pitchFamily="34" charset="0"/>
            </a:endParaRPr>
          </a:p>
        </p:txBody>
      </p:sp>
      <p:pic>
        <p:nvPicPr>
          <p:cNvPr id="4" name="Picture 36" descr="Logo_farbig_klein">
            <a:extLst>
              <a:ext uri="{FF2B5EF4-FFF2-40B4-BE49-F238E27FC236}">
                <a16:creationId xmlns:a16="http://schemas.microsoft.com/office/drawing/2014/main" id="{749EC1DB-7670-9CB2-6B29-46C99907C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60" y="6422909"/>
            <a:ext cx="367803" cy="36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477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101E5439-9E0B-AA86-ADE4-6E37C49761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4" t="7229" r="57812" b="13574"/>
          <a:stretch/>
        </p:blipFill>
        <p:spPr>
          <a:xfrm>
            <a:off x="0" y="92576"/>
            <a:ext cx="5673172" cy="676542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989B94A-F513-59E0-36DD-46ACEC063380}"/>
              </a:ext>
            </a:extLst>
          </p:cNvPr>
          <p:cNvSpPr txBox="1"/>
          <p:nvPr/>
        </p:nvSpPr>
        <p:spPr>
          <a:xfrm>
            <a:off x="2552735" y="92576"/>
            <a:ext cx="7270916" cy="713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de-DE" sz="3000" b="1" dirty="0">
                <a:solidFill>
                  <a:srgbClr val="0B11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Situationsbericht – </a:t>
            </a:r>
            <a:r>
              <a:rPr lang="de-DE" sz="3000" b="1" dirty="0" err="1">
                <a:solidFill>
                  <a:srgbClr val="0B11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stato</a:t>
            </a:r>
            <a:r>
              <a:rPr lang="de-DE" sz="3000" b="1" dirty="0">
                <a:solidFill>
                  <a:srgbClr val="0B11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della </a:t>
            </a:r>
            <a:r>
              <a:rPr lang="de-DE" sz="3000" b="1" dirty="0" err="1">
                <a:solidFill>
                  <a:srgbClr val="0B11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situazione</a:t>
            </a:r>
            <a:endParaRPr lang="de-DE" sz="3000" b="1" dirty="0">
              <a:solidFill>
                <a:srgbClr val="0B11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9A10863D-F99C-B386-B95F-F80CE4C66556}"/>
              </a:ext>
            </a:extLst>
          </p:cNvPr>
          <p:cNvSpPr txBox="1"/>
          <p:nvPr/>
        </p:nvSpPr>
        <p:spPr>
          <a:xfrm>
            <a:off x="2648794" y="691135"/>
            <a:ext cx="7175619" cy="7132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50000"/>
              </a:lnSpc>
              <a:spcAft>
                <a:spcPts val="800"/>
              </a:spcAft>
              <a:defRPr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it-IT" dirty="0">
                <a:solidFill>
                  <a:srgbClr val="0B1107"/>
                </a:solidFill>
              </a:rPr>
              <a:t>Monitoring- monitoraggio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DD4F5AE-33DD-0D63-F87D-701CEC8B8901}"/>
              </a:ext>
            </a:extLst>
          </p:cNvPr>
          <p:cNvSpPr txBox="1"/>
          <p:nvPr/>
        </p:nvSpPr>
        <p:spPr>
          <a:xfrm>
            <a:off x="5673172" y="1506820"/>
            <a:ext cx="60975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de-DE" sz="1800" i="0" dirty="0">
                <a:solidFill>
                  <a:srgbClr val="000000"/>
                </a:solidFill>
                <a:effectLst/>
                <a:latin typeface="inherit"/>
              </a:rPr>
              <a:t>Modellierung der Borkenkäfer-Entwicklung mittels PHENIPS</a:t>
            </a:r>
          </a:p>
          <a:p>
            <a:pPr algn="l" fontAlgn="base"/>
            <a:r>
              <a:rPr lang="de-DE" dirty="0" err="1">
                <a:solidFill>
                  <a:srgbClr val="000000"/>
                </a:solidFill>
                <a:latin typeface="inherit"/>
              </a:rPr>
              <a:t>Modellazione</a:t>
            </a:r>
            <a:r>
              <a:rPr lang="de-DE" dirty="0">
                <a:solidFill>
                  <a:srgbClr val="000000"/>
                </a:solidFill>
                <a:latin typeface="inherit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inherit"/>
              </a:rPr>
              <a:t>dello</a:t>
            </a:r>
            <a:r>
              <a:rPr lang="de-DE" dirty="0">
                <a:solidFill>
                  <a:srgbClr val="000000"/>
                </a:solidFill>
                <a:latin typeface="inherit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inherit"/>
              </a:rPr>
              <a:t>sviluppo</a:t>
            </a:r>
            <a:r>
              <a:rPr lang="de-DE" dirty="0">
                <a:solidFill>
                  <a:srgbClr val="000000"/>
                </a:solidFill>
                <a:latin typeface="inherit"/>
              </a:rPr>
              <a:t> del </a:t>
            </a:r>
            <a:r>
              <a:rPr lang="de-DE" dirty="0" err="1">
                <a:solidFill>
                  <a:srgbClr val="000000"/>
                </a:solidFill>
                <a:latin typeface="inherit"/>
              </a:rPr>
              <a:t>bostrico</a:t>
            </a:r>
            <a:r>
              <a:rPr lang="de-DE" dirty="0">
                <a:solidFill>
                  <a:srgbClr val="000000"/>
                </a:solidFill>
                <a:latin typeface="inherit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inherit"/>
              </a:rPr>
              <a:t>con</a:t>
            </a:r>
            <a:r>
              <a:rPr lang="de-DE" dirty="0">
                <a:solidFill>
                  <a:srgbClr val="000000"/>
                </a:solidFill>
                <a:latin typeface="inherit"/>
              </a:rPr>
              <a:t> PHENIPS</a:t>
            </a:r>
          </a:p>
          <a:p>
            <a:pPr algn="l" fontAlgn="base"/>
            <a:r>
              <a:rPr lang="de-DE" dirty="0">
                <a:hlinkClick r:id="rId3"/>
              </a:rPr>
              <a:t>PHENIPS Online | IFFF-</a:t>
            </a:r>
            <a:r>
              <a:rPr lang="de-DE" dirty="0" err="1">
                <a:hlinkClick r:id="rId3"/>
              </a:rPr>
              <a:t>RiskAnalyses</a:t>
            </a:r>
            <a:r>
              <a:rPr lang="de-DE" dirty="0">
                <a:hlinkClick r:id="rId3"/>
              </a:rPr>
              <a:t> (boku.ac.at)</a:t>
            </a:r>
            <a:endParaRPr lang="de-DE" i="0" dirty="0">
              <a:solidFill>
                <a:srgbClr val="000000"/>
              </a:solidFill>
              <a:effectLst/>
              <a:latin typeface="Helvetica Neue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6A0441D-41C8-7263-E45A-877AA02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33" t="6601" r="60589" b="16039"/>
          <a:stretch/>
        </p:blipFill>
        <p:spPr>
          <a:xfrm>
            <a:off x="5391150" y="2532563"/>
            <a:ext cx="3193977" cy="4352721"/>
          </a:xfrm>
          <a:prstGeom prst="rect">
            <a:avLst/>
          </a:prstGeom>
        </p:spPr>
      </p:pic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ECE80B89-305F-F35D-C289-CC0D4DE55C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761" y="6093043"/>
            <a:ext cx="1772239" cy="344448"/>
          </a:xfrm>
          <a:prstGeom prst="rect">
            <a:avLst/>
          </a:prstGeom>
        </p:spPr>
      </p:pic>
      <p:sp>
        <p:nvSpPr>
          <p:cNvPr id="3" name="Text Box 16">
            <a:extLst>
              <a:ext uri="{FF2B5EF4-FFF2-40B4-BE49-F238E27FC236}">
                <a16:creationId xmlns:a16="http://schemas.microsoft.com/office/drawing/2014/main" id="{87C37736-B045-D53D-48CB-30959CC85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1201" y="6426783"/>
            <a:ext cx="1310799" cy="40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>
                <a:latin typeface="Arial" panose="020B0604020202020204" pitchFamily="34" charset="0"/>
              </a:rPr>
              <a:t>Abteilung Forstdienst</a:t>
            </a:r>
          </a:p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 err="1">
                <a:latin typeface="Arial" panose="020B0604020202020204" pitchFamily="34" charset="0"/>
              </a:rPr>
              <a:t>Ripartizione</a:t>
            </a:r>
            <a:r>
              <a:rPr lang="de-DE" altLang="de-DE" sz="800" b="1" dirty="0">
                <a:latin typeface="Arial" panose="020B0604020202020204" pitchFamily="34" charset="0"/>
              </a:rPr>
              <a:t> Foreste</a:t>
            </a:r>
            <a:endParaRPr lang="it-IT" altLang="de-DE" sz="800" dirty="0">
              <a:latin typeface="Arial" panose="020B0604020202020204" pitchFamily="34" charset="0"/>
            </a:endParaRPr>
          </a:p>
        </p:txBody>
      </p:sp>
      <p:pic>
        <p:nvPicPr>
          <p:cNvPr id="4" name="Picture 36" descr="Logo_farbig_klein">
            <a:extLst>
              <a:ext uri="{FF2B5EF4-FFF2-40B4-BE49-F238E27FC236}">
                <a16:creationId xmlns:a16="http://schemas.microsoft.com/office/drawing/2014/main" id="{8669EB53-11F8-C01B-2CD4-773A42168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398" y="6468016"/>
            <a:ext cx="367803" cy="36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C069D16-3C8C-D487-CBA9-FAAD713E7D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33" t="13993" r="62734" b="16039"/>
          <a:stretch/>
        </p:blipFill>
        <p:spPr>
          <a:xfrm>
            <a:off x="8721925" y="2394338"/>
            <a:ext cx="3384349" cy="443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2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co 5">
            <a:extLst>
              <a:ext uri="{FF2B5EF4-FFF2-40B4-BE49-F238E27FC236}">
                <a16:creationId xmlns:a16="http://schemas.microsoft.com/office/drawing/2014/main" id="{ED8BF9E1-955F-A2BD-975D-79BA6D0129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079710"/>
              </p:ext>
            </p:extLst>
          </p:nvPr>
        </p:nvGraphicFramePr>
        <p:xfrm>
          <a:off x="0" y="1404407"/>
          <a:ext cx="10972800" cy="5453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BC130E67-5119-84F7-A58F-5F3AEE508C30}"/>
              </a:ext>
            </a:extLst>
          </p:cNvPr>
          <p:cNvSpPr txBox="1"/>
          <p:nvPr/>
        </p:nvSpPr>
        <p:spPr>
          <a:xfrm>
            <a:off x="2552735" y="92576"/>
            <a:ext cx="7270916" cy="713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de-DE" sz="3000" b="1" dirty="0">
                <a:solidFill>
                  <a:srgbClr val="0B11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Situationsbericht – </a:t>
            </a:r>
            <a:r>
              <a:rPr lang="de-DE" sz="3000" b="1" dirty="0" err="1">
                <a:solidFill>
                  <a:srgbClr val="0B11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stato</a:t>
            </a:r>
            <a:r>
              <a:rPr lang="de-DE" sz="3000" b="1" dirty="0">
                <a:solidFill>
                  <a:srgbClr val="0B11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della </a:t>
            </a:r>
            <a:r>
              <a:rPr lang="de-DE" sz="3000" b="1" dirty="0" err="1">
                <a:solidFill>
                  <a:srgbClr val="0B11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situazione</a:t>
            </a:r>
            <a:endParaRPr lang="de-DE" sz="3000" b="1" dirty="0">
              <a:solidFill>
                <a:srgbClr val="0B11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CCCFEFF3-3D98-5763-A4C9-B5F8E4C4D198}"/>
              </a:ext>
            </a:extLst>
          </p:cNvPr>
          <p:cNvSpPr txBox="1"/>
          <p:nvPr/>
        </p:nvSpPr>
        <p:spPr>
          <a:xfrm>
            <a:off x="2648794" y="691135"/>
            <a:ext cx="7175619" cy="7132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50000"/>
              </a:lnSpc>
              <a:spcAft>
                <a:spcPts val="800"/>
              </a:spcAft>
              <a:defRPr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it-IT" dirty="0">
                <a:solidFill>
                  <a:srgbClr val="0B1107"/>
                </a:solidFill>
              </a:rPr>
              <a:t>Monitoring- monitoraggio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14CE863-B805-3B1C-85A7-B7FC06D57B02}"/>
              </a:ext>
            </a:extLst>
          </p:cNvPr>
          <p:cNvSpPr txBox="1"/>
          <p:nvPr/>
        </p:nvSpPr>
        <p:spPr>
          <a:xfrm>
            <a:off x="3417203" y="1474211"/>
            <a:ext cx="4876800" cy="67125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highlight>
                  <a:srgbClr val="FFFFFF"/>
                </a:highlight>
              </a:rPr>
              <a:t>Fangergebnisse – Durchschnittswerte pro Falle</a:t>
            </a:r>
          </a:p>
          <a:p>
            <a:pPr algn="ctr"/>
            <a:r>
              <a:rPr lang="de-DE" b="1" dirty="0" err="1">
                <a:highlight>
                  <a:srgbClr val="FFFFFF"/>
                </a:highlight>
              </a:rPr>
              <a:t>catture</a:t>
            </a:r>
            <a:r>
              <a:rPr lang="de-DE" b="1" dirty="0">
                <a:highlight>
                  <a:srgbClr val="FFFFFF"/>
                </a:highlight>
              </a:rPr>
              <a:t> - </a:t>
            </a:r>
            <a:r>
              <a:rPr lang="de-DE" b="1" dirty="0" err="1">
                <a:highlight>
                  <a:srgbClr val="FFFFFF"/>
                </a:highlight>
              </a:rPr>
              <a:t>medie</a:t>
            </a:r>
            <a:r>
              <a:rPr lang="de-DE" b="1" dirty="0">
                <a:highlight>
                  <a:srgbClr val="FFFFFF"/>
                </a:highlight>
              </a:rPr>
              <a:t> </a:t>
            </a:r>
            <a:r>
              <a:rPr lang="de-DE" b="1" dirty="0" err="1">
                <a:highlight>
                  <a:srgbClr val="FFFFFF"/>
                </a:highlight>
              </a:rPr>
              <a:t>provinciali</a:t>
            </a:r>
            <a:r>
              <a:rPr lang="de-DE" b="1" dirty="0">
                <a:highlight>
                  <a:srgbClr val="FFFFFF"/>
                </a:highlight>
              </a:rPr>
              <a:t> per </a:t>
            </a:r>
            <a:r>
              <a:rPr lang="de-DE" b="1" dirty="0" err="1">
                <a:highlight>
                  <a:srgbClr val="FFFFFF"/>
                </a:highlight>
              </a:rPr>
              <a:t>trappola</a:t>
            </a:r>
            <a:endParaRPr lang="de-DE" b="1" dirty="0">
              <a:highlight>
                <a:srgbClr val="FFFFFF"/>
              </a:highlight>
            </a:endParaRPr>
          </a:p>
        </p:txBody>
      </p:sp>
      <p:pic>
        <p:nvPicPr>
          <p:cNvPr id="7" name="Grafik 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9EB1AF37-EBDB-B493-A5B7-9DF2886E00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680" y="104764"/>
            <a:ext cx="1772239" cy="344448"/>
          </a:xfrm>
          <a:prstGeom prst="rect">
            <a:avLst/>
          </a:prstGeom>
        </p:spPr>
      </p:pic>
      <p:sp>
        <p:nvSpPr>
          <p:cNvPr id="8" name="Text Box 16">
            <a:extLst>
              <a:ext uri="{FF2B5EF4-FFF2-40B4-BE49-F238E27FC236}">
                <a16:creationId xmlns:a16="http://schemas.microsoft.com/office/drawing/2014/main" id="{B3C659E9-27F8-1B0A-1F5E-A29F12093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3398" y="449212"/>
            <a:ext cx="1737517" cy="40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>
                <a:latin typeface="Arial" panose="020B0604020202020204" pitchFamily="34" charset="0"/>
              </a:rPr>
              <a:t>Abteilung Forstdienst</a:t>
            </a:r>
          </a:p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 err="1">
                <a:latin typeface="Arial" panose="020B0604020202020204" pitchFamily="34" charset="0"/>
              </a:rPr>
              <a:t>Ripartizione</a:t>
            </a:r>
            <a:r>
              <a:rPr lang="de-DE" altLang="de-DE" sz="800" b="1" dirty="0">
                <a:latin typeface="Arial" panose="020B0604020202020204" pitchFamily="34" charset="0"/>
              </a:rPr>
              <a:t> </a:t>
            </a:r>
            <a:r>
              <a:rPr lang="de-DE" altLang="de-DE" sz="800" b="1" dirty="0" err="1">
                <a:latin typeface="Arial" panose="020B0604020202020204" pitchFamily="34" charset="0"/>
              </a:rPr>
              <a:t>Servizio</a:t>
            </a:r>
            <a:r>
              <a:rPr lang="de-DE" altLang="de-DE" sz="800" b="1" dirty="0">
                <a:latin typeface="Arial" panose="020B0604020202020204" pitchFamily="34" charset="0"/>
              </a:rPr>
              <a:t> Forestale</a:t>
            </a:r>
            <a:endParaRPr lang="it-IT" altLang="de-DE" sz="800" dirty="0">
              <a:latin typeface="Arial" panose="020B0604020202020204" pitchFamily="34" charset="0"/>
            </a:endParaRPr>
          </a:p>
        </p:txBody>
      </p:sp>
      <p:pic>
        <p:nvPicPr>
          <p:cNvPr id="9" name="Picture 36" descr="Logo_farbig_klein">
            <a:extLst>
              <a:ext uri="{FF2B5EF4-FFF2-40B4-BE49-F238E27FC236}">
                <a16:creationId xmlns:a16="http://schemas.microsoft.com/office/drawing/2014/main" id="{78B0A9E7-BC5F-7487-F8F0-D6F7643C5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833" y="496067"/>
            <a:ext cx="367803" cy="36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6691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nhaltsplatzhalter 10" descr="Ein Bild, das draußen, Gras, Himmel, Landschaft enthält.&#10;&#10;Automatisch generierte Beschreibung">
            <a:extLst>
              <a:ext uri="{FF2B5EF4-FFF2-40B4-BE49-F238E27FC236}">
                <a16:creationId xmlns:a16="http://schemas.microsoft.com/office/drawing/2014/main" id="{BA09CF14-6098-962D-8991-C6985D324E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7" t="15926" r="4349" b="11684"/>
          <a:stretch/>
        </p:blipFill>
        <p:spPr>
          <a:xfrm>
            <a:off x="-88061" y="0"/>
            <a:ext cx="12324574" cy="695306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989B94A-F513-59E0-36DD-46ACEC063380}"/>
              </a:ext>
            </a:extLst>
          </p:cNvPr>
          <p:cNvSpPr txBox="1"/>
          <p:nvPr/>
        </p:nvSpPr>
        <p:spPr>
          <a:xfrm>
            <a:off x="2552735" y="92576"/>
            <a:ext cx="7270916" cy="713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de-D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Situationsbericht – </a:t>
            </a:r>
            <a:r>
              <a:rPr lang="de-DE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stato</a:t>
            </a:r>
            <a:r>
              <a:rPr lang="de-D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della </a:t>
            </a:r>
            <a:r>
              <a:rPr lang="de-DE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situazione</a:t>
            </a:r>
            <a:endParaRPr lang="de-DE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9A10863D-F99C-B386-B95F-F80CE4C66556}"/>
              </a:ext>
            </a:extLst>
          </p:cNvPr>
          <p:cNvSpPr txBox="1"/>
          <p:nvPr/>
        </p:nvSpPr>
        <p:spPr>
          <a:xfrm>
            <a:off x="2648794" y="691135"/>
            <a:ext cx="7175619" cy="7132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50000"/>
              </a:lnSpc>
              <a:spcAft>
                <a:spcPts val="800"/>
              </a:spcAft>
              <a:defRPr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it-IT" dirty="0"/>
              <a:t>Monitoring- monitoraggio</a:t>
            </a:r>
          </a:p>
        </p:txBody>
      </p:sp>
      <p:pic>
        <p:nvPicPr>
          <p:cNvPr id="5" name="Immagine 2">
            <a:extLst>
              <a:ext uri="{FF2B5EF4-FFF2-40B4-BE49-F238E27FC236}">
                <a16:creationId xmlns:a16="http://schemas.microsoft.com/office/drawing/2014/main" id="{B4C8D854-97FC-C234-3500-BA1845AA75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9466" y="1365314"/>
            <a:ext cx="9029512" cy="55877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tolo 2">
            <a:extLst>
              <a:ext uri="{FF2B5EF4-FFF2-40B4-BE49-F238E27FC236}">
                <a16:creationId xmlns:a16="http://schemas.microsoft.com/office/drawing/2014/main" id="{88097F27-2974-3B02-012D-2B67AB372797}"/>
              </a:ext>
            </a:extLst>
          </p:cNvPr>
          <p:cNvSpPr txBox="1"/>
          <p:nvPr/>
        </p:nvSpPr>
        <p:spPr>
          <a:xfrm>
            <a:off x="761867" y="1496983"/>
            <a:ext cx="8086951" cy="326038"/>
          </a:xfrm>
          <a:prstGeom prst="rect">
            <a:avLst/>
          </a:prstGeom>
          <a:solidFill>
            <a:srgbClr val="F8F8F8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b="1" dirty="0">
                <a:highlight>
                  <a:srgbClr val="FFFFFF"/>
                </a:highlight>
              </a:rPr>
              <a:t>Borkenkäferbefallene</a:t>
            </a:r>
            <a:r>
              <a:rPr lang="de-DE" sz="2000" b="1" i="0" u="none" strike="noStrike" kern="1200" cap="none" spc="0" baseline="0" dirty="0">
                <a:solidFill>
                  <a:srgbClr val="000000"/>
                </a:solidFill>
                <a:highlight>
                  <a:srgbClr val="F8F8F8"/>
                </a:highlight>
                <a:uFillTx/>
                <a:latin typeface="Calibri Light"/>
                <a:ea typeface="Microsoft YaHei" pitchFamily="2"/>
                <a:cs typeface="Mangal" pitchFamily="2"/>
              </a:rPr>
              <a:t> Fläche – </a:t>
            </a:r>
            <a:r>
              <a:rPr lang="de-DE" sz="2000" b="1" i="0" u="none" strike="noStrike" kern="1200" cap="none" spc="0" baseline="0" dirty="0" err="1">
                <a:solidFill>
                  <a:srgbClr val="000000"/>
                </a:solidFill>
                <a:highlight>
                  <a:srgbClr val="F8F8F8"/>
                </a:highlight>
                <a:uFillTx/>
                <a:latin typeface="Calibri Light"/>
                <a:ea typeface="Microsoft YaHei" pitchFamily="2"/>
                <a:cs typeface="Mangal" pitchFamily="2"/>
              </a:rPr>
              <a:t>superficie</a:t>
            </a:r>
            <a:r>
              <a:rPr lang="de-DE" sz="2000" b="1" i="0" u="none" strike="noStrike" kern="1200" cap="none" spc="0" baseline="0" dirty="0">
                <a:solidFill>
                  <a:srgbClr val="000000"/>
                </a:solidFill>
                <a:highlight>
                  <a:srgbClr val="F8F8F8"/>
                </a:highlight>
                <a:uFillTx/>
                <a:latin typeface="Calibri Light"/>
                <a:ea typeface="Microsoft YaHei" pitchFamily="2"/>
                <a:cs typeface="Mangal" pitchFamily="2"/>
              </a:rPr>
              <a:t> </a:t>
            </a:r>
            <a:r>
              <a:rPr lang="de-DE" sz="2000" b="1" i="0" u="none" strike="noStrike" kern="1200" cap="none" spc="0" baseline="0" dirty="0" err="1">
                <a:solidFill>
                  <a:srgbClr val="000000"/>
                </a:solidFill>
                <a:highlight>
                  <a:srgbClr val="F8F8F8"/>
                </a:highlight>
                <a:uFillTx/>
                <a:latin typeface="Calibri Light"/>
                <a:ea typeface="Microsoft YaHei" pitchFamily="2"/>
                <a:cs typeface="Mangal" pitchFamily="2"/>
              </a:rPr>
              <a:t>bostricata</a:t>
            </a:r>
            <a:endParaRPr lang="de-DE" sz="1800" b="1" i="0" u="sng" strike="noStrike" kern="1200" cap="none" spc="0" baseline="0" dirty="0">
              <a:solidFill>
                <a:srgbClr val="000000"/>
              </a:solidFill>
              <a:highlight>
                <a:srgbClr val="F8F8F8"/>
              </a:highlight>
              <a:uFillTx/>
              <a:latin typeface="Calibri Light"/>
              <a:ea typeface="Microsoft YaHei" pitchFamily="2"/>
              <a:cs typeface="Mangal" pitchFamily="2"/>
            </a:endParaRPr>
          </a:p>
        </p:txBody>
      </p:sp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0E4486E-81AC-D2E7-A86E-A5C1270393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90" y="6115895"/>
            <a:ext cx="1772239" cy="344448"/>
          </a:xfrm>
          <a:prstGeom prst="rect">
            <a:avLst/>
          </a:prstGeom>
        </p:spPr>
      </p:pic>
      <p:sp>
        <p:nvSpPr>
          <p:cNvPr id="3" name="Text Box 16">
            <a:extLst>
              <a:ext uri="{FF2B5EF4-FFF2-40B4-BE49-F238E27FC236}">
                <a16:creationId xmlns:a16="http://schemas.microsoft.com/office/drawing/2014/main" id="{FD1889B7-AD34-9375-20F4-A96BFC5A7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1094" y="6514530"/>
            <a:ext cx="1725420" cy="40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>
                <a:latin typeface="Arial" panose="020B0604020202020204" pitchFamily="34" charset="0"/>
              </a:rPr>
              <a:t>Abteilung Forstdienst</a:t>
            </a:r>
          </a:p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 err="1">
                <a:latin typeface="Arial" panose="020B0604020202020204" pitchFamily="34" charset="0"/>
              </a:rPr>
              <a:t>Ripartizione</a:t>
            </a:r>
            <a:r>
              <a:rPr lang="de-DE" altLang="de-DE" sz="800" b="1" dirty="0">
                <a:latin typeface="Arial" panose="020B0604020202020204" pitchFamily="34" charset="0"/>
              </a:rPr>
              <a:t> </a:t>
            </a:r>
            <a:r>
              <a:rPr lang="de-DE" altLang="de-DE" sz="800" b="1" dirty="0" err="1">
                <a:latin typeface="Arial" panose="020B0604020202020204" pitchFamily="34" charset="0"/>
              </a:rPr>
              <a:t>Servizio</a:t>
            </a:r>
            <a:r>
              <a:rPr lang="de-DE" altLang="de-DE" sz="800" b="1" dirty="0">
                <a:latin typeface="Arial" panose="020B0604020202020204" pitchFamily="34" charset="0"/>
              </a:rPr>
              <a:t> Forestale</a:t>
            </a:r>
            <a:endParaRPr lang="it-IT" altLang="de-DE" sz="800" dirty="0">
              <a:latin typeface="Arial" panose="020B0604020202020204" pitchFamily="34" charset="0"/>
            </a:endParaRPr>
          </a:p>
        </p:txBody>
      </p:sp>
      <p:pic>
        <p:nvPicPr>
          <p:cNvPr id="4" name="Picture 36" descr="Logo_farbig_klein">
            <a:extLst>
              <a:ext uri="{FF2B5EF4-FFF2-40B4-BE49-F238E27FC236}">
                <a16:creationId xmlns:a16="http://schemas.microsoft.com/office/drawing/2014/main" id="{83873E47-3BFF-E1BC-7062-5770C72EC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3290" y="6544025"/>
            <a:ext cx="367803" cy="36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178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Karte, Text, Atlas enthält.&#10;&#10;Automatisch generierte Beschreibung">
            <a:extLst>
              <a:ext uri="{FF2B5EF4-FFF2-40B4-BE49-F238E27FC236}">
                <a16:creationId xmlns:a16="http://schemas.microsoft.com/office/drawing/2014/main" id="{F216216D-3183-ED51-4A6C-547EDD9100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9" b="9306"/>
          <a:stretch/>
        </p:blipFill>
        <p:spPr>
          <a:xfrm>
            <a:off x="153123" y="1"/>
            <a:ext cx="12038877" cy="68580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A3B60084-7206-9EAA-B459-F85BA7502A24}"/>
              </a:ext>
            </a:extLst>
          </p:cNvPr>
          <p:cNvSpPr/>
          <p:nvPr/>
        </p:nvSpPr>
        <p:spPr>
          <a:xfrm>
            <a:off x="-1" y="0"/>
            <a:ext cx="6715125" cy="769441"/>
          </a:xfrm>
          <a:prstGeom prst="rect">
            <a:avLst/>
          </a:prstGeom>
          <a:pattFill prst="pct40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r>
              <a:rPr lang="de-DE" sz="22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Vom Borkenkäfer geschädigte </a:t>
            </a:r>
            <a:r>
              <a:rPr lang="de-DE" sz="2200" b="1" dirty="0" err="1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Waldläche</a:t>
            </a:r>
            <a:r>
              <a:rPr lang="de-DE" sz="22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– Jahre 2021-23</a:t>
            </a:r>
          </a:p>
          <a:p>
            <a:r>
              <a:rPr lang="de-DE" sz="2200" b="1" dirty="0" err="1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Superficie</a:t>
            </a:r>
            <a:r>
              <a:rPr lang="de-DE" sz="22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200" b="1" dirty="0" err="1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forestale</a:t>
            </a:r>
            <a:r>
              <a:rPr lang="de-DE" sz="22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200" b="1" dirty="0" err="1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daneggiata</a:t>
            </a:r>
            <a:r>
              <a:rPr lang="de-DE" sz="22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200" b="1" dirty="0" err="1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dal</a:t>
            </a:r>
            <a:r>
              <a:rPr lang="de-DE" sz="22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200" b="1" dirty="0" err="1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bostrico</a:t>
            </a:r>
            <a:r>
              <a:rPr lang="de-DE" sz="22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– </a:t>
            </a:r>
            <a:r>
              <a:rPr lang="de-DE" sz="2200" b="1" dirty="0" err="1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anni</a:t>
            </a:r>
            <a:r>
              <a:rPr lang="de-DE" sz="22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2021-23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31D3C4C-C084-DA9D-1FC1-D244ACAFE208}"/>
              </a:ext>
            </a:extLst>
          </p:cNvPr>
          <p:cNvSpPr txBox="1"/>
          <p:nvPr/>
        </p:nvSpPr>
        <p:spPr>
          <a:xfrm>
            <a:off x="9858375" y="5950982"/>
            <a:ext cx="990600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de-DE" sz="1600" b="1" dirty="0"/>
          </a:p>
        </p:txBody>
      </p:sp>
      <p:pic>
        <p:nvPicPr>
          <p:cNvPr id="3" name="Grafik 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4C9CAC9-336A-B65D-0F8E-247124AAB1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4" y="5961314"/>
            <a:ext cx="1772239" cy="344448"/>
          </a:xfrm>
          <a:prstGeom prst="rect">
            <a:avLst/>
          </a:prstGeom>
        </p:spPr>
      </p:pic>
      <p:sp>
        <p:nvSpPr>
          <p:cNvPr id="6" name="Text Box 16">
            <a:extLst>
              <a:ext uri="{FF2B5EF4-FFF2-40B4-BE49-F238E27FC236}">
                <a16:creationId xmlns:a16="http://schemas.microsoft.com/office/drawing/2014/main" id="{5C283E02-65EB-81C1-8F04-3D2FC029B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734" y="6351908"/>
            <a:ext cx="1678524" cy="40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>
                <a:latin typeface="Arial" panose="020B0604020202020204" pitchFamily="34" charset="0"/>
              </a:rPr>
              <a:t>Abteilung Forstdienst</a:t>
            </a:r>
          </a:p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 err="1">
                <a:latin typeface="Arial" panose="020B0604020202020204" pitchFamily="34" charset="0"/>
              </a:rPr>
              <a:t>Ripartizione</a:t>
            </a:r>
            <a:r>
              <a:rPr lang="de-DE" altLang="de-DE" sz="800" b="1" dirty="0">
                <a:latin typeface="Arial" panose="020B0604020202020204" pitchFamily="34" charset="0"/>
              </a:rPr>
              <a:t> </a:t>
            </a:r>
            <a:r>
              <a:rPr lang="de-DE" altLang="de-DE" sz="800" b="1" dirty="0" err="1">
                <a:latin typeface="Arial" panose="020B0604020202020204" pitchFamily="34" charset="0"/>
              </a:rPr>
              <a:t>Servizio</a:t>
            </a:r>
            <a:r>
              <a:rPr lang="de-DE" altLang="de-DE" sz="800" b="1" dirty="0">
                <a:latin typeface="Arial" panose="020B0604020202020204" pitchFamily="34" charset="0"/>
              </a:rPr>
              <a:t> Forestale</a:t>
            </a:r>
            <a:endParaRPr lang="it-IT" altLang="de-DE" sz="800" dirty="0">
              <a:latin typeface="Arial" panose="020B0604020202020204" pitchFamily="34" charset="0"/>
            </a:endParaRPr>
          </a:p>
        </p:txBody>
      </p:sp>
      <p:pic>
        <p:nvPicPr>
          <p:cNvPr id="7" name="Picture 36" descr="Logo_farbig_klein">
            <a:extLst>
              <a:ext uri="{FF2B5EF4-FFF2-40B4-BE49-F238E27FC236}">
                <a16:creationId xmlns:a16="http://schemas.microsoft.com/office/drawing/2014/main" id="{573B0003-5B44-8A26-0EBA-66C665BB6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23" y="6391524"/>
            <a:ext cx="367803" cy="36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2442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nhaltsplatzhalter 10" descr="Ein Bild, das draußen, Gras, Himmel, Landschaft enthält.&#10;&#10;Automatisch generierte Beschreibung">
            <a:extLst>
              <a:ext uri="{FF2B5EF4-FFF2-40B4-BE49-F238E27FC236}">
                <a16:creationId xmlns:a16="http://schemas.microsoft.com/office/drawing/2014/main" id="{5687FCAE-8B32-782B-10C3-2BAB5EBD99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7" t="15926" r="4349" b="11684"/>
          <a:stretch/>
        </p:blipFill>
        <p:spPr>
          <a:xfrm>
            <a:off x="-88061" y="0"/>
            <a:ext cx="12324574" cy="6953061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0EA6E25-A1CF-4F6C-9DBA-98699C26C43E}"/>
              </a:ext>
            </a:extLst>
          </p:cNvPr>
          <p:cNvSpPr txBox="1"/>
          <p:nvPr/>
        </p:nvSpPr>
        <p:spPr>
          <a:xfrm>
            <a:off x="769545" y="43089"/>
            <a:ext cx="10529180" cy="150836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50000"/>
              </a:lnSpc>
              <a:spcAft>
                <a:spcPts val="800"/>
              </a:spcAft>
              <a:defRPr sz="3000" b="1">
                <a:solidFill>
                  <a:srgbClr val="0B11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Was wurde bis heute gemacht? Cosa è </a:t>
            </a:r>
            <a:r>
              <a:rPr lang="de-DE" dirty="0" err="1">
                <a:solidFill>
                  <a:schemeClr val="bg1"/>
                </a:solidFill>
              </a:rPr>
              <a:t>stato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fatto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fino</a:t>
            </a:r>
            <a:r>
              <a:rPr lang="de-DE" dirty="0">
                <a:solidFill>
                  <a:schemeClr val="bg1"/>
                </a:solidFill>
              </a:rPr>
              <a:t> ad </a:t>
            </a:r>
            <a:r>
              <a:rPr lang="de-DE" dirty="0" err="1">
                <a:solidFill>
                  <a:schemeClr val="bg1"/>
                </a:solidFill>
              </a:rPr>
              <a:t>ora</a:t>
            </a:r>
            <a:r>
              <a:rPr lang="de-DE" dirty="0">
                <a:solidFill>
                  <a:schemeClr val="bg1"/>
                </a:solidFill>
              </a:rPr>
              <a:t>? </a:t>
            </a:r>
          </a:p>
          <a:p>
            <a:r>
              <a:rPr lang="de-DE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Titolo 2">
            <a:extLst>
              <a:ext uri="{FF2B5EF4-FFF2-40B4-BE49-F238E27FC236}">
                <a16:creationId xmlns:a16="http://schemas.microsoft.com/office/drawing/2014/main" id="{712E545F-3480-A700-6616-B03171091BDB}"/>
              </a:ext>
            </a:extLst>
          </p:cNvPr>
          <p:cNvSpPr txBox="1"/>
          <p:nvPr/>
        </p:nvSpPr>
        <p:spPr>
          <a:xfrm>
            <a:off x="1995323" y="775443"/>
            <a:ext cx="6367140" cy="9646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Provvigione</a:t>
            </a: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Alto-Adige / Holzvorrat Südtirol</a:t>
            </a: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116.000.000 </a:t>
            </a:r>
            <a:r>
              <a:rPr lang="de-DE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Vfm</a:t>
            </a: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/m</a:t>
            </a:r>
            <a:r>
              <a:rPr lang="de-DE" sz="24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(INFC 2015) 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386C1428-4506-FA0D-8122-DCBB8938F5F7}"/>
              </a:ext>
            </a:extLst>
          </p:cNvPr>
          <p:cNvSpPr txBox="1"/>
          <p:nvPr/>
        </p:nvSpPr>
        <p:spPr>
          <a:xfrm>
            <a:off x="4931355" y="6071932"/>
            <a:ext cx="4624424" cy="786068"/>
          </a:xfrm>
          <a:prstGeom prst="rect">
            <a:avLst/>
          </a:prstGeom>
          <a:solidFill>
            <a:srgbClr val="F8F8F8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b="1" i="0" u="none" strike="noStrike" kern="1200" cap="none" spc="0" baseline="0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alibri Light"/>
                <a:ea typeface="Microsoft YaHei" pitchFamily="2"/>
                <a:cs typeface="Mangal" pitchFamily="2"/>
              </a:rPr>
              <a:t>8,6 </a:t>
            </a:r>
            <a:r>
              <a:rPr lang="de-DE" sz="2800" b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% Vorrat/</a:t>
            </a:r>
            <a:r>
              <a:rPr lang="de-DE" sz="2800" b="1" dirty="0" err="1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provvigione</a:t>
            </a:r>
            <a:endParaRPr lang="de-DE" sz="2800" b="1" dirty="0">
              <a:solidFill>
                <a:srgbClr val="FF0000"/>
              </a:solidFill>
              <a:highlight>
                <a:scrgbClr r="0" g="0" b="0">
                  <a:alpha val="0"/>
                </a:scrgbClr>
              </a:highlight>
              <a:latin typeface="Calibri Light"/>
              <a:ea typeface="Microsoft YaHei" pitchFamily="2"/>
              <a:cs typeface="Mangal" pitchFamily="2"/>
            </a:endParaRP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b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(4,3 % Borkenkäfer/</a:t>
            </a:r>
            <a:r>
              <a:rPr lang="de-DE" sz="2800" b="1" dirty="0" err="1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bostrico</a:t>
            </a:r>
            <a:r>
              <a:rPr lang="de-DE" sz="2800" b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)</a:t>
            </a:r>
          </a:p>
        </p:txBody>
      </p:sp>
      <p:graphicFrame>
        <p:nvGraphicFramePr>
          <p:cNvPr id="4" name="Tabella 10">
            <a:extLst>
              <a:ext uri="{FF2B5EF4-FFF2-40B4-BE49-F238E27FC236}">
                <a16:creationId xmlns:a16="http://schemas.microsoft.com/office/drawing/2014/main" id="{F7F834C4-5F22-3320-F902-24A9654CC2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047276"/>
              </p:ext>
            </p:extLst>
          </p:nvPr>
        </p:nvGraphicFramePr>
        <p:xfrm>
          <a:off x="1477163" y="1877412"/>
          <a:ext cx="8264366" cy="37031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410721">
                  <a:extLst>
                    <a:ext uri="{9D8B030D-6E8A-4147-A177-3AD203B41FA5}">
                      <a16:colId xmlns:a16="http://schemas.microsoft.com/office/drawing/2014/main" val="352847937"/>
                    </a:ext>
                  </a:extLst>
                </a:gridCol>
                <a:gridCol w="1081822">
                  <a:extLst>
                    <a:ext uri="{9D8B030D-6E8A-4147-A177-3AD203B41FA5}">
                      <a16:colId xmlns:a16="http://schemas.microsoft.com/office/drawing/2014/main" val="559675082"/>
                    </a:ext>
                  </a:extLst>
                </a:gridCol>
                <a:gridCol w="2011977">
                  <a:extLst>
                    <a:ext uri="{9D8B030D-6E8A-4147-A177-3AD203B41FA5}">
                      <a16:colId xmlns:a16="http://schemas.microsoft.com/office/drawing/2014/main" val="490344385"/>
                    </a:ext>
                  </a:extLst>
                </a:gridCol>
                <a:gridCol w="2759846">
                  <a:extLst>
                    <a:ext uri="{9D8B030D-6E8A-4147-A177-3AD203B41FA5}">
                      <a16:colId xmlns:a16="http://schemas.microsoft.com/office/drawing/2014/main" val="3475765322"/>
                    </a:ext>
                  </a:extLst>
                </a:gridCol>
              </a:tblGrid>
              <a:tr h="765051">
                <a:tc>
                  <a:txBody>
                    <a:bodyPr/>
                    <a:lstStyle/>
                    <a:p>
                      <a:pPr lvl="0" algn="ctr"/>
                      <a:r>
                        <a:rPr lang="de-DE" sz="1800" dirty="0" err="1"/>
                        <a:t>Ereigniss</a:t>
                      </a:r>
                      <a:endParaRPr lang="de-DE" sz="1800" dirty="0"/>
                    </a:p>
                    <a:p>
                      <a:pPr lvl="0" algn="ctr"/>
                      <a:r>
                        <a:rPr lang="de-DE" sz="1800" dirty="0" err="1"/>
                        <a:t>evento</a:t>
                      </a:r>
                      <a:endParaRPr lang="de-D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sz="1800" dirty="0"/>
                        <a:t>Jahr</a:t>
                      </a:r>
                    </a:p>
                    <a:p>
                      <a:pPr lvl="0" algn="ctr"/>
                      <a:r>
                        <a:rPr lang="de-DE" sz="1800" dirty="0"/>
                        <a:t>anno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sz="1800" dirty="0"/>
                        <a:t>Besch. Holzmenge</a:t>
                      </a:r>
                    </a:p>
                    <a:p>
                      <a:pPr lvl="0" algn="ctr"/>
                      <a:r>
                        <a:rPr lang="de-DE" sz="1800" dirty="0" err="1"/>
                        <a:t>massa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 err="1"/>
                        <a:t>colpita</a:t>
                      </a:r>
                      <a:endParaRPr lang="de-D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sz="1800" dirty="0"/>
                        <a:t>Aufgearbeitete Holzmenge </a:t>
                      </a:r>
                      <a:r>
                        <a:rPr lang="de-DE" sz="1800" dirty="0" err="1"/>
                        <a:t>massa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 err="1"/>
                        <a:t>esboscata</a:t>
                      </a:r>
                      <a:endParaRPr lang="de-DE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146566"/>
                  </a:ext>
                </a:extLst>
              </a:tr>
              <a:tr h="507117">
                <a:tc>
                  <a:txBody>
                    <a:bodyPr/>
                    <a:lstStyle/>
                    <a:p>
                      <a:pPr lvl="0" algn="ctr"/>
                      <a:r>
                        <a:rPr lang="de-DE" sz="1800" dirty="0"/>
                        <a:t>Sturm/</a:t>
                      </a:r>
                      <a:r>
                        <a:rPr lang="de-DE" sz="1800" dirty="0" err="1"/>
                        <a:t>schianti</a:t>
                      </a:r>
                      <a:r>
                        <a:rPr lang="de-DE" sz="1800" dirty="0"/>
                        <a:t> VAIA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sz="160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sz="1600" dirty="0"/>
                        <a:t>ca. 2,5 Mio. m</a:t>
                      </a:r>
                      <a:r>
                        <a:rPr lang="de-DE" sz="1600" baseline="30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sz="1600" dirty="0"/>
                        <a:t>2,35 Mio. m</a:t>
                      </a:r>
                      <a:r>
                        <a:rPr lang="de-DE" sz="1600" baseline="30000" dirty="0"/>
                        <a:t>3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209319"/>
                  </a:ext>
                </a:extLst>
              </a:tr>
              <a:tr h="507117">
                <a:tc>
                  <a:txBody>
                    <a:bodyPr/>
                    <a:lstStyle/>
                    <a:p>
                      <a:pPr lvl="0" algn="ctr"/>
                      <a:r>
                        <a:rPr lang="de-DE" sz="1800" dirty="0"/>
                        <a:t>Schneeschäden</a:t>
                      </a:r>
                    </a:p>
                    <a:p>
                      <a:pPr lvl="0" algn="ctr"/>
                      <a:r>
                        <a:rPr lang="de-DE" sz="1800" dirty="0" err="1"/>
                        <a:t>Schianti</a:t>
                      </a:r>
                      <a:r>
                        <a:rPr lang="de-DE" sz="1800" dirty="0"/>
                        <a:t> da </a:t>
                      </a:r>
                      <a:r>
                        <a:rPr lang="de-DE" sz="1800" dirty="0" err="1"/>
                        <a:t>neve</a:t>
                      </a:r>
                      <a:endParaRPr lang="de-D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sz="1600"/>
                        <a:t>2019/20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sz="1600" dirty="0"/>
                        <a:t>ca. Mio. m</a:t>
                      </a:r>
                      <a:r>
                        <a:rPr lang="de-DE" sz="1600" baseline="30000" dirty="0"/>
                        <a:t>3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sz="1600" dirty="0"/>
                        <a:t>2,35 Mio. m</a:t>
                      </a:r>
                      <a:r>
                        <a:rPr lang="de-DE" sz="1600" baseline="30000" dirty="0"/>
                        <a:t>3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461913"/>
                  </a:ext>
                </a:extLst>
              </a:tr>
              <a:tr h="507117">
                <a:tc>
                  <a:txBody>
                    <a:bodyPr/>
                    <a:lstStyle/>
                    <a:p>
                      <a:pPr lvl="0" algn="ctr"/>
                      <a:r>
                        <a:rPr lang="de-DE" sz="1800" dirty="0"/>
                        <a:t>Borkenkäfer</a:t>
                      </a:r>
                    </a:p>
                    <a:p>
                      <a:pPr lvl="0" algn="ctr"/>
                      <a:r>
                        <a:rPr lang="de-DE" sz="1800" dirty="0" err="1"/>
                        <a:t>bostrico</a:t>
                      </a:r>
                      <a:endParaRPr lang="de-D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sz="1600"/>
                        <a:t>2021/22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sz="1600" dirty="0"/>
                        <a:t>ca. 3 Mio. m</a:t>
                      </a:r>
                      <a:r>
                        <a:rPr lang="de-DE" sz="1600" baseline="30000" dirty="0"/>
                        <a:t>3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sz="1600" dirty="0"/>
                        <a:t>0,5 Mio. m</a:t>
                      </a:r>
                      <a:r>
                        <a:rPr lang="de-DE" sz="1600" baseline="30000" dirty="0"/>
                        <a:t>3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813489"/>
                  </a:ext>
                </a:extLst>
              </a:tr>
              <a:tr h="507117">
                <a:tc>
                  <a:txBody>
                    <a:bodyPr/>
                    <a:lstStyle/>
                    <a:p>
                      <a:pPr lvl="0" algn="ctr"/>
                      <a:r>
                        <a:rPr lang="de-DE" sz="1800" dirty="0"/>
                        <a:t>Borkenkäfer</a:t>
                      </a:r>
                    </a:p>
                    <a:p>
                      <a:pPr lvl="0" algn="ctr"/>
                      <a:r>
                        <a:rPr lang="de-DE" sz="1800" dirty="0" err="1"/>
                        <a:t>bostrico</a:t>
                      </a:r>
                      <a:endParaRPr lang="de-D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sz="160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sz="1600" dirty="0"/>
                        <a:t>ca. 2 Mio. m</a:t>
                      </a:r>
                      <a:r>
                        <a:rPr lang="de-DE" sz="1600" baseline="30000" dirty="0"/>
                        <a:t>3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sz="1600" dirty="0"/>
                        <a:t>1 Mio. m</a:t>
                      </a:r>
                      <a:r>
                        <a:rPr lang="de-DE" sz="1600" baseline="30000" dirty="0"/>
                        <a:t>3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1128133"/>
                  </a:ext>
                </a:extLst>
              </a:tr>
              <a:tr h="510692">
                <a:tc>
                  <a:txBody>
                    <a:bodyPr/>
                    <a:lstStyle/>
                    <a:p>
                      <a:pPr lvl="0" algn="ctr"/>
                      <a:r>
                        <a:rPr lang="de-DE" sz="1800" b="1"/>
                        <a:t>Tot.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endParaRPr lang="de-DE" sz="1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sz="1800" b="1" dirty="0"/>
                        <a:t>ca. 10 Mio. m</a:t>
                      </a:r>
                      <a:r>
                        <a:rPr lang="de-DE" sz="1800" b="1" baseline="30000" dirty="0"/>
                        <a:t>3</a:t>
                      </a:r>
                      <a:endParaRPr lang="de-DE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sz="1800" b="1" dirty="0"/>
                        <a:t>6,2 Mio. m</a:t>
                      </a:r>
                      <a:r>
                        <a:rPr lang="de-DE" sz="1800" b="1" baseline="30000" dirty="0"/>
                        <a:t>3</a:t>
                      </a:r>
                      <a:endParaRPr lang="de-DE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83110"/>
                  </a:ext>
                </a:extLst>
              </a:tr>
            </a:tbl>
          </a:graphicData>
        </a:graphic>
      </p:graphicFrame>
      <p:cxnSp>
        <p:nvCxnSpPr>
          <p:cNvPr id="6" name="Connettore 2 6">
            <a:extLst>
              <a:ext uri="{FF2B5EF4-FFF2-40B4-BE49-F238E27FC236}">
                <a16:creationId xmlns:a16="http://schemas.microsoft.com/office/drawing/2014/main" id="{2B747948-E5CF-E4B5-4FAE-E26C60654148}"/>
              </a:ext>
            </a:extLst>
          </p:cNvPr>
          <p:cNvCxnSpPr>
            <a:cxnSpLocks/>
          </p:cNvCxnSpPr>
          <p:nvPr/>
        </p:nvCxnSpPr>
        <p:spPr>
          <a:xfrm>
            <a:off x="5975287" y="5432079"/>
            <a:ext cx="397904" cy="577136"/>
          </a:xfrm>
          <a:prstGeom prst="straightConnector1">
            <a:avLst/>
          </a:prstGeom>
          <a:noFill/>
          <a:ln w="19046" cap="flat">
            <a:solidFill>
              <a:srgbClr val="FF0000"/>
            </a:solidFill>
            <a:prstDash val="solid"/>
            <a:miter/>
            <a:tailEnd type="arrow"/>
          </a:ln>
        </p:spPr>
      </p:cxnSp>
      <p:sp>
        <p:nvSpPr>
          <p:cNvPr id="7" name="Titolo 2">
            <a:extLst>
              <a:ext uri="{FF2B5EF4-FFF2-40B4-BE49-F238E27FC236}">
                <a16:creationId xmlns:a16="http://schemas.microsoft.com/office/drawing/2014/main" id="{E741F8F9-0C2F-C596-A9FD-5C8E85D171FE}"/>
              </a:ext>
            </a:extLst>
          </p:cNvPr>
          <p:cNvSpPr txBox="1"/>
          <p:nvPr/>
        </p:nvSpPr>
        <p:spPr>
          <a:xfrm>
            <a:off x="0" y="5706442"/>
            <a:ext cx="4121045" cy="1198731"/>
          </a:xfrm>
          <a:prstGeom prst="rect">
            <a:avLst/>
          </a:prstGeom>
          <a:solidFill>
            <a:srgbClr val="F8F8F8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0" u="none" strike="noStrike" kern="1200" cap="none" spc="0" baseline="0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alibri Light"/>
                <a:ea typeface="Microsoft YaHei" pitchFamily="2"/>
                <a:cs typeface="Mangal" pitchFamily="2"/>
              </a:rPr>
              <a:t>In der Periode 18-23 außerdem </a:t>
            </a: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0" u="none" strike="noStrike" kern="1200" cap="none" spc="0" baseline="0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alibri Light"/>
                <a:ea typeface="Microsoft YaHei" pitchFamily="2"/>
                <a:cs typeface="Mangal" pitchFamily="2"/>
              </a:rPr>
              <a:t>1,5 </a:t>
            </a:r>
            <a:r>
              <a:rPr lang="de-DE" sz="2000" b="1" dirty="0" err="1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Mil</a:t>
            </a:r>
            <a:r>
              <a:rPr lang="de-DE" sz="2000" b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 m</a:t>
            </a:r>
            <a:r>
              <a:rPr lang="de-DE" sz="2000" b="1" baseline="30000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3</a:t>
            </a:r>
            <a:r>
              <a:rPr lang="de-DE" sz="2000" b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 </a:t>
            </a:r>
            <a:r>
              <a:rPr lang="de-DE" sz="2000" b="1" i="0" u="none" strike="noStrike" kern="1200" cap="none" spc="0" baseline="0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alibri Light"/>
                <a:ea typeface="Microsoft YaHei" pitchFamily="2"/>
                <a:cs typeface="Mangal" pitchFamily="2"/>
              </a:rPr>
              <a:t>normale Nutzung!</a:t>
            </a: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Nel </a:t>
            </a:r>
            <a:r>
              <a:rPr lang="de-DE" sz="2000" b="1" dirty="0" err="1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periodo</a:t>
            </a:r>
            <a:r>
              <a:rPr lang="de-DE" sz="2000" b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 18-23 </a:t>
            </a:r>
            <a:r>
              <a:rPr lang="de-DE" sz="2000" b="1" dirty="0" err="1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inoltre</a:t>
            </a:r>
            <a:r>
              <a:rPr lang="de-DE" sz="2000" b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 1,5 </a:t>
            </a:r>
            <a:r>
              <a:rPr lang="de-DE" sz="2000" b="1" dirty="0" err="1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Mil</a:t>
            </a:r>
            <a:r>
              <a:rPr lang="de-DE" sz="2000" b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 m</a:t>
            </a:r>
            <a:r>
              <a:rPr lang="de-DE" sz="2000" b="1" baseline="30000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3</a:t>
            </a:r>
            <a:r>
              <a:rPr lang="de-DE" sz="2000" b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 di </a:t>
            </a:r>
            <a:r>
              <a:rPr lang="de-DE" sz="2000" b="1" dirty="0" err="1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utilizzazioni</a:t>
            </a:r>
            <a:r>
              <a:rPr lang="de-DE" sz="2000" b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 </a:t>
            </a:r>
            <a:r>
              <a:rPr lang="de-DE" sz="2000" b="1" dirty="0" err="1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normali</a:t>
            </a:r>
            <a:endParaRPr lang="de-DE" sz="1800" b="1" i="0" u="sng" strike="noStrike" kern="1200" cap="none" spc="0" baseline="0" dirty="0">
              <a:solidFill>
                <a:srgbClr val="FF0000"/>
              </a:solidFill>
              <a:highlight>
                <a:scrgbClr r="0" g="0" b="0">
                  <a:alpha val="0"/>
                </a:scrgbClr>
              </a:highlight>
              <a:uFillTx/>
              <a:latin typeface="Calibri Light"/>
              <a:ea typeface="Microsoft YaHei" pitchFamily="2"/>
              <a:cs typeface="Mangal" pitchFamily="2"/>
            </a:endParaRPr>
          </a:p>
        </p:txBody>
      </p:sp>
      <p:pic>
        <p:nvPicPr>
          <p:cNvPr id="5" name="Grafik 4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80A1D96-4BCC-FB7A-B92E-F1287FC061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187" y="6130970"/>
            <a:ext cx="1772239" cy="344448"/>
          </a:xfrm>
          <a:prstGeom prst="rect">
            <a:avLst/>
          </a:prstGeom>
        </p:spPr>
      </p:pic>
      <p:sp>
        <p:nvSpPr>
          <p:cNvPr id="8" name="Text Box 16">
            <a:extLst>
              <a:ext uri="{FF2B5EF4-FFF2-40B4-BE49-F238E27FC236}">
                <a16:creationId xmlns:a16="http://schemas.microsoft.com/office/drawing/2014/main" id="{4DF3F113-851F-16EB-A222-D80297179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9991" y="6496752"/>
            <a:ext cx="1681974" cy="40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>
                <a:latin typeface="Arial" panose="020B0604020202020204" pitchFamily="34" charset="0"/>
              </a:rPr>
              <a:t>Abteilung Forstdienst</a:t>
            </a:r>
          </a:p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 err="1">
                <a:latin typeface="Arial" panose="020B0604020202020204" pitchFamily="34" charset="0"/>
              </a:rPr>
              <a:t>Ripartizione</a:t>
            </a:r>
            <a:r>
              <a:rPr lang="de-DE" altLang="de-DE" sz="800" b="1" dirty="0">
                <a:latin typeface="Arial" panose="020B0604020202020204" pitchFamily="34" charset="0"/>
              </a:rPr>
              <a:t> </a:t>
            </a:r>
            <a:r>
              <a:rPr lang="de-DE" altLang="de-DE" sz="800" b="1" dirty="0" err="1">
                <a:latin typeface="Arial" panose="020B0604020202020204" pitchFamily="34" charset="0"/>
              </a:rPr>
              <a:t>Servizio</a:t>
            </a:r>
            <a:r>
              <a:rPr lang="de-DE" altLang="de-DE" sz="800" b="1" dirty="0">
                <a:latin typeface="Arial" panose="020B0604020202020204" pitchFamily="34" charset="0"/>
              </a:rPr>
              <a:t> Forestale</a:t>
            </a:r>
            <a:endParaRPr lang="it-IT" altLang="de-DE" sz="800" dirty="0">
              <a:latin typeface="Arial" panose="020B0604020202020204" pitchFamily="34" charset="0"/>
            </a:endParaRPr>
          </a:p>
        </p:txBody>
      </p:sp>
      <p:pic>
        <p:nvPicPr>
          <p:cNvPr id="9" name="Picture 36" descr="Logo_farbig_klein">
            <a:extLst>
              <a:ext uri="{FF2B5EF4-FFF2-40B4-BE49-F238E27FC236}">
                <a16:creationId xmlns:a16="http://schemas.microsoft.com/office/drawing/2014/main" id="{5BB74FAC-B7BF-F166-2A24-A31912540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187" y="6530338"/>
            <a:ext cx="367803" cy="36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586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10" descr="Ein Bild, das draußen, Gras, Himmel, Landschaft enthält.&#10;&#10;Automatisch generierte Beschreibung">
            <a:extLst>
              <a:ext uri="{FF2B5EF4-FFF2-40B4-BE49-F238E27FC236}">
                <a16:creationId xmlns:a16="http://schemas.microsoft.com/office/drawing/2014/main" id="{E1D274EB-0AFA-2151-9082-2F615A1A0A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7" t="15926" r="4349" b="11684"/>
          <a:stretch/>
        </p:blipFill>
        <p:spPr>
          <a:xfrm>
            <a:off x="-88061" y="0"/>
            <a:ext cx="12324574" cy="6953061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0EA6E25-A1CF-4F6C-9DBA-98699C26C43E}"/>
              </a:ext>
            </a:extLst>
          </p:cNvPr>
          <p:cNvSpPr txBox="1"/>
          <p:nvPr/>
        </p:nvSpPr>
        <p:spPr>
          <a:xfrm>
            <a:off x="769545" y="43089"/>
            <a:ext cx="10529180" cy="150836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50000"/>
              </a:lnSpc>
              <a:spcAft>
                <a:spcPts val="800"/>
              </a:spcAft>
              <a:defRPr sz="3000" b="1">
                <a:solidFill>
                  <a:srgbClr val="0B11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Was wurde bis heute gemacht? Cosa è </a:t>
            </a:r>
            <a:r>
              <a:rPr lang="de-DE" dirty="0" err="1">
                <a:solidFill>
                  <a:schemeClr val="bg1"/>
                </a:solidFill>
              </a:rPr>
              <a:t>stato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fatto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fino</a:t>
            </a:r>
            <a:r>
              <a:rPr lang="de-DE" dirty="0">
                <a:solidFill>
                  <a:schemeClr val="bg1"/>
                </a:solidFill>
              </a:rPr>
              <a:t> ad </a:t>
            </a:r>
            <a:r>
              <a:rPr lang="de-DE" dirty="0" err="1">
                <a:solidFill>
                  <a:schemeClr val="bg1"/>
                </a:solidFill>
              </a:rPr>
              <a:t>ora</a:t>
            </a:r>
            <a:r>
              <a:rPr lang="de-DE" dirty="0">
                <a:solidFill>
                  <a:schemeClr val="bg1"/>
                </a:solidFill>
              </a:rPr>
              <a:t>? </a:t>
            </a:r>
          </a:p>
          <a:p>
            <a:r>
              <a:rPr lang="de-DE" dirty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2" name="Tabella 10">
            <a:extLst>
              <a:ext uri="{FF2B5EF4-FFF2-40B4-BE49-F238E27FC236}">
                <a16:creationId xmlns:a16="http://schemas.microsoft.com/office/drawing/2014/main" id="{F227AC99-942D-3527-FD21-97787825FB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550930"/>
              </p:ext>
            </p:extLst>
          </p:nvPr>
        </p:nvGraphicFramePr>
        <p:xfrm>
          <a:off x="1720125" y="2171566"/>
          <a:ext cx="8696690" cy="289577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058354">
                  <a:extLst>
                    <a:ext uri="{9D8B030D-6E8A-4147-A177-3AD203B41FA5}">
                      <a16:colId xmlns:a16="http://schemas.microsoft.com/office/drawing/2014/main" val="1475987082"/>
                    </a:ext>
                  </a:extLst>
                </a:gridCol>
                <a:gridCol w="1849146">
                  <a:extLst>
                    <a:ext uri="{9D8B030D-6E8A-4147-A177-3AD203B41FA5}">
                      <a16:colId xmlns:a16="http://schemas.microsoft.com/office/drawing/2014/main" val="924765599"/>
                    </a:ext>
                  </a:extLst>
                </a:gridCol>
                <a:gridCol w="1953641">
                  <a:extLst>
                    <a:ext uri="{9D8B030D-6E8A-4147-A177-3AD203B41FA5}">
                      <a16:colId xmlns:a16="http://schemas.microsoft.com/office/drawing/2014/main" val="359553626"/>
                    </a:ext>
                  </a:extLst>
                </a:gridCol>
                <a:gridCol w="2835549">
                  <a:extLst>
                    <a:ext uri="{9D8B030D-6E8A-4147-A177-3AD203B41FA5}">
                      <a16:colId xmlns:a16="http://schemas.microsoft.com/office/drawing/2014/main" val="2709894632"/>
                    </a:ext>
                  </a:extLst>
                </a:gridCol>
              </a:tblGrid>
              <a:tr h="855274">
                <a:tc>
                  <a:txBody>
                    <a:bodyPr/>
                    <a:lstStyle/>
                    <a:p>
                      <a:pPr lvl="0" algn="ctr"/>
                      <a:r>
                        <a:rPr lang="de-DE" sz="1800" dirty="0" err="1"/>
                        <a:t>Ereigniss</a:t>
                      </a:r>
                      <a:endParaRPr lang="de-DE" sz="1800" dirty="0"/>
                    </a:p>
                    <a:p>
                      <a:pPr lvl="0" algn="ctr"/>
                      <a:r>
                        <a:rPr lang="de-DE" sz="1800" dirty="0" err="1"/>
                        <a:t>evento</a:t>
                      </a:r>
                      <a:endParaRPr lang="de-D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sz="1800" dirty="0"/>
                        <a:t>Jahr</a:t>
                      </a:r>
                    </a:p>
                    <a:p>
                      <a:pPr lvl="0" algn="ctr"/>
                      <a:r>
                        <a:rPr lang="de-DE" sz="1800" dirty="0"/>
                        <a:t>anno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sz="1800" dirty="0"/>
                        <a:t>Besch. Holzmenge</a:t>
                      </a:r>
                    </a:p>
                    <a:p>
                      <a:pPr lvl="0" algn="ctr"/>
                      <a:r>
                        <a:rPr lang="de-DE" sz="1800" dirty="0" err="1"/>
                        <a:t>massa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 err="1"/>
                        <a:t>colpita</a:t>
                      </a:r>
                      <a:endParaRPr lang="de-D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sz="1800" dirty="0"/>
                        <a:t>Aufgearbeitete Holzmenge </a:t>
                      </a:r>
                      <a:r>
                        <a:rPr lang="de-DE" sz="1800" dirty="0" err="1"/>
                        <a:t>massa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 err="1"/>
                        <a:t>esboscata</a:t>
                      </a:r>
                      <a:endParaRPr lang="de-DE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271467"/>
                  </a:ext>
                </a:extLst>
              </a:tr>
              <a:tr h="612044">
                <a:tc>
                  <a:txBody>
                    <a:bodyPr/>
                    <a:lstStyle/>
                    <a:p>
                      <a:pPr lvl="0" algn="ctr"/>
                      <a:r>
                        <a:rPr lang="de-DE" sz="1800" dirty="0"/>
                        <a:t>Borkenkäfer</a:t>
                      </a:r>
                    </a:p>
                    <a:p>
                      <a:pPr lvl="0" algn="ctr"/>
                      <a:r>
                        <a:rPr lang="de-DE" sz="1800" dirty="0" err="1"/>
                        <a:t>bostrico</a:t>
                      </a:r>
                      <a:endParaRPr lang="de-D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sz="2400"/>
                        <a:t>2020/</a:t>
                      </a:r>
                    </a:p>
                    <a:p>
                      <a:pPr lvl="0" algn="ctr"/>
                      <a:r>
                        <a:rPr lang="de-DE" sz="240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ca. 3 Mil. m</a:t>
                      </a:r>
                      <a:r>
                        <a:rPr lang="de-DE" sz="24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0,5 Mil. m</a:t>
                      </a:r>
                      <a:r>
                        <a:rPr lang="de-DE" sz="24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272013"/>
                  </a:ext>
                </a:extLst>
              </a:tr>
              <a:tr h="612044">
                <a:tc>
                  <a:txBody>
                    <a:bodyPr/>
                    <a:lstStyle/>
                    <a:p>
                      <a:pPr lvl="0" algn="ctr"/>
                      <a:r>
                        <a:rPr lang="de-DE" sz="1800" dirty="0"/>
                        <a:t>Borkenkäfer</a:t>
                      </a:r>
                    </a:p>
                    <a:p>
                      <a:pPr lvl="0" algn="ctr"/>
                      <a:r>
                        <a:rPr lang="de-DE" sz="1800" dirty="0" err="1"/>
                        <a:t>bostrico</a:t>
                      </a:r>
                      <a:endParaRPr lang="de-D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sz="24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ca. 2 Mil. m</a:t>
                      </a:r>
                      <a:r>
                        <a:rPr lang="de-DE" sz="24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Mil. m</a:t>
                      </a:r>
                      <a:r>
                        <a:rPr lang="de-DE" sz="24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8643773"/>
                  </a:ext>
                </a:extLst>
              </a:tr>
              <a:tr h="577461">
                <a:tc>
                  <a:txBody>
                    <a:bodyPr/>
                    <a:lstStyle/>
                    <a:p>
                      <a:pPr lvl="0" algn="ctr"/>
                      <a:r>
                        <a:rPr lang="de-DE" sz="2400" b="1" dirty="0"/>
                        <a:t>tot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endParaRPr lang="de-D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sz="2400" b="1" dirty="0"/>
                        <a:t>ca. 5 Mil. m</a:t>
                      </a:r>
                      <a:r>
                        <a:rPr lang="de-DE" sz="2400" b="1" baseline="30000" dirty="0"/>
                        <a:t>3</a:t>
                      </a:r>
                      <a:endParaRPr lang="de-D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sz="2400" b="1" dirty="0"/>
                        <a:t>1,5 Mil. m</a:t>
                      </a:r>
                      <a:r>
                        <a:rPr lang="de-DE" sz="2400" b="1" baseline="30000" dirty="0"/>
                        <a:t>3</a:t>
                      </a:r>
                      <a:endParaRPr lang="de-DE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06165"/>
                  </a:ext>
                </a:extLst>
              </a:tr>
            </a:tbl>
          </a:graphicData>
        </a:graphic>
      </p:graphicFrame>
      <p:sp>
        <p:nvSpPr>
          <p:cNvPr id="3" name="Titolo 2">
            <a:extLst>
              <a:ext uri="{FF2B5EF4-FFF2-40B4-BE49-F238E27FC236}">
                <a16:creationId xmlns:a16="http://schemas.microsoft.com/office/drawing/2014/main" id="{AE8B1190-B24E-6A35-CB43-5516245925D0}"/>
              </a:ext>
            </a:extLst>
          </p:cNvPr>
          <p:cNvSpPr txBox="1"/>
          <p:nvPr/>
        </p:nvSpPr>
        <p:spPr>
          <a:xfrm>
            <a:off x="180975" y="5168242"/>
            <a:ext cx="4997607" cy="1689758"/>
          </a:xfrm>
          <a:prstGeom prst="rect">
            <a:avLst/>
          </a:prstGeom>
          <a:solidFill>
            <a:srgbClr val="F8F8F8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i="0" u="none" strike="noStrike" kern="1200" cap="none" spc="0" baseline="0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alibri Light"/>
                <a:ea typeface="Microsoft YaHei" pitchFamily="2"/>
                <a:cs typeface="Mangal" pitchFamily="2"/>
              </a:rPr>
              <a:t>Von den 5 </a:t>
            </a:r>
            <a:r>
              <a:rPr lang="de-DE" sz="2400" kern="1200" dirty="0">
                <a:solidFill>
                  <a:srgbClr val="FF0000"/>
                </a:solidFill>
              </a:rPr>
              <a:t>Mil. m</a:t>
            </a:r>
            <a:r>
              <a:rPr lang="de-DE" sz="2400" kern="1200" baseline="30000" dirty="0">
                <a:solidFill>
                  <a:srgbClr val="FF0000"/>
                </a:solidFill>
              </a:rPr>
              <a:t>3 </a:t>
            </a:r>
            <a:r>
              <a:rPr lang="de-DE" sz="2400" b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Käferholz/               dei 5 Mil. m</a:t>
            </a:r>
            <a:r>
              <a:rPr lang="de-DE" sz="2400" b="1" baseline="30000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3</a:t>
            </a:r>
            <a:r>
              <a:rPr lang="de-DE" sz="2400" b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  di </a:t>
            </a:r>
            <a:r>
              <a:rPr lang="de-DE" sz="2400" b="1" dirty="0" err="1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legname</a:t>
            </a:r>
            <a:r>
              <a:rPr lang="de-DE" sz="2400" b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 </a:t>
            </a:r>
            <a:r>
              <a:rPr lang="de-DE" sz="2400" b="1" dirty="0" err="1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bostricato</a:t>
            </a:r>
            <a:r>
              <a:rPr lang="de-DE" sz="2400" b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:</a:t>
            </a:r>
            <a:endParaRPr lang="de-DE" sz="2400" b="1" i="0" u="none" strike="noStrike" kern="1200" cap="none" spc="0" baseline="0" dirty="0">
              <a:solidFill>
                <a:srgbClr val="FF0000"/>
              </a:solidFill>
              <a:highlight>
                <a:scrgbClr r="0" g="0" b="0">
                  <a:alpha val="0"/>
                </a:scrgbClr>
              </a:highlight>
              <a:uFillTx/>
              <a:latin typeface="Calibri Light"/>
              <a:ea typeface="Microsoft YaHei" pitchFamily="2"/>
              <a:cs typeface="Mangal" pitchFamily="2"/>
            </a:endParaRPr>
          </a:p>
          <a:p>
            <a:pPr marL="285750" marR="0" lvl="0" indent="-28575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c</a:t>
            </a:r>
            <a:r>
              <a:rPr lang="de-DE" sz="2400" b="1" i="0" u="none" strike="noStrike" kern="1200" cap="none" spc="0" baseline="0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alibri Light"/>
                <a:ea typeface="Microsoft YaHei" pitchFamily="2"/>
                <a:cs typeface="Mangal" pitchFamily="2"/>
              </a:rPr>
              <a:t>a. 1/3 nicht im SW/BP</a:t>
            </a:r>
          </a:p>
          <a:p>
            <a:pPr marL="285750" marR="0" lvl="0" indent="-28575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i="0" u="none" strike="noStrike" kern="1200" cap="none" spc="0" baseline="0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alibri Light"/>
                <a:ea typeface="Microsoft YaHei" pitchFamily="2"/>
                <a:cs typeface="Mangal" pitchFamily="2"/>
              </a:rPr>
              <a:t> </a:t>
            </a:r>
            <a:r>
              <a:rPr lang="de-DE" sz="2400" b="1" kern="0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c</a:t>
            </a:r>
            <a:r>
              <a:rPr lang="de-DE" sz="2400" b="1" i="0" u="none" strike="noStrike" kern="1200" cap="none" spc="0" baseline="0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alibri Light"/>
                <a:ea typeface="Microsoft YaHei" pitchFamily="2"/>
                <a:cs typeface="Mangal" pitchFamily="2"/>
              </a:rPr>
              <a:t>a. 1/3 im SSW/BPFA</a:t>
            </a:r>
          </a:p>
          <a:p>
            <a:pPr marL="285750" marR="0" lvl="0" indent="-28575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c</a:t>
            </a:r>
            <a:r>
              <a:rPr lang="de-DE" sz="2400" b="1" i="0" u="none" strike="noStrike" kern="1200" cap="none" spc="0" baseline="0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alibri Light"/>
                <a:ea typeface="Microsoft YaHei" pitchFamily="2"/>
                <a:cs typeface="Mangal" pitchFamily="2"/>
              </a:rPr>
              <a:t>a. 1/3 im OSW/BPFE</a:t>
            </a:r>
          </a:p>
        </p:txBody>
      </p:sp>
      <p:sp>
        <p:nvSpPr>
          <p:cNvPr id="5" name="Titolo 2">
            <a:extLst>
              <a:ext uri="{FF2B5EF4-FFF2-40B4-BE49-F238E27FC236}">
                <a16:creationId xmlns:a16="http://schemas.microsoft.com/office/drawing/2014/main" id="{90A51ED0-6C8C-D65D-6A9A-E3D782E9E9B5}"/>
              </a:ext>
            </a:extLst>
          </p:cNvPr>
          <p:cNvSpPr txBox="1"/>
          <p:nvPr/>
        </p:nvSpPr>
        <p:spPr>
          <a:xfrm>
            <a:off x="5447618" y="5287844"/>
            <a:ext cx="4616490" cy="665013"/>
          </a:xfrm>
          <a:prstGeom prst="rect">
            <a:avLst/>
          </a:prstGeom>
          <a:solidFill>
            <a:srgbClr val="F8F8F8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c</a:t>
            </a:r>
            <a:r>
              <a:rPr lang="de-DE" sz="2400" b="1" i="0" u="none" strike="noStrike" kern="1200" cap="none" spc="0" baseline="0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alibri Light"/>
                <a:ea typeface="Microsoft YaHei" pitchFamily="2"/>
                <a:cs typeface="Mangal" pitchFamily="2"/>
              </a:rPr>
              <a:t>a. 3,5 M </a:t>
            </a:r>
            <a:r>
              <a:rPr lang="de-DE" sz="2400" b="1" i="0" u="none" strike="noStrike" kern="1200" cap="none" spc="0" baseline="0" dirty="0" err="1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alibri Light"/>
                <a:ea typeface="Microsoft YaHei" pitchFamily="2"/>
                <a:cs typeface="Mangal" pitchFamily="2"/>
              </a:rPr>
              <a:t>Vfm</a:t>
            </a:r>
            <a:r>
              <a:rPr lang="de-DE" sz="2400" b="1" i="0" u="none" strike="noStrike" kern="1200" cap="none" spc="0" baseline="0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alibri Light"/>
                <a:ea typeface="Microsoft YaHei" pitchFamily="2"/>
                <a:cs typeface="Mangal" pitchFamily="2"/>
              </a:rPr>
              <a:t> stehen im Wald!</a:t>
            </a: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ca. 3,5 mil. m</a:t>
            </a:r>
            <a:r>
              <a:rPr lang="de-DE" sz="2400" b="1" baseline="30000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3</a:t>
            </a:r>
            <a:r>
              <a:rPr lang="de-DE" sz="2400" b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 </a:t>
            </a:r>
            <a:r>
              <a:rPr lang="de-DE" sz="2400" b="1" dirty="0" err="1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stanno</a:t>
            </a:r>
            <a:r>
              <a:rPr lang="de-DE" sz="2400" b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 </a:t>
            </a:r>
            <a:r>
              <a:rPr lang="de-DE" sz="2400" b="1" dirty="0" err="1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nei</a:t>
            </a:r>
            <a:r>
              <a:rPr lang="de-DE" sz="2400" b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 </a:t>
            </a:r>
            <a:r>
              <a:rPr lang="de-DE" sz="2400" b="1" dirty="0" err="1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Calibri Light"/>
                <a:ea typeface="Microsoft YaHei" pitchFamily="2"/>
                <a:cs typeface="Mangal" pitchFamily="2"/>
              </a:rPr>
              <a:t>boschi</a:t>
            </a:r>
            <a:endParaRPr lang="de-DE" sz="2000" b="1" i="0" u="none" strike="noStrike" kern="1200" cap="none" spc="0" baseline="0" dirty="0">
              <a:solidFill>
                <a:srgbClr val="FF0000"/>
              </a:solidFill>
              <a:highlight>
                <a:scrgbClr r="0" g="0" b="0">
                  <a:alpha val="0"/>
                </a:scrgbClr>
              </a:highlight>
              <a:uFillTx/>
              <a:latin typeface="Calibri Light"/>
              <a:ea typeface="Microsoft YaHei" pitchFamily="2"/>
              <a:cs typeface="Mangal" pitchFamily="2"/>
            </a:endParaRPr>
          </a:p>
        </p:txBody>
      </p:sp>
      <p:sp>
        <p:nvSpPr>
          <p:cNvPr id="14" name="Titolo 2">
            <a:extLst>
              <a:ext uri="{FF2B5EF4-FFF2-40B4-BE49-F238E27FC236}">
                <a16:creationId xmlns:a16="http://schemas.microsoft.com/office/drawing/2014/main" id="{547F9839-DB1B-785A-BC7C-86C96C606687}"/>
              </a:ext>
            </a:extLst>
          </p:cNvPr>
          <p:cNvSpPr txBox="1"/>
          <p:nvPr/>
        </p:nvSpPr>
        <p:spPr>
          <a:xfrm>
            <a:off x="1995323" y="775443"/>
            <a:ext cx="6367140" cy="9646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Provvigione</a:t>
            </a: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Alto-Adige / Holzvorrat Südtirol</a:t>
            </a: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116.000.000 Fm/mc (INFC 2015) </a:t>
            </a:r>
          </a:p>
        </p:txBody>
      </p:sp>
      <p:pic>
        <p:nvPicPr>
          <p:cNvPr id="6" name="Grafik 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516950A5-99A9-51BD-5B85-B438ABCE24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074" y="6173361"/>
            <a:ext cx="1772239" cy="344448"/>
          </a:xfrm>
          <a:prstGeom prst="rect">
            <a:avLst/>
          </a:prstGeom>
        </p:spPr>
      </p:pic>
      <p:sp>
        <p:nvSpPr>
          <p:cNvPr id="7" name="Text Box 16">
            <a:extLst>
              <a:ext uri="{FF2B5EF4-FFF2-40B4-BE49-F238E27FC236}">
                <a16:creationId xmlns:a16="http://schemas.microsoft.com/office/drawing/2014/main" id="{9F35D979-9160-EF5D-B711-C7D9CE8A3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6248" y="6544025"/>
            <a:ext cx="1700265" cy="40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>
                <a:latin typeface="Arial" panose="020B0604020202020204" pitchFamily="34" charset="0"/>
              </a:rPr>
              <a:t>Abteilung Forstdienst</a:t>
            </a:r>
          </a:p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 err="1">
                <a:latin typeface="Arial" panose="020B0604020202020204" pitchFamily="34" charset="0"/>
              </a:rPr>
              <a:t>Ripartizione</a:t>
            </a:r>
            <a:r>
              <a:rPr lang="de-DE" altLang="de-DE" sz="800" b="1" dirty="0">
                <a:latin typeface="Arial" panose="020B0604020202020204" pitchFamily="34" charset="0"/>
              </a:rPr>
              <a:t> </a:t>
            </a:r>
            <a:r>
              <a:rPr lang="de-DE" altLang="de-DE" sz="800" b="1" dirty="0" err="1">
                <a:latin typeface="Arial" panose="020B0604020202020204" pitchFamily="34" charset="0"/>
              </a:rPr>
              <a:t>Servizio</a:t>
            </a:r>
            <a:r>
              <a:rPr lang="de-DE" altLang="de-DE" sz="800" b="1" dirty="0">
                <a:latin typeface="Arial" panose="020B0604020202020204" pitchFamily="34" charset="0"/>
              </a:rPr>
              <a:t> Forestale</a:t>
            </a:r>
            <a:endParaRPr lang="it-IT" altLang="de-DE" sz="800" dirty="0">
              <a:latin typeface="Arial" panose="020B0604020202020204" pitchFamily="34" charset="0"/>
            </a:endParaRPr>
          </a:p>
        </p:txBody>
      </p:sp>
      <p:pic>
        <p:nvPicPr>
          <p:cNvPr id="8" name="Picture 36" descr="Logo_farbig_klein">
            <a:extLst>
              <a:ext uri="{FF2B5EF4-FFF2-40B4-BE49-F238E27FC236}">
                <a16:creationId xmlns:a16="http://schemas.microsoft.com/office/drawing/2014/main" id="{AD546DED-B7F1-DEB9-1C2E-416DDAABB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074" y="6563231"/>
            <a:ext cx="367803" cy="36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97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10" descr="Ein Bild, das draußen, Gras, Himmel, Landschaft enthält.&#10;&#10;Automatisch generierte Beschreibung">
            <a:extLst>
              <a:ext uri="{FF2B5EF4-FFF2-40B4-BE49-F238E27FC236}">
                <a16:creationId xmlns:a16="http://schemas.microsoft.com/office/drawing/2014/main" id="{444BC5DD-D403-3795-2E79-0A0A450588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7" t="15926" r="4349" b="11684"/>
          <a:stretch/>
        </p:blipFill>
        <p:spPr>
          <a:xfrm>
            <a:off x="-88061" y="0"/>
            <a:ext cx="12324574" cy="695306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C130E67-5119-84F7-A58F-5F3AEE508C30}"/>
              </a:ext>
            </a:extLst>
          </p:cNvPr>
          <p:cNvSpPr txBox="1"/>
          <p:nvPr/>
        </p:nvSpPr>
        <p:spPr>
          <a:xfrm>
            <a:off x="2552735" y="92576"/>
            <a:ext cx="7270916" cy="713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de-DE" sz="30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Situationsbericht – </a:t>
            </a:r>
            <a:r>
              <a:rPr lang="de-DE" sz="3000" b="1" dirty="0" err="1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stato</a:t>
            </a:r>
            <a:r>
              <a:rPr lang="de-DE" sz="30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della </a:t>
            </a:r>
            <a:r>
              <a:rPr lang="de-DE" sz="3000" b="1" dirty="0" err="1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situazione</a:t>
            </a:r>
            <a:endParaRPr lang="de-DE" sz="30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CCCFEFF3-3D98-5763-A4C9-B5F8E4C4D198}"/>
              </a:ext>
            </a:extLst>
          </p:cNvPr>
          <p:cNvSpPr txBox="1"/>
          <p:nvPr/>
        </p:nvSpPr>
        <p:spPr>
          <a:xfrm>
            <a:off x="2648794" y="691135"/>
            <a:ext cx="7175619" cy="7132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50000"/>
              </a:lnSpc>
              <a:spcAft>
                <a:spcPts val="800"/>
              </a:spcAft>
              <a:defRPr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it-IT" dirty="0">
                <a:solidFill>
                  <a:srgbClr val="F8F8F8"/>
                </a:solidFill>
              </a:rPr>
              <a:t>Strategie - strategia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B2C21A70-39F6-4BE1-A5D3-FC1E28412807}"/>
              </a:ext>
            </a:extLst>
          </p:cNvPr>
          <p:cNvSpPr/>
          <p:nvPr/>
        </p:nvSpPr>
        <p:spPr>
          <a:xfrm>
            <a:off x="-1" y="1600202"/>
            <a:ext cx="5648325" cy="54322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Kartierung der Borkenkäfer-Flächen über Fernerkundungsdaten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Priorisierung und situationsbezogenes Abwägen der notwendigen Maßnahmen</a:t>
            </a:r>
            <a:r>
              <a:rPr lang="de-DE" sz="19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pPr marL="742950" lvl="1" indent="-285750">
              <a:buFontTx/>
              <a:buChar char="-"/>
            </a:pP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im Objektschutzwald (OSW)</a:t>
            </a:r>
          </a:p>
          <a:p>
            <a:pPr marL="742950" lvl="1" indent="-285750">
              <a:buFontTx/>
              <a:buChar char="-"/>
            </a:pP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im Standortsschutzwald (SSW)</a:t>
            </a:r>
          </a:p>
          <a:p>
            <a:pPr marL="742950" lvl="1" indent="-285750">
              <a:buFontTx/>
              <a:buChar char="-"/>
            </a:pP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auf übrigen Waldflächen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Weiterführung des Monitorings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Direkte Miteinbeziehung der Waldeigentümer und Forstunternehmen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Schwerpunkt auf Schutzwaldflächen auch mit Arbeiten in Regie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Aufforstungen mit Baumartenwahl gemäß Waldtypisierung Südtirol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Kurzfristige Wiederbewaldung über „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Vorwald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“ durch Pionierbaumarten wie Birke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Koppelung von Aufforstungen mit temporären Verbauungen</a:t>
            </a:r>
          </a:p>
        </p:txBody>
      </p:sp>
      <p:pic>
        <p:nvPicPr>
          <p:cNvPr id="7" name="Grafik 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991A107D-2BE6-A21F-75D3-9ADAF22AE8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274" y="6210285"/>
            <a:ext cx="1772239" cy="344448"/>
          </a:xfrm>
          <a:prstGeom prst="rect">
            <a:avLst/>
          </a:prstGeom>
        </p:spPr>
      </p:pic>
      <p:sp>
        <p:nvSpPr>
          <p:cNvPr id="8" name="Text Box 16">
            <a:extLst>
              <a:ext uri="{FF2B5EF4-FFF2-40B4-BE49-F238E27FC236}">
                <a16:creationId xmlns:a16="http://schemas.microsoft.com/office/drawing/2014/main" id="{88A9706C-711D-EC1F-5046-8F37E02C3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5714" y="6544025"/>
            <a:ext cx="1310799" cy="40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>
                <a:latin typeface="Arial" panose="020B0604020202020204" pitchFamily="34" charset="0"/>
              </a:rPr>
              <a:t>Abteilung Forstdienst</a:t>
            </a:r>
          </a:p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 err="1">
                <a:latin typeface="Arial" panose="020B0604020202020204" pitchFamily="34" charset="0"/>
              </a:rPr>
              <a:t>Ripartizione</a:t>
            </a:r>
            <a:r>
              <a:rPr lang="de-DE" altLang="de-DE" sz="800" b="1" dirty="0">
                <a:latin typeface="Arial" panose="020B0604020202020204" pitchFamily="34" charset="0"/>
              </a:rPr>
              <a:t> Foreste</a:t>
            </a:r>
            <a:endParaRPr lang="it-IT" altLang="de-DE" sz="800" dirty="0">
              <a:latin typeface="Arial" panose="020B0604020202020204" pitchFamily="34" charset="0"/>
            </a:endParaRPr>
          </a:p>
        </p:txBody>
      </p:sp>
      <p:pic>
        <p:nvPicPr>
          <p:cNvPr id="9" name="Picture 36" descr="Logo_farbig_klein">
            <a:extLst>
              <a:ext uri="{FF2B5EF4-FFF2-40B4-BE49-F238E27FC236}">
                <a16:creationId xmlns:a16="http://schemas.microsoft.com/office/drawing/2014/main" id="{E91383E3-4C06-6999-9BAB-1E323B8A8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911" y="6585258"/>
            <a:ext cx="367803" cy="36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B8658831-FD3F-4E90-839A-FAC253FA2CE1}"/>
              </a:ext>
            </a:extLst>
          </p:cNvPr>
          <p:cNvSpPr/>
          <p:nvPr/>
        </p:nvSpPr>
        <p:spPr>
          <a:xfrm>
            <a:off x="6096000" y="1600201"/>
            <a:ext cx="6140513" cy="54322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cartografare le superfici colpite da bostrico con dati provenienti dal telerilevamento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definizione delle priorità e v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alutazione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seconda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delle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situazioni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delle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misure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necessarie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pPr marL="742950" lvl="1" indent="-285750">
              <a:buFontTx/>
              <a:buChar char="-"/>
            </a:pP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nel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bosco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con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funzione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eteroprottettiva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(BPFE)</a:t>
            </a:r>
          </a:p>
          <a:p>
            <a:pPr marL="742950" lvl="1" indent="-285750">
              <a:buFontTx/>
              <a:buChar char="-"/>
            </a:pP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nel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bosco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con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funzione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autoprotettiva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(BPFA)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su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superfici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forestali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residui</a:t>
            </a:r>
            <a:endParaRPr lang="it-IT" sz="1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prosecuzione del monitoraggio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Coinvolgimento diretto di proprietari boschivi e imprese boschive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Principalmente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su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superfici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con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funzione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protettiva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anche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tramite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lavori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regia</a:t>
            </a:r>
            <a:endParaRPr lang="de-DE" sz="1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Rimboschimenti con s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celta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delle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piantine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forestali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base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alle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tipologie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forestali</a:t>
            </a:r>
            <a:endParaRPr lang="de-DE" sz="1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Immediato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rimboschimento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con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bosco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„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pioniero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“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con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specie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arboree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come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betulla</a:t>
            </a:r>
            <a:endParaRPr lang="de-DE" sz="1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Combinazione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di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rimboschimenti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con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costruzioni</a:t>
            </a:r>
            <a:r>
              <a:rPr lang="de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temporanee</a:t>
            </a:r>
            <a:endParaRPr lang="de-DE" sz="1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05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0" descr="Ein Bild, das draußen, Gras, Himmel, Landschaft enthält.&#10;&#10;Automatisch generierte Beschreibung">
            <a:extLst>
              <a:ext uri="{FF2B5EF4-FFF2-40B4-BE49-F238E27FC236}">
                <a16:creationId xmlns:a16="http://schemas.microsoft.com/office/drawing/2014/main" id="{9B985039-6A54-B1BB-56D1-B6FD2FF13B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7" t="15926" r="4349" b="11684"/>
          <a:stretch/>
        </p:blipFill>
        <p:spPr>
          <a:xfrm>
            <a:off x="-66287" y="0"/>
            <a:ext cx="12324574" cy="695306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6DF3478-090C-B989-302E-FBD7BF975010}"/>
              </a:ext>
            </a:extLst>
          </p:cNvPr>
          <p:cNvSpPr txBox="1"/>
          <p:nvPr/>
        </p:nvSpPr>
        <p:spPr>
          <a:xfrm>
            <a:off x="2705135" y="244976"/>
            <a:ext cx="7270916" cy="713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de-DE" sz="30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Situationsbericht – </a:t>
            </a:r>
            <a:r>
              <a:rPr lang="de-DE" sz="3000" b="1" dirty="0" err="1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stato</a:t>
            </a:r>
            <a:r>
              <a:rPr lang="de-DE" sz="30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della </a:t>
            </a:r>
            <a:r>
              <a:rPr lang="de-DE" sz="3000" b="1" dirty="0" err="1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situazione</a:t>
            </a:r>
            <a:endParaRPr lang="de-DE" sz="30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39B649D1-88F5-A5B4-E4C7-7E7805F1BC85}"/>
              </a:ext>
            </a:extLst>
          </p:cNvPr>
          <p:cNvSpPr txBox="1"/>
          <p:nvPr/>
        </p:nvSpPr>
        <p:spPr>
          <a:xfrm>
            <a:off x="2752783" y="686538"/>
            <a:ext cx="7175619" cy="7132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50000"/>
              </a:lnSpc>
              <a:spcAft>
                <a:spcPts val="800"/>
              </a:spcAft>
              <a:defRPr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it-IT" dirty="0">
                <a:solidFill>
                  <a:srgbClr val="F8F8F8"/>
                </a:solidFill>
              </a:rPr>
              <a:t>Strategie - strategia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8C32FC7-FE1C-D5E8-78B0-6CD00EDB3A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70" t="11751" r="31258" b="31035"/>
          <a:stretch/>
        </p:blipFill>
        <p:spPr>
          <a:xfrm>
            <a:off x="73654" y="1252128"/>
            <a:ext cx="4794576" cy="398982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98EA342-28A9-E642-B98C-D9A6779897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19" t="14258" r="31050" b="32409"/>
          <a:stretch/>
        </p:blipFill>
        <p:spPr>
          <a:xfrm>
            <a:off x="6817330" y="1291988"/>
            <a:ext cx="5292030" cy="421692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ED5722C-3242-1F9A-34DB-EBA99C4B41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613" t="15578" r="31298" b="31089"/>
          <a:stretch/>
        </p:blipFill>
        <p:spPr>
          <a:xfrm>
            <a:off x="4979404" y="2875849"/>
            <a:ext cx="4794576" cy="3889575"/>
          </a:xfrm>
          <a:prstGeom prst="rect">
            <a:avLst/>
          </a:prstGeom>
        </p:spPr>
      </p:pic>
      <p:sp>
        <p:nvSpPr>
          <p:cNvPr id="17" name="TextBox 2">
            <a:extLst>
              <a:ext uri="{FF2B5EF4-FFF2-40B4-BE49-F238E27FC236}">
                <a16:creationId xmlns:a16="http://schemas.microsoft.com/office/drawing/2014/main" id="{B17448DB-F9B9-46E4-4581-2B42B3E63043}"/>
              </a:ext>
            </a:extLst>
          </p:cNvPr>
          <p:cNvSpPr txBox="1"/>
          <p:nvPr/>
        </p:nvSpPr>
        <p:spPr>
          <a:xfrm>
            <a:off x="0" y="5276260"/>
            <a:ext cx="4796536" cy="7132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50000"/>
              </a:lnSpc>
              <a:spcAft>
                <a:spcPts val="800"/>
              </a:spcAft>
              <a:defRPr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it-IT" dirty="0" err="1">
                <a:solidFill>
                  <a:srgbClr val="F8F8F8"/>
                </a:solidFill>
              </a:rPr>
              <a:t>Waldbaulich</a:t>
            </a:r>
            <a:r>
              <a:rPr lang="it-IT" dirty="0">
                <a:solidFill>
                  <a:srgbClr val="F8F8F8"/>
                </a:solidFill>
              </a:rPr>
              <a:t> - selvicolturale</a:t>
            </a:r>
          </a:p>
        </p:txBody>
      </p:sp>
      <p:pic>
        <p:nvPicPr>
          <p:cNvPr id="5" name="Grafik 4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0BCE96A8-3100-367A-5138-891208CC34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5" y="85904"/>
            <a:ext cx="1772239" cy="344448"/>
          </a:xfrm>
          <a:prstGeom prst="rect">
            <a:avLst/>
          </a:prstGeom>
        </p:spPr>
      </p:pic>
      <p:sp>
        <p:nvSpPr>
          <p:cNvPr id="6" name="Text Box 16">
            <a:extLst>
              <a:ext uri="{FF2B5EF4-FFF2-40B4-BE49-F238E27FC236}">
                <a16:creationId xmlns:a16="http://schemas.microsoft.com/office/drawing/2014/main" id="{4C95A411-E249-AEDD-1987-9FEDD5077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898" y="422355"/>
            <a:ext cx="1677272" cy="40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>
                <a:latin typeface="Arial" panose="020B0604020202020204" pitchFamily="34" charset="0"/>
              </a:rPr>
              <a:t>Abteilung Forstdienst</a:t>
            </a:r>
          </a:p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 err="1">
                <a:latin typeface="Arial" panose="020B0604020202020204" pitchFamily="34" charset="0"/>
              </a:rPr>
              <a:t>Ripartizione</a:t>
            </a:r>
            <a:r>
              <a:rPr lang="de-DE" altLang="de-DE" sz="800" b="1" dirty="0">
                <a:latin typeface="Arial" panose="020B0604020202020204" pitchFamily="34" charset="0"/>
              </a:rPr>
              <a:t> </a:t>
            </a:r>
            <a:r>
              <a:rPr lang="de-DE" altLang="de-DE" sz="800" b="1" dirty="0" err="1">
                <a:latin typeface="Arial" panose="020B0604020202020204" pitchFamily="34" charset="0"/>
              </a:rPr>
              <a:t>Servizio</a:t>
            </a:r>
            <a:r>
              <a:rPr lang="de-DE" altLang="de-DE" sz="800" b="1" dirty="0">
                <a:latin typeface="Arial" panose="020B0604020202020204" pitchFamily="34" charset="0"/>
              </a:rPr>
              <a:t> Forestale</a:t>
            </a:r>
            <a:endParaRPr lang="it-IT" altLang="de-DE" sz="800" dirty="0">
              <a:latin typeface="Arial" panose="020B0604020202020204" pitchFamily="34" charset="0"/>
            </a:endParaRPr>
          </a:p>
        </p:txBody>
      </p:sp>
      <p:pic>
        <p:nvPicPr>
          <p:cNvPr id="8" name="Picture 36" descr="Logo_farbig_klein">
            <a:extLst>
              <a:ext uri="{FF2B5EF4-FFF2-40B4-BE49-F238E27FC236}">
                <a16:creationId xmlns:a16="http://schemas.microsoft.com/office/drawing/2014/main" id="{1EA1DD4F-A777-FA57-C3F6-3730CD642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5" y="466860"/>
            <a:ext cx="367803" cy="36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2">
            <a:extLst>
              <a:ext uri="{FF2B5EF4-FFF2-40B4-BE49-F238E27FC236}">
                <a16:creationId xmlns:a16="http://schemas.microsoft.com/office/drawing/2014/main" id="{E4A8CF32-4F5B-F6B7-4655-AF4CA0417875}"/>
              </a:ext>
            </a:extLst>
          </p:cNvPr>
          <p:cNvSpPr txBox="1"/>
          <p:nvPr/>
        </p:nvSpPr>
        <p:spPr>
          <a:xfrm>
            <a:off x="9341130" y="5422670"/>
            <a:ext cx="28835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50000"/>
              </a:lnSpc>
              <a:spcAft>
                <a:spcPts val="800"/>
              </a:spcAft>
              <a:defRPr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it-IT" dirty="0" err="1">
                <a:solidFill>
                  <a:srgbClr val="F8F8F8"/>
                </a:solidFill>
              </a:rPr>
              <a:t>Förderung</a:t>
            </a:r>
            <a:r>
              <a:rPr lang="it-IT" dirty="0">
                <a:solidFill>
                  <a:srgbClr val="F8F8F8"/>
                </a:solidFill>
              </a:rPr>
              <a:t> - contributi</a:t>
            </a:r>
          </a:p>
        </p:txBody>
      </p:sp>
    </p:spTree>
    <p:extLst>
      <p:ext uri="{BB962C8B-B14F-4D97-AF65-F5344CB8AC3E}">
        <p14:creationId xmlns:p14="http://schemas.microsoft.com/office/powerpoint/2010/main" val="302314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10" descr="Ein Bild, das draußen, Gras, Himmel, Landschaft enthält.&#10;&#10;Automatisch generierte Beschreibung">
            <a:extLst>
              <a:ext uri="{FF2B5EF4-FFF2-40B4-BE49-F238E27FC236}">
                <a16:creationId xmlns:a16="http://schemas.microsoft.com/office/drawing/2014/main" id="{388C9723-9FE7-46D7-39CB-49DCD69B68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7" t="15926" r="4349" b="11684"/>
          <a:stretch/>
        </p:blipFill>
        <p:spPr>
          <a:xfrm>
            <a:off x="-88061" y="0"/>
            <a:ext cx="12324574" cy="6953061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0EA6E25-A1CF-4F6C-9DBA-98699C26C43E}"/>
              </a:ext>
            </a:extLst>
          </p:cNvPr>
          <p:cNvSpPr txBox="1"/>
          <p:nvPr/>
        </p:nvSpPr>
        <p:spPr>
          <a:xfrm>
            <a:off x="769545" y="43089"/>
            <a:ext cx="10529180" cy="150836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50000"/>
              </a:lnSpc>
              <a:spcAft>
                <a:spcPts val="800"/>
              </a:spcAft>
              <a:defRPr sz="3000" b="1">
                <a:solidFill>
                  <a:srgbClr val="0B11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Was wurde bis heute gemacht? Cosa è </a:t>
            </a:r>
            <a:r>
              <a:rPr lang="de-DE" dirty="0" err="1">
                <a:solidFill>
                  <a:schemeClr val="bg1"/>
                </a:solidFill>
              </a:rPr>
              <a:t>stato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fatto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fino</a:t>
            </a:r>
            <a:r>
              <a:rPr lang="de-DE" dirty="0">
                <a:solidFill>
                  <a:schemeClr val="bg1"/>
                </a:solidFill>
              </a:rPr>
              <a:t> ad </a:t>
            </a:r>
            <a:r>
              <a:rPr lang="de-DE" dirty="0" err="1">
                <a:solidFill>
                  <a:schemeClr val="bg1"/>
                </a:solidFill>
              </a:rPr>
              <a:t>ora</a:t>
            </a:r>
            <a:r>
              <a:rPr lang="de-DE" dirty="0">
                <a:solidFill>
                  <a:schemeClr val="bg1"/>
                </a:solidFill>
              </a:rPr>
              <a:t>? </a:t>
            </a:r>
          </a:p>
          <a:p>
            <a:r>
              <a:rPr lang="de-DE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7FF89F7-E22E-91B0-C205-6F5C5B8F8D91}"/>
              </a:ext>
            </a:extLst>
          </p:cNvPr>
          <p:cNvSpPr txBox="1"/>
          <p:nvPr/>
        </p:nvSpPr>
        <p:spPr>
          <a:xfrm>
            <a:off x="-21775" y="971736"/>
            <a:ext cx="12258287" cy="182691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 unmittelbaren Einflussbereich von Infrastrukturen wird von Forstdienst-Seite bei Borkenkäfer-Befall aus sicherungstechnischen 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Gründen die Strategie ausgegeben, abgestorbene Bäume entnehmen zu lassen wie auch 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Querschlägerungen von Käferbäumen leicht schräg zum Hang samt hohem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Abstocken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vorzunehmen.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Nach Möglichkeit werden 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auch die Vorteile hinsichtlich der Entwicklung der natürlichen Feinde des Borkenkäfers sowie der Verjüngungsökologie a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bgestorbene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Bestandesgruppen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geeignetem Ausmaß belassen.</a:t>
            </a:r>
            <a:endParaRPr lang="de-D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24C3BD9-0CA9-C937-EBC2-2B8762EA0CB1}"/>
              </a:ext>
            </a:extLst>
          </p:cNvPr>
          <p:cNvSpPr txBox="1"/>
          <p:nvPr/>
        </p:nvSpPr>
        <p:spPr>
          <a:xfrm>
            <a:off x="-21774" y="2856927"/>
            <a:ext cx="12258286" cy="182691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Nella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diretta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zona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influenza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infrastrutture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Servizio Foreste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segue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causa di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ragioni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sicurezza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strategia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sgomberare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piante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morte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anche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lasciar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sul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posto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alberi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tagliati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modo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leggermente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trasversale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versante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combinazione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ceppaie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alte.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seconda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delle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possibilità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cerca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anche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sfruttare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vantaggi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dello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sviluppo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degli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antagonisti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naturali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bostrico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dell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´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ecologia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della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rinnovazione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lasciando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dei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gruppi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alberi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daneggiati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sul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posto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A413B478-AAD7-3E39-CC8C-BE5603618A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020" y="6195943"/>
            <a:ext cx="1772239" cy="344448"/>
          </a:xfrm>
          <a:prstGeom prst="rect">
            <a:avLst/>
          </a:prstGeom>
        </p:spPr>
      </p:pic>
      <p:sp>
        <p:nvSpPr>
          <p:cNvPr id="3" name="Text Box 16">
            <a:extLst>
              <a:ext uri="{FF2B5EF4-FFF2-40B4-BE49-F238E27FC236}">
                <a16:creationId xmlns:a16="http://schemas.microsoft.com/office/drawing/2014/main" id="{D4DD4203-B797-5717-0B8B-B74F8CD6F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8550" y="6526340"/>
            <a:ext cx="1717962" cy="40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>
                <a:latin typeface="Arial" panose="020B0604020202020204" pitchFamily="34" charset="0"/>
              </a:rPr>
              <a:t>Abteilung Forstdienst</a:t>
            </a:r>
          </a:p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 err="1">
                <a:latin typeface="Arial" panose="020B0604020202020204" pitchFamily="34" charset="0"/>
              </a:rPr>
              <a:t>Ripartizione</a:t>
            </a:r>
            <a:r>
              <a:rPr lang="de-DE" altLang="de-DE" sz="800" b="1" dirty="0">
                <a:latin typeface="Arial" panose="020B0604020202020204" pitchFamily="34" charset="0"/>
              </a:rPr>
              <a:t> </a:t>
            </a:r>
            <a:r>
              <a:rPr lang="de-DE" altLang="de-DE" sz="800" b="1" dirty="0" err="1">
                <a:latin typeface="Arial" panose="020B0604020202020204" pitchFamily="34" charset="0"/>
              </a:rPr>
              <a:t>Servizio</a:t>
            </a:r>
            <a:r>
              <a:rPr lang="de-DE" altLang="de-DE" sz="800" b="1" dirty="0">
                <a:latin typeface="Arial" panose="020B0604020202020204" pitchFamily="34" charset="0"/>
              </a:rPr>
              <a:t> Forestale</a:t>
            </a:r>
            <a:endParaRPr lang="it-IT" altLang="de-DE" sz="800" dirty="0">
              <a:latin typeface="Arial" panose="020B0604020202020204" pitchFamily="34" charset="0"/>
            </a:endParaRPr>
          </a:p>
        </p:txBody>
      </p:sp>
      <p:pic>
        <p:nvPicPr>
          <p:cNvPr id="4" name="Picture 36" descr="Logo_farbig_klein">
            <a:extLst>
              <a:ext uri="{FF2B5EF4-FFF2-40B4-BE49-F238E27FC236}">
                <a16:creationId xmlns:a16="http://schemas.microsoft.com/office/drawing/2014/main" id="{8DF8311C-95BF-9290-0FC4-738F454DF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020" y="6575607"/>
            <a:ext cx="367803" cy="36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0ED5B592-A2F0-C9BC-2608-AA899FCBC18B}"/>
              </a:ext>
            </a:extLst>
          </p:cNvPr>
          <p:cNvSpPr/>
          <p:nvPr/>
        </p:nvSpPr>
        <p:spPr>
          <a:xfrm>
            <a:off x="5069375" y="4846896"/>
            <a:ext cx="7167137" cy="120032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de-DE" sz="2400" b="1" dirty="0"/>
              <a:t>ca. 500 ha Objektschutzwald bergseitig bis 100 m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de-DE" sz="2400" b="1" dirty="0"/>
              <a:t>ca. 500 ha di </a:t>
            </a:r>
            <a:r>
              <a:rPr lang="de-DE" sz="2400" b="1" dirty="0" err="1"/>
              <a:t>bosco</a:t>
            </a:r>
            <a:r>
              <a:rPr lang="de-DE" sz="2400" b="1" dirty="0"/>
              <a:t> </a:t>
            </a:r>
            <a:r>
              <a:rPr lang="de-DE" sz="2400" b="1" dirty="0" err="1"/>
              <a:t>con</a:t>
            </a:r>
            <a:r>
              <a:rPr lang="de-DE" sz="2400" b="1" dirty="0"/>
              <a:t> </a:t>
            </a:r>
            <a:r>
              <a:rPr lang="de-DE" sz="2400" b="1" dirty="0" err="1"/>
              <a:t>funzione</a:t>
            </a:r>
            <a:r>
              <a:rPr lang="de-DE" sz="2400" b="1" dirty="0"/>
              <a:t> </a:t>
            </a:r>
            <a:r>
              <a:rPr lang="de-DE" sz="2400" b="1" dirty="0" err="1"/>
              <a:t>eteroprotettiva</a:t>
            </a:r>
            <a:r>
              <a:rPr lang="de-DE" sz="2400" b="1" dirty="0"/>
              <a:t> a </a:t>
            </a:r>
            <a:r>
              <a:rPr lang="de-DE" sz="2400" b="1" dirty="0" err="1"/>
              <a:t>monte</a:t>
            </a:r>
            <a:r>
              <a:rPr lang="de-DE" sz="2400" b="1" dirty="0"/>
              <a:t> </a:t>
            </a:r>
            <a:r>
              <a:rPr lang="de-DE" sz="2400" b="1" dirty="0" err="1"/>
              <a:t>fino</a:t>
            </a:r>
            <a:r>
              <a:rPr lang="de-DE" sz="2400" b="1" dirty="0"/>
              <a:t> a 100 m </a:t>
            </a:r>
            <a:endParaRPr lang="de-DE" sz="2400" b="1" u="sng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72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10" descr="Ein Bild, das draußen, Gras, Himmel, Landschaft enthält.&#10;&#10;Automatisch generierte Beschreibung">
            <a:extLst>
              <a:ext uri="{FF2B5EF4-FFF2-40B4-BE49-F238E27FC236}">
                <a16:creationId xmlns:a16="http://schemas.microsoft.com/office/drawing/2014/main" id="{E1D274EB-0AFA-2151-9082-2F615A1A0A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7" t="15926" r="4349" b="11684"/>
          <a:stretch/>
        </p:blipFill>
        <p:spPr>
          <a:xfrm>
            <a:off x="-128152" y="-94253"/>
            <a:ext cx="12324574" cy="69530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2C21A70-39F6-4BE1-A5D3-FC1E28412807}"/>
              </a:ext>
            </a:extLst>
          </p:cNvPr>
          <p:cNvSpPr/>
          <p:nvPr/>
        </p:nvSpPr>
        <p:spPr>
          <a:xfrm>
            <a:off x="3904861" y="907949"/>
            <a:ext cx="3671595" cy="461665"/>
          </a:xfrm>
          <a:prstGeom prst="rect">
            <a:avLst/>
          </a:prstGeom>
          <a:pattFill prst="pct40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Beiträge </a:t>
            </a:r>
            <a:r>
              <a:rPr lang="de-DE" sz="24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contributi</a:t>
            </a:r>
            <a:endParaRPr lang="de-DE" sz="2400" b="1" dirty="0"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0EA6E25-A1CF-4F6C-9DBA-98699C26C43E}"/>
              </a:ext>
            </a:extLst>
          </p:cNvPr>
          <p:cNvSpPr txBox="1"/>
          <p:nvPr/>
        </p:nvSpPr>
        <p:spPr>
          <a:xfrm>
            <a:off x="769545" y="43089"/>
            <a:ext cx="10529180" cy="150836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50000"/>
              </a:lnSpc>
              <a:spcAft>
                <a:spcPts val="800"/>
              </a:spcAft>
              <a:defRPr sz="3000" b="1">
                <a:solidFill>
                  <a:srgbClr val="0B11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Was wurde bis heute gemacht? Cosa è </a:t>
            </a:r>
            <a:r>
              <a:rPr lang="de-DE" dirty="0" err="1">
                <a:solidFill>
                  <a:schemeClr val="bg1"/>
                </a:solidFill>
              </a:rPr>
              <a:t>stato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fatto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fino</a:t>
            </a:r>
            <a:r>
              <a:rPr lang="de-DE" dirty="0">
                <a:solidFill>
                  <a:schemeClr val="bg1"/>
                </a:solidFill>
              </a:rPr>
              <a:t> ad </a:t>
            </a:r>
            <a:r>
              <a:rPr lang="de-DE" dirty="0" err="1">
                <a:solidFill>
                  <a:schemeClr val="bg1"/>
                </a:solidFill>
              </a:rPr>
              <a:t>ora</a:t>
            </a:r>
            <a:r>
              <a:rPr lang="de-DE" dirty="0">
                <a:solidFill>
                  <a:schemeClr val="bg1"/>
                </a:solidFill>
              </a:rPr>
              <a:t>? </a:t>
            </a:r>
          </a:p>
          <a:p>
            <a:r>
              <a:rPr lang="de-DE" dirty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1FAF1734-5895-D4BD-EA17-0A0DE303ED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6662056"/>
              </p:ext>
            </p:extLst>
          </p:nvPr>
        </p:nvGraphicFramePr>
        <p:xfrm>
          <a:off x="183084" y="1551451"/>
          <a:ext cx="9064028" cy="528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3838471" imgH="2238280" progId="Excel.Sheet.12">
                  <p:embed/>
                </p:oleObj>
              </mc:Choice>
              <mc:Fallback>
                <p:oleObj name="Worksheet" r:id="rId3" imgW="3838471" imgH="22382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3084" y="1551451"/>
                        <a:ext cx="9064028" cy="5285475"/>
                      </a:xfrm>
                      <a:prstGeom prst="rect">
                        <a:avLst/>
                      </a:prstGeom>
                      <a:solidFill>
                        <a:srgbClr val="F8F8F8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fik 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6144E5D7-92F4-1D1F-3A92-5E971779C0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089" y="6036624"/>
            <a:ext cx="1772239" cy="344448"/>
          </a:xfrm>
          <a:prstGeom prst="rect">
            <a:avLst/>
          </a:prstGeom>
        </p:spPr>
      </p:pic>
      <p:sp>
        <p:nvSpPr>
          <p:cNvPr id="6" name="Text Box 16">
            <a:extLst>
              <a:ext uri="{FF2B5EF4-FFF2-40B4-BE49-F238E27FC236}">
                <a16:creationId xmlns:a16="http://schemas.microsoft.com/office/drawing/2014/main" id="{D0CAA634-9D4A-CC38-166A-ECDB3C149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9651" y="6415826"/>
            <a:ext cx="1732349" cy="40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>
                <a:latin typeface="Arial" panose="020B0604020202020204" pitchFamily="34" charset="0"/>
              </a:rPr>
              <a:t>Abteilung Forstdienst</a:t>
            </a:r>
          </a:p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 err="1">
                <a:latin typeface="Arial" panose="020B0604020202020204" pitchFamily="34" charset="0"/>
              </a:rPr>
              <a:t>Ripartizione</a:t>
            </a:r>
            <a:r>
              <a:rPr lang="de-DE" altLang="de-DE" sz="800" b="1" dirty="0">
                <a:latin typeface="Arial" panose="020B0604020202020204" pitchFamily="34" charset="0"/>
              </a:rPr>
              <a:t> </a:t>
            </a:r>
            <a:r>
              <a:rPr lang="de-DE" altLang="de-DE" sz="800" b="1" dirty="0" err="1">
                <a:latin typeface="Arial" panose="020B0604020202020204" pitchFamily="34" charset="0"/>
              </a:rPr>
              <a:t>Servizio</a:t>
            </a:r>
            <a:r>
              <a:rPr lang="de-DE" altLang="de-DE" sz="800" b="1" dirty="0">
                <a:latin typeface="Arial" panose="020B0604020202020204" pitchFamily="34" charset="0"/>
              </a:rPr>
              <a:t> Forestale</a:t>
            </a:r>
            <a:endParaRPr lang="it-IT" altLang="de-DE" sz="800" dirty="0">
              <a:latin typeface="Arial" panose="020B0604020202020204" pitchFamily="34" charset="0"/>
            </a:endParaRPr>
          </a:p>
        </p:txBody>
      </p:sp>
      <p:pic>
        <p:nvPicPr>
          <p:cNvPr id="7" name="Picture 36" descr="Logo_farbig_klein">
            <a:extLst>
              <a:ext uri="{FF2B5EF4-FFF2-40B4-BE49-F238E27FC236}">
                <a16:creationId xmlns:a16="http://schemas.microsoft.com/office/drawing/2014/main" id="{B7C48BAE-9859-A076-A3E4-7E6391548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089" y="6447108"/>
            <a:ext cx="367803" cy="36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E74A1C6E-8793-41EF-F4F5-34513FCE0A29}"/>
              </a:ext>
            </a:extLst>
          </p:cNvPr>
          <p:cNvSpPr/>
          <p:nvPr/>
        </p:nvSpPr>
        <p:spPr>
          <a:xfrm>
            <a:off x="9717858" y="4657397"/>
            <a:ext cx="1793613" cy="95410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 algn="ctr"/>
            <a:r>
              <a:rPr lang="de-DE" sz="2800" b="1" dirty="0"/>
              <a:t>Ca. 7 PJ/PA</a:t>
            </a:r>
            <a:endParaRPr lang="de-DE" sz="2800" b="1" u="sng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17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10" descr="Ein Bild, das draußen, Gras, Himmel, Landschaft enthält.&#10;&#10;Automatisch generierte Beschreibung">
            <a:extLst>
              <a:ext uri="{FF2B5EF4-FFF2-40B4-BE49-F238E27FC236}">
                <a16:creationId xmlns:a16="http://schemas.microsoft.com/office/drawing/2014/main" id="{1347E0F6-B317-2B12-A417-FDF99F96F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7" t="15926" r="4349" b="11684"/>
          <a:stretch/>
        </p:blipFill>
        <p:spPr>
          <a:xfrm>
            <a:off x="-88061" y="0"/>
            <a:ext cx="12324574" cy="695306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2C21A70-39F6-4BE1-A5D3-FC1E28412807}"/>
              </a:ext>
            </a:extLst>
          </p:cNvPr>
          <p:cNvSpPr/>
          <p:nvPr/>
        </p:nvSpPr>
        <p:spPr>
          <a:xfrm>
            <a:off x="6382497" y="2436288"/>
            <a:ext cx="5659771" cy="2234073"/>
          </a:xfrm>
          <a:prstGeom prst="rect">
            <a:avLst/>
          </a:prstGeom>
          <a:pattFill prst="pct40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2200" b="1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Punto della </a:t>
            </a:r>
            <a:r>
              <a:rPr lang="de-DE" sz="2200" b="1" dirty="0" err="1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situazione</a:t>
            </a:r>
            <a:endParaRPr lang="de-DE" sz="2200" b="1" dirty="0"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lnSpc>
                <a:spcPct val="2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2200" b="1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Cosa è </a:t>
            </a:r>
            <a:r>
              <a:rPr lang="de-DE" sz="2200" b="1" dirty="0" err="1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stato</a:t>
            </a:r>
            <a:r>
              <a:rPr lang="de-DE" sz="2200" b="1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200" b="1" dirty="0" err="1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fatto</a:t>
            </a:r>
            <a:r>
              <a:rPr lang="de-DE" sz="2200" b="1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200" b="1" dirty="0" err="1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fino</a:t>
            </a:r>
            <a:r>
              <a:rPr lang="de-DE" sz="2200" b="1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ad </a:t>
            </a:r>
            <a:r>
              <a:rPr lang="de-DE" sz="2200" b="1" dirty="0" err="1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ora</a:t>
            </a:r>
            <a:r>
              <a:rPr lang="de-DE" sz="2200" b="1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? </a:t>
            </a:r>
          </a:p>
          <a:p>
            <a:pPr marL="342900" indent="-342900">
              <a:lnSpc>
                <a:spcPct val="2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2200" b="1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Cosa si </a:t>
            </a:r>
            <a:r>
              <a:rPr lang="de-DE" sz="2200" b="1" dirty="0" err="1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intende</a:t>
            </a:r>
            <a:r>
              <a:rPr lang="de-DE" sz="2200" b="1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200" b="1" dirty="0" err="1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fare</a:t>
            </a:r>
            <a:r>
              <a:rPr lang="de-DE" sz="2200" b="1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?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0EA6E25-A1CF-4F6C-9DBA-98699C26C43E}"/>
              </a:ext>
            </a:extLst>
          </p:cNvPr>
          <p:cNvSpPr txBox="1"/>
          <p:nvPr/>
        </p:nvSpPr>
        <p:spPr>
          <a:xfrm>
            <a:off x="2778191" y="959866"/>
            <a:ext cx="609755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000" b="1" dirty="0">
                <a:solidFill>
                  <a:schemeClr val="bg1"/>
                </a:solidFill>
              </a:rPr>
              <a:t>Ablauf - </a:t>
            </a:r>
            <a:r>
              <a:rPr lang="de-DE" sz="3000" b="1" dirty="0" err="1">
                <a:solidFill>
                  <a:schemeClr val="bg1"/>
                </a:solidFill>
              </a:rPr>
              <a:t>Contenuto</a:t>
            </a:r>
            <a:endParaRPr lang="de-DE" sz="3000" b="1" dirty="0">
              <a:solidFill>
                <a:schemeClr val="bg1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AF1D1B1-25FF-40FC-B77B-FC05850BF730}"/>
              </a:ext>
            </a:extLst>
          </p:cNvPr>
          <p:cNvSpPr/>
          <p:nvPr/>
        </p:nvSpPr>
        <p:spPr>
          <a:xfrm>
            <a:off x="362125" y="2436289"/>
            <a:ext cx="5659771" cy="2234073"/>
          </a:xfrm>
          <a:prstGeom prst="rect">
            <a:avLst/>
          </a:prstGeom>
          <a:pattFill prst="pct40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2200" b="1" dirty="0">
                <a:solidFill>
                  <a:schemeClr val="tx2">
                    <a:lumMod val="50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Situationsbericht</a:t>
            </a:r>
            <a:endParaRPr lang="de-DE" sz="2200" b="1" dirty="0"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lnSpc>
                <a:spcPct val="2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2200" b="1" dirty="0">
                <a:solidFill>
                  <a:schemeClr val="tx2">
                    <a:lumMod val="50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Was wurde bis heute gemacht? </a:t>
            </a:r>
          </a:p>
          <a:p>
            <a:pPr marL="342900" indent="-342900">
              <a:lnSpc>
                <a:spcPct val="2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22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Welche sind die nächsten Schritte? </a:t>
            </a:r>
          </a:p>
        </p:txBody>
      </p:sp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C89351BD-034E-843F-29CC-A0EEC67314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829" y="6120722"/>
            <a:ext cx="1772239" cy="344448"/>
          </a:xfrm>
          <a:prstGeom prst="rect">
            <a:avLst/>
          </a:prstGeom>
        </p:spPr>
      </p:pic>
      <p:sp>
        <p:nvSpPr>
          <p:cNvPr id="3" name="Text Box 16">
            <a:extLst>
              <a:ext uri="{FF2B5EF4-FFF2-40B4-BE49-F238E27FC236}">
                <a16:creationId xmlns:a16="http://schemas.microsoft.com/office/drawing/2014/main" id="{6DFAE5D6-1B20-FEFD-43C5-08F13884B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8840" y="6482754"/>
            <a:ext cx="1682844" cy="40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>
                <a:latin typeface="Arial" panose="020B0604020202020204" pitchFamily="34" charset="0"/>
              </a:rPr>
              <a:t>Abteilung Forstdienst</a:t>
            </a:r>
          </a:p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 err="1">
                <a:latin typeface="Arial" panose="020B0604020202020204" pitchFamily="34" charset="0"/>
              </a:rPr>
              <a:t>Ripartizione</a:t>
            </a:r>
            <a:r>
              <a:rPr lang="de-DE" altLang="de-DE" sz="800" b="1" dirty="0">
                <a:latin typeface="Arial" panose="020B0604020202020204" pitchFamily="34" charset="0"/>
              </a:rPr>
              <a:t> </a:t>
            </a:r>
            <a:r>
              <a:rPr lang="de-DE" altLang="de-DE" sz="800" b="1" dirty="0" err="1">
                <a:latin typeface="Arial" panose="020B0604020202020204" pitchFamily="34" charset="0"/>
              </a:rPr>
              <a:t>Servizio</a:t>
            </a:r>
            <a:r>
              <a:rPr lang="de-DE" altLang="de-DE" sz="800" b="1" dirty="0">
                <a:latin typeface="Arial" panose="020B0604020202020204" pitchFamily="34" charset="0"/>
              </a:rPr>
              <a:t> Forestale</a:t>
            </a:r>
            <a:endParaRPr lang="it-IT" altLang="de-DE" sz="800" dirty="0">
              <a:latin typeface="Arial" panose="020B0604020202020204" pitchFamily="34" charset="0"/>
            </a:endParaRPr>
          </a:p>
        </p:txBody>
      </p:sp>
      <p:pic>
        <p:nvPicPr>
          <p:cNvPr id="4" name="Picture 36" descr="Logo_farbig_klein">
            <a:extLst>
              <a:ext uri="{FF2B5EF4-FFF2-40B4-BE49-F238E27FC236}">
                <a16:creationId xmlns:a16="http://schemas.microsoft.com/office/drawing/2014/main" id="{E3010B7B-B2E6-DA34-9757-14FE3203B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829" y="6525214"/>
            <a:ext cx="367803" cy="36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847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0" descr="Ein Bild, das draußen, Gras, Himmel, Landschaft enthält.&#10;&#10;Automatisch generierte Beschreibung">
            <a:extLst>
              <a:ext uri="{FF2B5EF4-FFF2-40B4-BE49-F238E27FC236}">
                <a16:creationId xmlns:a16="http://schemas.microsoft.com/office/drawing/2014/main" id="{7F4A2223-09CB-2856-750E-4248AE2EBB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7" t="15926" r="4349" b="11684"/>
          <a:stretch/>
        </p:blipFill>
        <p:spPr>
          <a:xfrm>
            <a:off x="-88061" y="0"/>
            <a:ext cx="12324574" cy="695306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884FE00-4AE0-E07C-017E-57C82A5994D1}"/>
              </a:ext>
            </a:extLst>
          </p:cNvPr>
          <p:cNvSpPr txBox="1"/>
          <p:nvPr/>
        </p:nvSpPr>
        <p:spPr>
          <a:xfrm>
            <a:off x="2552735" y="92576"/>
            <a:ext cx="7270916" cy="713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de-DE" sz="30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Situationsbericht – </a:t>
            </a:r>
            <a:r>
              <a:rPr lang="de-DE" sz="3000" b="1" dirty="0" err="1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stato</a:t>
            </a:r>
            <a:r>
              <a:rPr lang="de-DE" sz="30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della </a:t>
            </a:r>
            <a:r>
              <a:rPr lang="de-DE" sz="3000" b="1" dirty="0" err="1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situazione</a:t>
            </a:r>
            <a:endParaRPr lang="de-DE" sz="30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87836CF0-FC6E-2822-EEAB-E2F8CA3460DB}"/>
              </a:ext>
            </a:extLst>
          </p:cNvPr>
          <p:cNvSpPr txBox="1"/>
          <p:nvPr/>
        </p:nvSpPr>
        <p:spPr>
          <a:xfrm>
            <a:off x="2648794" y="691135"/>
            <a:ext cx="7175619" cy="7132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50000"/>
              </a:lnSpc>
              <a:spcAft>
                <a:spcPts val="800"/>
              </a:spcAft>
              <a:defRPr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it-IT" dirty="0">
                <a:solidFill>
                  <a:srgbClr val="F8F8F8"/>
                </a:solidFill>
              </a:rPr>
              <a:t>Strategie - strategia</a:t>
            </a: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B17448DB-F9B9-46E4-4581-2B42B3E63043}"/>
              </a:ext>
            </a:extLst>
          </p:cNvPr>
          <p:cNvSpPr txBox="1"/>
          <p:nvPr/>
        </p:nvSpPr>
        <p:spPr>
          <a:xfrm>
            <a:off x="-88061" y="6114012"/>
            <a:ext cx="4796536" cy="7132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50000"/>
              </a:lnSpc>
              <a:spcAft>
                <a:spcPts val="800"/>
              </a:spcAft>
              <a:defRPr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it-IT" dirty="0" err="1">
                <a:solidFill>
                  <a:srgbClr val="F8F8F8"/>
                </a:solidFill>
              </a:rPr>
              <a:t>Informationen</a:t>
            </a:r>
            <a:r>
              <a:rPr lang="it-IT" dirty="0">
                <a:solidFill>
                  <a:srgbClr val="F8F8F8"/>
                </a:solidFill>
              </a:rPr>
              <a:t> - informazioni</a:t>
            </a: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E4A8CF32-4F5B-F6B7-4655-AF4CA0417875}"/>
              </a:ext>
            </a:extLst>
          </p:cNvPr>
          <p:cNvSpPr txBox="1"/>
          <p:nvPr/>
        </p:nvSpPr>
        <p:spPr>
          <a:xfrm>
            <a:off x="4516178" y="1765885"/>
            <a:ext cx="2839695" cy="14057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50000"/>
              </a:lnSpc>
              <a:spcAft>
                <a:spcPts val="800"/>
              </a:spcAft>
              <a:defRPr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it-IT" dirty="0" err="1">
                <a:solidFill>
                  <a:srgbClr val="F8F8F8"/>
                </a:solidFill>
              </a:rPr>
              <a:t>Wissenschaft</a:t>
            </a:r>
            <a:r>
              <a:rPr lang="it-IT" dirty="0">
                <a:solidFill>
                  <a:srgbClr val="F8F8F8"/>
                </a:solidFill>
              </a:rPr>
              <a:t> - scienza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B65F36AB-06C8-C290-3CD7-F6758A2892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30" t="19256" r="34021" b="6271"/>
          <a:stretch/>
        </p:blipFill>
        <p:spPr>
          <a:xfrm>
            <a:off x="89771" y="799320"/>
            <a:ext cx="4087899" cy="5413492"/>
          </a:xfrm>
          <a:prstGeom prst="rect">
            <a:avLst/>
          </a:prstGeom>
        </p:spPr>
      </p:pic>
      <p:pic>
        <p:nvPicPr>
          <p:cNvPr id="6" name="Grafik 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8B57098C-F680-8E14-151A-C45E5C899E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956" y="6194608"/>
            <a:ext cx="1772239" cy="344448"/>
          </a:xfrm>
          <a:prstGeom prst="rect">
            <a:avLst/>
          </a:prstGeom>
        </p:spPr>
      </p:pic>
      <p:sp>
        <p:nvSpPr>
          <p:cNvPr id="7" name="Text Box 16">
            <a:extLst>
              <a:ext uri="{FF2B5EF4-FFF2-40B4-BE49-F238E27FC236}">
                <a16:creationId xmlns:a16="http://schemas.microsoft.com/office/drawing/2014/main" id="{31DFA490-16F5-5900-E1B3-FA4B48CBE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4274" y="6544025"/>
            <a:ext cx="1772240" cy="40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>
                <a:latin typeface="Arial" panose="020B0604020202020204" pitchFamily="34" charset="0"/>
              </a:rPr>
              <a:t>Abteilung Forstdienst</a:t>
            </a:r>
          </a:p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 err="1">
                <a:latin typeface="Arial" panose="020B0604020202020204" pitchFamily="34" charset="0"/>
              </a:rPr>
              <a:t>Ripartizione</a:t>
            </a:r>
            <a:r>
              <a:rPr lang="de-DE" altLang="de-DE" sz="800" b="1" dirty="0">
                <a:latin typeface="Arial" panose="020B0604020202020204" pitchFamily="34" charset="0"/>
              </a:rPr>
              <a:t> </a:t>
            </a:r>
            <a:r>
              <a:rPr lang="de-DE" altLang="de-DE" sz="800" b="1" dirty="0" err="1">
                <a:latin typeface="Arial" panose="020B0604020202020204" pitchFamily="34" charset="0"/>
              </a:rPr>
              <a:t>Servizio</a:t>
            </a:r>
            <a:r>
              <a:rPr lang="de-DE" altLang="de-DE" sz="800" b="1" dirty="0">
                <a:latin typeface="Arial" panose="020B0604020202020204" pitchFamily="34" charset="0"/>
              </a:rPr>
              <a:t> Forestale</a:t>
            </a:r>
            <a:endParaRPr lang="it-IT" altLang="de-DE" sz="800" dirty="0">
              <a:latin typeface="Arial" panose="020B0604020202020204" pitchFamily="34" charset="0"/>
            </a:endParaRPr>
          </a:p>
        </p:txBody>
      </p:sp>
      <p:pic>
        <p:nvPicPr>
          <p:cNvPr id="8" name="Picture 36" descr="Logo_farbig_klein">
            <a:extLst>
              <a:ext uri="{FF2B5EF4-FFF2-40B4-BE49-F238E27FC236}">
                <a16:creationId xmlns:a16="http://schemas.microsoft.com/office/drawing/2014/main" id="{F2A17942-5F19-0577-FE2D-F0C9F9E07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956" y="6569187"/>
            <a:ext cx="367803" cy="36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C4DDEAA-9C6C-9F35-BC91-2D60C4D1BD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944" t="11752" r="32370" b="6270"/>
          <a:stretch/>
        </p:blipFill>
        <p:spPr>
          <a:xfrm>
            <a:off x="8014330" y="836373"/>
            <a:ext cx="4087899" cy="527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0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10" descr="Ein Bild, das draußen, Gras, Himmel, Landschaft enthält.&#10;&#10;Automatisch generierte Beschreibung">
            <a:extLst>
              <a:ext uri="{FF2B5EF4-FFF2-40B4-BE49-F238E27FC236}">
                <a16:creationId xmlns:a16="http://schemas.microsoft.com/office/drawing/2014/main" id="{03BC21CA-B406-1880-E1C6-664276FC50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7" t="15926" r="4349" b="11684"/>
          <a:stretch/>
        </p:blipFill>
        <p:spPr>
          <a:xfrm>
            <a:off x="-88061" y="0"/>
            <a:ext cx="12324574" cy="69530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2C21A70-39F6-4BE1-A5D3-FC1E28412807}"/>
              </a:ext>
            </a:extLst>
          </p:cNvPr>
          <p:cNvSpPr/>
          <p:nvPr/>
        </p:nvSpPr>
        <p:spPr>
          <a:xfrm>
            <a:off x="504241" y="1108021"/>
            <a:ext cx="11183518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 algn="ctr"/>
            <a:r>
              <a:rPr lang="de-DE" sz="2800" b="1" dirty="0"/>
              <a:t>Durchgeführte Regie-Arbeiten – </a:t>
            </a:r>
            <a:r>
              <a:rPr lang="de-DE" sz="2800" b="1" dirty="0" err="1"/>
              <a:t>lavori</a:t>
            </a:r>
            <a:r>
              <a:rPr lang="de-DE" sz="2800" b="1" dirty="0"/>
              <a:t> </a:t>
            </a:r>
            <a:r>
              <a:rPr lang="de-DE" sz="2800" b="1" dirty="0" err="1"/>
              <a:t>eseguiti</a:t>
            </a:r>
            <a:r>
              <a:rPr lang="de-DE" sz="2800" b="1" dirty="0"/>
              <a:t> in </a:t>
            </a:r>
            <a:r>
              <a:rPr lang="de-DE" sz="2800" b="1" dirty="0" err="1"/>
              <a:t>amministrazione</a:t>
            </a:r>
            <a:r>
              <a:rPr lang="de-DE" sz="2800" b="1" dirty="0"/>
              <a:t> </a:t>
            </a:r>
            <a:r>
              <a:rPr lang="de-DE" sz="2800" b="1" dirty="0" err="1"/>
              <a:t>diretta</a:t>
            </a:r>
            <a:endParaRPr lang="de-DE" sz="2800" b="1" u="sng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5F1CD65-9C87-3A0A-0687-B5F7E7980119}"/>
              </a:ext>
            </a:extLst>
          </p:cNvPr>
          <p:cNvSpPr txBox="1"/>
          <p:nvPr/>
        </p:nvSpPr>
        <p:spPr>
          <a:xfrm>
            <a:off x="769545" y="43089"/>
            <a:ext cx="10529180" cy="150836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50000"/>
              </a:lnSpc>
              <a:spcAft>
                <a:spcPts val="800"/>
              </a:spcAft>
              <a:defRPr sz="3000" b="1">
                <a:solidFill>
                  <a:srgbClr val="0B11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Was wurde bis heute gemacht? Cosa è </a:t>
            </a:r>
            <a:r>
              <a:rPr lang="de-DE" dirty="0" err="1">
                <a:solidFill>
                  <a:schemeClr val="bg1"/>
                </a:solidFill>
              </a:rPr>
              <a:t>stato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fatto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fino</a:t>
            </a:r>
            <a:r>
              <a:rPr lang="de-DE" dirty="0">
                <a:solidFill>
                  <a:schemeClr val="bg1"/>
                </a:solidFill>
              </a:rPr>
              <a:t> ad </a:t>
            </a:r>
            <a:r>
              <a:rPr lang="de-DE" dirty="0" err="1">
                <a:solidFill>
                  <a:schemeClr val="bg1"/>
                </a:solidFill>
              </a:rPr>
              <a:t>ora</a:t>
            </a:r>
            <a:r>
              <a:rPr lang="de-DE" dirty="0">
                <a:solidFill>
                  <a:schemeClr val="bg1"/>
                </a:solidFill>
              </a:rPr>
              <a:t>? </a:t>
            </a:r>
          </a:p>
          <a:p>
            <a:r>
              <a:rPr lang="de-DE" dirty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3C9EE281-9068-BF4B-3F83-94784552BA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950924"/>
              </p:ext>
            </p:extLst>
          </p:nvPr>
        </p:nvGraphicFramePr>
        <p:xfrm>
          <a:off x="248080" y="1804702"/>
          <a:ext cx="11782424" cy="39790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97317">
                  <a:extLst>
                    <a:ext uri="{9D8B030D-6E8A-4147-A177-3AD203B41FA5}">
                      <a16:colId xmlns:a16="http://schemas.microsoft.com/office/drawing/2014/main" val="2339546189"/>
                    </a:ext>
                  </a:extLst>
                </a:gridCol>
                <a:gridCol w="1268556">
                  <a:extLst>
                    <a:ext uri="{9D8B030D-6E8A-4147-A177-3AD203B41FA5}">
                      <a16:colId xmlns:a16="http://schemas.microsoft.com/office/drawing/2014/main" val="1702914648"/>
                    </a:ext>
                  </a:extLst>
                </a:gridCol>
                <a:gridCol w="1514824">
                  <a:extLst>
                    <a:ext uri="{9D8B030D-6E8A-4147-A177-3AD203B41FA5}">
                      <a16:colId xmlns:a16="http://schemas.microsoft.com/office/drawing/2014/main" val="1695584815"/>
                    </a:ext>
                  </a:extLst>
                </a:gridCol>
                <a:gridCol w="1726387">
                  <a:extLst>
                    <a:ext uri="{9D8B030D-6E8A-4147-A177-3AD203B41FA5}">
                      <a16:colId xmlns:a16="http://schemas.microsoft.com/office/drawing/2014/main" val="503970689"/>
                    </a:ext>
                  </a:extLst>
                </a:gridCol>
                <a:gridCol w="2175340">
                  <a:extLst>
                    <a:ext uri="{9D8B030D-6E8A-4147-A177-3AD203B41FA5}">
                      <a16:colId xmlns:a16="http://schemas.microsoft.com/office/drawing/2014/main" val="3564081804"/>
                    </a:ext>
                  </a:extLst>
                </a:gridCol>
              </a:tblGrid>
              <a:tr h="540204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de-DE" sz="2400" b="1" u="none" strike="noStrike" dirty="0">
                          <a:effectLst/>
                        </a:rPr>
                        <a:t>Arbeiten - </a:t>
                      </a:r>
                      <a:r>
                        <a:rPr lang="de-DE" sz="2400" b="1" u="none" strike="noStrike" dirty="0" err="1">
                          <a:effectLst/>
                        </a:rPr>
                        <a:t>lavori</a:t>
                      </a:r>
                      <a:endParaRPr lang="de-D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6486125"/>
                  </a:ext>
                </a:extLst>
              </a:tr>
              <a:tr h="540204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u="none" strike="noStrike" dirty="0">
                          <a:effectLst/>
                        </a:rPr>
                        <a:t>Neubau/</a:t>
                      </a:r>
                      <a:r>
                        <a:rPr lang="de-DE" sz="2400" u="none" strike="noStrike" dirty="0" err="1">
                          <a:effectLst/>
                        </a:rPr>
                        <a:t>nuova</a:t>
                      </a:r>
                      <a:r>
                        <a:rPr lang="de-DE" sz="2400" u="none" strike="noStrike" dirty="0">
                          <a:effectLst/>
                        </a:rPr>
                        <a:t> </a:t>
                      </a:r>
                      <a:r>
                        <a:rPr lang="de-DE" sz="2400" u="none" strike="noStrike" dirty="0" err="1">
                          <a:effectLst/>
                        </a:rPr>
                        <a:t>costruzione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400" u="none" strike="noStrike">
                          <a:effectLst/>
                        </a:rPr>
                        <a:t>16.010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u="none" strike="noStrike">
                          <a:effectLst/>
                        </a:rPr>
                        <a:t>lfm/ml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400" u="none" strike="noStrike">
                          <a:effectLst/>
                        </a:rPr>
                        <a:t>1.300.000,00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u="none" strike="noStrike">
                          <a:effectLst/>
                        </a:rPr>
                        <a:t>Euro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33525490"/>
                  </a:ext>
                </a:extLst>
              </a:tr>
              <a:tr h="540204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u="none" strike="noStrike">
                          <a:effectLst/>
                        </a:rPr>
                        <a:t>Instandsetzung/manutenzione straordinaria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400" u="none" strike="noStrike">
                          <a:effectLst/>
                        </a:rPr>
                        <a:t>122.000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u="none" strike="noStrike">
                          <a:effectLst/>
                        </a:rPr>
                        <a:t>lfm/ml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400" u="none" strike="noStrike">
                          <a:effectLst/>
                        </a:rPr>
                        <a:t>1.350.000,00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u="none" strike="noStrike">
                          <a:effectLst/>
                        </a:rPr>
                        <a:t>Euro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34913192"/>
                  </a:ext>
                </a:extLst>
              </a:tr>
              <a:tr h="540204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u="none" strike="noStrike" dirty="0">
                          <a:effectLst/>
                        </a:rPr>
                        <a:t>Sofortmaßnahmen/</a:t>
                      </a:r>
                      <a:r>
                        <a:rPr lang="de-DE" sz="2400" u="none" strike="noStrike" dirty="0" err="1">
                          <a:effectLst/>
                        </a:rPr>
                        <a:t>pronti</a:t>
                      </a:r>
                      <a:r>
                        <a:rPr lang="de-DE" sz="2400" u="none" strike="noStrike" dirty="0">
                          <a:effectLst/>
                        </a:rPr>
                        <a:t> </a:t>
                      </a:r>
                      <a:r>
                        <a:rPr lang="de-DE" sz="2400" u="none" strike="noStrike" dirty="0" err="1">
                          <a:effectLst/>
                        </a:rPr>
                        <a:t>interventi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400" u="none" strike="noStrike">
                          <a:effectLst/>
                        </a:rPr>
                        <a:t>8.200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u="none" strike="noStrike">
                          <a:effectLst/>
                        </a:rPr>
                        <a:t>lfm/ml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400" u="none" strike="noStrike">
                          <a:effectLst/>
                        </a:rPr>
                        <a:t>370.000,00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u="none" strike="noStrike">
                          <a:effectLst/>
                        </a:rPr>
                        <a:t>Euro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4401024"/>
                  </a:ext>
                </a:extLst>
              </a:tr>
              <a:tr h="540204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u="none" strike="noStrike">
                          <a:effectLst/>
                        </a:rPr>
                        <a:t>Aufforstung/rimboschimenti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400" u="none" strike="noStrike">
                          <a:effectLst/>
                        </a:rPr>
                        <a:t>32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u="none" strike="noStrike">
                          <a:effectLst/>
                        </a:rPr>
                        <a:t>ha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400" u="none" strike="noStrike">
                          <a:effectLst/>
                        </a:rPr>
                        <a:t>75.000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300" u="none" strike="noStrike" dirty="0">
                          <a:effectLst/>
                        </a:rPr>
                        <a:t>Pflanzen/</a:t>
                      </a:r>
                      <a:r>
                        <a:rPr lang="de-DE" sz="2300" u="none" strike="noStrike" dirty="0" err="1">
                          <a:effectLst/>
                        </a:rPr>
                        <a:t>piantine</a:t>
                      </a:r>
                      <a:endParaRPr lang="de-D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2824099"/>
                  </a:ext>
                </a:extLst>
              </a:tr>
              <a:tr h="540204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u="none" strike="noStrike">
                          <a:effectLst/>
                        </a:rPr>
                        <a:t>Wildzäune/recinzione contro selvaggina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400" u="none" strike="noStrike">
                          <a:effectLst/>
                        </a:rPr>
                        <a:t>3.500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u="none" strike="noStrike">
                          <a:effectLst/>
                        </a:rPr>
                        <a:t>lfm/ml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33966592"/>
                  </a:ext>
                </a:extLst>
              </a:tr>
              <a:tr h="540204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u="none" strike="noStrike" dirty="0">
                          <a:effectLst/>
                        </a:rPr>
                        <a:t>Dreibeinböcke/</a:t>
                      </a:r>
                      <a:r>
                        <a:rPr lang="de-DE" sz="2400" u="none" strike="noStrike" dirty="0" err="1">
                          <a:effectLst/>
                        </a:rPr>
                        <a:t>treppiedi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400" u="none" strike="noStrike">
                          <a:effectLst/>
                        </a:rPr>
                        <a:t>60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u="none" strike="noStrike">
                          <a:effectLst/>
                        </a:rPr>
                        <a:t>Stück/pezzi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79342525"/>
                  </a:ext>
                </a:extLst>
              </a:tr>
            </a:tbl>
          </a:graphicData>
        </a:graphic>
      </p:graphicFrame>
      <p:pic>
        <p:nvPicPr>
          <p:cNvPr id="3" name="Grafik 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EF4F3346-70B6-C746-AF4F-24744881F7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90" y="6158344"/>
            <a:ext cx="1772239" cy="344448"/>
          </a:xfrm>
          <a:prstGeom prst="rect">
            <a:avLst/>
          </a:prstGeom>
        </p:spPr>
      </p:pic>
      <p:sp>
        <p:nvSpPr>
          <p:cNvPr id="5" name="Text Box 16">
            <a:extLst>
              <a:ext uri="{FF2B5EF4-FFF2-40B4-BE49-F238E27FC236}">
                <a16:creationId xmlns:a16="http://schemas.microsoft.com/office/drawing/2014/main" id="{047C07FC-0065-2219-4DA0-72AB84D07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8075" y="6509379"/>
            <a:ext cx="1725420" cy="40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>
                <a:latin typeface="Arial" panose="020B0604020202020204" pitchFamily="34" charset="0"/>
              </a:rPr>
              <a:t>Abteilung Forstdienst</a:t>
            </a:r>
          </a:p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 err="1">
                <a:latin typeface="Arial" panose="020B0604020202020204" pitchFamily="34" charset="0"/>
              </a:rPr>
              <a:t>Ripartizione</a:t>
            </a:r>
            <a:r>
              <a:rPr lang="de-DE" altLang="de-DE" sz="800" b="1" dirty="0">
                <a:latin typeface="Arial" panose="020B0604020202020204" pitchFamily="34" charset="0"/>
              </a:rPr>
              <a:t> </a:t>
            </a:r>
            <a:r>
              <a:rPr lang="de-DE" altLang="de-DE" sz="800" b="1" dirty="0" err="1">
                <a:latin typeface="Arial" panose="020B0604020202020204" pitchFamily="34" charset="0"/>
              </a:rPr>
              <a:t>Servizio</a:t>
            </a:r>
            <a:r>
              <a:rPr lang="de-DE" altLang="de-DE" sz="800" b="1" dirty="0">
                <a:latin typeface="Arial" panose="020B0604020202020204" pitchFamily="34" charset="0"/>
              </a:rPr>
              <a:t> Forestale</a:t>
            </a:r>
            <a:endParaRPr lang="it-IT" altLang="de-DE" sz="800" dirty="0">
              <a:latin typeface="Arial" panose="020B0604020202020204" pitchFamily="34" charset="0"/>
            </a:endParaRPr>
          </a:p>
        </p:txBody>
      </p:sp>
      <p:pic>
        <p:nvPicPr>
          <p:cNvPr id="6" name="Picture 36" descr="Logo_farbig_klein">
            <a:extLst>
              <a:ext uri="{FF2B5EF4-FFF2-40B4-BE49-F238E27FC236}">
                <a16:creationId xmlns:a16="http://schemas.microsoft.com/office/drawing/2014/main" id="{C4DAD0F0-6B0E-D0A3-CE32-07E528FB3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3290" y="6544025"/>
            <a:ext cx="367803" cy="36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37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10" descr="Ein Bild, das draußen, Gras, Himmel, Landschaft enthält.&#10;&#10;Automatisch generierte Beschreibung">
            <a:extLst>
              <a:ext uri="{FF2B5EF4-FFF2-40B4-BE49-F238E27FC236}">
                <a16:creationId xmlns:a16="http://schemas.microsoft.com/office/drawing/2014/main" id="{A03E7511-7A26-DA35-B2D0-DDBFA2FE2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7" t="15926" r="4349" b="11684"/>
          <a:stretch/>
        </p:blipFill>
        <p:spPr>
          <a:xfrm>
            <a:off x="-88061" y="0"/>
            <a:ext cx="12324574" cy="69530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1A71F30-3EA1-8FE2-EE25-10073FA71809}"/>
              </a:ext>
            </a:extLst>
          </p:cNvPr>
          <p:cNvSpPr txBox="1"/>
          <p:nvPr/>
        </p:nvSpPr>
        <p:spPr>
          <a:xfrm>
            <a:off x="769545" y="43089"/>
            <a:ext cx="10529180" cy="7132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50000"/>
              </a:lnSpc>
              <a:spcAft>
                <a:spcPts val="800"/>
              </a:spcAft>
              <a:defRPr sz="3000" b="1">
                <a:solidFill>
                  <a:srgbClr val="0B11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Welche sind die nächsten Schritte? Cosa si </a:t>
            </a:r>
            <a:r>
              <a:rPr lang="de-DE" dirty="0" err="1">
                <a:solidFill>
                  <a:schemeClr val="bg1"/>
                </a:solidFill>
              </a:rPr>
              <a:t>intende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fare</a:t>
            </a:r>
            <a:r>
              <a:rPr lang="de-DE" dirty="0">
                <a:solidFill>
                  <a:schemeClr val="bg1"/>
                </a:solidFill>
              </a:rPr>
              <a:t>?  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F711CB52-6550-ED2B-7326-AB784967B6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735323"/>
              </p:ext>
            </p:extLst>
          </p:nvPr>
        </p:nvGraphicFramePr>
        <p:xfrm>
          <a:off x="-1524" y="2390775"/>
          <a:ext cx="12192000" cy="31908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00578">
                  <a:extLst>
                    <a:ext uri="{9D8B030D-6E8A-4147-A177-3AD203B41FA5}">
                      <a16:colId xmlns:a16="http://schemas.microsoft.com/office/drawing/2014/main" val="1880119633"/>
                    </a:ext>
                  </a:extLst>
                </a:gridCol>
                <a:gridCol w="1135121">
                  <a:extLst>
                    <a:ext uri="{9D8B030D-6E8A-4147-A177-3AD203B41FA5}">
                      <a16:colId xmlns:a16="http://schemas.microsoft.com/office/drawing/2014/main" val="843039735"/>
                    </a:ext>
                  </a:extLst>
                </a:gridCol>
                <a:gridCol w="1562033">
                  <a:extLst>
                    <a:ext uri="{9D8B030D-6E8A-4147-A177-3AD203B41FA5}">
                      <a16:colId xmlns:a16="http://schemas.microsoft.com/office/drawing/2014/main" val="85777650"/>
                    </a:ext>
                  </a:extLst>
                </a:gridCol>
                <a:gridCol w="1780190">
                  <a:extLst>
                    <a:ext uri="{9D8B030D-6E8A-4147-A177-3AD203B41FA5}">
                      <a16:colId xmlns:a16="http://schemas.microsoft.com/office/drawing/2014/main" val="363413844"/>
                    </a:ext>
                  </a:extLst>
                </a:gridCol>
                <a:gridCol w="2314078">
                  <a:extLst>
                    <a:ext uri="{9D8B030D-6E8A-4147-A177-3AD203B41FA5}">
                      <a16:colId xmlns:a16="http://schemas.microsoft.com/office/drawing/2014/main" val="536396069"/>
                    </a:ext>
                  </a:extLst>
                </a:gridCol>
              </a:tblGrid>
              <a:tr h="55245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de-DE" sz="2400" b="1" u="none" strike="noStrike" dirty="0">
                          <a:effectLst/>
                        </a:rPr>
                        <a:t>Maßnahme - </a:t>
                      </a:r>
                      <a:r>
                        <a:rPr lang="de-DE" sz="2400" b="1" u="none" strike="noStrike" dirty="0" err="1">
                          <a:effectLst/>
                        </a:rPr>
                        <a:t>misura</a:t>
                      </a:r>
                      <a:endParaRPr lang="de-D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115245"/>
                  </a:ext>
                </a:extLst>
              </a:tr>
              <a:tr h="781050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u="none" strike="noStrike">
                          <a:effectLst/>
                        </a:rPr>
                        <a:t>Weginstandsetzung/manutenzione straordinaria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400" u="none" strike="noStrike">
                          <a:effectLst/>
                        </a:rPr>
                        <a:t>100.000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400" u="none" strike="noStrike">
                          <a:effectLst/>
                        </a:rPr>
                        <a:t>lfm/ml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400" u="none" strike="noStrike">
                          <a:effectLst/>
                        </a:rPr>
                        <a:t>1.500.000,00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u="none" strike="noStrike">
                          <a:effectLst/>
                        </a:rPr>
                        <a:t>Euro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73120519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u="none" strike="noStrike">
                          <a:effectLst/>
                        </a:rPr>
                        <a:t>Aufforstung/rimboschimenti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400" u="none" strike="noStrike">
                          <a:effectLst/>
                        </a:rPr>
                        <a:t>300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400" u="none" strike="noStrike">
                          <a:effectLst/>
                        </a:rPr>
                        <a:t>ha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400" u="none" strike="noStrike">
                          <a:effectLst/>
                        </a:rPr>
                        <a:t>600.000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u="none" strike="noStrike">
                          <a:effectLst/>
                        </a:rPr>
                        <a:t>Pflanzen/piantine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44862708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u="none" strike="noStrike">
                          <a:effectLst/>
                        </a:rPr>
                        <a:t>Wildzäune/recinzione contro selvaggina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400" u="none" strike="noStrike">
                          <a:effectLst/>
                        </a:rPr>
                        <a:t>50.000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400" u="none" strike="noStrike">
                          <a:effectLst/>
                        </a:rPr>
                        <a:t>lfm/ml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461793481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u="none" strike="noStrike">
                          <a:effectLst/>
                        </a:rPr>
                        <a:t>Dreibeinböcke/treppiedi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400" u="none" strike="noStrike" dirty="0">
                          <a:effectLst/>
                        </a:rPr>
                        <a:t>150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2400" u="none" strike="noStrike" dirty="0">
                          <a:effectLst/>
                        </a:rPr>
                        <a:t>Stück/</a:t>
                      </a:r>
                      <a:r>
                        <a:rPr lang="de-DE" sz="2400" u="none" strike="noStrike" dirty="0" err="1">
                          <a:effectLst/>
                        </a:rPr>
                        <a:t>pezzi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08054900"/>
                  </a:ext>
                </a:extLst>
              </a:tr>
            </a:tbl>
          </a:graphicData>
        </a:graphic>
      </p:graphicFrame>
      <p:sp>
        <p:nvSpPr>
          <p:cNvPr id="4" name="Rechteck 3">
            <a:extLst>
              <a:ext uri="{FF2B5EF4-FFF2-40B4-BE49-F238E27FC236}">
                <a16:creationId xmlns:a16="http://schemas.microsoft.com/office/drawing/2014/main" id="{7BA12D32-3F16-9407-E0AA-4819FC8AC96A}"/>
              </a:ext>
            </a:extLst>
          </p:cNvPr>
          <p:cNvSpPr/>
          <p:nvPr/>
        </p:nvSpPr>
        <p:spPr>
          <a:xfrm>
            <a:off x="513182" y="1496794"/>
            <a:ext cx="11183518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 algn="ctr"/>
            <a:r>
              <a:rPr lang="de-DE" sz="2800" b="1" dirty="0"/>
              <a:t>zukünftige Regie-Arbeiten – </a:t>
            </a:r>
            <a:r>
              <a:rPr lang="de-DE" sz="2800" b="1" dirty="0" err="1"/>
              <a:t>futuri</a:t>
            </a:r>
            <a:r>
              <a:rPr lang="de-DE" sz="2800" b="1" dirty="0"/>
              <a:t> </a:t>
            </a:r>
            <a:r>
              <a:rPr lang="de-DE" sz="2800" b="1" dirty="0" err="1"/>
              <a:t>lavori</a:t>
            </a:r>
            <a:r>
              <a:rPr lang="de-DE" sz="2800" b="1" dirty="0"/>
              <a:t> in </a:t>
            </a:r>
            <a:r>
              <a:rPr lang="de-DE" sz="2800" b="1" dirty="0" err="1"/>
              <a:t>amministrazione</a:t>
            </a:r>
            <a:r>
              <a:rPr lang="de-DE" sz="2800" b="1" dirty="0"/>
              <a:t> </a:t>
            </a:r>
            <a:r>
              <a:rPr lang="de-DE" sz="2800" b="1" dirty="0" err="1"/>
              <a:t>diretta</a:t>
            </a:r>
            <a:endParaRPr lang="de-DE" sz="2800" b="1" u="sng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Grafik 4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99D68DEE-7947-03F9-8416-8E8264936C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755" y="6134133"/>
            <a:ext cx="1772239" cy="344448"/>
          </a:xfrm>
          <a:prstGeom prst="rect">
            <a:avLst/>
          </a:prstGeom>
        </p:spPr>
      </p:pic>
      <p:sp>
        <p:nvSpPr>
          <p:cNvPr id="7" name="Text Box 16">
            <a:extLst>
              <a:ext uri="{FF2B5EF4-FFF2-40B4-BE49-F238E27FC236}">
                <a16:creationId xmlns:a16="http://schemas.microsoft.com/office/drawing/2014/main" id="{4FD0B2DA-EA51-3370-E2AC-5ED936760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4274" y="6511030"/>
            <a:ext cx="1772239" cy="40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>
                <a:latin typeface="Arial" panose="020B0604020202020204" pitchFamily="34" charset="0"/>
              </a:rPr>
              <a:t>Abteilung Forstdienst</a:t>
            </a:r>
          </a:p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 err="1">
                <a:latin typeface="Arial" panose="020B0604020202020204" pitchFamily="34" charset="0"/>
              </a:rPr>
              <a:t>Ripartizione</a:t>
            </a:r>
            <a:r>
              <a:rPr lang="de-DE" altLang="de-DE" sz="800" b="1" dirty="0">
                <a:latin typeface="Arial" panose="020B0604020202020204" pitchFamily="34" charset="0"/>
              </a:rPr>
              <a:t> </a:t>
            </a:r>
            <a:r>
              <a:rPr lang="de-DE" altLang="de-DE" sz="800" b="1" dirty="0" err="1">
                <a:latin typeface="Arial" panose="020B0604020202020204" pitchFamily="34" charset="0"/>
              </a:rPr>
              <a:t>Servizio</a:t>
            </a:r>
            <a:r>
              <a:rPr lang="de-DE" altLang="de-DE" sz="800" b="1" dirty="0">
                <a:latin typeface="Arial" panose="020B0604020202020204" pitchFamily="34" charset="0"/>
              </a:rPr>
              <a:t> Forestale</a:t>
            </a:r>
            <a:endParaRPr lang="it-IT" altLang="de-DE" sz="800" dirty="0">
              <a:latin typeface="Arial" panose="020B0604020202020204" pitchFamily="34" charset="0"/>
            </a:endParaRPr>
          </a:p>
        </p:txBody>
      </p:sp>
      <p:pic>
        <p:nvPicPr>
          <p:cNvPr id="8" name="Picture 36" descr="Logo_farbig_klein">
            <a:extLst>
              <a:ext uri="{FF2B5EF4-FFF2-40B4-BE49-F238E27FC236}">
                <a16:creationId xmlns:a16="http://schemas.microsoft.com/office/drawing/2014/main" id="{BAFF1DD8-BD27-69DD-1662-FDC8FDC22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755" y="6550646"/>
            <a:ext cx="367803" cy="36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770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10" descr="Ein Bild, das draußen, Gras, Himmel, Landschaft enthält.&#10;&#10;Automatisch generierte Beschreibung">
            <a:extLst>
              <a:ext uri="{FF2B5EF4-FFF2-40B4-BE49-F238E27FC236}">
                <a16:creationId xmlns:a16="http://schemas.microsoft.com/office/drawing/2014/main" id="{A03E7511-7A26-DA35-B2D0-DDBFA2FE2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7" t="15926" r="4349" b="11684"/>
          <a:stretch/>
        </p:blipFill>
        <p:spPr>
          <a:xfrm>
            <a:off x="-66287" y="-95061"/>
            <a:ext cx="12324574" cy="695306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1A71F30-3EA1-8FE2-EE25-10073FA71809}"/>
              </a:ext>
            </a:extLst>
          </p:cNvPr>
          <p:cNvSpPr txBox="1"/>
          <p:nvPr/>
        </p:nvSpPr>
        <p:spPr>
          <a:xfrm>
            <a:off x="769545" y="43089"/>
            <a:ext cx="10529180" cy="7132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50000"/>
              </a:lnSpc>
              <a:spcAft>
                <a:spcPts val="800"/>
              </a:spcAft>
              <a:defRPr sz="3000" b="1">
                <a:solidFill>
                  <a:srgbClr val="0B11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Welche sind die nächsten Schritte? Cosa si </a:t>
            </a:r>
            <a:r>
              <a:rPr lang="de-DE" dirty="0" err="1">
                <a:solidFill>
                  <a:schemeClr val="bg1"/>
                </a:solidFill>
              </a:rPr>
              <a:t>intende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fare</a:t>
            </a:r>
            <a:r>
              <a:rPr lang="de-DE" dirty="0">
                <a:solidFill>
                  <a:schemeClr val="bg1"/>
                </a:solidFill>
              </a:rPr>
              <a:t>?  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BA12D32-3F16-9407-E0AA-4819FC8AC96A}"/>
              </a:ext>
            </a:extLst>
          </p:cNvPr>
          <p:cNvSpPr/>
          <p:nvPr/>
        </p:nvSpPr>
        <p:spPr>
          <a:xfrm>
            <a:off x="2084908" y="1172944"/>
            <a:ext cx="6924675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 algn="ctr"/>
            <a:r>
              <a:rPr lang="de-DE" sz="2800" b="1" dirty="0"/>
              <a:t>Zusätzliche Arbeiten – </a:t>
            </a:r>
            <a:r>
              <a:rPr lang="de-DE" sz="2800" b="1" dirty="0" err="1"/>
              <a:t>lavori</a:t>
            </a:r>
            <a:r>
              <a:rPr lang="de-DE" sz="2800" b="1" dirty="0"/>
              <a:t> </a:t>
            </a:r>
            <a:r>
              <a:rPr lang="de-DE" sz="2800" b="1" dirty="0" err="1"/>
              <a:t>aggiuntivi</a:t>
            </a:r>
            <a:endParaRPr lang="de-DE" sz="2800" b="1" u="sng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88A7AB2-3177-7EAB-3655-B7467A351DFB}"/>
              </a:ext>
            </a:extLst>
          </p:cNvPr>
          <p:cNvSpPr/>
          <p:nvPr/>
        </p:nvSpPr>
        <p:spPr>
          <a:xfrm>
            <a:off x="212662" y="2419910"/>
            <a:ext cx="11183518" cy="224676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e-DE" sz="2800" b="1" dirty="0"/>
              <a:t>Steinschlagdämme/</a:t>
            </a:r>
            <a:r>
              <a:rPr lang="de-DE" sz="2800" b="1" dirty="0" err="1"/>
              <a:t>terrapieni</a:t>
            </a:r>
            <a:r>
              <a:rPr lang="de-DE" sz="2800" b="1" dirty="0"/>
              <a:t>: </a:t>
            </a:r>
            <a:r>
              <a:rPr lang="de-DE" sz="2800" b="1" dirty="0" err="1"/>
              <a:t>Gomagoi</a:t>
            </a:r>
            <a:r>
              <a:rPr lang="de-DE" sz="2800" b="1" dirty="0"/>
              <a:t>, Antholz/</a:t>
            </a:r>
            <a:r>
              <a:rPr lang="de-DE" sz="2800" b="1" dirty="0" err="1"/>
              <a:t>Anterselva</a:t>
            </a:r>
            <a:r>
              <a:rPr lang="de-DE" sz="2800" b="1" dirty="0"/>
              <a:t>, …,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e-DE" sz="2800" b="1" dirty="0"/>
              <a:t>Galerie/</a:t>
            </a:r>
            <a:r>
              <a:rPr lang="de-DE" sz="2800" b="1" dirty="0" err="1"/>
              <a:t>galleria</a:t>
            </a:r>
            <a:r>
              <a:rPr lang="de-DE" sz="2800" b="1" dirty="0"/>
              <a:t>: </a:t>
            </a:r>
            <a:r>
              <a:rPr lang="de-DE" sz="2800" b="1" dirty="0" err="1"/>
              <a:t>Sulden</a:t>
            </a:r>
            <a:r>
              <a:rPr lang="de-DE" sz="2800" b="1" dirty="0"/>
              <a:t>/</a:t>
            </a:r>
            <a:r>
              <a:rPr lang="de-DE" sz="2800" b="1" dirty="0" err="1"/>
              <a:t>Solda</a:t>
            </a:r>
            <a:r>
              <a:rPr lang="de-DE" sz="2800" b="1" dirty="0"/>
              <a:t>, </a:t>
            </a:r>
            <a:r>
              <a:rPr lang="de-DE" sz="2800" b="1" dirty="0" err="1"/>
              <a:t>Gadertal</a:t>
            </a:r>
            <a:r>
              <a:rPr lang="de-DE" sz="2800" b="1" dirty="0"/>
              <a:t>/Val Badia, …,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e-DE" sz="2800" b="1" dirty="0"/>
              <a:t>Steinschlagnetze/</a:t>
            </a:r>
            <a:r>
              <a:rPr lang="de-DE" sz="2800" b="1" dirty="0" err="1"/>
              <a:t>reti</a:t>
            </a:r>
            <a:r>
              <a:rPr lang="de-DE" sz="2800" b="1" dirty="0"/>
              <a:t> </a:t>
            </a:r>
            <a:r>
              <a:rPr lang="de-DE" sz="2800" b="1" dirty="0" err="1"/>
              <a:t>paramassi</a:t>
            </a:r>
            <a:r>
              <a:rPr lang="de-DE" sz="2800" b="1" dirty="0"/>
              <a:t>: </a:t>
            </a:r>
            <a:r>
              <a:rPr lang="de-DE" sz="2800" b="1" dirty="0" err="1"/>
              <a:t>Gomagoi</a:t>
            </a:r>
            <a:r>
              <a:rPr lang="de-DE" sz="2800" b="1" dirty="0"/>
              <a:t>, </a:t>
            </a:r>
            <a:r>
              <a:rPr lang="de-DE" sz="2800" b="1" dirty="0" err="1"/>
              <a:t>Waidbruck</a:t>
            </a:r>
            <a:r>
              <a:rPr lang="de-DE" sz="2800" b="1" dirty="0"/>
              <a:t>-Kastelruth/Ponte Gardena-</a:t>
            </a:r>
            <a:r>
              <a:rPr lang="de-DE" sz="2800" b="1" dirty="0" err="1"/>
              <a:t>Castelrotto</a:t>
            </a:r>
            <a:r>
              <a:rPr lang="de-DE" sz="2800" b="1" dirty="0"/>
              <a:t>, …,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e-DE" sz="2800" b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…</a:t>
            </a:r>
          </a:p>
        </p:txBody>
      </p:sp>
      <p:pic>
        <p:nvPicPr>
          <p:cNvPr id="3" name="Grafik 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E683AC65-2CAF-C0DE-843F-DEB6C77AE5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522" y="6078295"/>
            <a:ext cx="1772239" cy="344448"/>
          </a:xfrm>
          <a:prstGeom prst="rect">
            <a:avLst/>
          </a:prstGeom>
        </p:spPr>
      </p:pic>
      <p:sp>
        <p:nvSpPr>
          <p:cNvPr id="7" name="Text Box 16">
            <a:extLst>
              <a:ext uri="{FF2B5EF4-FFF2-40B4-BE49-F238E27FC236}">
                <a16:creationId xmlns:a16="http://schemas.microsoft.com/office/drawing/2014/main" id="{CD0A08D5-E202-E7BD-452E-0DCEFB719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6248" y="6429815"/>
            <a:ext cx="1722039" cy="40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>
                <a:latin typeface="Arial" panose="020B0604020202020204" pitchFamily="34" charset="0"/>
              </a:rPr>
              <a:t>Abteilung Forstdienst</a:t>
            </a:r>
          </a:p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 err="1">
                <a:latin typeface="Arial" panose="020B0604020202020204" pitchFamily="34" charset="0"/>
              </a:rPr>
              <a:t>Ripartizione</a:t>
            </a:r>
            <a:r>
              <a:rPr lang="de-DE" altLang="de-DE" sz="800" b="1" dirty="0">
                <a:latin typeface="Arial" panose="020B0604020202020204" pitchFamily="34" charset="0"/>
              </a:rPr>
              <a:t> </a:t>
            </a:r>
            <a:r>
              <a:rPr lang="de-DE" altLang="de-DE" sz="800" b="1" dirty="0" err="1">
                <a:latin typeface="Arial" panose="020B0604020202020204" pitchFamily="34" charset="0"/>
              </a:rPr>
              <a:t>Servizio</a:t>
            </a:r>
            <a:r>
              <a:rPr lang="de-DE" altLang="de-DE" sz="800" b="1" dirty="0">
                <a:latin typeface="Arial" panose="020B0604020202020204" pitchFamily="34" charset="0"/>
              </a:rPr>
              <a:t> Forestale</a:t>
            </a:r>
            <a:endParaRPr lang="it-IT" altLang="de-DE" sz="800" dirty="0">
              <a:latin typeface="Arial" panose="020B0604020202020204" pitchFamily="34" charset="0"/>
            </a:endParaRPr>
          </a:p>
        </p:txBody>
      </p:sp>
      <p:pic>
        <p:nvPicPr>
          <p:cNvPr id="8" name="Picture 36" descr="Logo_farbig_klein">
            <a:extLst>
              <a:ext uri="{FF2B5EF4-FFF2-40B4-BE49-F238E27FC236}">
                <a16:creationId xmlns:a16="http://schemas.microsoft.com/office/drawing/2014/main" id="{26D1BE47-F8AB-A44A-FCA8-9B2FFF2AE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522" y="6469431"/>
            <a:ext cx="367803" cy="36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027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2356B9D-AF2D-49AB-9367-48937C8CC4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2" b="86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A70DA5D-DAB6-480B-CC5D-C4B423B97189}"/>
              </a:ext>
            </a:extLst>
          </p:cNvPr>
          <p:cNvSpPr/>
          <p:nvPr/>
        </p:nvSpPr>
        <p:spPr>
          <a:xfrm>
            <a:off x="4419600" y="2166444"/>
            <a:ext cx="7886700" cy="5015406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78C20C-0C74-49C3-994A-D9E3BE10F7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4634" y="4079220"/>
            <a:ext cx="3852041" cy="1834056"/>
          </a:xfrm>
        </p:spPr>
        <p:txBody>
          <a:bodyPr>
            <a:normAutofit fontScale="90000"/>
          </a:bodyPr>
          <a:lstStyle/>
          <a:p>
            <a:r>
              <a:rPr lang="de-DE" sz="2200" b="1" dirty="0">
                <a:latin typeface="Calibri" panose="020F0502020204030204" pitchFamily="34" charset="0"/>
                <a:cs typeface="Times New Roman" panose="02020603050405020304" pitchFamily="18" charset="0"/>
              </a:rPr>
              <a:t>Borkenkäfer-Situation in Südtirol: Stand Dezember 2023</a:t>
            </a:r>
            <a:br>
              <a:rPr lang="de-DE" sz="2200" b="1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2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de-DE" sz="4000" b="1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200" b="1" dirty="0">
                <a:latin typeface="Calibri" panose="020F0502020204030204" pitchFamily="34" charset="0"/>
                <a:cs typeface="Times New Roman" panose="02020603050405020304" pitchFamily="18" charset="0"/>
              </a:rPr>
              <a:t>Situazione bostrico in Alto Adige: situazione dicembre 2023</a:t>
            </a:r>
            <a:endParaRPr lang="de-DE" sz="2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Grafik 7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8580F419-1258-4971-996C-C62D97025E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6" y="6068355"/>
            <a:ext cx="1772239" cy="344448"/>
          </a:xfrm>
          <a:prstGeom prst="rect">
            <a:avLst/>
          </a:prstGeom>
        </p:spPr>
      </p:pic>
      <p:sp>
        <p:nvSpPr>
          <p:cNvPr id="3" name="Text Box 16">
            <a:extLst>
              <a:ext uri="{FF2B5EF4-FFF2-40B4-BE49-F238E27FC236}">
                <a16:creationId xmlns:a16="http://schemas.microsoft.com/office/drawing/2014/main" id="{3931705F-02FE-FF2A-932C-DC62E99D1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571" y="6393198"/>
            <a:ext cx="1772239" cy="40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>
                <a:latin typeface="Arial" panose="020B0604020202020204" pitchFamily="34" charset="0"/>
              </a:rPr>
              <a:t>Abteilung Forstdienst</a:t>
            </a:r>
          </a:p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 err="1">
                <a:latin typeface="Arial" panose="020B0604020202020204" pitchFamily="34" charset="0"/>
              </a:rPr>
              <a:t>Ripartizione</a:t>
            </a:r>
            <a:r>
              <a:rPr lang="de-DE" altLang="de-DE" sz="800" b="1" dirty="0">
                <a:latin typeface="Arial" panose="020B0604020202020204" pitchFamily="34" charset="0"/>
              </a:rPr>
              <a:t> </a:t>
            </a:r>
            <a:r>
              <a:rPr lang="de-DE" altLang="de-DE" sz="800" b="1" dirty="0" err="1">
                <a:latin typeface="Arial" panose="020B0604020202020204" pitchFamily="34" charset="0"/>
              </a:rPr>
              <a:t>Servizio</a:t>
            </a:r>
            <a:r>
              <a:rPr lang="de-DE" altLang="de-DE" sz="800" b="1" dirty="0">
                <a:latin typeface="Arial" panose="020B0604020202020204" pitchFamily="34" charset="0"/>
              </a:rPr>
              <a:t> Forestale</a:t>
            </a:r>
            <a:endParaRPr lang="it-IT" altLang="de-DE" sz="800" dirty="0">
              <a:latin typeface="Arial" panose="020B0604020202020204" pitchFamily="34" charset="0"/>
            </a:endParaRPr>
          </a:p>
        </p:txBody>
      </p:sp>
      <p:pic>
        <p:nvPicPr>
          <p:cNvPr id="4" name="Picture 36" descr="Logo_farbig_klein">
            <a:extLst>
              <a:ext uri="{FF2B5EF4-FFF2-40B4-BE49-F238E27FC236}">
                <a16:creationId xmlns:a16="http://schemas.microsoft.com/office/drawing/2014/main" id="{749EC1DB-7670-9CB2-6B29-46C99907C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" y="6432610"/>
            <a:ext cx="367803" cy="36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514BBCB-8A6C-A73D-EA9D-A817669ED519}"/>
              </a:ext>
            </a:extLst>
          </p:cNvPr>
          <p:cNvSpPr txBox="1"/>
          <p:nvPr/>
        </p:nvSpPr>
        <p:spPr>
          <a:xfrm>
            <a:off x="5162550" y="3019425"/>
            <a:ext cx="5934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Vielen Dank für die Aufmerksamkeit</a:t>
            </a:r>
          </a:p>
          <a:p>
            <a:pPr algn="ctr"/>
            <a:r>
              <a:rPr lang="de-D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Grazie per </a:t>
            </a:r>
            <a:r>
              <a:rPr lang="de-DE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l´attenzione</a:t>
            </a:r>
            <a:endParaRPr lang="de-D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1160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nhaltsplatzhalter 10" descr="Ein Bild, das draußen, Gras, Himmel, Landschaft enthält.&#10;&#10;Automatisch generierte Beschreibung">
            <a:extLst>
              <a:ext uri="{FF2B5EF4-FFF2-40B4-BE49-F238E27FC236}">
                <a16:creationId xmlns:a16="http://schemas.microsoft.com/office/drawing/2014/main" id="{12487DC6-64A7-BDCF-E746-5E322A194B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7" t="15926" r="4349" b="11684"/>
          <a:stretch/>
        </p:blipFill>
        <p:spPr>
          <a:xfrm>
            <a:off x="-88061" y="0"/>
            <a:ext cx="12324574" cy="69530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0EA6E25-A1CF-4F6C-9DBA-98699C26C43E}"/>
              </a:ext>
            </a:extLst>
          </p:cNvPr>
          <p:cNvSpPr txBox="1"/>
          <p:nvPr/>
        </p:nvSpPr>
        <p:spPr>
          <a:xfrm>
            <a:off x="2552735" y="92576"/>
            <a:ext cx="7270916" cy="713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de-D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Situationsbericht – </a:t>
            </a:r>
            <a:r>
              <a:rPr lang="de-DE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stato</a:t>
            </a:r>
            <a:r>
              <a:rPr lang="de-D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della </a:t>
            </a:r>
            <a:r>
              <a:rPr lang="de-DE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situazione</a:t>
            </a:r>
            <a:endParaRPr lang="de-DE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Tabella 10">
            <a:extLst>
              <a:ext uri="{FF2B5EF4-FFF2-40B4-BE49-F238E27FC236}">
                <a16:creationId xmlns:a16="http://schemas.microsoft.com/office/drawing/2014/main" id="{7930DAFA-CA83-580D-68A5-134A4B65FA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446854"/>
              </p:ext>
            </p:extLst>
          </p:nvPr>
        </p:nvGraphicFramePr>
        <p:xfrm>
          <a:off x="2407950" y="2680644"/>
          <a:ext cx="8011810" cy="3064327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690597">
                  <a:extLst>
                    <a:ext uri="{9D8B030D-6E8A-4147-A177-3AD203B41FA5}">
                      <a16:colId xmlns:a16="http://schemas.microsoft.com/office/drawing/2014/main" val="1863976392"/>
                    </a:ext>
                  </a:extLst>
                </a:gridCol>
                <a:gridCol w="1987282">
                  <a:extLst>
                    <a:ext uri="{9D8B030D-6E8A-4147-A177-3AD203B41FA5}">
                      <a16:colId xmlns:a16="http://schemas.microsoft.com/office/drawing/2014/main" val="2769743764"/>
                    </a:ext>
                  </a:extLst>
                </a:gridCol>
                <a:gridCol w="3333931">
                  <a:extLst>
                    <a:ext uri="{9D8B030D-6E8A-4147-A177-3AD203B41FA5}">
                      <a16:colId xmlns:a16="http://schemas.microsoft.com/office/drawing/2014/main" val="1437379710"/>
                    </a:ext>
                  </a:extLst>
                </a:gridCol>
              </a:tblGrid>
              <a:tr h="445552">
                <a:tc>
                  <a:txBody>
                    <a:bodyPr/>
                    <a:lstStyle/>
                    <a:p>
                      <a:pPr lvl="0" algn="ctr"/>
                      <a:r>
                        <a:rPr lang="de-DE"/>
                        <a:t>Ereigniss/evento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dirty="0"/>
                        <a:t>Jahr/anno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/>
                        <a:t>Betroffene Fläche sup.danneggiata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0224342"/>
                  </a:ext>
                </a:extLst>
              </a:tr>
              <a:tr h="431176">
                <a:tc>
                  <a:txBody>
                    <a:bodyPr/>
                    <a:lstStyle/>
                    <a:p>
                      <a:pPr lvl="0" algn="ctr"/>
                      <a:r>
                        <a:rPr lang="de-DE"/>
                        <a:t>Sturm VAIA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/>
                        <a:t>6.000 ha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804923"/>
                  </a:ext>
                </a:extLst>
              </a:tr>
              <a:tr h="431176">
                <a:tc>
                  <a:txBody>
                    <a:bodyPr/>
                    <a:lstStyle/>
                    <a:p>
                      <a:pPr lvl="0" algn="ctr"/>
                      <a:r>
                        <a:rPr lang="de-DE"/>
                        <a:t>Schneeschäden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/>
                        <a:t>2019/20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600033"/>
                  </a:ext>
                </a:extLst>
              </a:tr>
              <a:tr h="431176">
                <a:tc>
                  <a:txBody>
                    <a:bodyPr/>
                    <a:lstStyle/>
                    <a:p>
                      <a:pPr lvl="0" algn="ctr"/>
                      <a:r>
                        <a:rPr lang="de-DE"/>
                        <a:t>Käfer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/>
                        <a:t>2021/22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/>
                        <a:t>Ca.6.000 ha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7900518"/>
                  </a:ext>
                </a:extLst>
              </a:tr>
              <a:tr h="490639">
                <a:tc>
                  <a:txBody>
                    <a:bodyPr/>
                    <a:lstStyle/>
                    <a:p>
                      <a:pPr lvl="0" algn="ctr"/>
                      <a:r>
                        <a:rPr lang="de-DE" b="0"/>
                        <a:t>Käfer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b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b="0"/>
                        <a:t>Ca. 4.000 ha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807330"/>
                  </a:ext>
                </a:extLst>
              </a:tr>
              <a:tr h="457223">
                <a:tc>
                  <a:txBody>
                    <a:bodyPr/>
                    <a:lstStyle/>
                    <a:p>
                      <a:pPr lvl="0" algn="ctr"/>
                      <a:r>
                        <a:rPr lang="de-DE" b="1"/>
                        <a:t>Tot.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endParaRPr lang="de-DE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b="1" dirty="0"/>
                        <a:t>Min. 16.000 ha                               (+ Schneedruck/</a:t>
                      </a:r>
                      <a:r>
                        <a:rPr lang="de-DE" b="1" dirty="0" err="1"/>
                        <a:t>schianti</a:t>
                      </a:r>
                      <a:r>
                        <a:rPr lang="de-DE" b="1" dirty="0"/>
                        <a:t> da </a:t>
                      </a:r>
                      <a:r>
                        <a:rPr lang="de-DE" b="1" dirty="0" err="1"/>
                        <a:t>neve</a:t>
                      </a:r>
                      <a:r>
                        <a:rPr lang="de-DE" b="1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459916"/>
                  </a:ext>
                </a:extLst>
              </a:tr>
            </a:tbl>
          </a:graphicData>
        </a:graphic>
      </p:graphicFrame>
      <p:sp>
        <p:nvSpPr>
          <p:cNvPr id="8" name="Titolo 2">
            <a:extLst>
              <a:ext uri="{FF2B5EF4-FFF2-40B4-BE49-F238E27FC236}">
                <a16:creationId xmlns:a16="http://schemas.microsoft.com/office/drawing/2014/main" id="{6527C6F6-912D-303D-F92E-2A769F03A2A8}"/>
              </a:ext>
            </a:extLst>
          </p:cNvPr>
          <p:cNvSpPr txBox="1"/>
          <p:nvPr/>
        </p:nvSpPr>
        <p:spPr>
          <a:xfrm>
            <a:off x="1919335" y="1647049"/>
            <a:ext cx="85004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50000"/>
              </a:lnSpc>
              <a:spcAft>
                <a:spcPts val="800"/>
              </a:spcAft>
              <a:defRPr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de-DE" dirty="0"/>
              <a:t>Waldfläche /</a:t>
            </a:r>
            <a:r>
              <a:rPr lang="de-DE" dirty="0" err="1"/>
              <a:t>superficie</a:t>
            </a:r>
            <a:r>
              <a:rPr lang="de-DE" dirty="0"/>
              <a:t> </a:t>
            </a:r>
            <a:r>
              <a:rPr lang="de-DE" dirty="0" err="1"/>
              <a:t>boscata</a:t>
            </a:r>
            <a:endParaRPr lang="de-DE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de-DE" dirty="0"/>
              <a:t>339.000 ha (INFC 2015) </a:t>
            </a:r>
          </a:p>
        </p:txBody>
      </p:sp>
      <p:sp>
        <p:nvSpPr>
          <p:cNvPr id="9" name="Titolo 2">
            <a:extLst>
              <a:ext uri="{FF2B5EF4-FFF2-40B4-BE49-F238E27FC236}">
                <a16:creationId xmlns:a16="http://schemas.microsoft.com/office/drawing/2014/main" id="{DBFC8691-E056-45EE-1F6A-79FA2116DF0C}"/>
              </a:ext>
            </a:extLst>
          </p:cNvPr>
          <p:cNvSpPr txBox="1"/>
          <p:nvPr/>
        </p:nvSpPr>
        <p:spPr>
          <a:xfrm>
            <a:off x="5660816" y="5919455"/>
            <a:ext cx="1866939" cy="964637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b="1" i="0" u="none" strike="noStrike" kern="1200" cap="none" spc="0" baseline="0" dirty="0">
                <a:solidFill>
                  <a:srgbClr val="FF0000"/>
                </a:solidFill>
                <a:uFillTx/>
                <a:latin typeface="Calibri Light"/>
                <a:ea typeface="Microsoft YaHei" pitchFamily="2"/>
                <a:cs typeface="Mangal" pitchFamily="2"/>
              </a:rPr>
              <a:t>4,7 %</a:t>
            </a: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>
                <a:solidFill>
                  <a:srgbClr val="FF0000"/>
                </a:solidFill>
                <a:uFillTx/>
                <a:latin typeface="Calibri Light"/>
                <a:ea typeface="Microsoft YaHei" pitchFamily="2"/>
                <a:cs typeface="Mangal" pitchFamily="2"/>
              </a:rPr>
              <a:t>der Waldfläche Südtirols</a:t>
            </a:r>
            <a:endParaRPr lang="de-DE" sz="1600" b="1" i="0" u="sng" strike="noStrike" kern="1200" cap="none" spc="0" baseline="0" dirty="0">
              <a:solidFill>
                <a:srgbClr val="FF0000"/>
              </a:solidFill>
              <a:uFillTx/>
              <a:latin typeface="Calibri Light"/>
              <a:ea typeface="Microsoft YaHei" pitchFamily="2"/>
              <a:cs typeface="Mangal" pitchFamily="2"/>
            </a:endParaRPr>
          </a:p>
        </p:txBody>
      </p:sp>
      <p:cxnSp>
        <p:nvCxnSpPr>
          <p:cNvPr id="13" name="Connettore 2 6">
            <a:extLst>
              <a:ext uri="{FF2B5EF4-FFF2-40B4-BE49-F238E27FC236}">
                <a16:creationId xmlns:a16="http://schemas.microsoft.com/office/drawing/2014/main" id="{BA61EBF4-C03F-5612-AD23-98E84ADC1E69}"/>
              </a:ext>
            </a:extLst>
          </p:cNvPr>
          <p:cNvCxnSpPr>
            <a:cxnSpLocks/>
          </p:cNvCxnSpPr>
          <p:nvPr/>
        </p:nvCxnSpPr>
        <p:spPr>
          <a:xfrm flipH="1">
            <a:off x="7423842" y="5744971"/>
            <a:ext cx="1291533" cy="5816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2">
            <a:extLst>
              <a:ext uri="{FF2B5EF4-FFF2-40B4-BE49-F238E27FC236}">
                <a16:creationId xmlns:a16="http://schemas.microsoft.com/office/drawing/2014/main" id="{DC966105-A863-E2D9-8EC4-D9ABA8F377FB}"/>
              </a:ext>
            </a:extLst>
          </p:cNvPr>
          <p:cNvSpPr txBox="1"/>
          <p:nvPr/>
        </p:nvSpPr>
        <p:spPr>
          <a:xfrm>
            <a:off x="2648794" y="691135"/>
            <a:ext cx="7175619" cy="7132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50000"/>
              </a:lnSpc>
              <a:spcAft>
                <a:spcPts val="800"/>
              </a:spcAft>
              <a:defRPr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it-IT" dirty="0" err="1"/>
              <a:t>geschädigte</a:t>
            </a:r>
            <a:r>
              <a:rPr lang="it-IT" dirty="0"/>
              <a:t> </a:t>
            </a:r>
            <a:r>
              <a:rPr lang="it-IT" dirty="0" err="1"/>
              <a:t>Fläche</a:t>
            </a:r>
            <a:r>
              <a:rPr lang="it-IT" dirty="0"/>
              <a:t> - superficie danneggiata </a:t>
            </a:r>
          </a:p>
        </p:txBody>
      </p:sp>
      <p:pic>
        <p:nvPicPr>
          <p:cNvPr id="4" name="Grafik 3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DA6EC8D-A4F6-EDD3-0CF5-B016BD887D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614" y="6112914"/>
            <a:ext cx="1772239" cy="344448"/>
          </a:xfrm>
          <a:prstGeom prst="rect">
            <a:avLst/>
          </a:prstGeom>
        </p:spPr>
      </p:pic>
      <p:sp>
        <p:nvSpPr>
          <p:cNvPr id="5" name="Text Box 16">
            <a:extLst>
              <a:ext uri="{FF2B5EF4-FFF2-40B4-BE49-F238E27FC236}">
                <a16:creationId xmlns:a16="http://schemas.microsoft.com/office/drawing/2014/main" id="{9D554BD2-BE2A-7C83-1B34-B29E0F0AF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1355" y="6448964"/>
            <a:ext cx="1719121" cy="40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>
                <a:latin typeface="Arial" panose="020B0604020202020204" pitchFamily="34" charset="0"/>
              </a:rPr>
              <a:t>Abteilung Forstdienst</a:t>
            </a:r>
          </a:p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 err="1">
                <a:latin typeface="Arial" panose="020B0604020202020204" pitchFamily="34" charset="0"/>
              </a:rPr>
              <a:t>Ripartizione</a:t>
            </a:r>
            <a:r>
              <a:rPr lang="de-DE" altLang="de-DE" sz="800" b="1" dirty="0">
                <a:latin typeface="Arial" panose="020B0604020202020204" pitchFamily="34" charset="0"/>
              </a:rPr>
              <a:t> </a:t>
            </a:r>
            <a:r>
              <a:rPr lang="de-DE" altLang="de-DE" sz="800" b="1" dirty="0" err="1">
                <a:latin typeface="Arial" panose="020B0604020202020204" pitchFamily="34" charset="0"/>
              </a:rPr>
              <a:t>Servizio</a:t>
            </a:r>
            <a:r>
              <a:rPr lang="de-DE" altLang="de-DE" sz="800" b="1" dirty="0">
                <a:latin typeface="Arial" panose="020B0604020202020204" pitchFamily="34" charset="0"/>
              </a:rPr>
              <a:t> Forestale</a:t>
            </a:r>
            <a:endParaRPr lang="it-IT" altLang="de-DE" sz="800" dirty="0">
              <a:latin typeface="Arial" panose="020B0604020202020204" pitchFamily="34" charset="0"/>
            </a:endParaRPr>
          </a:p>
        </p:txBody>
      </p:sp>
      <p:pic>
        <p:nvPicPr>
          <p:cNvPr id="7" name="Picture 36" descr="Logo_farbig_klein">
            <a:extLst>
              <a:ext uri="{FF2B5EF4-FFF2-40B4-BE49-F238E27FC236}">
                <a16:creationId xmlns:a16="http://schemas.microsoft.com/office/drawing/2014/main" id="{53F57927-9E86-3D45-5585-8910957EE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614" y="6499163"/>
            <a:ext cx="367803" cy="36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475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arte, Text, Atlas enthält.&#10;&#10;Automatisch generierte Beschreibung">
            <a:extLst>
              <a:ext uri="{FF2B5EF4-FFF2-40B4-BE49-F238E27FC236}">
                <a16:creationId xmlns:a16="http://schemas.microsoft.com/office/drawing/2014/main" id="{D2861284-CF15-27C0-0A6E-1B66FA1A0A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3" b="9334"/>
          <a:stretch/>
        </p:blipFill>
        <p:spPr>
          <a:xfrm>
            <a:off x="51927" y="0"/>
            <a:ext cx="12140074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2F9E97F-4F85-40B7-DECC-3A110A2B0BEA}"/>
              </a:ext>
            </a:extLst>
          </p:cNvPr>
          <p:cNvSpPr/>
          <p:nvPr/>
        </p:nvSpPr>
        <p:spPr>
          <a:xfrm>
            <a:off x="0" y="0"/>
            <a:ext cx="4286250" cy="769441"/>
          </a:xfrm>
          <a:prstGeom prst="rect">
            <a:avLst/>
          </a:prstGeom>
          <a:pattFill prst="pct40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r>
              <a:rPr lang="de-DE" sz="22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Geschädigte Waldfläche insgesamt</a:t>
            </a:r>
          </a:p>
          <a:p>
            <a:r>
              <a:rPr lang="de-DE" sz="2200" b="1" dirty="0" err="1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Superficie</a:t>
            </a:r>
            <a:r>
              <a:rPr lang="de-DE" sz="22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200" b="1" dirty="0" err="1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forestale</a:t>
            </a:r>
            <a:r>
              <a:rPr lang="de-DE" sz="22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200" b="1" dirty="0" err="1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daneggiata</a:t>
            </a:r>
            <a:r>
              <a:rPr lang="de-DE" sz="22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totale</a:t>
            </a:r>
          </a:p>
        </p:txBody>
      </p:sp>
      <p:pic>
        <p:nvPicPr>
          <p:cNvPr id="5" name="Grafik 4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ECFE73E6-033D-B1AB-F0CE-FA0560EBF6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7" y="6020069"/>
            <a:ext cx="1772239" cy="344448"/>
          </a:xfrm>
          <a:prstGeom prst="rect">
            <a:avLst/>
          </a:prstGeom>
        </p:spPr>
      </p:pic>
      <p:sp>
        <p:nvSpPr>
          <p:cNvPr id="6" name="Text Box 16">
            <a:extLst>
              <a:ext uri="{FF2B5EF4-FFF2-40B4-BE49-F238E27FC236}">
                <a16:creationId xmlns:a16="http://schemas.microsoft.com/office/drawing/2014/main" id="{804D1C05-28C4-8996-910C-49EA4F2B4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64" y="6407549"/>
            <a:ext cx="1712498" cy="40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>
                <a:latin typeface="Arial" panose="020B0604020202020204" pitchFamily="34" charset="0"/>
              </a:rPr>
              <a:t>Abteilung Forstdienst</a:t>
            </a:r>
          </a:p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 err="1">
                <a:latin typeface="Arial" panose="020B0604020202020204" pitchFamily="34" charset="0"/>
              </a:rPr>
              <a:t>Ripartizione</a:t>
            </a:r>
            <a:r>
              <a:rPr lang="de-DE" altLang="de-DE" sz="800" b="1" dirty="0">
                <a:latin typeface="Arial" panose="020B0604020202020204" pitchFamily="34" charset="0"/>
              </a:rPr>
              <a:t> </a:t>
            </a:r>
            <a:r>
              <a:rPr lang="de-DE" altLang="de-DE" sz="800" b="1" dirty="0" err="1">
                <a:latin typeface="Arial" panose="020B0604020202020204" pitchFamily="34" charset="0"/>
              </a:rPr>
              <a:t>Servizio</a:t>
            </a:r>
            <a:r>
              <a:rPr lang="de-DE" altLang="de-DE" sz="800" b="1" dirty="0">
                <a:latin typeface="Arial" panose="020B0604020202020204" pitchFamily="34" charset="0"/>
              </a:rPr>
              <a:t> Forestale</a:t>
            </a:r>
            <a:endParaRPr lang="it-IT" altLang="de-DE" sz="800" dirty="0">
              <a:latin typeface="Arial" panose="020B0604020202020204" pitchFamily="34" charset="0"/>
            </a:endParaRPr>
          </a:p>
        </p:txBody>
      </p:sp>
      <p:pic>
        <p:nvPicPr>
          <p:cNvPr id="7" name="Picture 36" descr="Logo_farbig_klein">
            <a:extLst>
              <a:ext uri="{FF2B5EF4-FFF2-40B4-BE49-F238E27FC236}">
                <a16:creationId xmlns:a16="http://schemas.microsoft.com/office/drawing/2014/main" id="{FEDB052B-B628-BFED-FA10-B53C6D254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4" y="6447165"/>
            <a:ext cx="367803" cy="36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11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Karte, Text, Atlas enthält.&#10;&#10;Automatisch generierte Beschreibung">
            <a:extLst>
              <a:ext uri="{FF2B5EF4-FFF2-40B4-BE49-F238E27FC236}">
                <a16:creationId xmlns:a16="http://schemas.microsoft.com/office/drawing/2014/main" id="{960BEE75-FC2C-3C39-342F-1683EA2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9166"/>
          <a:stretch/>
        </p:blipFill>
        <p:spPr>
          <a:xfrm>
            <a:off x="194492" y="0"/>
            <a:ext cx="11997508" cy="68580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A3B60084-7206-9EAA-B459-F85BA7502A24}"/>
              </a:ext>
            </a:extLst>
          </p:cNvPr>
          <p:cNvSpPr/>
          <p:nvPr/>
        </p:nvSpPr>
        <p:spPr>
          <a:xfrm>
            <a:off x="0" y="0"/>
            <a:ext cx="6477000" cy="769441"/>
          </a:xfrm>
          <a:prstGeom prst="rect">
            <a:avLst/>
          </a:prstGeom>
          <a:pattFill prst="pct40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r>
              <a:rPr lang="de-DE" sz="22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Vom Borkenkäfer geschädigte Waldfläche – Jahr 2021</a:t>
            </a:r>
          </a:p>
          <a:p>
            <a:r>
              <a:rPr lang="de-DE" sz="2200" b="1" dirty="0" err="1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Superficie</a:t>
            </a:r>
            <a:r>
              <a:rPr lang="de-DE" sz="22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200" b="1" dirty="0" err="1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forestale</a:t>
            </a:r>
            <a:r>
              <a:rPr lang="de-DE" sz="22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200" b="1" dirty="0" err="1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daneggiata</a:t>
            </a:r>
            <a:r>
              <a:rPr lang="de-DE" sz="22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200" b="1" dirty="0" err="1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dal</a:t>
            </a:r>
            <a:r>
              <a:rPr lang="de-DE" sz="22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200" b="1" dirty="0" err="1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bostrico</a:t>
            </a:r>
            <a:r>
              <a:rPr lang="de-DE" sz="22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– anno 2021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4E9999A-9DC4-07CF-6BDC-95F5B539D111}"/>
              </a:ext>
            </a:extLst>
          </p:cNvPr>
          <p:cNvSpPr txBox="1"/>
          <p:nvPr/>
        </p:nvSpPr>
        <p:spPr>
          <a:xfrm>
            <a:off x="9858375" y="5950982"/>
            <a:ext cx="990600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de-DE" sz="1600" b="1" dirty="0"/>
          </a:p>
        </p:txBody>
      </p:sp>
      <p:pic>
        <p:nvPicPr>
          <p:cNvPr id="3" name="Grafik 4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C25575B-980C-594F-521F-F51AB5535D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7" y="6020069"/>
            <a:ext cx="1772239" cy="344448"/>
          </a:xfrm>
          <a:prstGeom prst="rect">
            <a:avLst/>
          </a:prstGeom>
        </p:spPr>
      </p:pic>
      <p:sp>
        <p:nvSpPr>
          <p:cNvPr id="4" name="Text Box 16">
            <a:extLst>
              <a:ext uri="{FF2B5EF4-FFF2-40B4-BE49-F238E27FC236}">
                <a16:creationId xmlns:a16="http://schemas.microsoft.com/office/drawing/2014/main" id="{3A7BDD7D-5208-82D3-A7C1-E09A2C97B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64" y="6407549"/>
            <a:ext cx="1712498" cy="40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>
                <a:latin typeface="Arial" panose="020B0604020202020204" pitchFamily="34" charset="0"/>
              </a:rPr>
              <a:t>Abteilung Forstdienst</a:t>
            </a:r>
          </a:p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 err="1">
                <a:latin typeface="Arial" panose="020B0604020202020204" pitchFamily="34" charset="0"/>
              </a:rPr>
              <a:t>Ripartizione</a:t>
            </a:r>
            <a:r>
              <a:rPr lang="de-DE" altLang="de-DE" sz="800" b="1" dirty="0">
                <a:latin typeface="Arial" panose="020B0604020202020204" pitchFamily="34" charset="0"/>
              </a:rPr>
              <a:t> </a:t>
            </a:r>
            <a:r>
              <a:rPr lang="de-DE" altLang="de-DE" sz="800" b="1" dirty="0" err="1">
                <a:latin typeface="Arial" panose="020B0604020202020204" pitchFamily="34" charset="0"/>
              </a:rPr>
              <a:t>Servizio</a:t>
            </a:r>
            <a:r>
              <a:rPr lang="de-DE" altLang="de-DE" sz="800" b="1" dirty="0">
                <a:latin typeface="Arial" panose="020B0604020202020204" pitchFamily="34" charset="0"/>
              </a:rPr>
              <a:t> Forestale</a:t>
            </a:r>
            <a:endParaRPr lang="it-IT" altLang="de-DE" sz="800" dirty="0">
              <a:latin typeface="Arial" panose="020B0604020202020204" pitchFamily="34" charset="0"/>
            </a:endParaRPr>
          </a:p>
        </p:txBody>
      </p:sp>
      <p:pic>
        <p:nvPicPr>
          <p:cNvPr id="10" name="Picture 36" descr="Logo_farbig_klein">
            <a:extLst>
              <a:ext uri="{FF2B5EF4-FFF2-40B4-BE49-F238E27FC236}">
                <a16:creationId xmlns:a16="http://schemas.microsoft.com/office/drawing/2014/main" id="{026731F8-2191-CDA6-E444-D2B6B6A5E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4" y="6447165"/>
            <a:ext cx="367803" cy="36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6478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Karte, Text, Atlas enthält.&#10;&#10;Automatisch generierte Beschreibung">
            <a:extLst>
              <a:ext uri="{FF2B5EF4-FFF2-40B4-BE49-F238E27FC236}">
                <a16:creationId xmlns:a16="http://schemas.microsoft.com/office/drawing/2014/main" id="{B5ECAAAE-9D21-D00A-EF92-9190083049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8" b="9168"/>
          <a:stretch/>
        </p:blipFill>
        <p:spPr>
          <a:xfrm>
            <a:off x="173844" y="0"/>
            <a:ext cx="12018156" cy="68580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A3B60084-7206-9EAA-B459-F85BA7502A24}"/>
              </a:ext>
            </a:extLst>
          </p:cNvPr>
          <p:cNvSpPr/>
          <p:nvPr/>
        </p:nvSpPr>
        <p:spPr>
          <a:xfrm>
            <a:off x="-1" y="0"/>
            <a:ext cx="6677025" cy="769441"/>
          </a:xfrm>
          <a:prstGeom prst="rect">
            <a:avLst/>
          </a:prstGeom>
          <a:pattFill prst="pct40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r>
              <a:rPr lang="de-DE" sz="22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Vom Borkenkäfer geschädigte </a:t>
            </a:r>
            <a:r>
              <a:rPr lang="de-DE" sz="2200" b="1" dirty="0" err="1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Waldläche</a:t>
            </a:r>
            <a:r>
              <a:rPr lang="de-DE" sz="22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– Jahre 2021-22</a:t>
            </a:r>
          </a:p>
          <a:p>
            <a:r>
              <a:rPr lang="de-DE" sz="2200" b="1" dirty="0" err="1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Superficie</a:t>
            </a:r>
            <a:r>
              <a:rPr lang="de-DE" sz="22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200" b="1" dirty="0" err="1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forestale</a:t>
            </a:r>
            <a:r>
              <a:rPr lang="de-DE" sz="22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200" b="1" dirty="0" err="1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daneggiata</a:t>
            </a:r>
            <a:r>
              <a:rPr lang="de-DE" sz="22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200" b="1" dirty="0" err="1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dal</a:t>
            </a:r>
            <a:r>
              <a:rPr lang="de-DE" sz="22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200" b="1" dirty="0" err="1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bostrico</a:t>
            </a:r>
            <a:r>
              <a:rPr lang="de-DE" sz="22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– </a:t>
            </a:r>
            <a:r>
              <a:rPr lang="de-DE" sz="2200" b="1" dirty="0" err="1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anni</a:t>
            </a:r>
            <a:r>
              <a:rPr lang="de-DE" sz="22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2021-22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0024EB3-249A-F906-4A6F-CA4254C7D228}"/>
              </a:ext>
            </a:extLst>
          </p:cNvPr>
          <p:cNvSpPr txBox="1"/>
          <p:nvPr/>
        </p:nvSpPr>
        <p:spPr>
          <a:xfrm>
            <a:off x="9858375" y="5950982"/>
            <a:ext cx="990600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de-DE" sz="1600" b="1" dirty="0"/>
          </a:p>
        </p:txBody>
      </p:sp>
      <p:pic>
        <p:nvPicPr>
          <p:cNvPr id="6" name="Grafik 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7990DB65-D46C-EC39-C158-4D20745F5E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237" y="6115224"/>
            <a:ext cx="1772239" cy="344448"/>
          </a:xfrm>
          <a:prstGeom prst="rect">
            <a:avLst/>
          </a:prstGeom>
        </p:spPr>
      </p:pic>
      <p:sp>
        <p:nvSpPr>
          <p:cNvPr id="7" name="Text Box 16">
            <a:extLst>
              <a:ext uri="{FF2B5EF4-FFF2-40B4-BE49-F238E27FC236}">
                <a16:creationId xmlns:a16="http://schemas.microsoft.com/office/drawing/2014/main" id="{79D91C3E-91DC-6879-337E-B1236CFB5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9677" y="6448964"/>
            <a:ext cx="1310799" cy="40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>
                <a:latin typeface="Arial" panose="020B0604020202020204" pitchFamily="34" charset="0"/>
              </a:rPr>
              <a:t>Abteilung Forstdienst</a:t>
            </a:r>
          </a:p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 err="1">
                <a:latin typeface="Arial" panose="020B0604020202020204" pitchFamily="34" charset="0"/>
              </a:rPr>
              <a:t>Ripartizione</a:t>
            </a:r>
            <a:r>
              <a:rPr lang="de-DE" altLang="de-DE" sz="800" b="1" dirty="0">
                <a:latin typeface="Arial" panose="020B0604020202020204" pitchFamily="34" charset="0"/>
              </a:rPr>
              <a:t> Foreste</a:t>
            </a:r>
            <a:endParaRPr lang="it-IT" altLang="de-DE" sz="800" dirty="0">
              <a:latin typeface="Arial" panose="020B0604020202020204" pitchFamily="34" charset="0"/>
            </a:endParaRPr>
          </a:p>
        </p:txBody>
      </p:sp>
      <p:pic>
        <p:nvPicPr>
          <p:cNvPr id="8" name="Picture 36" descr="Logo_farbig_klein">
            <a:extLst>
              <a:ext uri="{FF2B5EF4-FFF2-40B4-BE49-F238E27FC236}">
                <a16:creationId xmlns:a16="http://schemas.microsoft.com/office/drawing/2014/main" id="{C2EE9F1E-98C0-EC6D-E2AE-374B6DA0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74" y="6490197"/>
            <a:ext cx="367803" cy="36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30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Karte, Text, Atlas enthält.&#10;&#10;Automatisch generierte Beschreibung">
            <a:extLst>
              <a:ext uri="{FF2B5EF4-FFF2-40B4-BE49-F238E27FC236}">
                <a16:creationId xmlns:a16="http://schemas.microsoft.com/office/drawing/2014/main" id="{F216216D-3183-ED51-4A6C-547EDD9100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9" b="9306"/>
          <a:stretch/>
        </p:blipFill>
        <p:spPr>
          <a:xfrm>
            <a:off x="153123" y="1"/>
            <a:ext cx="12038877" cy="68580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A3B60084-7206-9EAA-B459-F85BA7502A24}"/>
              </a:ext>
            </a:extLst>
          </p:cNvPr>
          <p:cNvSpPr/>
          <p:nvPr/>
        </p:nvSpPr>
        <p:spPr>
          <a:xfrm>
            <a:off x="-1" y="0"/>
            <a:ext cx="6715125" cy="769441"/>
          </a:xfrm>
          <a:prstGeom prst="rect">
            <a:avLst/>
          </a:prstGeom>
          <a:pattFill prst="pct40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r>
              <a:rPr lang="de-DE" sz="22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Vom Borkenkäfer geschädigte </a:t>
            </a:r>
            <a:r>
              <a:rPr lang="de-DE" sz="2200" b="1" dirty="0" err="1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Waldläche</a:t>
            </a:r>
            <a:r>
              <a:rPr lang="de-DE" sz="22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– Jahre 2021-23</a:t>
            </a:r>
          </a:p>
          <a:p>
            <a:r>
              <a:rPr lang="de-DE" sz="2200" b="1" dirty="0" err="1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Superficie</a:t>
            </a:r>
            <a:r>
              <a:rPr lang="de-DE" sz="22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200" b="1" dirty="0" err="1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forestale</a:t>
            </a:r>
            <a:r>
              <a:rPr lang="de-DE" sz="22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200" b="1" dirty="0" err="1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daneggiata</a:t>
            </a:r>
            <a:r>
              <a:rPr lang="de-DE" sz="22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200" b="1" dirty="0" err="1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dal</a:t>
            </a:r>
            <a:r>
              <a:rPr lang="de-DE" sz="22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200" b="1" dirty="0" err="1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bostrico</a:t>
            </a:r>
            <a:r>
              <a:rPr lang="de-DE" sz="22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– </a:t>
            </a:r>
            <a:r>
              <a:rPr lang="de-DE" sz="2200" b="1" dirty="0" err="1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anni</a:t>
            </a:r>
            <a:r>
              <a:rPr lang="de-DE" sz="22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2021-23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31D3C4C-C084-DA9D-1FC1-D244ACAFE208}"/>
              </a:ext>
            </a:extLst>
          </p:cNvPr>
          <p:cNvSpPr txBox="1"/>
          <p:nvPr/>
        </p:nvSpPr>
        <p:spPr>
          <a:xfrm>
            <a:off x="9858375" y="5950982"/>
            <a:ext cx="990600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de-DE" sz="1600" b="1" dirty="0"/>
          </a:p>
        </p:txBody>
      </p:sp>
      <p:pic>
        <p:nvPicPr>
          <p:cNvPr id="6" name="Grafik 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13D51572-D84C-6D80-4A66-0BE895A8DB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237" y="6115224"/>
            <a:ext cx="1772239" cy="344448"/>
          </a:xfrm>
          <a:prstGeom prst="rect">
            <a:avLst/>
          </a:prstGeom>
        </p:spPr>
      </p:pic>
      <p:sp>
        <p:nvSpPr>
          <p:cNvPr id="7" name="Text Box 16">
            <a:extLst>
              <a:ext uri="{FF2B5EF4-FFF2-40B4-BE49-F238E27FC236}">
                <a16:creationId xmlns:a16="http://schemas.microsoft.com/office/drawing/2014/main" id="{8A6166FA-DDBB-B8DB-D3A2-D55EF8367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9677" y="6448964"/>
            <a:ext cx="1310799" cy="40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>
                <a:latin typeface="Arial" panose="020B0604020202020204" pitchFamily="34" charset="0"/>
              </a:rPr>
              <a:t>Abteilung Forstdienst</a:t>
            </a:r>
          </a:p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 err="1">
                <a:latin typeface="Arial" panose="020B0604020202020204" pitchFamily="34" charset="0"/>
              </a:rPr>
              <a:t>Ripartizione</a:t>
            </a:r>
            <a:r>
              <a:rPr lang="de-DE" altLang="de-DE" sz="800" b="1" dirty="0">
                <a:latin typeface="Arial" panose="020B0604020202020204" pitchFamily="34" charset="0"/>
              </a:rPr>
              <a:t> Foreste</a:t>
            </a:r>
            <a:endParaRPr lang="it-IT" altLang="de-DE" sz="800" dirty="0">
              <a:latin typeface="Arial" panose="020B0604020202020204" pitchFamily="34" charset="0"/>
            </a:endParaRPr>
          </a:p>
        </p:txBody>
      </p:sp>
      <p:pic>
        <p:nvPicPr>
          <p:cNvPr id="8" name="Picture 36" descr="Logo_farbig_klein">
            <a:extLst>
              <a:ext uri="{FF2B5EF4-FFF2-40B4-BE49-F238E27FC236}">
                <a16:creationId xmlns:a16="http://schemas.microsoft.com/office/drawing/2014/main" id="{25F91B00-9080-FB18-9EA0-6C3484C53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74" y="6490197"/>
            <a:ext cx="367803" cy="36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803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nhaltsplatzhalter 10" descr="Ein Bild, das draußen, Gras, Himmel, Landschaft enthält.&#10;&#10;Automatisch generierte Beschreibung">
            <a:extLst>
              <a:ext uri="{FF2B5EF4-FFF2-40B4-BE49-F238E27FC236}">
                <a16:creationId xmlns:a16="http://schemas.microsoft.com/office/drawing/2014/main" id="{12487DC6-64A7-BDCF-E746-5E322A194B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7" t="15926" r="4349" b="11684"/>
          <a:stretch/>
        </p:blipFill>
        <p:spPr>
          <a:xfrm>
            <a:off x="-88061" y="0"/>
            <a:ext cx="12324574" cy="6953061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0EA6E25-A1CF-4F6C-9DBA-98699C26C43E}"/>
              </a:ext>
            </a:extLst>
          </p:cNvPr>
          <p:cNvSpPr txBox="1"/>
          <p:nvPr/>
        </p:nvSpPr>
        <p:spPr>
          <a:xfrm>
            <a:off x="2552735" y="92576"/>
            <a:ext cx="7270916" cy="713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de-D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Situationsbericht – </a:t>
            </a:r>
            <a:r>
              <a:rPr lang="de-DE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stato</a:t>
            </a:r>
            <a:r>
              <a:rPr lang="de-D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della </a:t>
            </a:r>
            <a:r>
              <a:rPr lang="de-DE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situazione</a:t>
            </a:r>
            <a:endParaRPr lang="de-DE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Tabella 10">
            <a:extLst>
              <a:ext uri="{FF2B5EF4-FFF2-40B4-BE49-F238E27FC236}">
                <a16:creationId xmlns:a16="http://schemas.microsoft.com/office/drawing/2014/main" id="{7930DAFA-CA83-580D-68A5-134A4B65FA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656252"/>
              </p:ext>
            </p:extLst>
          </p:nvPr>
        </p:nvGraphicFramePr>
        <p:xfrm>
          <a:off x="2493544" y="2803536"/>
          <a:ext cx="8011810" cy="2019118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690597">
                  <a:extLst>
                    <a:ext uri="{9D8B030D-6E8A-4147-A177-3AD203B41FA5}">
                      <a16:colId xmlns:a16="http://schemas.microsoft.com/office/drawing/2014/main" val="1863976392"/>
                    </a:ext>
                  </a:extLst>
                </a:gridCol>
                <a:gridCol w="1987282">
                  <a:extLst>
                    <a:ext uri="{9D8B030D-6E8A-4147-A177-3AD203B41FA5}">
                      <a16:colId xmlns:a16="http://schemas.microsoft.com/office/drawing/2014/main" val="2769743764"/>
                    </a:ext>
                  </a:extLst>
                </a:gridCol>
                <a:gridCol w="3333931">
                  <a:extLst>
                    <a:ext uri="{9D8B030D-6E8A-4147-A177-3AD203B41FA5}">
                      <a16:colId xmlns:a16="http://schemas.microsoft.com/office/drawing/2014/main" val="1437379710"/>
                    </a:ext>
                  </a:extLst>
                </a:gridCol>
              </a:tblGrid>
              <a:tr h="445552">
                <a:tc>
                  <a:txBody>
                    <a:bodyPr/>
                    <a:lstStyle/>
                    <a:p>
                      <a:pPr lvl="0" algn="ctr"/>
                      <a:r>
                        <a:rPr lang="de-DE"/>
                        <a:t>Ereigniss/evento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dirty="0"/>
                        <a:t>Jahr/anno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/>
                        <a:t>Betroffene Fläche sup.danneggiata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0224342"/>
                  </a:ext>
                </a:extLst>
              </a:tr>
              <a:tr h="431176">
                <a:tc>
                  <a:txBody>
                    <a:bodyPr/>
                    <a:lstStyle/>
                    <a:p>
                      <a:pPr lvl="0" algn="ctr"/>
                      <a:r>
                        <a:rPr lang="de-DE"/>
                        <a:t>Käfer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/>
                        <a:t>2021/22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dirty="0"/>
                        <a:t>Ca.6.000 ha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7900518"/>
                  </a:ext>
                </a:extLst>
              </a:tr>
              <a:tr h="490639">
                <a:tc>
                  <a:txBody>
                    <a:bodyPr/>
                    <a:lstStyle/>
                    <a:p>
                      <a:pPr lvl="0" algn="ctr"/>
                      <a:r>
                        <a:rPr lang="de-DE" b="0"/>
                        <a:t>Käfer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b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b="0" dirty="0"/>
                        <a:t>Ca. 4.000 ha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807330"/>
                  </a:ext>
                </a:extLst>
              </a:tr>
              <a:tr h="457223">
                <a:tc>
                  <a:txBody>
                    <a:bodyPr/>
                    <a:lstStyle/>
                    <a:p>
                      <a:pPr lvl="0" algn="ctr"/>
                      <a:r>
                        <a:rPr lang="de-DE" b="1"/>
                        <a:t>Tot.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endParaRPr lang="de-DE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b="1" dirty="0"/>
                        <a:t>Min. 10.000 ha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459916"/>
                  </a:ext>
                </a:extLst>
              </a:tr>
            </a:tbl>
          </a:graphicData>
        </a:graphic>
      </p:graphicFrame>
      <p:sp>
        <p:nvSpPr>
          <p:cNvPr id="8" name="Titolo 2">
            <a:extLst>
              <a:ext uri="{FF2B5EF4-FFF2-40B4-BE49-F238E27FC236}">
                <a16:creationId xmlns:a16="http://schemas.microsoft.com/office/drawing/2014/main" id="{6527C6F6-912D-303D-F92E-2A769F03A2A8}"/>
              </a:ext>
            </a:extLst>
          </p:cNvPr>
          <p:cNvSpPr txBox="1"/>
          <p:nvPr/>
        </p:nvSpPr>
        <p:spPr>
          <a:xfrm>
            <a:off x="1919335" y="1647049"/>
            <a:ext cx="85004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50000"/>
              </a:lnSpc>
              <a:spcAft>
                <a:spcPts val="800"/>
              </a:spcAft>
              <a:defRPr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de-DE" dirty="0"/>
              <a:t>Waldfläche /</a:t>
            </a:r>
            <a:r>
              <a:rPr lang="de-DE" dirty="0" err="1"/>
              <a:t>superficie</a:t>
            </a:r>
            <a:r>
              <a:rPr lang="de-DE" dirty="0"/>
              <a:t> </a:t>
            </a:r>
            <a:r>
              <a:rPr lang="de-DE" dirty="0" err="1"/>
              <a:t>boscata</a:t>
            </a:r>
            <a:endParaRPr lang="de-DE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de-DE" dirty="0"/>
              <a:t>339.000 ha (INFC 2015) </a:t>
            </a:r>
          </a:p>
        </p:txBody>
      </p:sp>
      <p:sp>
        <p:nvSpPr>
          <p:cNvPr id="9" name="Titolo 2">
            <a:extLst>
              <a:ext uri="{FF2B5EF4-FFF2-40B4-BE49-F238E27FC236}">
                <a16:creationId xmlns:a16="http://schemas.microsoft.com/office/drawing/2014/main" id="{DBFC8691-E056-45EE-1F6A-79FA2116DF0C}"/>
              </a:ext>
            </a:extLst>
          </p:cNvPr>
          <p:cNvSpPr txBox="1"/>
          <p:nvPr/>
        </p:nvSpPr>
        <p:spPr>
          <a:xfrm>
            <a:off x="5095876" y="5151677"/>
            <a:ext cx="2031830" cy="964637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b="1" dirty="0">
                <a:solidFill>
                  <a:srgbClr val="FF0000"/>
                </a:solidFill>
                <a:latin typeface="Calibri Light"/>
                <a:ea typeface="Microsoft YaHei" pitchFamily="2"/>
                <a:cs typeface="Mangal" pitchFamily="2"/>
              </a:rPr>
              <a:t>ca. 2</a:t>
            </a:r>
            <a:r>
              <a:rPr lang="de-DE" sz="2800" b="1" i="0" u="none" strike="noStrike" kern="1200" cap="none" spc="0" baseline="0" dirty="0">
                <a:solidFill>
                  <a:srgbClr val="FF0000"/>
                </a:solidFill>
                <a:uFillTx/>
                <a:latin typeface="Calibri Light"/>
                <a:ea typeface="Microsoft YaHei" pitchFamily="2"/>
                <a:cs typeface="Mangal" pitchFamily="2"/>
              </a:rPr>
              <a:t>,6 %</a:t>
            </a: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>
                <a:solidFill>
                  <a:srgbClr val="FF0000"/>
                </a:solidFill>
                <a:uFillTx/>
                <a:latin typeface="Calibri Light"/>
                <a:ea typeface="Microsoft YaHei" pitchFamily="2"/>
                <a:cs typeface="Mangal" pitchFamily="2"/>
              </a:rPr>
              <a:t>Waldfläche/</a:t>
            </a: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 err="1">
                <a:solidFill>
                  <a:srgbClr val="FF0000"/>
                </a:solidFill>
                <a:uFillTx/>
                <a:latin typeface="Calibri Light"/>
                <a:ea typeface="Microsoft YaHei" pitchFamily="2"/>
                <a:cs typeface="Mangal" pitchFamily="2"/>
              </a:rPr>
              <a:t>superficie</a:t>
            </a:r>
            <a:r>
              <a:rPr lang="de-DE" sz="1800" b="1" i="0" u="none" strike="noStrike" kern="0" cap="none" spc="0" baseline="0" dirty="0">
                <a:solidFill>
                  <a:srgbClr val="FF0000"/>
                </a:solidFill>
                <a:uFillTx/>
                <a:latin typeface="Calibri Light"/>
                <a:ea typeface="Microsoft YaHei" pitchFamily="2"/>
                <a:cs typeface="Mangal" pitchFamily="2"/>
              </a:rPr>
              <a:t> </a:t>
            </a:r>
            <a:r>
              <a:rPr lang="de-DE" sz="1800" b="1" i="0" u="none" strike="noStrike" kern="0" cap="none" spc="0" baseline="0" dirty="0" err="1">
                <a:solidFill>
                  <a:srgbClr val="FF0000"/>
                </a:solidFill>
                <a:uFillTx/>
                <a:latin typeface="Calibri Light"/>
                <a:ea typeface="Microsoft YaHei" pitchFamily="2"/>
                <a:cs typeface="Mangal" pitchFamily="2"/>
              </a:rPr>
              <a:t>forestale</a:t>
            </a:r>
            <a:endParaRPr lang="de-DE" sz="1600" b="1" i="0" u="sng" strike="noStrike" kern="1200" cap="none" spc="0" baseline="0" dirty="0">
              <a:solidFill>
                <a:srgbClr val="FF0000"/>
              </a:solidFill>
              <a:uFillTx/>
              <a:latin typeface="Calibri Light"/>
              <a:ea typeface="Microsoft YaHei" pitchFamily="2"/>
              <a:cs typeface="Mangal" pitchFamily="2"/>
            </a:endParaRPr>
          </a:p>
        </p:txBody>
      </p:sp>
      <p:cxnSp>
        <p:nvCxnSpPr>
          <p:cNvPr id="13" name="Connettore 2 6">
            <a:extLst>
              <a:ext uri="{FF2B5EF4-FFF2-40B4-BE49-F238E27FC236}">
                <a16:creationId xmlns:a16="http://schemas.microsoft.com/office/drawing/2014/main" id="{BA61EBF4-C03F-5612-AD23-98E84ADC1E69}"/>
              </a:ext>
            </a:extLst>
          </p:cNvPr>
          <p:cNvCxnSpPr>
            <a:cxnSpLocks/>
          </p:cNvCxnSpPr>
          <p:nvPr/>
        </p:nvCxnSpPr>
        <p:spPr>
          <a:xfrm flipH="1">
            <a:off x="7023792" y="4822654"/>
            <a:ext cx="1358208" cy="7362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2">
            <a:extLst>
              <a:ext uri="{FF2B5EF4-FFF2-40B4-BE49-F238E27FC236}">
                <a16:creationId xmlns:a16="http://schemas.microsoft.com/office/drawing/2014/main" id="{DC966105-A863-E2D9-8EC4-D9ABA8F377FB}"/>
              </a:ext>
            </a:extLst>
          </p:cNvPr>
          <p:cNvSpPr txBox="1"/>
          <p:nvPr/>
        </p:nvSpPr>
        <p:spPr>
          <a:xfrm>
            <a:off x="2648794" y="691135"/>
            <a:ext cx="7175619" cy="7132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50000"/>
              </a:lnSpc>
              <a:spcAft>
                <a:spcPts val="800"/>
              </a:spcAft>
              <a:defRPr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it-IT" dirty="0" err="1"/>
              <a:t>geschädigte</a:t>
            </a:r>
            <a:r>
              <a:rPr lang="it-IT" dirty="0"/>
              <a:t> </a:t>
            </a:r>
            <a:r>
              <a:rPr lang="it-IT" dirty="0" err="1"/>
              <a:t>Fläche</a:t>
            </a:r>
            <a:r>
              <a:rPr lang="it-IT" dirty="0"/>
              <a:t> - superficie danneggiata </a:t>
            </a:r>
          </a:p>
        </p:txBody>
      </p:sp>
      <p:pic>
        <p:nvPicPr>
          <p:cNvPr id="4" name="Grafik 3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DA6EC8D-A4F6-EDD3-0CF5-B016BD887D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253" y="6125818"/>
            <a:ext cx="1772239" cy="344448"/>
          </a:xfrm>
          <a:prstGeom prst="rect">
            <a:avLst/>
          </a:prstGeom>
        </p:spPr>
      </p:pic>
      <p:sp>
        <p:nvSpPr>
          <p:cNvPr id="5" name="Text Box 16">
            <a:extLst>
              <a:ext uri="{FF2B5EF4-FFF2-40B4-BE49-F238E27FC236}">
                <a16:creationId xmlns:a16="http://schemas.microsoft.com/office/drawing/2014/main" id="{9D554BD2-BE2A-7C83-1B34-B29E0F0AF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5355" y="6507954"/>
            <a:ext cx="1685122" cy="40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>
                <a:latin typeface="Arial" panose="020B0604020202020204" pitchFamily="34" charset="0"/>
              </a:rPr>
              <a:t>Abteilung Forstdienst</a:t>
            </a:r>
          </a:p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 err="1">
                <a:latin typeface="Arial" panose="020B0604020202020204" pitchFamily="34" charset="0"/>
              </a:rPr>
              <a:t>Ripartizione</a:t>
            </a:r>
            <a:r>
              <a:rPr lang="de-DE" altLang="de-DE" sz="800" b="1" dirty="0">
                <a:latin typeface="Arial" panose="020B0604020202020204" pitchFamily="34" charset="0"/>
              </a:rPr>
              <a:t> </a:t>
            </a:r>
            <a:r>
              <a:rPr lang="de-DE" altLang="de-DE" sz="800" b="1" dirty="0" err="1">
                <a:latin typeface="Arial" panose="020B0604020202020204" pitchFamily="34" charset="0"/>
              </a:rPr>
              <a:t>Servizio</a:t>
            </a:r>
            <a:r>
              <a:rPr lang="de-DE" altLang="de-DE" sz="800" b="1" dirty="0">
                <a:latin typeface="Arial" panose="020B0604020202020204" pitchFamily="34" charset="0"/>
              </a:rPr>
              <a:t> Forestale</a:t>
            </a:r>
            <a:endParaRPr lang="it-IT" altLang="de-DE" sz="800" dirty="0">
              <a:latin typeface="Arial" panose="020B0604020202020204" pitchFamily="34" charset="0"/>
            </a:endParaRPr>
          </a:p>
        </p:txBody>
      </p:sp>
      <p:pic>
        <p:nvPicPr>
          <p:cNvPr id="7" name="Picture 36" descr="Logo_farbig_klein">
            <a:extLst>
              <a:ext uri="{FF2B5EF4-FFF2-40B4-BE49-F238E27FC236}">
                <a16:creationId xmlns:a16="http://schemas.microsoft.com/office/drawing/2014/main" id="{53F57927-9E86-3D45-5585-8910957EE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7253" y="6522465"/>
            <a:ext cx="367803" cy="36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4905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nhaltsplatzhalter 10" descr="Ein Bild, das draußen, Gras, Himmel, Landschaft enthält.&#10;&#10;Automatisch generierte Beschreibung">
            <a:extLst>
              <a:ext uri="{FF2B5EF4-FFF2-40B4-BE49-F238E27FC236}">
                <a16:creationId xmlns:a16="http://schemas.microsoft.com/office/drawing/2014/main" id="{BA09CF14-6098-962D-8991-C6985D324E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7" t="15926" r="4349" b="11684"/>
          <a:stretch/>
        </p:blipFill>
        <p:spPr>
          <a:xfrm>
            <a:off x="-88061" y="0"/>
            <a:ext cx="12324574" cy="695306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19A06D2-8255-1B76-2C73-6F793C3096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5967" y="-1"/>
            <a:ext cx="2994758" cy="32956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magine 1">
            <a:extLst>
              <a:ext uri="{FF2B5EF4-FFF2-40B4-BE49-F238E27FC236}">
                <a16:creationId xmlns:a16="http://schemas.microsoft.com/office/drawing/2014/main" id="{2CEE1008-39F8-A589-0A56-EFF34B390E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5967" y="1513233"/>
            <a:ext cx="11734133" cy="54560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989B94A-F513-59E0-36DD-46ACEC063380}"/>
              </a:ext>
            </a:extLst>
          </p:cNvPr>
          <p:cNvSpPr txBox="1"/>
          <p:nvPr/>
        </p:nvSpPr>
        <p:spPr>
          <a:xfrm>
            <a:off x="2552735" y="92576"/>
            <a:ext cx="7270916" cy="713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de-D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Situationsbericht – </a:t>
            </a:r>
            <a:r>
              <a:rPr lang="de-DE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stato</a:t>
            </a:r>
            <a:r>
              <a:rPr lang="de-D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della </a:t>
            </a:r>
            <a:r>
              <a:rPr lang="de-DE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situazione</a:t>
            </a:r>
            <a:endParaRPr lang="de-DE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9A10863D-F99C-B386-B95F-F80CE4C66556}"/>
              </a:ext>
            </a:extLst>
          </p:cNvPr>
          <p:cNvSpPr txBox="1"/>
          <p:nvPr/>
        </p:nvSpPr>
        <p:spPr>
          <a:xfrm>
            <a:off x="2648794" y="691135"/>
            <a:ext cx="7175619" cy="7132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ct val="150000"/>
              </a:lnSpc>
              <a:spcAft>
                <a:spcPts val="800"/>
              </a:spcAft>
              <a:defRPr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it-IT" dirty="0"/>
              <a:t>Monitoring- monitoraggio</a:t>
            </a:r>
          </a:p>
        </p:txBody>
      </p:sp>
      <p:sp>
        <p:nvSpPr>
          <p:cNvPr id="2" name="Titolo 2">
            <a:extLst>
              <a:ext uri="{FF2B5EF4-FFF2-40B4-BE49-F238E27FC236}">
                <a16:creationId xmlns:a16="http://schemas.microsoft.com/office/drawing/2014/main" id="{63A363F0-4F77-2C9F-4EBE-09842F1DAD6F}"/>
              </a:ext>
            </a:extLst>
          </p:cNvPr>
          <p:cNvSpPr txBox="1"/>
          <p:nvPr/>
        </p:nvSpPr>
        <p:spPr>
          <a:xfrm>
            <a:off x="129216" y="1291908"/>
            <a:ext cx="3316428" cy="2096318"/>
          </a:xfrm>
          <a:prstGeom prst="rect">
            <a:avLst/>
          </a:prstGeom>
          <a:solidFill>
            <a:srgbClr val="F8F8F8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b="1" i="0" u="none" strike="noStrike" kern="1200" cap="none" spc="0" baseline="0" dirty="0">
                <a:solidFill>
                  <a:srgbClr val="000000"/>
                </a:solidFill>
                <a:highlight>
                  <a:srgbClr val="F8F8F8"/>
                </a:highlight>
                <a:uFillTx/>
                <a:latin typeface="Calibri Light"/>
                <a:ea typeface="Microsoft YaHei" pitchFamily="2"/>
                <a:cs typeface="Mangal" pitchFamily="2"/>
              </a:rPr>
              <a:t>Die Erhebung der Wintermortalität 23/24 wird heuer im FI Bruneck durchgeführt</a:t>
            </a: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b="1" i="0" u="none" strike="noStrike" kern="1200" cap="none" spc="0" baseline="0" dirty="0">
              <a:solidFill>
                <a:srgbClr val="000000"/>
              </a:solidFill>
              <a:highlight>
                <a:srgbClr val="F8F8F8"/>
              </a:highlight>
              <a:uFillTx/>
              <a:latin typeface="Calibri Light"/>
              <a:ea typeface="Microsoft YaHei" pitchFamily="2"/>
              <a:cs typeface="Mangal" pitchFamily="2"/>
            </a:endParaRP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b="1" dirty="0" err="1">
                <a:solidFill>
                  <a:srgbClr val="000000"/>
                </a:solidFill>
                <a:highlight>
                  <a:srgbClr val="F8F8F8"/>
                </a:highlight>
                <a:latin typeface="Calibri Light"/>
                <a:ea typeface="Microsoft YaHei" pitchFamily="2"/>
                <a:cs typeface="Mangal" pitchFamily="2"/>
              </a:rPr>
              <a:t>Rilievi</a:t>
            </a:r>
            <a:r>
              <a:rPr lang="de-DE" b="1" dirty="0">
                <a:solidFill>
                  <a:srgbClr val="000000"/>
                </a:solidFill>
                <a:highlight>
                  <a:srgbClr val="F8F8F8"/>
                </a:highlight>
                <a:latin typeface="Calibri Light"/>
                <a:ea typeface="Microsoft YaHei" pitchFamily="2"/>
                <a:cs typeface="Mangal" pitchFamily="2"/>
              </a:rPr>
              <a:t> </a:t>
            </a:r>
            <a:r>
              <a:rPr lang="de-DE" b="1" dirty="0" err="1">
                <a:solidFill>
                  <a:srgbClr val="000000"/>
                </a:solidFill>
                <a:highlight>
                  <a:srgbClr val="F8F8F8"/>
                </a:highlight>
                <a:latin typeface="Calibri Light"/>
                <a:ea typeface="Microsoft YaHei" pitchFamily="2"/>
                <a:cs typeface="Mangal" pitchFamily="2"/>
              </a:rPr>
              <a:t>sulla</a:t>
            </a:r>
            <a:r>
              <a:rPr lang="de-DE" b="1" dirty="0">
                <a:solidFill>
                  <a:srgbClr val="000000"/>
                </a:solidFill>
                <a:highlight>
                  <a:srgbClr val="F8F8F8"/>
                </a:highlight>
                <a:latin typeface="Calibri Light"/>
                <a:ea typeface="Microsoft YaHei" pitchFamily="2"/>
                <a:cs typeface="Mangal" pitchFamily="2"/>
              </a:rPr>
              <a:t> </a:t>
            </a:r>
            <a:r>
              <a:rPr lang="de-DE" b="1" dirty="0" err="1">
                <a:solidFill>
                  <a:srgbClr val="000000"/>
                </a:solidFill>
                <a:highlight>
                  <a:srgbClr val="F8F8F8"/>
                </a:highlight>
                <a:latin typeface="Calibri Light"/>
                <a:ea typeface="Microsoft YaHei" pitchFamily="2"/>
                <a:cs typeface="Mangal" pitchFamily="2"/>
              </a:rPr>
              <a:t>mortalità</a:t>
            </a:r>
            <a:r>
              <a:rPr lang="de-DE" b="1" dirty="0">
                <a:solidFill>
                  <a:srgbClr val="000000"/>
                </a:solidFill>
                <a:highlight>
                  <a:srgbClr val="F8F8F8"/>
                </a:highlight>
                <a:latin typeface="Calibri Light"/>
                <a:ea typeface="Microsoft YaHei" pitchFamily="2"/>
                <a:cs typeface="Mangal" pitchFamily="2"/>
              </a:rPr>
              <a:t> </a:t>
            </a:r>
            <a:r>
              <a:rPr lang="de-DE" b="1" dirty="0" err="1">
                <a:solidFill>
                  <a:srgbClr val="000000"/>
                </a:solidFill>
                <a:highlight>
                  <a:srgbClr val="F8F8F8"/>
                </a:highlight>
                <a:latin typeface="Calibri Light"/>
                <a:ea typeface="Microsoft YaHei" pitchFamily="2"/>
                <a:cs typeface="Mangal" pitchFamily="2"/>
              </a:rPr>
              <a:t>invernale</a:t>
            </a:r>
            <a:r>
              <a:rPr lang="de-DE" b="1" dirty="0">
                <a:solidFill>
                  <a:srgbClr val="000000"/>
                </a:solidFill>
                <a:highlight>
                  <a:srgbClr val="F8F8F8"/>
                </a:highlight>
                <a:latin typeface="Calibri Light"/>
                <a:ea typeface="Microsoft YaHei" pitchFamily="2"/>
                <a:cs typeface="Mangal" pitchFamily="2"/>
              </a:rPr>
              <a:t> 23/24 si </a:t>
            </a:r>
            <a:r>
              <a:rPr lang="de-DE" b="1" dirty="0" err="1">
                <a:solidFill>
                  <a:srgbClr val="000000"/>
                </a:solidFill>
                <a:highlight>
                  <a:srgbClr val="F8F8F8"/>
                </a:highlight>
                <a:latin typeface="Calibri Light"/>
                <a:ea typeface="Microsoft YaHei" pitchFamily="2"/>
                <a:cs typeface="Mangal" pitchFamily="2"/>
              </a:rPr>
              <a:t>eseguiranno</a:t>
            </a:r>
            <a:r>
              <a:rPr lang="de-DE" b="1" dirty="0">
                <a:solidFill>
                  <a:srgbClr val="000000"/>
                </a:solidFill>
                <a:highlight>
                  <a:srgbClr val="F8F8F8"/>
                </a:highlight>
                <a:latin typeface="Calibri Light"/>
                <a:ea typeface="Microsoft YaHei" pitchFamily="2"/>
                <a:cs typeface="Mangal" pitchFamily="2"/>
              </a:rPr>
              <a:t> </a:t>
            </a:r>
            <a:r>
              <a:rPr lang="de-DE" b="1" dirty="0" err="1">
                <a:solidFill>
                  <a:srgbClr val="000000"/>
                </a:solidFill>
                <a:highlight>
                  <a:srgbClr val="F8F8F8"/>
                </a:highlight>
                <a:latin typeface="Calibri Light"/>
                <a:ea typeface="Microsoft YaHei" pitchFamily="2"/>
                <a:cs typeface="Mangal" pitchFamily="2"/>
              </a:rPr>
              <a:t>questo</a:t>
            </a:r>
            <a:r>
              <a:rPr lang="de-DE" b="1" dirty="0">
                <a:solidFill>
                  <a:srgbClr val="000000"/>
                </a:solidFill>
                <a:highlight>
                  <a:srgbClr val="F8F8F8"/>
                </a:highlight>
                <a:latin typeface="Calibri Light"/>
                <a:ea typeface="Microsoft YaHei" pitchFamily="2"/>
                <a:cs typeface="Mangal" pitchFamily="2"/>
              </a:rPr>
              <a:t> </a:t>
            </a:r>
            <a:r>
              <a:rPr lang="de-DE" b="1" dirty="0" err="1">
                <a:solidFill>
                  <a:srgbClr val="000000"/>
                </a:solidFill>
                <a:highlight>
                  <a:srgbClr val="F8F8F8"/>
                </a:highlight>
                <a:latin typeface="Calibri Light"/>
                <a:ea typeface="Microsoft YaHei" pitchFamily="2"/>
                <a:cs typeface="Mangal" pitchFamily="2"/>
              </a:rPr>
              <a:t>inverno</a:t>
            </a:r>
            <a:r>
              <a:rPr lang="de-DE" b="1" dirty="0">
                <a:solidFill>
                  <a:srgbClr val="000000"/>
                </a:solidFill>
                <a:highlight>
                  <a:srgbClr val="F8F8F8"/>
                </a:highlight>
                <a:latin typeface="Calibri Light"/>
                <a:ea typeface="Microsoft YaHei" pitchFamily="2"/>
                <a:cs typeface="Mangal" pitchFamily="2"/>
              </a:rPr>
              <a:t> </a:t>
            </a:r>
            <a:r>
              <a:rPr lang="de-DE" b="1" dirty="0" err="1">
                <a:solidFill>
                  <a:srgbClr val="000000"/>
                </a:solidFill>
                <a:highlight>
                  <a:srgbClr val="F8F8F8"/>
                </a:highlight>
                <a:latin typeface="Calibri Light"/>
                <a:ea typeface="Microsoft YaHei" pitchFamily="2"/>
                <a:cs typeface="Mangal" pitchFamily="2"/>
              </a:rPr>
              <a:t>nell´ispettorato</a:t>
            </a:r>
            <a:r>
              <a:rPr lang="de-DE" b="1" dirty="0">
                <a:solidFill>
                  <a:srgbClr val="000000"/>
                </a:solidFill>
                <a:highlight>
                  <a:srgbClr val="F8F8F8"/>
                </a:highlight>
                <a:latin typeface="Calibri Light"/>
                <a:ea typeface="Microsoft YaHei" pitchFamily="2"/>
                <a:cs typeface="Mangal" pitchFamily="2"/>
              </a:rPr>
              <a:t> </a:t>
            </a:r>
            <a:r>
              <a:rPr lang="de-DE" b="1" dirty="0" err="1">
                <a:solidFill>
                  <a:srgbClr val="000000"/>
                </a:solidFill>
                <a:highlight>
                  <a:srgbClr val="F8F8F8"/>
                </a:highlight>
                <a:latin typeface="Calibri Light"/>
                <a:ea typeface="Microsoft YaHei" pitchFamily="2"/>
                <a:cs typeface="Mangal" pitchFamily="2"/>
              </a:rPr>
              <a:t>forestale</a:t>
            </a:r>
            <a:r>
              <a:rPr lang="de-DE" b="1" dirty="0">
                <a:solidFill>
                  <a:srgbClr val="000000"/>
                </a:solidFill>
                <a:highlight>
                  <a:srgbClr val="F8F8F8"/>
                </a:highlight>
                <a:latin typeface="Calibri Light"/>
                <a:ea typeface="Microsoft YaHei" pitchFamily="2"/>
                <a:cs typeface="Mangal" pitchFamily="2"/>
              </a:rPr>
              <a:t> di </a:t>
            </a:r>
            <a:r>
              <a:rPr lang="de-DE" b="1" dirty="0" err="1">
                <a:solidFill>
                  <a:srgbClr val="000000"/>
                </a:solidFill>
                <a:highlight>
                  <a:srgbClr val="F8F8F8"/>
                </a:highlight>
                <a:latin typeface="Calibri Light"/>
                <a:ea typeface="Microsoft YaHei" pitchFamily="2"/>
                <a:cs typeface="Mangal" pitchFamily="2"/>
              </a:rPr>
              <a:t>Brunico</a:t>
            </a:r>
            <a:r>
              <a:rPr lang="de-DE" b="1" dirty="0">
                <a:solidFill>
                  <a:srgbClr val="000000"/>
                </a:solidFill>
                <a:highlight>
                  <a:srgbClr val="F8F8F8"/>
                </a:highlight>
                <a:latin typeface="Calibri Light"/>
                <a:ea typeface="Microsoft YaHei" pitchFamily="2"/>
                <a:cs typeface="Mangal" pitchFamily="2"/>
              </a:rPr>
              <a:t>.</a:t>
            </a:r>
            <a:endParaRPr lang="de-DE" sz="1600" b="1" i="0" u="sng" strike="noStrike" kern="1200" cap="none" spc="0" baseline="0" dirty="0">
              <a:solidFill>
                <a:srgbClr val="000000"/>
              </a:solidFill>
              <a:highlight>
                <a:srgbClr val="F8F8F8"/>
              </a:highlight>
              <a:uFillTx/>
              <a:latin typeface="Calibri Light"/>
              <a:ea typeface="Microsoft YaHei" pitchFamily="2"/>
              <a:cs typeface="Mangal" pitchFamily="2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31BF990-B9F7-FC0B-E0CA-374C6F38BD8E}"/>
              </a:ext>
            </a:extLst>
          </p:cNvPr>
          <p:cNvSpPr txBox="1"/>
          <p:nvPr/>
        </p:nvSpPr>
        <p:spPr>
          <a:xfrm>
            <a:off x="4095750" y="1517739"/>
            <a:ext cx="4876800" cy="67125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highlight>
                  <a:srgbClr val="FFFFFF"/>
                </a:highlight>
              </a:rPr>
              <a:t>Fangergebnisse – Durchschnittswerte</a:t>
            </a:r>
          </a:p>
          <a:p>
            <a:pPr algn="ctr"/>
            <a:r>
              <a:rPr lang="de-DE" b="1" dirty="0" err="1">
                <a:highlight>
                  <a:srgbClr val="FFFFFF"/>
                </a:highlight>
              </a:rPr>
              <a:t>catture</a:t>
            </a:r>
            <a:r>
              <a:rPr lang="de-DE" b="1" dirty="0">
                <a:highlight>
                  <a:srgbClr val="FFFFFF"/>
                </a:highlight>
              </a:rPr>
              <a:t> - </a:t>
            </a:r>
            <a:r>
              <a:rPr lang="de-DE" b="1" dirty="0" err="1">
                <a:highlight>
                  <a:srgbClr val="FFFFFF"/>
                </a:highlight>
              </a:rPr>
              <a:t>medie</a:t>
            </a:r>
            <a:r>
              <a:rPr lang="de-DE" b="1" dirty="0">
                <a:highlight>
                  <a:srgbClr val="FFFFFF"/>
                </a:highlight>
              </a:rPr>
              <a:t> </a:t>
            </a:r>
            <a:r>
              <a:rPr lang="de-DE" b="1" dirty="0" err="1">
                <a:highlight>
                  <a:srgbClr val="FFFFFF"/>
                </a:highlight>
              </a:rPr>
              <a:t>provinciali</a:t>
            </a:r>
            <a:endParaRPr lang="de-DE" b="1" dirty="0">
              <a:highlight>
                <a:srgbClr val="FFFFFF"/>
              </a:highlight>
            </a:endParaRPr>
          </a:p>
        </p:txBody>
      </p:sp>
      <p:pic>
        <p:nvPicPr>
          <p:cNvPr id="6" name="Grafik 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1DE039D8-F9C7-EA5F-3E48-B7E34C1E49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297" y="52383"/>
            <a:ext cx="1772239" cy="344448"/>
          </a:xfrm>
          <a:prstGeom prst="rect">
            <a:avLst/>
          </a:prstGeom>
        </p:spPr>
      </p:pic>
      <p:sp>
        <p:nvSpPr>
          <p:cNvPr id="9" name="Text Box 16">
            <a:extLst>
              <a:ext uri="{FF2B5EF4-FFF2-40B4-BE49-F238E27FC236}">
                <a16:creationId xmlns:a16="http://schemas.microsoft.com/office/drawing/2014/main" id="{28ED42F5-2831-2985-5A8B-76AE8E528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3518" y="414240"/>
            <a:ext cx="1755089" cy="40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>
                <a:latin typeface="Arial" panose="020B0604020202020204" pitchFamily="34" charset="0"/>
              </a:rPr>
              <a:t>Abteilung Forstdienst</a:t>
            </a:r>
          </a:p>
          <a:p>
            <a:pPr>
              <a:lnSpc>
                <a:spcPts val="1300"/>
              </a:lnSpc>
              <a:spcBef>
                <a:spcPct val="0"/>
              </a:spcBef>
              <a:defRPr/>
            </a:pPr>
            <a:r>
              <a:rPr lang="de-DE" altLang="de-DE" sz="800" b="1" dirty="0" err="1">
                <a:latin typeface="Arial" panose="020B0604020202020204" pitchFamily="34" charset="0"/>
              </a:rPr>
              <a:t>Ripartizione</a:t>
            </a:r>
            <a:r>
              <a:rPr lang="de-DE" altLang="de-DE" sz="800" b="1" dirty="0">
                <a:latin typeface="Arial" panose="020B0604020202020204" pitchFamily="34" charset="0"/>
              </a:rPr>
              <a:t> </a:t>
            </a:r>
            <a:r>
              <a:rPr lang="de-DE" altLang="de-DE" sz="800" b="1" dirty="0" err="1">
                <a:latin typeface="Arial" panose="020B0604020202020204" pitchFamily="34" charset="0"/>
              </a:rPr>
              <a:t>Servizio</a:t>
            </a:r>
            <a:r>
              <a:rPr lang="de-DE" altLang="de-DE" sz="800" b="1" dirty="0">
                <a:latin typeface="Arial" panose="020B0604020202020204" pitchFamily="34" charset="0"/>
              </a:rPr>
              <a:t> Forestale</a:t>
            </a:r>
            <a:endParaRPr lang="it-IT" altLang="de-DE" sz="800" dirty="0">
              <a:latin typeface="Arial" panose="020B0604020202020204" pitchFamily="34" charset="0"/>
            </a:endParaRPr>
          </a:p>
        </p:txBody>
      </p:sp>
      <p:pic>
        <p:nvPicPr>
          <p:cNvPr id="10" name="Picture 36" descr="Logo_farbig_klein">
            <a:extLst>
              <a:ext uri="{FF2B5EF4-FFF2-40B4-BE49-F238E27FC236}">
                <a16:creationId xmlns:a16="http://schemas.microsoft.com/office/drawing/2014/main" id="{28E8D890-4218-6A76-7A94-423D6DF32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297" y="446660"/>
            <a:ext cx="367803" cy="36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971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1368</Words>
  <Application>Microsoft Office PowerPoint</Application>
  <PresentationFormat>Breitbild</PresentationFormat>
  <Paragraphs>300</Paragraphs>
  <Slides>24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Helvetica Neue</vt:lpstr>
      <vt:lpstr>inherit</vt:lpstr>
      <vt:lpstr>Symbol</vt:lpstr>
      <vt:lpstr>Wingdings</vt:lpstr>
      <vt:lpstr>Office</vt:lpstr>
      <vt:lpstr>Worksheet</vt:lpstr>
      <vt:lpstr>Borkenkäfer-Situation in Südtirol: Stand Dezember 2023   Situazione bostrico in Alto Adige: situazione dicembre 2023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Borkenkäfer-Situation in Südtirol: Stand Dezember 2023   Situazione bostrico in Alto Adige: situazione dicembre 2023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Borkenkäfer-Situation in Südtirol: Stand Oktober 2022   Situazione bostrico in Alto Adige: situazione ottobre 2022</dc:title>
  <dc:creator>Prinoth, Noemi</dc:creator>
  <cp:lastModifiedBy>Unterthiner, Guenther</cp:lastModifiedBy>
  <cp:revision>39</cp:revision>
  <dcterms:created xsi:type="dcterms:W3CDTF">2022-10-07T06:49:55Z</dcterms:created>
  <dcterms:modified xsi:type="dcterms:W3CDTF">2023-12-11T08:22:39Z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995ee34-b6f4-4c4d-93a8-c0cc3b845a55_Enabled">
    <vt:lpwstr>true</vt:lpwstr>
  </property>
  <property fmtid="{D5CDD505-2E9C-101B-9397-08002B2CF9AE}" pid="3" name="MSIP_Label_f995ee34-b6f4-4c4d-93a8-c0cc3b845a55_SetDate">
    <vt:lpwstr>2023-11-30T15:11:17Z</vt:lpwstr>
  </property>
  <property fmtid="{D5CDD505-2E9C-101B-9397-08002B2CF9AE}" pid="4" name="MSIP_Label_f995ee34-b6f4-4c4d-93a8-c0cc3b845a55_Method">
    <vt:lpwstr>Standard</vt:lpwstr>
  </property>
  <property fmtid="{D5CDD505-2E9C-101B-9397-08002B2CF9AE}" pid="5" name="MSIP_Label_f995ee34-b6f4-4c4d-93a8-c0cc3b845a55_Name">
    <vt:lpwstr>Öffentlich - Pubblico</vt:lpwstr>
  </property>
  <property fmtid="{D5CDD505-2E9C-101B-9397-08002B2CF9AE}" pid="6" name="MSIP_Label_f995ee34-b6f4-4c4d-93a8-c0cc3b845a55_SiteId">
    <vt:lpwstr>24faada6-356f-4014-8cbf-aa0911918bfe</vt:lpwstr>
  </property>
  <property fmtid="{D5CDD505-2E9C-101B-9397-08002B2CF9AE}" pid="7" name="MSIP_Label_f995ee34-b6f4-4c4d-93a8-c0cc3b845a55_ActionId">
    <vt:lpwstr>f8f52a30-4535-49b2-b98e-a98836829e4b</vt:lpwstr>
  </property>
  <property fmtid="{D5CDD505-2E9C-101B-9397-08002B2CF9AE}" pid="8" name="MSIP_Label_f995ee34-b6f4-4c4d-93a8-c0cc3b845a55_ContentBits">
    <vt:lpwstr>0</vt:lpwstr>
  </property>
</Properties>
</file>