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8" r:id="rId5"/>
    <p:sldId id="262" r:id="rId6"/>
    <p:sldId id="256" r:id="rId7"/>
    <p:sldId id="264" r:id="rId8"/>
    <p:sldId id="263" r:id="rId9"/>
    <p:sldId id="265" r:id="rId10"/>
    <p:sldId id="268" r:id="rId11"/>
    <p:sldId id="269" r:id="rId12"/>
    <p:sldId id="270" r:id="rId13"/>
    <p:sldId id="267" r:id="rId14"/>
    <p:sldId id="261" r:id="rId15"/>
  </p:sldIdLst>
  <p:sldSz cx="12192000" cy="6858000"/>
  <p:notesSz cx="6858000" cy="9144000"/>
  <p:defaultTextStyle>
    <a:defPPr>
      <a:defRPr lang="de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61"/>
    <p:restoredTop sz="96327"/>
  </p:normalViewPr>
  <p:slideViewPr>
    <p:cSldViewPr snapToGrid="0" snapToObjects="1" showGuides="1">
      <p:cViewPr varScale="1">
        <p:scale>
          <a:sx n="110" d="100"/>
          <a:sy n="110" d="100"/>
        </p:scale>
        <p:origin x="12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b33519\AppData\Local\Microsoft\Windows\INetCache\Content.Outlook\337X6QN6\ELABORAZIONE%20DATI%20COOP%202023_UV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4726867335562991E-2"/>
          <c:w val="0.60014143762175254"/>
          <c:h val="0.90189520624303232"/>
        </c:manualLayout>
      </c:layout>
      <c:pie3DChart>
        <c:varyColors val="1"/>
        <c:ser>
          <c:idx val="0"/>
          <c:order val="0"/>
          <c:explosion val="28"/>
          <c:cat>
            <c:strRef>
              <c:f>Foglio1!$B$22:$B$33</c:f>
              <c:strCache>
                <c:ptCount val="12"/>
                <c:pt idx="0">
                  <c:v>Cooperative di conferimento di prodotti agricoli</c:v>
                </c:pt>
                <c:pt idx="1">
                  <c:v>Cooperative di lavoro agricole</c:v>
                </c:pt>
                <c:pt idx="2">
                  <c:v>Consorzio agrario</c:v>
                </c:pt>
                <c:pt idx="3">
                  <c:v>Cooperative di consumo</c:v>
                </c:pt>
                <c:pt idx="4">
                  <c:v>Cooperative di produzione e lavoro</c:v>
                </c:pt>
                <c:pt idx="5">
                  <c:v>Altre cooperative</c:v>
                </c:pt>
                <c:pt idx="6">
                  <c:v>Cooperative edilizie</c:v>
                </c:pt>
                <c:pt idx="7">
                  <c:v>Cooperative di garanzia e fidi</c:v>
                </c:pt>
                <c:pt idx="8">
                  <c:v>Consorzi cooperativi</c:v>
                </c:pt>
                <c:pt idx="9">
                  <c:v>Casse rurali/banche di credito cooperativo</c:v>
                </c:pt>
                <c:pt idx="10">
                  <c:v>Cooperative di mutuo soccorso</c:v>
                </c:pt>
                <c:pt idx="11">
                  <c:v>Consorzio sociale</c:v>
                </c:pt>
              </c:strCache>
            </c:strRef>
          </c:cat>
          <c:val>
            <c:numRef>
              <c:f>Foglio1!$C$22:$C$33</c:f>
              <c:numCache>
                <c:formatCode>General</c:formatCode>
                <c:ptCount val="12"/>
                <c:pt idx="0">
                  <c:v>86</c:v>
                </c:pt>
                <c:pt idx="1">
                  <c:v>5</c:v>
                </c:pt>
                <c:pt idx="2">
                  <c:v>1</c:v>
                </c:pt>
                <c:pt idx="3">
                  <c:v>11</c:v>
                </c:pt>
                <c:pt idx="4">
                  <c:v>333</c:v>
                </c:pt>
                <c:pt idx="5">
                  <c:v>289</c:v>
                </c:pt>
                <c:pt idx="6">
                  <c:v>90</c:v>
                </c:pt>
                <c:pt idx="7">
                  <c:v>4</c:v>
                </c:pt>
                <c:pt idx="8">
                  <c:v>4</c:v>
                </c:pt>
                <c:pt idx="9">
                  <c:v>41</c:v>
                </c:pt>
                <c:pt idx="10">
                  <c:v>3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8E-407D-A111-82EBFA012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49093369565811"/>
          <c:y val="5.606931240618334E-2"/>
          <c:w val="0.3904922487599653"/>
          <c:h val="0.91450556974692543"/>
        </c:manualLayout>
      </c:layout>
      <c:overlay val="0"/>
      <c:txPr>
        <a:bodyPr/>
        <a:lstStyle/>
        <a:p>
          <a:pPr>
            <a:defRPr sz="1000" baseline="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cat>
            <c:strRef>
              <c:f>Foglio1!$B$8:$D$8</c:f>
              <c:strCache>
                <c:ptCount val="3"/>
                <c:pt idx="0">
                  <c:v>NUMERO TOTALE COOP</c:v>
                </c:pt>
                <c:pt idx="1">
                  <c:v>PREVALENTE</c:v>
                </c:pt>
                <c:pt idx="2">
                  <c:v>NON PREVALENTE</c:v>
                </c:pt>
              </c:strCache>
            </c:strRef>
          </c:cat>
          <c:val>
            <c:numRef>
              <c:f>Foglio1!$B$9:$D$9</c:f>
              <c:numCache>
                <c:formatCode>General</c:formatCode>
                <c:ptCount val="3"/>
                <c:pt idx="0">
                  <c:v>865</c:v>
                </c:pt>
                <c:pt idx="1">
                  <c:v>768</c:v>
                </c:pt>
                <c:pt idx="2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8A-40CA-B75A-17787C639C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1129472"/>
        <c:axId val="151433728"/>
        <c:axId val="0"/>
      </c:bar3DChart>
      <c:catAx>
        <c:axId val="1611294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51433728"/>
        <c:crosses val="autoZero"/>
        <c:auto val="1"/>
        <c:lblAlgn val="ctr"/>
        <c:lblOffset val="100"/>
        <c:noMultiLvlLbl val="0"/>
      </c:catAx>
      <c:valAx>
        <c:axId val="1514337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1129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Foglio1!$B$38:$B$39</c:f>
              <c:strCache>
                <c:ptCount val="2"/>
                <c:pt idx="0">
                  <c:v>NUMERO COOPERATIVE SOCIALI</c:v>
                </c:pt>
                <c:pt idx="1">
                  <c:v>TOTALE COOP.</c:v>
                </c:pt>
              </c:strCache>
            </c:strRef>
          </c:cat>
          <c:val>
            <c:numRef>
              <c:f>Foglio1!$C$38:$C$39</c:f>
              <c:numCache>
                <c:formatCode>General</c:formatCode>
                <c:ptCount val="2"/>
                <c:pt idx="0">
                  <c:v>245</c:v>
                </c:pt>
                <c:pt idx="1">
                  <c:v>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4E-4EBD-B6E1-05A1932FE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129984"/>
        <c:axId val="151436032"/>
      </c:barChart>
      <c:catAx>
        <c:axId val="1611299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51436032"/>
        <c:crosses val="autoZero"/>
        <c:auto val="1"/>
        <c:lblAlgn val="ctr"/>
        <c:lblOffset val="100"/>
        <c:noMultiLvlLbl val="0"/>
      </c:catAx>
      <c:valAx>
        <c:axId val="1514360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11299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Cooperative per </a:t>
            </a:r>
            <a:r>
              <a:rPr lang="en-US" dirty="0" err="1"/>
              <a:t>tipo</a:t>
            </a:r>
            <a:r>
              <a:rPr lang="en-US" dirty="0"/>
              <a:t> - anno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baseline="0" dirty="0"/>
              <a:t>Cooperative </a:t>
            </a:r>
            <a:r>
              <a:rPr lang="en-US" sz="2200" b="1" i="0" baseline="0" dirty="0" err="1"/>
              <a:t>sociali</a:t>
            </a:r>
            <a:r>
              <a:rPr lang="en-US" sz="2200" b="1" i="0" baseline="0" dirty="0"/>
              <a:t> per </a:t>
            </a:r>
            <a:r>
              <a:rPr lang="en-US" sz="2200" b="1" i="0" baseline="0" dirty="0" err="1"/>
              <a:t>tipo</a:t>
            </a:r>
            <a:r>
              <a:rPr lang="en-US" sz="2200" b="1" i="0" baseline="0" dirty="0"/>
              <a:t> - anno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87123774943007E-2"/>
          <c:y val="9.9847079496418883E-2"/>
          <c:w val="0.96637175150096455"/>
          <c:h val="0.79578699378679363"/>
        </c:manualLayout>
      </c:layout>
      <c:pie3DChart>
        <c:varyColors val="1"/>
        <c:ser>
          <c:idx val="0"/>
          <c:order val="0"/>
          <c:tx>
            <c:strRef>
              <c:f>'Grafici personale'!$B$15:$B$16</c:f>
              <c:strCache>
                <c:ptCount val="2"/>
                <c:pt idx="0">
                  <c:v>anno 2022</c:v>
                </c:pt>
                <c:pt idx="1">
                  <c:v>anno 2022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B6D-41C3-92B9-28514EE7BC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B6D-41C3-92B9-28514EE7BC3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B6D-41C3-92B9-28514EE7BC3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B6D-41C3-92B9-28514EE7BC36}"/>
              </c:ext>
            </c:extLst>
          </c:dPt>
          <c:cat>
            <c:strRef>
              <c:f>'Grafici personale'!$A$17:$A$20</c:f>
              <c:strCache>
                <c:ptCount val="4"/>
                <c:pt idx="0">
                  <c:v>Tipo "A"</c:v>
                </c:pt>
                <c:pt idx="1">
                  <c:v>Tipo "B"</c:v>
                </c:pt>
                <c:pt idx="2">
                  <c:v>Tipo A+B</c:v>
                </c:pt>
                <c:pt idx="3">
                  <c:v>Consorzi </c:v>
                </c:pt>
              </c:strCache>
            </c:strRef>
          </c:cat>
          <c:val>
            <c:numRef>
              <c:f>'Grafici personale'!$B$17:$B$20</c:f>
              <c:numCache>
                <c:formatCode>General</c:formatCode>
                <c:ptCount val="4"/>
                <c:pt idx="0">
                  <c:v>150</c:v>
                </c:pt>
                <c:pt idx="1">
                  <c:v>72</c:v>
                </c:pt>
                <c:pt idx="2">
                  <c:v>7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B6D-41C3-92B9-28514EE7B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709674610132833E-2"/>
          <c:y val="4.7022898502234851E-2"/>
          <c:w val="0.5848254592092994"/>
          <c:h val="0.90595420299553031"/>
        </c:manualLayout>
      </c:layout>
      <c:pie3DChart>
        <c:varyColors val="1"/>
        <c:ser>
          <c:idx val="0"/>
          <c:order val="0"/>
          <c:explosion val="25"/>
          <c:cat>
            <c:strRef>
              <c:f>Foglio1!$B$49:$B$53</c:f>
              <c:strCache>
                <c:ptCount val="5"/>
                <c:pt idx="0">
                  <c:v>AGCI ALTO ADIGE SUEDTIROL</c:v>
                </c:pt>
                <c:pt idx="1">
                  <c:v>COOPBUND ALTO ADIGE - SUEDTIROL</c:v>
                </c:pt>
                <c:pt idx="2">
                  <c:v>COOPERAZIONE AUTONOMA DOLOMITI</c:v>
                </c:pt>
                <c:pt idx="3">
                  <c:v>RAIFFEISENVERBAND - SUEDTIROL</c:v>
                </c:pt>
                <c:pt idx="4">
                  <c:v>NON ADERENTI</c:v>
                </c:pt>
              </c:strCache>
            </c:strRef>
          </c:cat>
          <c:val>
            <c:numRef>
              <c:f>Foglio1!$C$49:$C$53</c:f>
              <c:numCache>
                <c:formatCode>General</c:formatCode>
                <c:ptCount val="5"/>
                <c:pt idx="0">
                  <c:v>91</c:v>
                </c:pt>
                <c:pt idx="1">
                  <c:v>214</c:v>
                </c:pt>
                <c:pt idx="2">
                  <c:v>109</c:v>
                </c:pt>
                <c:pt idx="3">
                  <c:v>324</c:v>
                </c:pt>
                <c:pt idx="4">
                  <c:v>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C0-436B-B212-475A328722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200" baseline="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1000" baseline="0" dirty="0"/>
              <a:t>DIPENDENTI COOP </a:t>
            </a:r>
            <a:r>
              <a:rPr lang="de-DE" sz="1000" baseline="0" dirty="0" err="1"/>
              <a:t>Tipo</a:t>
            </a:r>
            <a:r>
              <a:rPr lang="de-DE" sz="1000" baseline="0" dirty="0"/>
              <a:t> A </a:t>
            </a:r>
          </a:p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1000" baseline="0" dirty="0"/>
              <a:t> UOMINI / DONNE
ANNO 2022</a:t>
            </a:r>
          </a:p>
        </c:rich>
      </c:tx>
      <c:layout>
        <c:manualLayout>
          <c:xMode val="edge"/>
          <c:yMode val="edge"/>
          <c:x val="0.16006387313538484"/>
          <c:y val="3.2207048208181793E-2"/>
        </c:manualLayout>
      </c:layout>
      <c:overlay val="0"/>
      <c:spPr>
        <a:noFill/>
        <a:ln w="25400">
          <a:noFill/>
        </a:ln>
      </c:spPr>
    </c:title>
    <c:autoTitleDeleted val="0"/>
    <c:view3D>
      <c:rotX val="75"/>
      <c:rotY val="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5.8650778620132481E-2"/>
          <c:w val="0.85552801175544957"/>
          <c:h val="0.9413492213798675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355-45A4-85D8-BD1E673EE196}"/>
              </c:ext>
            </c:extLst>
          </c:dPt>
          <c:dPt>
            <c:idx val="1"/>
            <c:bubble3D val="0"/>
            <c:explosion val="71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355-45A4-85D8-BD1E673EE196}"/>
              </c:ext>
            </c:extLst>
          </c:dPt>
          <c:dLbls>
            <c:dLbl>
              <c:idx val="0"/>
              <c:layout>
                <c:manualLayout>
                  <c:x val="1.6312337781353312E-2"/>
                  <c:y val="0.1444847672818531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900" baseline="0"/>
                    </a:pPr>
                    <a:r>
                      <a:rPr lang="en-US"/>
                      <a:t>Uomini 221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953360768175583"/>
                      <c:h val="0.1727548588441249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F355-45A4-85D8-BD1E673EE196}"/>
                </c:ext>
              </c:extLst>
            </c:dLbl>
            <c:dLbl>
              <c:idx val="1"/>
              <c:layout>
                <c:manualLayout>
                  <c:x val="0.22926162189093957"/>
                  <c:y val="-0.14177128966889635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900" baseline="0"/>
                    </a:pPr>
                    <a:r>
                      <a:rPr lang="en-US"/>
                      <a:t>Donne 1.277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252400548696846"/>
                      <c:h val="0.1542685435694794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F355-45A4-85D8-BD1E673EE1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aseline="0"/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'Grafici personale'!$AB$9:$AB$10</c:f>
              <c:numCache>
                <c:formatCode>#,##0</c:formatCode>
                <c:ptCount val="2"/>
                <c:pt idx="0">
                  <c:v>221</c:v>
                </c:pt>
                <c:pt idx="1">
                  <c:v>1277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55-45A4-85D8-BD1E673EE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1000" baseline="0"/>
              <a:t>DIPENDENTI COOP Tipo B </a:t>
            </a:r>
          </a:p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1000" baseline="0"/>
              <a:t>UOMINI / DONNE
ANNO 2022</a:t>
            </a:r>
          </a:p>
        </c:rich>
      </c:tx>
      <c:layout>
        <c:manualLayout>
          <c:xMode val="edge"/>
          <c:yMode val="edge"/>
          <c:x val="0.16467727265782128"/>
          <c:y val="4.150745873995462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9203963615922979"/>
          <c:y val="0.41604955071278238"/>
          <c:w val="0.54266927564425749"/>
          <c:h val="0.64615591679347517"/>
        </c:manualLayout>
      </c:layout>
      <c:pieChart>
        <c:varyColors val="1"/>
        <c:ser>
          <c:idx val="0"/>
          <c:order val="0"/>
          <c:explosion val="8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3E9-41B2-BF69-EF080D04B2B7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3E9-41B2-BF69-EF080D04B2B7}"/>
              </c:ext>
            </c:extLst>
          </c:dPt>
          <c:dLbls>
            <c:dLbl>
              <c:idx val="0"/>
              <c:layout>
                <c:manualLayout>
                  <c:x val="-5.5860230266214637E-2"/>
                  <c:y val="4.057018395096711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900" baseline="0"/>
                    </a:pPr>
                    <a:fld id="{19A29601-4E4F-4EF5-9E4C-F346B79F9962}" type="CATEGORYNAME">
                      <a:rPr lang="en-US" smtClean="0"/>
                      <a:pPr>
                        <a:defRPr sz="900" baseline="0"/>
                      </a:pPr>
                      <a:t>[RUBRIKENNAME]</a:t>
                    </a:fld>
                    <a:r>
                      <a:rPr lang="en-US" dirty="0"/>
                      <a:t> </a:t>
                    </a:r>
                    <a:fld id="{91BCAF75-F399-472D-87E6-A02285BC013A}" type="VALUE">
                      <a:rPr lang="en-US" baseline="0" smtClean="0"/>
                      <a:pPr>
                        <a:defRPr sz="900" baseline="0"/>
                      </a:pPr>
                      <a:t>[WERT]</a:t>
                    </a:fld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8355236849276586"/>
                      <c:h val="0.148106438477930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3E9-41B2-BF69-EF080D04B2B7}"/>
                </c:ext>
              </c:extLst>
            </c:dLbl>
            <c:dLbl>
              <c:idx val="1"/>
              <c:layout>
                <c:manualLayout>
                  <c:x val="4.173535986535251E-3"/>
                  <c:y val="-8.234270620247416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900" baseline="0"/>
                    </a:pPr>
                    <a:fld id="{DFBD8EF0-61E5-4B6E-810F-64C6B7F14E04}" type="CATEGORYNAME">
                      <a:rPr lang="en-US" smtClean="0"/>
                      <a:pPr>
                        <a:defRPr sz="900" baseline="0"/>
                      </a:pPr>
                      <a:t>[RUBRIKENNAME]</a:t>
                    </a:fld>
                    <a:r>
                      <a:rPr lang="en-US" dirty="0"/>
                      <a:t> </a:t>
                    </a:r>
                    <a:fld id="{FEDE1E16-F995-471E-83FC-3671593D2837}" type="VALUE">
                      <a:rPr lang="en-US" baseline="0" smtClean="0"/>
                      <a:pPr>
                        <a:defRPr sz="900" baseline="0"/>
                      </a:pPr>
                      <a:t>[WERT]</a:t>
                    </a:fld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53381793578982639"/>
                      <c:h val="0.135782228294833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3E9-41B2-BF69-EF080D04B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aseline="0"/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'Grafici personale'!$U$11:$U$12</c:f>
              <c:strCache>
                <c:ptCount val="2"/>
                <c:pt idx="0">
                  <c:v>Uomini</c:v>
                </c:pt>
                <c:pt idx="1">
                  <c:v>Donne</c:v>
                </c:pt>
              </c:strCache>
            </c:strRef>
          </c:cat>
          <c:val>
            <c:numRef>
              <c:f>'Grafici personale'!$AB$11:$AB$12</c:f>
              <c:numCache>
                <c:formatCode>#,##0</c:formatCode>
                <c:ptCount val="2"/>
                <c:pt idx="0">
                  <c:v>326</c:v>
                </c:pt>
                <c:pt idx="1">
                  <c:v>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E9-41B2-BF69-EF080D04B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1200"/>
              <a:t>N. TOTALE OCCUPATI 
ANNO 2022</a:t>
            </a:r>
          </a:p>
        </c:rich>
      </c:tx>
      <c:layout>
        <c:manualLayout>
          <c:xMode val="edge"/>
          <c:yMode val="edge"/>
          <c:x val="0.34729529827732902"/>
          <c:y val="2.689871827225194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902590006437874"/>
          <c:y val="0.17062301422848461"/>
          <c:w val="0.82343745111331279"/>
          <c:h val="0.593700557167196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2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786-45DD-841A-76D6E9C5210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786-45DD-841A-76D6E9C5210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2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786-45DD-841A-76D6E9C52100}"/>
              </c:ext>
            </c:extLst>
          </c:dPt>
          <c:dLbls>
            <c:dLbl>
              <c:idx val="0"/>
              <c:layout>
                <c:manualLayout>
                  <c:x val="-3.7735849056603774E-3"/>
                  <c:y val="0.1077998291149279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86-45DD-841A-76D6E9C52100}"/>
                </c:ext>
              </c:extLst>
            </c:dLbl>
            <c:dLbl>
              <c:idx val="1"/>
              <c:layout>
                <c:manualLayout>
                  <c:x val="-4.6121060496978085E-17"/>
                  <c:y val="6.38293605112226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86-45DD-841A-76D6E9C52100}"/>
                </c:ext>
              </c:extLst>
            </c:dLbl>
            <c:dLbl>
              <c:idx val="2"/>
              <c:layout>
                <c:manualLayout>
                  <c:x val="0"/>
                  <c:y val="5.01397266862110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86-45DD-841A-76D6E9C52100}"/>
                </c:ext>
              </c:extLst>
            </c:dLbl>
            <c:dLbl>
              <c:idx val="3"/>
              <c:layout>
                <c:manualLayout>
                  <c:x val="-9.2242120993956171E-17"/>
                  <c:y val="4.69098964968560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86-45DD-841A-76D6E9C52100}"/>
                </c:ext>
              </c:extLst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'Grafici personale'!$A$74:$A$77</c:f>
              <c:strCache>
                <c:ptCount val="4"/>
                <c:pt idx="0">
                  <c:v>DIPENDENTI</c:v>
                </c:pt>
                <c:pt idx="1">
                  <c:v>LAVORATORI 381</c:v>
                </c:pt>
                <c:pt idx="2">
                  <c:v>PARASUBORDINATI</c:v>
                </c:pt>
                <c:pt idx="3">
                  <c:v>STAGISTI</c:v>
                </c:pt>
              </c:strCache>
            </c:strRef>
          </c:cat>
          <c:val>
            <c:numRef>
              <c:f>'Grafici personale'!$G$74:$G$77</c:f>
              <c:numCache>
                <c:formatCode>#,##0</c:formatCode>
                <c:ptCount val="4"/>
                <c:pt idx="0">
                  <c:v>2740</c:v>
                </c:pt>
                <c:pt idx="1">
                  <c:v>371</c:v>
                </c:pt>
                <c:pt idx="2">
                  <c:v>193</c:v>
                </c:pt>
                <c:pt idx="3">
                  <c:v>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786-45DD-841A-76D6E9C52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164096"/>
        <c:axId val="171752192"/>
      </c:barChart>
      <c:catAx>
        <c:axId val="21216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1560000" vert="horz" anchor="t" anchorCtr="0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71752192"/>
        <c:crosses val="autoZero"/>
        <c:auto val="0"/>
        <c:lblAlgn val="ctr"/>
        <c:lblOffset val="50"/>
        <c:noMultiLvlLbl val="1"/>
      </c:catAx>
      <c:valAx>
        <c:axId val="171752192"/>
        <c:scaling>
          <c:orientation val="minMax"/>
          <c:max val="18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212164096"/>
        <c:crosses val="autoZero"/>
        <c:crossBetween val="between"/>
        <c:majorUnit val="200"/>
      </c:valAx>
      <c:spPr>
        <a:solidFill>
          <a:schemeClr val="accent4">
            <a:lumMod val="20000"/>
            <a:lumOff val="80000"/>
          </a:schemeClr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–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2688360-21B6-A840-9300-0E74DFDE06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01390"/>
            <a:ext cx="12192000" cy="5356610"/>
          </a:xfrm>
          <a:prstGeom prst="rect">
            <a:avLst/>
          </a:prstGeom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9E95CFA9-68DD-5745-8EBE-FC9099B3DE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16680"/>
            <a:ext cx="10515600" cy="7620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Titolo</a:t>
            </a:r>
            <a:r>
              <a:rPr lang="de-DE" dirty="0"/>
              <a:t> della </a:t>
            </a:r>
            <a:r>
              <a:rPr lang="de-DE" dirty="0" err="1"/>
              <a:t>presentazione</a:t>
            </a:r>
            <a:r>
              <a:rPr lang="de-DE" dirty="0"/>
              <a:t> – </a:t>
            </a:r>
            <a:r>
              <a:rPr lang="de-DE" dirty="0" err="1"/>
              <a:t>opzione</a:t>
            </a:r>
            <a:r>
              <a:rPr lang="de-DE" dirty="0"/>
              <a:t> A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EB135CA7-1CE0-9E47-9694-23BD56ADF2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3030" y="5943350"/>
            <a:ext cx="9425940" cy="39542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500">
                <a:solidFill>
                  <a:schemeClr val="bg1"/>
                </a:solidFill>
              </a:defRPr>
            </a:lvl1pPr>
            <a:lvl5pPr marL="182880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Datum/</a:t>
            </a:r>
            <a:r>
              <a:rPr lang="de-DE" dirty="0" err="1"/>
              <a:t>data</a:t>
            </a:r>
            <a:r>
              <a:rPr lang="de-DE" dirty="0"/>
              <a:t>, Referent-Referentin/</a:t>
            </a:r>
            <a:r>
              <a:rPr lang="de-DE" dirty="0" err="1"/>
              <a:t>relatore-relatrice</a:t>
            </a:r>
            <a:r>
              <a:rPr lang="de-DE" dirty="0"/>
              <a:t> 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52747BF-8E1B-BB4D-A3C0-8D6BE2E9CB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139440"/>
            <a:ext cx="10515600" cy="762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 der Präsentation – Option A</a:t>
            </a:r>
          </a:p>
        </p:txBody>
      </p:sp>
    </p:spTree>
    <p:extLst>
      <p:ext uri="{BB962C8B-B14F-4D97-AF65-F5344CB8AC3E}">
        <p14:creationId xmlns:p14="http://schemas.microsoft.com/office/powerpoint/2010/main" val="257488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B9D3328F-3D7F-0749-A9FB-F23B6A6481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8538" y="2093495"/>
            <a:ext cx="4891722" cy="35230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Text</a:t>
            </a:r>
          </a:p>
          <a:p>
            <a:pPr lvl="4"/>
            <a:endParaRPr lang="de-DE" dirty="0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175DC84B-28EA-7B4D-9B7A-48AE837F86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8538" y="1080000"/>
            <a:ext cx="10157142" cy="8851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Titel/</a:t>
            </a:r>
            <a:r>
              <a:rPr lang="de-DE" dirty="0" err="1"/>
              <a:t>Titolo</a:t>
            </a:r>
            <a:endParaRPr lang="de-DE" dirty="0"/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C073B678-E877-F740-A281-D309BB1745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0618" y="2093495"/>
            <a:ext cx="4891722" cy="35230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err="1"/>
              <a:t>Testo</a:t>
            </a:r>
            <a:r>
              <a:rPr lang="de-DE" dirty="0"/>
              <a:t> </a:t>
            </a:r>
          </a:p>
          <a:p>
            <a:pPr lvl="4"/>
            <a:endParaRPr lang="de-DE" dirty="0"/>
          </a:p>
        </p:txBody>
      </p:sp>
      <p:sp>
        <p:nvSpPr>
          <p:cNvPr id="12" name="Text Box 45">
            <a:extLst>
              <a:ext uri="{FF2B5EF4-FFF2-40B4-BE49-F238E27FC236}">
                <a16:creationId xmlns:a16="http://schemas.microsoft.com/office/drawing/2014/main" id="{186A7A77-171F-8846-8808-6A7AFA1EBA2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7098" y="6364720"/>
            <a:ext cx="4775666" cy="24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ts val="1300"/>
              </a:lnSpc>
              <a:spcBef>
                <a:spcPct val="0"/>
              </a:spcBef>
            </a:pPr>
            <a:r>
              <a:rPr lang="de-DE" altLang="de-IT" sz="800" b="1" dirty="0">
                <a:latin typeface="Arial" panose="020B0604020202020204" pitchFamily="34" charset="0"/>
              </a:rPr>
              <a:t>Titel der Präsentation/ </a:t>
            </a:r>
            <a:r>
              <a:rPr lang="de-DE" altLang="de-IT" sz="800" b="1" dirty="0" err="1">
                <a:latin typeface="Arial" panose="020B0604020202020204" pitchFamily="34" charset="0"/>
              </a:rPr>
              <a:t>Titolo</a:t>
            </a:r>
            <a:r>
              <a:rPr lang="de-DE" altLang="de-IT" sz="800" b="1" dirty="0">
                <a:latin typeface="Arial" panose="020B0604020202020204" pitchFamily="34" charset="0"/>
              </a:rPr>
              <a:t> della </a:t>
            </a:r>
            <a:r>
              <a:rPr lang="de-DE" altLang="de-IT" sz="800" b="1" dirty="0" err="1">
                <a:latin typeface="Arial" panose="020B0604020202020204" pitchFamily="34" charset="0"/>
              </a:rPr>
              <a:t>presentazione</a:t>
            </a:r>
            <a:r>
              <a:rPr lang="de-DE" altLang="de-IT" sz="800" b="1" dirty="0">
                <a:latin typeface="Arial" panose="020B0604020202020204" pitchFamily="34" charset="0"/>
              </a:rPr>
              <a:t>	Referent/Referentin/</a:t>
            </a:r>
            <a:r>
              <a:rPr lang="de-DE" altLang="de-IT" sz="800" b="1" dirty="0" err="1">
                <a:latin typeface="Arial" panose="020B0604020202020204" pitchFamily="34" charset="0"/>
              </a:rPr>
              <a:t>relatore</a:t>
            </a:r>
            <a:r>
              <a:rPr lang="de-DE" altLang="de-IT" sz="800" b="1" dirty="0">
                <a:latin typeface="Arial" panose="020B0604020202020204" pitchFamily="34" charset="0"/>
              </a:rPr>
              <a:t>/</a:t>
            </a:r>
            <a:r>
              <a:rPr lang="de-DE" altLang="de-IT" sz="800" b="1" dirty="0" err="1">
                <a:latin typeface="Arial" panose="020B0604020202020204" pitchFamily="34" charset="0"/>
              </a:rPr>
              <a:t>relatrice</a:t>
            </a:r>
            <a:endParaRPr lang="de-DE" altLang="de-IT" sz="800" b="1" dirty="0">
              <a:latin typeface="Arial" panose="020B0604020202020204" pitchFamily="34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3F6F021-C7F8-E74C-9158-117F24C1E6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4426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2585440-ACBF-B04E-9A97-B9B95AC244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78020" y="5862159"/>
            <a:ext cx="1581939" cy="791527"/>
          </a:xfrm>
          <a:prstGeom prst="rect">
            <a:avLst/>
          </a:prstGeom>
        </p:spPr>
      </p:pic>
      <p:sp>
        <p:nvSpPr>
          <p:cNvPr id="21" name="Line 39">
            <a:extLst>
              <a:ext uri="{FF2B5EF4-FFF2-40B4-BE49-F238E27FC236}">
                <a16:creationId xmlns:a16="http://schemas.microsoft.com/office/drawing/2014/main" id="{867A8CD3-2361-3341-B06E-F75C506D20B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98538" y="6346940"/>
            <a:ext cx="9009062" cy="1778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46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aehlung_ElencoPunt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175DC84B-28EA-7B4D-9B7A-48AE837F86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8538" y="1080000"/>
            <a:ext cx="10157142" cy="8851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Titel/</a:t>
            </a:r>
            <a:r>
              <a:rPr lang="de-DE" dirty="0" err="1"/>
              <a:t>Titolo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001A19-02EF-2C42-BD86-D2771BE240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9" y="2123306"/>
            <a:ext cx="4955221" cy="364725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C00000"/>
              </a:buClr>
              <a:buFont typeface="Wingdings" pitchFamily="2" charset="2"/>
              <a:buChar char="§"/>
              <a:defRPr/>
            </a:lvl1pPr>
            <a:lvl2pPr marL="685800" indent="-228600">
              <a:buClr>
                <a:srgbClr val="C00000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C00000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C000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1AC7BB-9BEB-F345-A6FE-423062A280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075" y="2123306"/>
            <a:ext cx="4967288" cy="364725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C00000"/>
              </a:buClr>
              <a:buFont typeface="Wingdings" pitchFamily="2" charset="2"/>
              <a:buChar char="§"/>
              <a:defRPr/>
            </a:lvl1pPr>
            <a:lvl2pPr marL="685800" indent="-228600">
              <a:buClr>
                <a:srgbClr val="C00000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C00000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C000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 Box 45">
            <a:extLst>
              <a:ext uri="{FF2B5EF4-FFF2-40B4-BE49-F238E27FC236}">
                <a16:creationId xmlns:a16="http://schemas.microsoft.com/office/drawing/2014/main" id="{EE0EEC92-72CE-A84B-B354-85CB4DE021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7098" y="6364720"/>
            <a:ext cx="4775666" cy="24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ts val="1300"/>
              </a:lnSpc>
              <a:spcBef>
                <a:spcPct val="0"/>
              </a:spcBef>
            </a:pPr>
            <a:r>
              <a:rPr lang="de-DE" altLang="de-IT" sz="800" b="1" dirty="0">
                <a:latin typeface="Arial" panose="020B0604020202020204" pitchFamily="34" charset="0"/>
              </a:rPr>
              <a:t>Titel der Präsentation/ </a:t>
            </a:r>
            <a:r>
              <a:rPr lang="de-DE" altLang="de-IT" sz="800" b="1" dirty="0" err="1">
                <a:latin typeface="Arial" panose="020B0604020202020204" pitchFamily="34" charset="0"/>
              </a:rPr>
              <a:t>Titolo</a:t>
            </a:r>
            <a:r>
              <a:rPr lang="de-DE" altLang="de-IT" sz="800" b="1" dirty="0">
                <a:latin typeface="Arial" panose="020B0604020202020204" pitchFamily="34" charset="0"/>
              </a:rPr>
              <a:t> della </a:t>
            </a:r>
            <a:r>
              <a:rPr lang="de-DE" altLang="de-IT" sz="800" b="1" dirty="0" err="1">
                <a:latin typeface="Arial" panose="020B0604020202020204" pitchFamily="34" charset="0"/>
              </a:rPr>
              <a:t>presentazione</a:t>
            </a:r>
            <a:r>
              <a:rPr lang="de-DE" altLang="de-IT" sz="800" b="1" dirty="0">
                <a:latin typeface="Arial" panose="020B0604020202020204" pitchFamily="34" charset="0"/>
              </a:rPr>
              <a:t>	Referent/Referentin/</a:t>
            </a:r>
            <a:r>
              <a:rPr lang="de-DE" altLang="de-IT" sz="800" b="1" dirty="0" err="1">
                <a:latin typeface="Arial" panose="020B0604020202020204" pitchFamily="34" charset="0"/>
              </a:rPr>
              <a:t>relatore</a:t>
            </a:r>
            <a:r>
              <a:rPr lang="de-DE" altLang="de-IT" sz="800" b="1" dirty="0">
                <a:latin typeface="Arial" panose="020B0604020202020204" pitchFamily="34" charset="0"/>
              </a:rPr>
              <a:t>/</a:t>
            </a:r>
            <a:r>
              <a:rPr lang="de-DE" altLang="de-IT" sz="800" b="1" dirty="0" err="1">
                <a:latin typeface="Arial" panose="020B0604020202020204" pitchFamily="34" charset="0"/>
              </a:rPr>
              <a:t>relatrice</a:t>
            </a:r>
            <a:endParaRPr lang="de-DE" altLang="de-IT" sz="800" b="1" dirty="0">
              <a:latin typeface="Arial" panose="020B0604020202020204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2F96872-33D3-924E-96E2-DB4598F92F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4426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49E40FE-75F3-D640-8BB4-8DC75DCCC4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78020" y="5862159"/>
            <a:ext cx="1581939" cy="791527"/>
          </a:xfrm>
          <a:prstGeom prst="rect">
            <a:avLst/>
          </a:prstGeom>
        </p:spPr>
      </p:pic>
      <p:sp>
        <p:nvSpPr>
          <p:cNvPr id="16" name="Line 39">
            <a:extLst>
              <a:ext uri="{FF2B5EF4-FFF2-40B4-BE49-F238E27FC236}">
                <a16:creationId xmlns:a16="http://schemas.microsoft.com/office/drawing/2014/main" id="{DEAD93DA-0CA0-D64E-A26F-B276DC56091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98538" y="6346940"/>
            <a:ext cx="9009062" cy="1778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30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_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175DC84B-28EA-7B4D-9B7A-48AE837F86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8538" y="1080000"/>
            <a:ext cx="10157142" cy="8851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Titel/</a:t>
            </a:r>
            <a:r>
              <a:rPr lang="de-DE" dirty="0" err="1"/>
              <a:t>Titolo</a:t>
            </a:r>
            <a:endParaRPr lang="de-DE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26097638-6DE7-7247-ABF0-F8F9035AA8C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98538" y="2093495"/>
            <a:ext cx="10156825" cy="335163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2" name="Text Box 45">
            <a:extLst>
              <a:ext uri="{FF2B5EF4-FFF2-40B4-BE49-F238E27FC236}">
                <a16:creationId xmlns:a16="http://schemas.microsoft.com/office/drawing/2014/main" id="{C3A4E1C6-2BC1-BB4B-BE15-7EE347B488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7098" y="6364720"/>
            <a:ext cx="4775666" cy="24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ts val="1300"/>
              </a:lnSpc>
              <a:spcBef>
                <a:spcPct val="0"/>
              </a:spcBef>
            </a:pPr>
            <a:r>
              <a:rPr lang="de-DE" altLang="de-IT" sz="800" b="1" dirty="0">
                <a:latin typeface="Arial" panose="020B0604020202020204" pitchFamily="34" charset="0"/>
              </a:rPr>
              <a:t>Titel der Präsentation/ </a:t>
            </a:r>
            <a:r>
              <a:rPr lang="de-DE" altLang="de-IT" sz="800" b="1" dirty="0" err="1">
                <a:latin typeface="Arial" panose="020B0604020202020204" pitchFamily="34" charset="0"/>
              </a:rPr>
              <a:t>Titolo</a:t>
            </a:r>
            <a:r>
              <a:rPr lang="de-DE" altLang="de-IT" sz="800" b="1" dirty="0">
                <a:latin typeface="Arial" panose="020B0604020202020204" pitchFamily="34" charset="0"/>
              </a:rPr>
              <a:t> della </a:t>
            </a:r>
            <a:r>
              <a:rPr lang="de-DE" altLang="de-IT" sz="800" b="1" dirty="0" err="1">
                <a:latin typeface="Arial" panose="020B0604020202020204" pitchFamily="34" charset="0"/>
              </a:rPr>
              <a:t>presentazione</a:t>
            </a:r>
            <a:r>
              <a:rPr lang="de-DE" altLang="de-IT" sz="800" b="1" dirty="0">
                <a:latin typeface="Arial" panose="020B0604020202020204" pitchFamily="34" charset="0"/>
              </a:rPr>
              <a:t>	Referent/Referentin/</a:t>
            </a:r>
            <a:r>
              <a:rPr lang="de-DE" altLang="de-IT" sz="800" b="1" dirty="0" err="1">
                <a:latin typeface="Arial" panose="020B0604020202020204" pitchFamily="34" charset="0"/>
              </a:rPr>
              <a:t>relatore</a:t>
            </a:r>
            <a:r>
              <a:rPr lang="de-DE" altLang="de-IT" sz="800" b="1" dirty="0">
                <a:latin typeface="Arial" panose="020B0604020202020204" pitchFamily="34" charset="0"/>
              </a:rPr>
              <a:t>/</a:t>
            </a:r>
            <a:r>
              <a:rPr lang="de-DE" altLang="de-IT" sz="800" b="1" dirty="0" err="1">
                <a:latin typeface="Arial" panose="020B0604020202020204" pitchFamily="34" charset="0"/>
              </a:rPr>
              <a:t>relatrice</a:t>
            </a:r>
            <a:endParaRPr lang="de-DE" altLang="de-IT" sz="800" b="1" dirty="0">
              <a:latin typeface="Arial" panose="020B0604020202020204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EEB377A-A1EA-3342-886A-9A88DAE35C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4426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53A66D3-E2BD-A048-AF0D-A989931AA6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78020" y="5862159"/>
            <a:ext cx="1581939" cy="791527"/>
          </a:xfrm>
          <a:prstGeom prst="rect">
            <a:avLst/>
          </a:prstGeom>
        </p:spPr>
      </p:pic>
      <p:sp>
        <p:nvSpPr>
          <p:cNvPr id="16" name="Line 39">
            <a:extLst>
              <a:ext uri="{FF2B5EF4-FFF2-40B4-BE49-F238E27FC236}">
                <a16:creationId xmlns:a16="http://schemas.microsoft.com/office/drawing/2014/main" id="{FB6D2293-7888-2447-A2E3-43B6CAEBFAA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98538" y="6346940"/>
            <a:ext cx="9009062" cy="1778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029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_Cap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175DC84B-28EA-7B4D-9B7A-48AE837F86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8538" y="2833044"/>
            <a:ext cx="10325100" cy="79152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Kapitel/</a:t>
            </a:r>
            <a:r>
              <a:rPr lang="de-DE" dirty="0" err="1"/>
              <a:t>Capitolo</a:t>
            </a:r>
            <a:endParaRPr lang="de-DE" dirty="0"/>
          </a:p>
        </p:txBody>
      </p:sp>
      <p:sp>
        <p:nvSpPr>
          <p:cNvPr id="14" name="Text Box 45">
            <a:extLst>
              <a:ext uri="{FF2B5EF4-FFF2-40B4-BE49-F238E27FC236}">
                <a16:creationId xmlns:a16="http://schemas.microsoft.com/office/drawing/2014/main" id="{A0947DF0-0E99-BF45-BA01-7173245431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7098" y="6364720"/>
            <a:ext cx="4775666" cy="24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ts val="1300"/>
              </a:lnSpc>
              <a:spcBef>
                <a:spcPct val="0"/>
              </a:spcBef>
            </a:pPr>
            <a:r>
              <a:rPr lang="de-DE" altLang="de-IT" sz="800" b="1" dirty="0">
                <a:latin typeface="Arial" panose="020B0604020202020204" pitchFamily="34" charset="0"/>
              </a:rPr>
              <a:t>Titel der Präsentation/ </a:t>
            </a:r>
            <a:r>
              <a:rPr lang="de-DE" altLang="de-IT" sz="800" b="1" dirty="0" err="1">
                <a:latin typeface="Arial" panose="020B0604020202020204" pitchFamily="34" charset="0"/>
              </a:rPr>
              <a:t>Titolo</a:t>
            </a:r>
            <a:r>
              <a:rPr lang="de-DE" altLang="de-IT" sz="800" b="1" dirty="0">
                <a:latin typeface="Arial" panose="020B0604020202020204" pitchFamily="34" charset="0"/>
              </a:rPr>
              <a:t> della </a:t>
            </a:r>
            <a:r>
              <a:rPr lang="de-DE" altLang="de-IT" sz="800" b="1" dirty="0" err="1">
                <a:latin typeface="Arial" panose="020B0604020202020204" pitchFamily="34" charset="0"/>
              </a:rPr>
              <a:t>presentazione</a:t>
            </a:r>
            <a:r>
              <a:rPr lang="de-DE" altLang="de-IT" sz="800" b="1" dirty="0">
                <a:latin typeface="Arial" panose="020B0604020202020204" pitchFamily="34" charset="0"/>
              </a:rPr>
              <a:t>	Referent/Referentin/</a:t>
            </a:r>
            <a:r>
              <a:rPr lang="de-DE" altLang="de-IT" sz="800" b="1" dirty="0" err="1">
                <a:latin typeface="Arial" panose="020B0604020202020204" pitchFamily="34" charset="0"/>
              </a:rPr>
              <a:t>relatore</a:t>
            </a:r>
            <a:r>
              <a:rPr lang="de-DE" altLang="de-IT" sz="800" b="1" dirty="0">
                <a:latin typeface="Arial" panose="020B0604020202020204" pitchFamily="34" charset="0"/>
              </a:rPr>
              <a:t>/</a:t>
            </a:r>
            <a:r>
              <a:rPr lang="de-DE" altLang="de-IT" sz="800" b="1" dirty="0" err="1">
                <a:latin typeface="Arial" panose="020B0604020202020204" pitchFamily="34" charset="0"/>
              </a:rPr>
              <a:t>relatrice</a:t>
            </a:r>
            <a:endParaRPr lang="de-DE" altLang="de-IT" sz="800" b="1" dirty="0">
              <a:latin typeface="Arial" panose="020B0604020202020204" pitchFamily="34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48FE51BA-483F-A541-BCFB-422A3224D0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44269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FB5DB89A-2FFC-9B42-8FD3-B6ADE1BC79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78020" y="5862159"/>
            <a:ext cx="1581939" cy="791527"/>
          </a:xfrm>
          <a:prstGeom prst="rect">
            <a:avLst/>
          </a:prstGeom>
        </p:spPr>
      </p:pic>
      <p:sp>
        <p:nvSpPr>
          <p:cNvPr id="21" name="Line 39">
            <a:extLst>
              <a:ext uri="{FF2B5EF4-FFF2-40B4-BE49-F238E27FC236}">
                <a16:creationId xmlns:a16="http://schemas.microsoft.com/office/drawing/2014/main" id="{3478EFB6-2D6C-C84B-95B8-CA2201B380E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98538" y="6346940"/>
            <a:ext cx="9009062" cy="1778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86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4CC2849-6C40-8040-A319-77D682817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501390"/>
            <a:ext cx="12191999" cy="5356610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B19C107-82DE-1C49-BE6F-931955E0F7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244340"/>
            <a:ext cx="5006975" cy="19056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Kontaktdaten/</a:t>
            </a:r>
            <a:r>
              <a:rPr lang="de-DE" dirty="0" err="1"/>
              <a:t>dati</a:t>
            </a:r>
            <a:r>
              <a:rPr lang="de-DE" dirty="0"/>
              <a:t> di </a:t>
            </a:r>
            <a:r>
              <a:rPr lang="de-DE" dirty="0" err="1"/>
              <a:t>contatto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806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7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63" r:id="rId3"/>
    <p:sldLayoutId id="2147483664" r:id="rId4"/>
    <p:sldLayoutId id="2147483661" r:id="rId5"/>
    <p:sldLayoutId id="214748366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1B18415B-7D25-6641-9B5E-C28034EB8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Cooperazione in </a:t>
            </a:r>
            <a:r>
              <a:rPr lang="de-DE" dirty="0" err="1"/>
              <a:t>provincia</a:t>
            </a:r>
            <a:r>
              <a:rPr lang="de-DE" dirty="0"/>
              <a:t> di Bolzano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2802365B-F6D5-BC4C-81EF-E6F667C6C4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5.07.2024 Manuela Paulmichl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9B9F4166-1F5B-D248-B1E6-699CDA59DC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Genossenschaftswesen in Südtirol</a:t>
            </a:r>
          </a:p>
        </p:txBody>
      </p:sp>
      <p:sp>
        <p:nvSpPr>
          <p:cNvPr id="3" name="Line 16">
            <a:extLst>
              <a:ext uri="{FF2B5EF4-FFF2-40B4-BE49-F238E27FC236}">
                <a16:creationId xmlns:a16="http://schemas.microsoft.com/office/drawing/2014/main" id="{2C9C1A24-D73D-DF41-B0B9-1B94C0517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5769" y="73437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" name="Line 18">
            <a:extLst>
              <a:ext uri="{FF2B5EF4-FFF2-40B4-BE49-F238E27FC236}">
                <a16:creationId xmlns:a16="http://schemas.microsoft.com/office/drawing/2014/main" id="{78FBB146-CD94-4846-A903-77EEE89848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8606" y="73437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89828759-BE77-6E42-A8DA-237855C28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981" y="467678"/>
            <a:ext cx="326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de-DE" altLang="de-IT" sz="12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2CE0CB48-5CAE-AC41-92BD-F5B239AD6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656" y="467678"/>
            <a:ext cx="39655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de-IT" sz="120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878B3742-FEC9-2E4B-AB3A-6740E3F3F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0656" y="734378"/>
            <a:ext cx="4402167" cy="59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  <a:spcBef>
                <a:spcPct val="0"/>
              </a:spcBef>
            </a:pPr>
            <a:r>
              <a:rPr lang="it-IT" altLang="de-IT" sz="1100" b="1" dirty="0">
                <a:latin typeface="Arial" panose="020B0604020202020204" pitchFamily="34" charset="0"/>
              </a:rPr>
              <a:t>Dipartimento Coesione sociale, Famiglia, Anziani, Cooperative </a:t>
            </a:r>
          </a:p>
          <a:p>
            <a:pPr>
              <a:lnSpc>
                <a:spcPts val="1300"/>
              </a:lnSpc>
              <a:spcBef>
                <a:spcPct val="0"/>
              </a:spcBef>
            </a:pPr>
            <a:r>
              <a:rPr lang="it-IT" altLang="de-IT" sz="1100" b="1" dirty="0">
                <a:latin typeface="Arial" panose="020B0604020202020204" pitchFamily="34" charset="0"/>
              </a:rPr>
              <a:t>e volontariato/Ufficio per la cooperazione</a:t>
            </a:r>
          </a:p>
          <a:p>
            <a:pPr>
              <a:lnSpc>
                <a:spcPts val="1300"/>
              </a:lnSpc>
              <a:spcBef>
                <a:spcPct val="0"/>
              </a:spcBef>
            </a:pPr>
            <a:endParaRPr lang="it-IT" altLang="de-IT" sz="1100" dirty="0">
              <a:latin typeface="Arial" panose="020B0604020202020204" pitchFamily="34" charset="0"/>
            </a:endParaRPr>
          </a:p>
        </p:txBody>
      </p:sp>
      <p:sp>
        <p:nvSpPr>
          <p:cNvPr id="8" name="Text Box 23">
            <a:extLst>
              <a:ext uri="{FF2B5EF4-FFF2-40B4-BE49-F238E27FC236}">
                <a16:creationId xmlns:a16="http://schemas.microsoft.com/office/drawing/2014/main" id="{FB3CE988-CA20-364B-AF3A-34A1D16A2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289" y="734378"/>
            <a:ext cx="4729180" cy="42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ts val="1300"/>
              </a:lnSpc>
              <a:spcBef>
                <a:spcPct val="0"/>
              </a:spcBef>
            </a:pPr>
            <a:r>
              <a:rPr lang="de-DE" altLang="de-IT" sz="1100" b="1" dirty="0">
                <a:latin typeface="Arial" panose="020B0604020202020204" pitchFamily="34" charset="0"/>
              </a:rPr>
              <a:t>Resort Sozialer Zusammenhalt, Familie, Senioren, </a:t>
            </a:r>
          </a:p>
          <a:p>
            <a:pPr algn="r">
              <a:lnSpc>
                <a:spcPts val="1300"/>
              </a:lnSpc>
              <a:spcBef>
                <a:spcPct val="0"/>
              </a:spcBef>
            </a:pPr>
            <a:r>
              <a:rPr lang="de-DE" altLang="de-IT" sz="1100" b="1" dirty="0">
                <a:latin typeface="Arial" panose="020B0604020202020204" pitchFamily="34" charset="0"/>
              </a:rPr>
              <a:t>Genossenschaften und Ehrenamt/Amt </a:t>
            </a:r>
            <a:r>
              <a:rPr lang="de-DE" altLang="de-IT" sz="1100" b="1">
                <a:latin typeface="Arial" panose="020B0604020202020204" pitchFamily="34" charset="0"/>
              </a:rPr>
              <a:t>für Genossenschaftswesen</a:t>
            </a:r>
            <a:endParaRPr lang="de-DE" altLang="de-IT" sz="1100" dirty="0">
              <a:latin typeface="Arial" panose="020B0604020202020204" pitchFamily="34" charset="0"/>
            </a:endParaRPr>
          </a:p>
        </p:txBody>
      </p:sp>
      <p:pic>
        <p:nvPicPr>
          <p:cNvPr id="11" name="Picture 38">
            <a:extLst>
              <a:ext uri="{FF2B5EF4-FFF2-40B4-BE49-F238E27FC236}">
                <a16:creationId xmlns:a16="http://schemas.microsoft.com/office/drawing/2014/main" id="{98199F13-F4E3-D74D-9397-CAD545ADC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431" y="374015"/>
            <a:ext cx="719138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786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1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464695"/>
              </p:ext>
            </p:extLst>
          </p:nvPr>
        </p:nvGraphicFramePr>
        <p:xfrm>
          <a:off x="7490460" y="1093696"/>
          <a:ext cx="1915522" cy="2438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00000000-0008-0000-03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0202420"/>
              </p:ext>
            </p:extLst>
          </p:nvPr>
        </p:nvGraphicFramePr>
        <p:xfrm>
          <a:off x="9342120" y="3375660"/>
          <a:ext cx="1915522" cy="2060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9">
            <a:extLst>
              <a:ext uri="{FF2B5EF4-FFF2-40B4-BE49-F238E27FC236}">
                <a16:creationId xmlns:a16="http://schemas.microsoft.com/office/drawing/2014/main" id="{00000000-0008-0000-0300-000072C018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181502"/>
              </p:ext>
            </p:extLst>
          </p:nvPr>
        </p:nvGraphicFramePr>
        <p:xfrm>
          <a:off x="391159" y="694967"/>
          <a:ext cx="6731001" cy="3780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46849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79FFA9-9400-0743-8837-2BA3AC9276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Danke für die Aufmerksamkeit</a:t>
            </a:r>
          </a:p>
          <a:p>
            <a:r>
              <a:rPr lang="de-DE" dirty="0"/>
              <a:t>Grazie </a:t>
            </a:r>
            <a:r>
              <a:rPr lang="de-DE" dirty="0" err="1"/>
              <a:t>dell‘attenzione</a:t>
            </a:r>
            <a:endParaRPr lang="de-DE" dirty="0"/>
          </a:p>
        </p:txBody>
      </p:sp>
      <p:sp>
        <p:nvSpPr>
          <p:cNvPr id="4" name="Line 16">
            <a:extLst>
              <a:ext uri="{FF2B5EF4-FFF2-40B4-BE49-F238E27FC236}">
                <a16:creationId xmlns:a16="http://schemas.microsoft.com/office/drawing/2014/main" id="{2602AB4B-5920-414E-A54E-218EA4FA6CE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5769" y="73437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Line 18">
            <a:extLst>
              <a:ext uri="{FF2B5EF4-FFF2-40B4-BE49-F238E27FC236}">
                <a16:creationId xmlns:a16="http://schemas.microsoft.com/office/drawing/2014/main" id="{C19F213F-FA45-004F-8E31-A575AF1F511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8606" y="73437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03828C4A-B2B9-BC43-9582-376305471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981" y="467678"/>
            <a:ext cx="326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de-DE" altLang="de-IT" sz="12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A427138C-33F2-764C-BFF4-00DF02740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656" y="467678"/>
            <a:ext cx="39655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de-IT" sz="120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A9F408A2-9198-F04A-9810-49BCA8D90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0656" y="734378"/>
            <a:ext cx="4402167" cy="42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  <a:spcBef>
                <a:spcPct val="0"/>
              </a:spcBef>
            </a:pPr>
            <a:r>
              <a:rPr lang="it-IT" altLang="de-IT" sz="1100" b="1" dirty="0">
                <a:latin typeface="Arial" panose="020B0604020202020204" pitchFamily="34" charset="0"/>
              </a:rPr>
              <a:t>Dipartimento Coesione sociale, Famiglia, Anziani, Cooperative </a:t>
            </a:r>
          </a:p>
          <a:p>
            <a:pPr>
              <a:lnSpc>
                <a:spcPts val="1300"/>
              </a:lnSpc>
              <a:spcBef>
                <a:spcPct val="0"/>
              </a:spcBef>
            </a:pPr>
            <a:r>
              <a:rPr lang="it-IT" altLang="de-IT" sz="1100" b="1" dirty="0">
                <a:latin typeface="Arial" panose="020B0604020202020204" pitchFamily="34" charset="0"/>
              </a:rPr>
              <a:t>e volontariato/Ufficio per la cooperazione</a:t>
            </a:r>
          </a:p>
        </p:txBody>
      </p:sp>
      <p:sp>
        <p:nvSpPr>
          <p:cNvPr id="9" name="Text Box 23">
            <a:extLst>
              <a:ext uri="{FF2B5EF4-FFF2-40B4-BE49-F238E27FC236}">
                <a16:creationId xmlns:a16="http://schemas.microsoft.com/office/drawing/2014/main" id="{F8321006-528A-B544-8C7E-5D761DC3F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289" y="734378"/>
            <a:ext cx="4729180" cy="42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ts val="1300"/>
              </a:lnSpc>
              <a:spcBef>
                <a:spcPct val="0"/>
              </a:spcBef>
            </a:pPr>
            <a:r>
              <a:rPr lang="de-DE" altLang="de-IT" sz="1100" b="1" dirty="0">
                <a:latin typeface="Arial" panose="020B0604020202020204" pitchFamily="34" charset="0"/>
              </a:rPr>
              <a:t>Resort Sozialer Zusammenhalt, Familie, Senioren, </a:t>
            </a:r>
          </a:p>
          <a:p>
            <a:pPr algn="r">
              <a:lnSpc>
                <a:spcPts val="1300"/>
              </a:lnSpc>
              <a:spcBef>
                <a:spcPct val="0"/>
              </a:spcBef>
            </a:pPr>
            <a:r>
              <a:rPr lang="de-DE" altLang="de-IT" sz="1100" b="1" dirty="0">
                <a:latin typeface="Arial" panose="020B0604020202020204" pitchFamily="34" charset="0"/>
              </a:rPr>
              <a:t>Genossenschaften und Ehrenamt/Amt für Genossenschaftswesen</a:t>
            </a:r>
          </a:p>
        </p:txBody>
      </p:sp>
      <p:pic>
        <p:nvPicPr>
          <p:cNvPr id="12" name="Picture 38">
            <a:extLst>
              <a:ext uri="{FF2B5EF4-FFF2-40B4-BE49-F238E27FC236}">
                <a16:creationId xmlns:a16="http://schemas.microsoft.com/office/drawing/2014/main" id="{E58F0657-E2A8-7A40-841E-FFF2CF1D2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431" y="374015"/>
            <a:ext cx="719138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034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2B09B9-BB7F-EF44-AD13-D0289AAA9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Categorie</a:t>
            </a:r>
            <a:r>
              <a:rPr lang="de-DE" dirty="0"/>
              <a:t> – Kategorien 2023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B11A18F-1722-AC02-696E-A519B8700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331128"/>
              </p:ext>
            </p:extLst>
          </p:nvPr>
        </p:nvGraphicFramePr>
        <p:xfrm>
          <a:off x="998538" y="2089785"/>
          <a:ext cx="3721100" cy="4149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0500">
                  <a:extLst>
                    <a:ext uri="{9D8B030D-6E8A-4147-A177-3AD203B41FA5}">
                      <a16:colId xmlns:a16="http://schemas.microsoft.com/office/drawing/2014/main" val="382726437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587445795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Tipologia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N. coop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55115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Cooperative di conferimento di prodotti agricoli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86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76401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Cooperative di lavoro agricole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09368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Consorzio agrario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3291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Cooperative di consumo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11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5226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Cooperative di produzione e lavoro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333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59663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Altre cooperative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289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3067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Cooperative edilizie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90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77347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Cooperative di garanzia e fidi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3223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Consorzi cooperativi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12102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Casse rurali/banche di credito cooperativo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41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20101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Società  di mutuo soccorso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6449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Consorzio sociale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7873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865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396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945954"/>
                  </a:ext>
                </a:extLst>
              </a:tr>
            </a:tbl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55468284-AABE-AA0A-49E6-29D065D6ED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090257"/>
              </p:ext>
            </p:extLst>
          </p:nvPr>
        </p:nvGraphicFramePr>
        <p:xfrm>
          <a:off x="4876801" y="1965100"/>
          <a:ext cx="6813176" cy="3960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4605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7AA4E16-6C2F-2E47-BBAF-FD4869AC9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Mutualità</a:t>
            </a:r>
            <a:r>
              <a:rPr lang="de-DE" dirty="0"/>
              <a:t>  - Gegenseitigkeit 2023</a:t>
            </a:r>
          </a:p>
        </p:txBody>
      </p:sp>
      <p:graphicFrame>
        <p:nvGraphicFramePr>
          <p:cNvPr id="2" name="Segnaposto contenuto 3">
            <a:extLst>
              <a:ext uri="{FF2B5EF4-FFF2-40B4-BE49-F238E27FC236}">
                <a16:creationId xmlns:a16="http://schemas.microsoft.com/office/drawing/2014/main" id="{4ED53E76-0A7F-DC78-BA38-F7E9D8E219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7824686"/>
              </p:ext>
            </p:extLst>
          </p:nvPr>
        </p:nvGraphicFramePr>
        <p:xfrm>
          <a:off x="1089660" y="2060710"/>
          <a:ext cx="9090660" cy="3714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8520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68C3B8-A415-4CFE-93C8-488BC1702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Sociali - </a:t>
            </a:r>
            <a:r>
              <a:rPr lang="it-IT" dirty="0" err="1"/>
              <a:t>Sozialgenossenschaften</a:t>
            </a:r>
            <a:endParaRPr lang="it-IT" dirty="0"/>
          </a:p>
        </p:txBody>
      </p:sp>
      <p:graphicFrame>
        <p:nvGraphicFramePr>
          <p:cNvPr id="5" name="Segnaposto contenuto 3">
            <a:extLst>
              <a:ext uri="{FF2B5EF4-FFF2-40B4-BE49-F238E27FC236}">
                <a16:creationId xmlns:a16="http://schemas.microsoft.com/office/drawing/2014/main" id="{A5006E23-227B-8604-2CFB-353F6D2E32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786941"/>
              </p:ext>
            </p:extLst>
          </p:nvPr>
        </p:nvGraphicFramePr>
        <p:xfrm>
          <a:off x="998538" y="2068286"/>
          <a:ext cx="8839200" cy="378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1460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3A607CF0-ED15-DADB-9FC9-E549A4B11D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007741"/>
              </p:ext>
            </p:extLst>
          </p:nvPr>
        </p:nvGraphicFramePr>
        <p:xfrm>
          <a:off x="672353" y="555812"/>
          <a:ext cx="8453717" cy="5665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3A607CF0-ED15-DADB-9FC9-E549A4B11D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10417"/>
              </p:ext>
            </p:extLst>
          </p:nvPr>
        </p:nvGraphicFramePr>
        <p:xfrm>
          <a:off x="439269" y="754380"/>
          <a:ext cx="8308491" cy="539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D482B80D-ED8F-6955-1488-3D398A366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44753"/>
              </p:ext>
            </p:extLst>
          </p:nvPr>
        </p:nvGraphicFramePr>
        <p:xfrm>
          <a:off x="9136531" y="1477617"/>
          <a:ext cx="2616200" cy="1192530"/>
        </p:xfrm>
        <a:graphic>
          <a:graphicData uri="http://schemas.openxmlformats.org/drawingml/2006/table">
            <a:tbl>
              <a:tblPr/>
              <a:tblGrid>
                <a:gridCol w="1587500">
                  <a:extLst>
                    <a:ext uri="{9D8B030D-6E8A-4147-A177-3AD203B41FA5}">
                      <a16:colId xmlns:a16="http://schemas.microsoft.com/office/drawing/2014/main" val="2898035148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7792421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Tipo cooperativa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anno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4870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Tipo "A"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1452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Tipo "B"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15265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Tipo A+B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174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Consorzi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0091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Totale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237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068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266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AA876F-B4D9-9E4B-6C94-EE539A19B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Adesioni – </a:t>
            </a:r>
            <a:r>
              <a:rPr lang="it-IT" dirty="0" err="1"/>
              <a:t>Angliederung</a:t>
            </a:r>
            <a:r>
              <a:rPr lang="it-IT" dirty="0"/>
              <a:t> 2023</a:t>
            </a:r>
          </a:p>
        </p:txBody>
      </p:sp>
      <p:graphicFrame>
        <p:nvGraphicFramePr>
          <p:cNvPr id="5" name="Segnaposto contenuto 3">
            <a:extLst>
              <a:ext uri="{FF2B5EF4-FFF2-40B4-BE49-F238E27FC236}">
                <a16:creationId xmlns:a16="http://schemas.microsoft.com/office/drawing/2014/main" id="{E400D329-A67E-1754-341B-F512726EE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0862351"/>
              </p:ext>
            </p:extLst>
          </p:nvPr>
        </p:nvGraphicFramePr>
        <p:xfrm>
          <a:off x="838200" y="1825625"/>
          <a:ext cx="1035526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963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096359-4AE5-2C78-DB51-118B68489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Mitarbeitende - </a:t>
            </a:r>
            <a:r>
              <a:rPr lang="de-DE" dirty="0" err="1"/>
              <a:t>Dipendenti</a:t>
            </a:r>
            <a:endParaRPr lang="de-DE" dirty="0"/>
          </a:p>
        </p:txBody>
      </p:sp>
      <p:sp>
        <p:nvSpPr>
          <p:cNvPr id="3" name="Tabellenplatzhalter 2">
            <a:extLst>
              <a:ext uri="{FF2B5EF4-FFF2-40B4-BE49-F238E27FC236}">
                <a16:creationId xmlns:a16="http://schemas.microsoft.com/office/drawing/2014/main" id="{AE068298-6080-8DA0-DF16-320C6CF1FEF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7D5D98A-D346-30D8-0562-91FE68EEC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02" y="2168434"/>
            <a:ext cx="10016596" cy="349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45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646EB1-58B5-8DC8-5BF6-DA2212063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Mitarbeitende nach Geschlecht und Vertragsdauer</a:t>
            </a:r>
            <a:br>
              <a:rPr lang="de-DE" sz="2800" dirty="0"/>
            </a:br>
            <a:r>
              <a:rPr lang="de-DE" sz="2800" dirty="0" err="1"/>
              <a:t>Dipendenti</a:t>
            </a:r>
            <a:r>
              <a:rPr lang="de-DE" sz="2800" dirty="0"/>
              <a:t> in </a:t>
            </a:r>
            <a:r>
              <a:rPr lang="de-DE" sz="2800" dirty="0" err="1"/>
              <a:t>base</a:t>
            </a:r>
            <a:r>
              <a:rPr lang="de-DE" sz="2800" dirty="0"/>
              <a:t> a genere e </a:t>
            </a:r>
            <a:r>
              <a:rPr lang="de-DE" sz="2800" dirty="0" err="1"/>
              <a:t>tipologia</a:t>
            </a:r>
            <a:r>
              <a:rPr lang="de-DE" sz="2800" dirty="0"/>
              <a:t> di </a:t>
            </a:r>
            <a:r>
              <a:rPr lang="de-DE" sz="2800" dirty="0" err="1"/>
              <a:t>contratto</a:t>
            </a:r>
            <a:endParaRPr lang="de-DE" sz="2800" dirty="0"/>
          </a:p>
        </p:txBody>
      </p:sp>
      <p:sp>
        <p:nvSpPr>
          <p:cNvPr id="3" name="Tabellenplatzhalter 2">
            <a:extLst>
              <a:ext uri="{FF2B5EF4-FFF2-40B4-BE49-F238E27FC236}">
                <a16:creationId xmlns:a16="http://schemas.microsoft.com/office/drawing/2014/main" id="{155064C7-04DC-B55B-6E31-A1D475AE7C5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EFE1AB-7B5F-045D-1A54-4BB6ED382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11" y="2104543"/>
            <a:ext cx="5024846" cy="323457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32811C8-6B00-36B9-31FB-46CB3A5CD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497" y="2093495"/>
            <a:ext cx="4325211" cy="348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12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714EE-514E-0C8A-2E2A-F4E90C8B2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Mitarbeitende nach Arbeitszeit und Alter</a:t>
            </a:r>
            <a:br>
              <a:rPr lang="de-DE" dirty="0"/>
            </a:br>
            <a:r>
              <a:rPr lang="de-DE" sz="2800" dirty="0" err="1"/>
              <a:t>Dipendenti</a:t>
            </a:r>
            <a:r>
              <a:rPr lang="de-DE" sz="2800" dirty="0"/>
              <a:t> in </a:t>
            </a:r>
            <a:r>
              <a:rPr lang="de-DE" sz="2800" dirty="0" err="1"/>
              <a:t>base</a:t>
            </a:r>
            <a:r>
              <a:rPr lang="de-DE" sz="2800" dirty="0"/>
              <a:t> a </a:t>
            </a:r>
            <a:r>
              <a:rPr lang="de-DE" sz="2800" dirty="0" err="1"/>
              <a:t>orario</a:t>
            </a:r>
            <a:r>
              <a:rPr lang="de-DE" sz="2800" dirty="0"/>
              <a:t> di </a:t>
            </a:r>
            <a:r>
              <a:rPr lang="de-DE" sz="2800" dirty="0" err="1"/>
              <a:t>lavoro</a:t>
            </a:r>
            <a:r>
              <a:rPr lang="de-DE" sz="2800" dirty="0"/>
              <a:t> e </a:t>
            </a:r>
            <a:r>
              <a:rPr lang="de-DE" sz="2800" dirty="0" err="1"/>
              <a:t>fasce</a:t>
            </a:r>
            <a:r>
              <a:rPr lang="de-DE" sz="2800" dirty="0"/>
              <a:t> </a:t>
            </a:r>
            <a:r>
              <a:rPr lang="de-DE" sz="2800" dirty="0" err="1"/>
              <a:t>d‘età</a:t>
            </a:r>
            <a:endParaRPr lang="de-DE" dirty="0"/>
          </a:p>
        </p:txBody>
      </p:sp>
      <p:sp>
        <p:nvSpPr>
          <p:cNvPr id="3" name="Tabellenplatzhalter 2">
            <a:extLst>
              <a:ext uri="{FF2B5EF4-FFF2-40B4-BE49-F238E27FC236}">
                <a16:creationId xmlns:a16="http://schemas.microsoft.com/office/drawing/2014/main" id="{33472E63-31C2-5D90-9BF7-49F1C726C88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A4BACC7-59C4-45A5-E572-76F0C6F74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692" y="2093495"/>
            <a:ext cx="4772298" cy="335163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208A4DC-2CBC-1AF2-3C17-19E5870B2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618" y="2093495"/>
            <a:ext cx="5477690" cy="335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07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Provinz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80019"/>
      </a:accent1>
      <a:accent2>
        <a:srgbClr val="C40218"/>
      </a:accent2>
      <a:accent3>
        <a:srgbClr val="A5A5A5"/>
      </a:accent3>
      <a:accent4>
        <a:srgbClr val="D5D5D5"/>
      </a:accent4>
      <a:accent5>
        <a:srgbClr val="797979"/>
      </a:accent5>
      <a:accent6>
        <a:srgbClr val="42424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25d221-893c-47da-a483-0eaa3acd1047" xsi:nil="true"/>
    <lcf76f155ced4ddcb4097134ff3c332f xmlns="7e19bd23-b27e-44ef-8789-8b3cddf0192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7C358513C7854F81A6D7B2AA9C8F3B" ma:contentTypeVersion="10" ma:contentTypeDescription="Create a new document." ma:contentTypeScope="" ma:versionID="70105ac3e1996c2d546fd68234a2c9d0">
  <xsd:schema xmlns:xsd="http://www.w3.org/2001/XMLSchema" xmlns:xs="http://www.w3.org/2001/XMLSchema" xmlns:p="http://schemas.microsoft.com/office/2006/metadata/properties" xmlns:ns2="7e19bd23-b27e-44ef-8789-8b3cddf0192c" xmlns:ns3="f525d221-893c-47da-a483-0eaa3acd1047" targetNamespace="http://schemas.microsoft.com/office/2006/metadata/properties" ma:root="true" ma:fieldsID="82f7b6efc5a6c724336775a1a3573814" ns2:_="" ns3:_="">
    <xsd:import namespace="7e19bd23-b27e-44ef-8789-8b3cddf0192c"/>
    <xsd:import namespace="f525d221-893c-47da-a483-0eaa3acd10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19bd23-b27e-44ef-8789-8b3cddf019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5e32e91-e282-4ae8-add1-730c2c7066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5d221-893c-47da-a483-0eaa3acd104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2f311fa-8333-482a-baa2-0f59d6d9d5f0}" ma:internalName="TaxCatchAll" ma:showField="CatchAllData" ma:web="f525d221-893c-47da-a483-0eaa3acd10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8EBD4C-B82A-4345-913E-BAFB704CC6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ACF5FF-9BED-4B5F-B1E6-6A2735D810DB}">
  <ds:schemaRefs>
    <ds:schemaRef ds:uri="http://schemas.microsoft.com/office/2006/metadata/properties"/>
    <ds:schemaRef ds:uri="http://schemas.microsoft.com/office/infopath/2007/PartnerControls"/>
    <ds:schemaRef ds:uri="f525d221-893c-47da-a483-0eaa3acd1047"/>
    <ds:schemaRef ds:uri="7e19bd23-b27e-44ef-8789-8b3cddf0192c"/>
  </ds:schemaRefs>
</ds:datastoreItem>
</file>

<file path=customXml/itemProps3.xml><?xml version="1.0" encoding="utf-8"?>
<ds:datastoreItem xmlns:ds="http://schemas.openxmlformats.org/officeDocument/2006/customXml" ds:itemID="{B22A241E-A415-4B88-AC5A-14ABBD6CA9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19bd23-b27e-44ef-8789-8b3cddf0192c"/>
    <ds:schemaRef ds:uri="f525d221-893c-47da-a483-0eaa3acd10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Breitbild</PresentationFormat>
  <Paragraphs>74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</vt:lpstr>
      <vt:lpstr>Cooperazione in provincia di Bolzano</vt:lpstr>
      <vt:lpstr>Categorie – Kategorien 2023</vt:lpstr>
      <vt:lpstr>Mutualità  - Gegenseitigkeit 2023</vt:lpstr>
      <vt:lpstr>Sociali - Sozialgenossenschaften</vt:lpstr>
      <vt:lpstr>PowerPoint-Präsentation</vt:lpstr>
      <vt:lpstr>Adesioni – Angliederung 2023</vt:lpstr>
      <vt:lpstr>Mitarbeitende - Dipendenti</vt:lpstr>
      <vt:lpstr>Mitarbeitende nach Geschlecht und Vertragsdauer Dipendenti in base a genere e tipologia di contratto</vt:lpstr>
      <vt:lpstr>Mitarbeitende nach Arbeitszeit und Alter Dipendenti in base a orario di lavoro e fasce d‘età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stephanie.innerbichler@gmail.com</dc:creator>
  <cp:lastModifiedBy>Paulmichl, Manuela</cp:lastModifiedBy>
  <cp:revision>30</cp:revision>
  <dcterms:created xsi:type="dcterms:W3CDTF">2021-07-06T06:47:48Z</dcterms:created>
  <dcterms:modified xsi:type="dcterms:W3CDTF">2024-07-05T08:23:00Z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0x0101008A7C358513C7854F81A6D7B2AA9C8F3B</vt:lpwstr>
  </property>
</Properties>
</file>