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5" r:id="rId5"/>
    <p:sldId id="266" r:id="rId6"/>
    <p:sldId id="262" r:id="rId7"/>
    <p:sldId id="268" r:id="rId8"/>
    <p:sldId id="267" r:id="rId9"/>
    <p:sldId id="269" r:id="rId10"/>
    <p:sldId id="272" r:id="rId11"/>
    <p:sldId id="271" r:id="rId12"/>
    <p:sldId id="270" r:id="rId13"/>
    <p:sldId id="274" r:id="rId14"/>
    <p:sldId id="275" r:id="rId15"/>
    <p:sldId id="276" r:id="rId16"/>
    <p:sldId id="273" r:id="rId17"/>
    <p:sldId id="277" r:id="rId18"/>
    <p:sldId id="278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</p:sldIdLst>
  <p:sldSz cx="12192000" cy="6858000"/>
  <p:notesSz cx="6808788" cy="9940925"/>
  <p:defaultTextStyle>
    <a:defPPr>
      <a:defRPr lang="de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/>
    <p:restoredTop sz="96327"/>
  </p:normalViewPr>
  <p:slideViewPr>
    <p:cSldViewPr snapToGrid="0" snapToObjects="1" showGuides="1">
      <p:cViewPr varScale="1">
        <p:scale>
          <a:sx n="114" d="100"/>
          <a:sy n="114" d="100"/>
        </p:scale>
        <p:origin x="59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–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867A628-A536-4319-8206-7CC383516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6016" t="40235" r="7060" b="4145"/>
          <a:stretch/>
        </p:blipFill>
        <p:spPr>
          <a:xfrm>
            <a:off x="-48000" y="1636613"/>
            <a:ext cx="12240000" cy="5221387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E95CFA9-68DD-5745-8EBE-FC9099B3D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1191" y="3155609"/>
            <a:ext cx="5618427" cy="133760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Titolo</a:t>
            </a:r>
            <a:br>
              <a:rPr lang="de-DE" dirty="0"/>
            </a:b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B135CA7-1CE0-9E47-9694-23BD56ADF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3030" y="5943350"/>
            <a:ext cx="9425940" cy="39542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FontTx/>
              <a:buNone/>
              <a:defRPr sz="2500">
                <a:solidFill>
                  <a:schemeClr val="tx1"/>
                </a:solidFill>
              </a:defRPr>
            </a:lvl1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Datum/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D266C343-45AF-43CF-9F9F-C14A6D518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100" y="3157200"/>
            <a:ext cx="5838091" cy="133760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it-IT" dirty="0" err="1"/>
              <a:t>Titel</a:t>
            </a:r>
            <a:endParaRPr lang="it-IT" dirty="0"/>
          </a:p>
          <a:p>
            <a:pPr lvl="0"/>
            <a:r>
              <a:rPr lang="it-IT" dirty="0" err="1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488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 –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sterni, edificio governativo, pietra&#10;&#10;Descrizione generata automaticamente">
            <a:extLst>
              <a:ext uri="{FF2B5EF4-FFF2-40B4-BE49-F238E27FC236}">
                <a16:creationId xmlns:a16="http://schemas.microsoft.com/office/drawing/2014/main" id="{ACD0E887-87D7-4FC3-9DCE-3B6A8EF16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5709" y="1726784"/>
            <a:ext cx="6676292" cy="4456425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E95CFA9-68DD-5745-8EBE-FC9099B3D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3688243"/>
            <a:ext cx="5515707" cy="1243401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Titolo</a:t>
            </a:r>
            <a:br>
              <a:rPr lang="de-DE" dirty="0"/>
            </a:b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B135CA7-1CE0-9E47-9694-23BD56ADF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87787"/>
            <a:ext cx="5515708" cy="39542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FontTx/>
              <a:buNone/>
              <a:defRPr sz="2500">
                <a:solidFill>
                  <a:schemeClr val="tx1"/>
                </a:solidFill>
              </a:defRPr>
            </a:lvl1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Datum/</a:t>
            </a:r>
            <a:r>
              <a:rPr lang="de-DE" dirty="0" err="1"/>
              <a:t>data</a:t>
            </a:r>
            <a:endParaRPr lang="de-D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B6CB7ED-176A-4674-B730-2624D0FF61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2199" y="5051710"/>
            <a:ext cx="1392835" cy="108000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softEdge rad="12700"/>
          </a:effectLst>
        </p:spPr>
      </p:pic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355420E-74D5-419D-AF4B-326873BD9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085813"/>
            <a:ext cx="5515709" cy="12434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it-IT" dirty="0" err="1"/>
              <a:t>Titel</a:t>
            </a:r>
            <a:endParaRPr lang="it-IT" dirty="0"/>
          </a:p>
          <a:p>
            <a:pPr lvl="0"/>
            <a:r>
              <a:rPr lang="it-IT" dirty="0" err="1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604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073B678-E877-F740-A281-D309BB174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61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FDF0AA-5C97-7243-A9E4-67ADAB7B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6AA17-D688-174D-82CC-E18C58E30E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2B009B6E-2863-254B-A5E7-068F87C8D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35015" y="6346940"/>
            <a:ext cx="8272585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76E4B31-F86B-4D01-82B9-BA046F931F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481" y="5860800"/>
            <a:ext cx="1021412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073B678-E877-F740-A281-D309BB174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61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FDF0AA-5C97-7243-A9E4-67ADAB7B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6AA17-D688-174D-82CC-E18C58E30E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2B009B6E-2863-254B-A5E7-068F87C8D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82615" y="6346940"/>
            <a:ext cx="8424985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3912A7-4248-4909-B002-E791D1DB2E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107" y="58608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aehlung_ElencoPunt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001A19-02EF-2C42-BD86-D2771BE24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9" y="2824163"/>
            <a:ext cx="4955221" cy="28559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21AC7BB-9BEB-F345-A6FE-423062A280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8075" y="2824163"/>
            <a:ext cx="4967288" cy="2946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 Box 45">
            <a:extLst>
              <a:ext uri="{FF2B5EF4-FFF2-40B4-BE49-F238E27FC236}">
                <a16:creationId xmlns:a16="http://schemas.microsoft.com/office/drawing/2014/main" id="{DB164A65-C48D-2B4E-9E82-86275CDC1D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44F7671-2C1C-4A4B-8A17-A70881E7F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D4172E3C-B7B2-2140-AB1D-2B35DA4F80E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7D64D67-ED88-C847-9E1B-9359030BF8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0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_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26097638-6DE7-7247-ABF0-F8F9035AA8C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98538" y="2784475"/>
            <a:ext cx="10156825" cy="26606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ABDD0012-CBB4-1043-9185-22798E4B3C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B3B941C-0E10-824A-833A-5DB2EE7DE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6" name="Line 39">
            <a:extLst>
              <a:ext uri="{FF2B5EF4-FFF2-40B4-BE49-F238E27FC236}">
                <a16:creationId xmlns:a16="http://schemas.microsoft.com/office/drawing/2014/main" id="{716E2B8D-F680-904B-89F0-412C9F49DFB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C80AE59-2F04-5244-9FB9-87AF72E311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2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_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2833044"/>
            <a:ext cx="10325100" cy="79152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Kapitel/</a:t>
            </a:r>
            <a:r>
              <a:rPr lang="de-DE" dirty="0" err="1"/>
              <a:t>Capitolo</a:t>
            </a:r>
            <a:endParaRPr lang="de-DE" dirty="0"/>
          </a:p>
        </p:txBody>
      </p:sp>
      <p:sp>
        <p:nvSpPr>
          <p:cNvPr id="14" name="Text Box 45">
            <a:extLst>
              <a:ext uri="{FF2B5EF4-FFF2-40B4-BE49-F238E27FC236}">
                <a16:creationId xmlns:a16="http://schemas.microsoft.com/office/drawing/2014/main" id="{58AE6F72-7564-084F-AFB5-6EBA1B26C8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26FE294-C510-1A4D-858D-4AB9BC919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21" name="Line 39">
            <a:extLst>
              <a:ext uri="{FF2B5EF4-FFF2-40B4-BE49-F238E27FC236}">
                <a16:creationId xmlns:a16="http://schemas.microsoft.com/office/drawing/2014/main" id="{BCD465EC-F032-8F4A-AB24-E596E10DCC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ACF5B7C-2234-6E45-8320-9363A5EAAA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6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4CC2849-6C40-8040-A319-77D682817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501390"/>
            <a:ext cx="12191999" cy="535661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19C107-82DE-1C49-BE6F-931955E0F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244340"/>
            <a:ext cx="5006975" cy="1905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Kontaktdaten/</a:t>
            </a:r>
            <a:r>
              <a:rPr lang="de-DE" dirty="0" err="1"/>
              <a:t>dati</a:t>
            </a:r>
            <a:r>
              <a:rPr lang="de-DE" dirty="0"/>
              <a:t> di </a:t>
            </a:r>
            <a:r>
              <a:rPr lang="de-DE" dirty="0" err="1"/>
              <a:t>contatto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06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49" r:id="rId3"/>
    <p:sldLayoutId id="2147483665" r:id="rId4"/>
    <p:sldLayoutId id="2147483663" r:id="rId5"/>
    <p:sldLayoutId id="2147483664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E828422-88A3-433E-A606-375E42A1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162712"/>
            <a:ext cx="5515707" cy="1243401"/>
          </a:xfrm>
        </p:spPr>
        <p:txBody>
          <a:bodyPr/>
          <a:lstStyle/>
          <a:p>
            <a:r>
              <a:rPr lang="de-DE" sz="3200" dirty="0" err="1"/>
              <a:t>Conferenza</a:t>
            </a:r>
            <a:r>
              <a:rPr lang="de-DE" sz="3200" dirty="0"/>
              <a:t> </a:t>
            </a:r>
            <a:r>
              <a:rPr lang="de-DE" sz="3200" dirty="0" err="1"/>
              <a:t>stampa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della Giunta </a:t>
            </a:r>
            <a:r>
              <a:rPr lang="de-DE" sz="3200" dirty="0" err="1"/>
              <a:t>Provinciale</a:t>
            </a:r>
            <a:br>
              <a:rPr lang="de-DE" dirty="0"/>
            </a:br>
            <a:endParaRPr lang="de-DE" sz="320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CCBB1D1-FBB9-4AF6-9978-4AE89AF4DF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26.07.2022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5AD0E0A-E856-4FDE-B82E-4FABDD97D7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" y="4440134"/>
            <a:ext cx="5515709" cy="1243401"/>
          </a:xfrm>
        </p:spPr>
        <p:txBody>
          <a:bodyPr/>
          <a:lstStyle/>
          <a:p>
            <a:r>
              <a:rPr lang="it-IT" sz="3200" dirty="0" err="1"/>
              <a:t>Cunferënza</a:t>
            </a:r>
            <a:r>
              <a:rPr lang="it-IT" sz="3200" dirty="0"/>
              <a:t> stampa </a:t>
            </a:r>
            <a:br>
              <a:rPr lang="it-IT" sz="3200" dirty="0"/>
            </a:br>
            <a:r>
              <a:rPr lang="it-IT" sz="3200" dirty="0" err="1"/>
              <a:t>dla</a:t>
            </a:r>
            <a:r>
              <a:rPr lang="it-IT" sz="3200" dirty="0"/>
              <a:t> </a:t>
            </a:r>
            <a:r>
              <a:rPr lang="it-IT" sz="3200" dirty="0" err="1"/>
              <a:t>Jonta</a:t>
            </a:r>
            <a:r>
              <a:rPr lang="it-IT" sz="3200" dirty="0"/>
              <a:t> </a:t>
            </a:r>
            <a:r>
              <a:rPr lang="it-IT" sz="3200" dirty="0" err="1"/>
              <a:t>Provinziela</a:t>
            </a:r>
            <a:endParaRPr lang="de-DE" sz="3200" dirty="0"/>
          </a:p>
        </p:txBody>
      </p:sp>
      <p:pic>
        <p:nvPicPr>
          <p:cNvPr id="8" name="Grafik 23">
            <a:extLst>
              <a:ext uri="{FF2B5EF4-FFF2-40B4-BE49-F238E27FC236}">
                <a16:creationId xmlns:a16="http://schemas.microsoft.com/office/drawing/2014/main" id="{4307FAF7-2C2D-4FC1-9D08-918CC4F6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3721" y="248684"/>
            <a:ext cx="8944558" cy="1150298"/>
          </a:xfrm>
          <a:prstGeom prst="rect">
            <a:avLst/>
          </a:prstGeom>
        </p:spPr>
      </p:pic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6C98CFF-A15F-4F50-9341-880BD0C04B44}"/>
              </a:ext>
            </a:extLst>
          </p:cNvPr>
          <p:cNvSpPr txBox="1">
            <a:spLocks/>
          </p:cNvSpPr>
          <p:nvPr/>
        </p:nvSpPr>
        <p:spPr>
          <a:xfrm>
            <a:off x="-3" y="1849082"/>
            <a:ext cx="5515709" cy="1243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Pressekonferenz </a:t>
            </a:r>
            <a:br>
              <a:rPr lang="de-DE" sz="3200" dirty="0"/>
            </a:br>
            <a:r>
              <a:rPr lang="de-DE" sz="3200" dirty="0"/>
              <a:t>der Landesregierung</a:t>
            </a:r>
          </a:p>
        </p:txBody>
      </p:sp>
    </p:spTree>
    <p:extLst>
      <p:ext uri="{BB962C8B-B14F-4D97-AF65-F5344CB8AC3E}">
        <p14:creationId xmlns:p14="http://schemas.microsoft.com/office/powerpoint/2010/main" val="2627565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9E7B83A-0536-411C-A6A3-A3C814ED5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88" y="2232212"/>
            <a:ext cx="3331098" cy="2501153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1F9BE259-F453-4B71-9487-A4308463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Zonierung des Parkplans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605B9A0-D4E5-49E2-9B2E-C7C81774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879" y="1880898"/>
            <a:ext cx="2933038" cy="32037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AA94E3-8B7A-429D-8E07-FA3CDC2AB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386" y="1692950"/>
            <a:ext cx="3628255" cy="304041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B7B104D-7641-41A5-B7A3-206FCFB9A8FD}"/>
              </a:ext>
            </a:extLst>
          </p:cNvPr>
          <p:cNvSpPr/>
          <p:nvPr/>
        </p:nvSpPr>
        <p:spPr>
          <a:xfrm>
            <a:off x="2133600" y="49515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Zonierungskarten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: bei beiden Karten wurden die obgenannten Anpassungen in Bezug auf Bautätigkeit und Durchführungsbestimmungen durchgeführt sowie vorhandene materielle, kartografische Fehler korrigiert.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E0D4D4C-1605-4399-8322-3A4A6DC68C9C}"/>
              </a:ext>
            </a:extLst>
          </p:cNvPr>
          <p:cNvSpPr/>
          <p:nvPr/>
        </p:nvSpPr>
        <p:spPr>
          <a:xfrm>
            <a:off x="6625869" y="4711656"/>
            <a:ext cx="14395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latin typeface="Arial" panose="020B0604020202020204" pitchFamily="34" charset="0"/>
                <a:ea typeface="Calibri" panose="020F0502020204030204" pitchFamily="34" charset="0"/>
              </a:rPr>
              <a:t>Auszug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352306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1F9BE259-F453-4B71-9487-A4308463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Mobilitätskarte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B7B104D-7641-41A5-B7A3-206FCFB9A8FD}"/>
              </a:ext>
            </a:extLst>
          </p:cNvPr>
          <p:cNvSpPr/>
          <p:nvPr/>
        </p:nvSpPr>
        <p:spPr>
          <a:xfrm>
            <a:off x="2133600" y="49515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Mobilitätskarte: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stellt das derzeitige Mobilitätsnetz im Nationalpark dar und die für die öffentliche (Freizeit-) Nutzung wichtigen Orte wie Besucherzentren, Kirchen, Sportzonen etc. 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56C7A99-699D-4A25-B9D2-ADDFF895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124" y="1679026"/>
            <a:ext cx="3666865" cy="31195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D47A78A-E5E2-465E-B1AD-EE996014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96" y="1650274"/>
            <a:ext cx="2664475" cy="317701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7B5CCC8-F257-4D44-85C8-7C56E28DE44B}"/>
              </a:ext>
            </a:extLst>
          </p:cNvPr>
          <p:cNvSpPr/>
          <p:nvPr/>
        </p:nvSpPr>
        <p:spPr>
          <a:xfrm>
            <a:off x="7620951" y="4787426"/>
            <a:ext cx="14395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latin typeface="Arial" panose="020B0604020202020204" pitchFamily="34" charset="0"/>
                <a:ea typeface="Calibri" panose="020F0502020204030204" pitchFamily="34" charset="0"/>
              </a:rPr>
              <a:t>Auszug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49065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1F9BE259-F453-4B71-9487-A4308463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Karte der landschaftlichen Werte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B7B104D-7641-41A5-B7A3-206FCFB9A8FD}"/>
              </a:ext>
            </a:extLst>
          </p:cNvPr>
          <p:cNvSpPr/>
          <p:nvPr/>
        </p:nvSpPr>
        <p:spPr>
          <a:xfrm>
            <a:off x="2133599" y="4951556"/>
            <a:ext cx="7664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Karte der landschaftlichen Werte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: wurde aktualisiert und wesentliche Landschaftskategorien (wie in den Durchführungsbestimmungen angeführt) aufgenommen. Staudämme, Seen, Wasserfälle, Baumdenkmäler, Baudenkmäler, Aussichtspunkte.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381130-2B3B-46F3-A4D4-45E25B7C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800" y="1692698"/>
            <a:ext cx="3549529" cy="303903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10E56AD-3737-4A11-A505-019AA2EA3265}"/>
              </a:ext>
            </a:extLst>
          </p:cNvPr>
          <p:cNvSpPr/>
          <p:nvPr/>
        </p:nvSpPr>
        <p:spPr>
          <a:xfrm>
            <a:off x="7747557" y="4689946"/>
            <a:ext cx="14395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latin typeface="Arial" panose="020B0604020202020204" pitchFamily="34" charset="0"/>
                <a:ea typeface="Calibri" panose="020F0502020204030204" pitchFamily="34" charset="0"/>
              </a:rPr>
              <a:t>Auszug</a:t>
            </a:r>
            <a:endParaRPr lang="it-IT" sz="105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58AEA1-6596-4317-A0E6-9D5137D4F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82" y="1736529"/>
            <a:ext cx="1678105" cy="31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96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DF76FA33-BA11-4D2B-92EC-340A46BE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Unterschiede zum 1. Beschluss (2018)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310393" y="1626693"/>
            <a:ext cx="1099517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In den Durchführungsbestimmungen</a:t>
            </a:r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wird – wo möglich – bei vorhandener Landesgesetzgebung auf diese verwiesen</a:t>
            </a:r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Alle weiteren Karten wurden nicht verändert:</a:t>
            </a:r>
          </a:p>
          <a:p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Anlage H – Natura-2000-Gebiets- und Lebensraumkarte</a:t>
            </a:r>
          </a:p>
          <a:p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Anlage I – Karte der wertvollsten und sensibelsten Vegetations- und Lebensraumzonen</a:t>
            </a:r>
          </a:p>
          <a:p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Anlage Ja und </a:t>
            </a:r>
            <a:r>
              <a:rPr lang="de-DE" sz="1600" dirty="0" err="1">
                <a:latin typeface="Arial" panose="020B0604020202020204" pitchFamily="34" charset="0"/>
                <a:ea typeface="Calibri" panose="020F0502020204030204" pitchFamily="34" charset="0"/>
              </a:rPr>
              <a:t>Jb</a:t>
            </a:r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 – Karte der wertvollsten und sensibelsten faunistischen Zonen</a:t>
            </a:r>
          </a:p>
          <a:p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Natura-2000-Erhaltungsmaßnahmen: vom Beschluss 1377/2018 übernommen.</a:t>
            </a:r>
          </a:p>
          <a:p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Checkliste Flora und Fauna: vom Beschluss 1377/2018 übernommen.</a:t>
            </a:r>
          </a:p>
          <a:p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Nationalparkordnung: ist wie in den Durchführungsbestimmungen beschrieben angepasst worden</a:t>
            </a:r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, sodass sie mit der Parkordnung übereinstimmt.</a:t>
            </a:r>
          </a:p>
          <a:p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Umweltbericht aus dem Jahre 2018: geprüft und aktualisiert auf den neuen Nationalparkplan und die neue Nationalparkordnung. Die Strategische Umweltprüfung ist positiv.</a:t>
            </a:r>
          </a:p>
        </p:txBody>
      </p:sp>
    </p:spTree>
    <p:extLst>
      <p:ext uri="{BB962C8B-B14F-4D97-AF65-F5344CB8AC3E}">
        <p14:creationId xmlns:p14="http://schemas.microsoft.com/office/powerpoint/2010/main" val="2668799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5416E-5999-4AED-83A0-2998AFF1B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34" y="2169656"/>
            <a:ext cx="6913003" cy="791528"/>
          </a:xfrm>
        </p:spPr>
        <p:txBody>
          <a:bodyPr/>
          <a:lstStyle/>
          <a:p>
            <a:r>
              <a:rPr lang="de-DE" dirty="0" err="1"/>
              <a:t>Parco</a:t>
            </a:r>
            <a:r>
              <a:rPr lang="de-DE" dirty="0"/>
              <a:t> Nazionale </a:t>
            </a:r>
            <a:r>
              <a:rPr lang="de-DE" dirty="0" err="1"/>
              <a:t>dello</a:t>
            </a:r>
            <a:r>
              <a:rPr lang="de-DE" dirty="0"/>
              <a:t> </a:t>
            </a:r>
            <a:r>
              <a:rPr lang="de-DE" dirty="0" err="1"/>
              <a:t>Stelvio</a:t>
            </a:r>
            <a:br>
              <a:rPr lang="de-DE" dirty="0"/>
            </a:br>
            <a:r>
              <a:rPr lang="it-IT" sz="2800" dirty="0"/>
              <a:t>Avvio del procedimento per l'approvazione del Piano e del Regolamento del </a:t>
            </a:r>
            <a:br>
              <a:rPr lang="it-IT" sz="2800" dirty="0"/>
            </a:br>
            <a:r>
              <a:rPr lang="it-IT" sz="2800" dirty="0"/>
              <a:t>Parco Nazionale dello Stelvio - adozione</a:t>
            </a:r>
            <a:br>
              <a:rPr lang="de-DE" sz="2800" dirty="0"/>
            </a:b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D5DED3-C9F5-469E-B2D5-9C222F09D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62" y="727557"/>
            <a:ext cx="3818858" cy="5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79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X:\Allerlei-Publikationen\Vortrag-Bormio\PNS_con_prov_com2.jpg">
            <a:extLst>
              <a:ext uri="{FF2B5EF4-FFF2-40B4-BE49-F238E27FC236}">
                <a16:creationId xmlns:a16="http://schemas.microsoft.com/office/drawing/2014/main" id="{47BA4B1E-0B18-4A6A-95A8-162A4F2D7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069" y="1992904"/>
            <a:ext cx="5164931" cy="4013667"/>
          </a:xfrm>
          <a:prstGeom prst="rect">
            <a:avLst/>
          </a:prstGeom>
          <a:noFill/>
        </p:spPr>
      </p:pic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3E61E0BA-591C-40B6-95A3-210982CA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4" y="4460905"/>
            <a:ext cx="1560981" cy="1161192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29C6ADDD-EB5B-42FD-A453-B1B9A93D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314" y="742372"/>
            <a:ext cx="7851372" cy="885100"/>
          </a:xfrm>
        </p:spPr>
        <p:txBody>
          <a:bodyPr/>
          <a:lstStyle/>
          <a:p>
            <a:pPr algn="ctr"/>
            <a:r>
              <a:rPr lang="de-DE" dirty="0" err="1"/>
              <a:t>Parco</a:t>
            </a:r>
            <a:r>
              <a:rPr lang="de-DE" dirty="0"/>
              <a:t> Nazionale </a:t>
            </a:r>
            <a:r>
              <a:rPr lang="de-DE" dirty="0" err="1"/>
              <a:t>dello</a:t>
            </a:r>
            <a:r>
              <a:rPr lang="de-DE" dirty="0"/>
              <a:t> </a:t>
            </a:r>
            <a:r>
              <a:rPr lang="de-DE" dirty="0" err="1"/>
              <a:t>Stelvio</a:t>
            </a:r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D029C82-96AA-458A-BD65-1F107F2AE8BD}"/>
              </a:ext>
            </a:extLst>
          </p:cNvPr>
          <p:cNvSpPr/>
          <p:nvPr/>
        </p:nvSpPr>
        <p:spPr>
          <a:xfrm>
            <a:off x="6489495" y="1752968"/>
            <a:ext cx="528864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Parco Nazionale dello Stelvio, con i suoi 1.350 km</a:t>
            </a:r>
            <a:r>
              <a:rPr lang="it-IT" baseline="30000" dirty="0"/>
              <a:t>2</a:t>
            </a:r>
            <a:r>
              <a:rPr lang="it-IT" dirty="0"/>
              <a:t> di estensione, è il più grande parco alpino d’Italia e il secondo del continente europeo. </a:t>
            </a:r>
          </a:p>
          <a:p>
            <a:endParaRPr lang="it-IT" dirty="0"/>
          </a:p>
          <a:p>
            <a:r>
              <a:rPr lang="it-IT" b="1" dirty="0"/>
              <a:t>Alto Adige</a:t>
            </a:r>
            <a:r>
              <a:rPr lang="it-IT" dirty="0"/>
              <a:t>: 535 km</a:t>
            </a:r>
            <a:r>
              <a:rPr lang="it-IT" baseline="30000" dirty="0"/>
              <a:t>2</a:t>
            </a:r>
            <a:r>
              <a:rPr lang="it-IT" dirty="0"/>
              <a:t> </a:t>
            </a:r>
          </a:p>
          <a:p>
            <a:r>
              <a:rPr lang="it-IT" dirty="0"/>
              <a:t>10 Comuni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Martello		100%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Stelvio		100%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Prato allo Stelvio	81,2%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Glorenza		64,2 %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Lasa		56%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Laces		45%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Ultimo		30,2%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Silandro		21,9%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Tubre		20,1%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Malles		1,9%</a:t>
            </a:r>
          </a:p>
        </p:txBody>
      </p:sp>
    </p:spTree>
    <p:extLst>
      <p:ext uri="{BB962C8B-B14F-4D97-AF65-F5344CB8AC3E}">
        <p14:creationId xmlns:p14="http://schemas.microsoft.com/office/powerpoint/2010/main" val="1008065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C06D4BE-4EFA-4A8D-A842-7A0DD255B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044" y="1768338"/>
            <a:ext cx="4450156" cy="26792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ADFF93-13D1-44B6-965C-41D98BF0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13" y="1768338"/>
            <a:ext cx="3271959" cy="446176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14E1F04-D05B-4898-A63B-F01D0AF2E327}"/>
              </a:ext>
            </a:extLst>
          </p:cNvPr>
          <p:cNvSpPr/>
          <p:nvPr/>
        </p:nvSpPr>
        <p:spPr>
          <a:xfrm>
            <a:off x="5435149" y="4936806"/>
            <a:ext cx="643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In Alto Adige si concentra il 75% di tutte le aziende agricole del Parco</a:t>
            </a:r>
            <a:endParaRPr lang="it-IT" altLang="it-IT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allout: linea 7">
            <a:extLst>
              <a:ext uri="{FF2B5EF4-FFF2-40B4-BE49-F238E27FC236}">
                <a16:creationId xmlns:a16="http://schemas.microsoft.com/office/drawing/2014/main" id="{FF91DE37-3095-49DE-ABF7-5BC2A9EF211E}"/>
              </a:ext>
            </a:extLst>
          </p:cNvPr>
          <p:cNvSpPr/>
          <p:nvPr/>
        </p:nvSpPr>
        <p:spPr>
          <a:xfrm>
            <a:off x="1628912" y="6006571"/>
            <a:ext cx="3271959" cy="192024"/>
          </a:xfrm>
          <a:prstGeom prst="borderCallout1">
            <a:avLst>
              <a:gd name="adj1" fmla="val 75893"/>
              <a:gd name="adj2" fmla="val 102894"/>
              <a:gd name="adj3" fmla="val -416071"/>
              <a:gd name="adj4" fmla="val 117329"/>
            </a:avLst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356CEC5-BE97-424B-88B3-9872179F4F42}"/>
              </a:ext>
            </a:extLst>
          </p:cNvPr>
          <p:cNvSpPr/>
          <p:nvPr/>
        </p:nvSpPr>
        <p:spPr>
          <a:xfrm>
            <a:off x="1628914" y="3574633"/>
            <a:ext cx="3271957" cy="192024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F35558DE-EBB9-4D83-802F-75757BC6F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314" y="742372"/>
            <a:ext cx="7851372" cy="885100"/>
          </a:xfrm>
        </p:spPr>
        <p:txBody>
          <a:bodyPr/>
          <a:lstStyle/>
          <a:p>
            <a:pPr algn="ctr"/>
            <a:r>
              <a:rPr lang="de-DE" dirty="0" err="1"/>
              <a:t>Parco</a:t>
            </a:r>
            <a:r>
              <a:rPr lang="de-DE" dirty="0"/>
              <a:t> Nazionale </a:t>
            </a:r>
            <a:r>
              <a:rPr lang="de-DE" dirty="0" err="1"/>
              <a:t>dello</a:t>
            </a:r>
            <a:r>
              <a:rPr lang="de-DE" dirty="0"/>
              <a:t> </a:t>
            </a:r>
            <a:r>
              <a:rPr lang="de-DE" dirty="0" err="1"/>
              <a:t>Stelvio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2200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35C670D2-731E-4159-AA72-AECCFBB57929}"/>
              </a:ext>
            </a:extLst>
          </p:cNvPr>
          <p:cNvSpPr/>
          <p:nvPr/>
        </p:nvSpPr>
        <p:spPr>
          <a:xfrm>
            <a:off x="1048625" y="2580830"/>
            <a:ext cx="10754686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4C2CEBF-0750-4232-AC2B-B199B878EEE3}"/>
              </a:ext>
            </a:extLst>
          </p:cNvPr>
          <p:cNvSpPr/>
          <p:nvPr/>
        </p:nvSpPr>
        <p:spPr>
          <a:xfrm>
            <a:off x="1295095" y="3672172"/>
            <a:ext cx="1915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11 </a:t>
            </a:r>
            <a:r>
              <a:rPr lang="de-DE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febbraio</a:t>
            </a:r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2015 </a:t>
            </a:r>
          </a:p>
          <a:p>
            <a:r>
              <a:rPr lang="it-IT" sz="1200" b="1" dirty="0"/>
              <a:t>Intesa con il Ministero dell’Ambiente</a:t>
            </a:r>
          </a:p>
          <a:p>
            <a:r>
              <a:rPr lang="it-IT" sz="1050" dirty="0"/>
              <a:t>Trasferimento delle competenze statali e delle responsabilità finanziarie del Parco Nazionale dello Stelvio alla Regione Lombardia e alle Province autonome di Trento e Bolzano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0781A71C-DB1F-47C6-9518-0FA6C85387A8}"/>
              </a:ext>
            </a:extLst>
          </p:cNvPr>
          <p:cNvCxnSpPr/>
          <p:nvPr/>
        </p:nvCxnSpPr>
        <p:spPr>
          <a:xfrm>
            <a:off x="1593908" y="3296873"/>
            <a:ext cx="0" cy="375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BA9AD484-D2A5-412A-9629-A3E30F270F02}"/>
              </a:ext>
            </a:extLst>
          </p:cNvPr>
          <p:cNvSpPr/>
          <p:nvPr/>
        </p:nvSpPr>
        <p:spPr>
          <a:xfrm>
            <a:off x="4440769" y="3672172"/>
            <a:ext cx="228720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18 </a:t>
            </a:r>
            <a:r>
              <a:rPr lang="de-DE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dicembre</a:t>
            </a:r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2018 </a:t>
            </a:r>
          </a:p>
          <a:p>
            <a:r>
              <a:rPr lang="de-DE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Deliberazione</a:t>
            </a:r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della Giunta </a:t>
            </a:r>
            <a:r>
              <a:rPr lang="de-DE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provinciale</a:t>
            </a:r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n. 1377 </a:t>
            </a:r>
          </a:p>
          <a:p>
            <a:r>
              <a:rPr lang="it-IT" sz="1050" dirty="0">
                <a:latin typeface="Arial" panose="020B0604020202020204" pitchFamily="34" charset="0"/>
                <a:ea typeface="Times New Roman" panose="02020603050405020304" pitchFamily="18" charset="0"/>
              </a:rPr>
              <a:t>Il piano del parco e il regolamento sono stati pubblicati ai sensi della legge provinciale n. 13/1997.</a:t>
            </a:r>
            <a:endParaRPr lang="de-DE" sz="105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D0584A33-E790-4EA0-88EF-9CD6F8FA4AD3}"/>
              </a:ext>
            </a:extLst>
          </p:cNvPr>
          <p:cNvCxnSpPr/>
          <p:nvPr/>
        </p:nvCxnSpPr>
        <p:spPr>
          <a:xfrm>
            <a:off x="5194183" y="3318140"/>
            <a:ext cx="0" cy="375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389421C3-7482-414F-B989-6E171B65596B}"/>
              </a:ext>
            </a:extLst>
          </p:cNvPr>
          <p:cNvSpPr/>
          <p:nvPr/>
        </p:nvSpPr>
        <p:spPr>
          <a:xfrm>
            <a:off x="6880370" y="4618585"/>
            <a:ext cx="2287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de-DE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luglio</a:t>
            </a:r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2020 </a:t>
            </a:r>
          </a:p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Legge </a:t>
            </a:r>
            <a:r>
              <a:rPr lang="de-DE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provinciale</a:t>
            </a:r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Nr. 9/2018 „Territorio“ </a:t>
            </a:r>
          </a:p>
          <a:p>
            <a:r>
              <a:rPr lang="de-DE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Entra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 in </a:t>
            </a:r>
            <a:r>
              <a:rPr lang="de-DE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vigore</a:t>
            </a:r>
            <a:endParaRPr lang="de-DE" sz="105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F848FB84-86CB-41C6-BF82-B8D8C303D8C0}"/>
              </a:ext>
            </a:extLst>
          </p:cNvPr>
          <p:cNvCxnSpPr>
            <a:cxnSpLocks/>
          </p:cNvCxnSpPr>
          <p:nvPr/>
        </p:nvCxnSpPr>
        <p:spPr>
          <a:xfrm>
            <a:off x="7452220" y="3307580"/>
            <a:ext cx="0" cy="131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6371A180-43D1-4D47-9C73-C0161843FEBF}"/>
              </a:ext>
            </a:extLst>
          </p:cNvPr>
          <p:cNvSpPr/>
          <p:nvPr/>
        </p:nvSpPr>
        <p:spPr>
          <a:xfrm>
            <a:off x="9068497" y="3704742"/>
            <a:ext cx="2287201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26 </a:t>
            </a:r>
            <a:r>
              <a:rPr lang="de-DE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luglio</a:t>
            </a:r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2022 </a:t>
            </a:r>
          </a:p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Landesregierungsbeschluss</a:t>
            </a:r>
          </a:p>
          <a:p>
            <a:r>
              <a:rPr lang="de-DE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Viene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050" u="sng" dirty="0" err="1">
                <a:latin typeface="Arial" panose="020B0604020202020204" pitchFamily="34" charset="0"/>
                <a:ea typeface="Times New Roman" panose="02020603050405020304" pitchFamily="18" charset="0"/>
              </a:rPr>
              <a:t>avviata</a:t>
            </a:r>
            <a:r>
              <a:rPr lang="de-DE" sz="1050" u="sng" dirty="0">
                <a:latin typeface="Arial" panose="020B0604020202020204" pitchFamily="34" charset="0"/>
                <a:ea typeface="Times New Roman" panose="02020603050405020304" pitchFamily="18" charset="0"/>
              </a:rPr>
              <a:t> la </a:t>
            </a:r>
            <a:r>
              <a:rPr lang="de-DE" sz="1050" u="sng" dirty="0" err="1">
                <a:latin typeface="Arial" panose="020B0604020202020204" pitchFamily="34" charset="0"/>
                <a:ea typeface="Times New Roman" panose="02020603050405020304" pitchFamily="18" charset="0"/>
              </a:rPr>
              <a:t>procedura</a:t>
            </a:r>
            <a:r>
              <a:rPr lang="de-DE" sz="1050" u="sng" dirty="0">
                <a:latin typeface="Arial" panose="020B0604020202020204" pitchFamily="34" charset="0"/>
                <a:ea typeface="Times New Roman" panose="02020603050405020304" pitchFamily="18" charset="0"/>
              </a:rPr>
              <a:t> per </a:t>
            </a:r>
            <a:r>
              <a:rPr lang="de-DE" sz="1050" u="sng" dirty="0" err="1">
                <a:latin typeface="Arial" panose="020B0604020202020204" pitchFamily="34" charset="0"/>
                <a:ea typeface="Times New Roman" panose="02020603050405020304" pitchFamily="18" charset="0"/>
              </a:rPr>
              <a:t>l‘adozione</a:t>
            </a:r>
            <a:r>
              <a:rPr lang="de-DE" sz="1050" u="sng" dirty="0">
                <a:latin typeface="Arial" panose="020B0604020202020204" pitchFamily="34" charset="0"/>
                <a:ea typeface="Times New Roman" panose="02020603050405020304" pitchFamily="18" charset="0"/>
              </a:rPr>
              <a:t> della </a:t>
            </a:r>
            <a:r>
              <a:rPr lang="de-DE" sz="1050" u="sng" dirty="0" err="1">
                <a:latin typeface="Arial" panose="020B0604020202020204" pitchFamily="34" charset="0"/>
                <a:ea typeface="Times New Roman" panose="02020603050405020304" pitchFamily="18" charset="0"/>
              </a:rPr>
              <a:t>nuova</a:t>
            </a:r>
            <a:r>
              <a:rPr lang="de-DE" sz="1050" u="sng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050" u="sng" dirty="0" err="1">
                <a:latin typeface="Arial" panose="020B0604020202020204" pitchFamily="34" charset="0"/>
                <a:ea typeface="Times New Roman" panose="02020603050405020304" pitchFamily="18" charset="0"/>
              </a:rPr>
              <a:t>proposta</a:t>
            </a:r>
            <a:r>
              <a:rPr lang="de-DE" sz="1050" u="sng" dirty="0">
                <a:latin typeface="Arial" panose="020B0604020202020204" pitchFamily="34" charset="0"/>
                <a:ea typeface="Times New Roman" panose="02020603050405020304" pitchFamily="18" charset="0"/>
              </a:rPr>
              <a:t> di Piano del </a:t>
            </a:r>
            <a:r>
              <a:rPr lang="de-DE" sz="1050" u="sng" dirty="0" err="1">
                <a:latin typeface="Arial" panose="020B0604020202020204" pitchFamily="34" charset="0"/>
                <a:ea typeface="Times New Roman" panose="02020603050405020304" pitchFamily="18" charset="0"/>
              </a:rPr>
              <a:t>Parco</a:t>
            </a:r>
            <a:r>
              <a:rPr lang="de-DE" sz="1050" u="sng" dirty="0">
                <a:latin typeface="Arial" panose="020B0604020202020204" pitchFamily="34" charset="0"/>
                <a:ea typeface="Times New Roman" panose="02020603050405020304" pitchFamily="18" charset="0"/>
              </a:rPr>
              <a:t> ai </a:t>
            </a:r>
            <a:r>
              <a:rPr lang="de-DE" sz="1050" u="sng" dirty="0" err="1">
                <a:latin typeface="Arial" panose="020B0604020202020204" pitchFamily="34" charset="0"/>
                <a:ea typeface="Times New Roman" panose="02020603050405020304" pitchFamily="18" charset="0"/>
              </a:rPr>
              <a:t>sensi</a:t>
            </a:r>
            <a:r>
              <a:rPr lang="de-DE" sz="1050" u="sng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050" u="sng" dirty="0" err="1">
                <a:latin typeface="Arial" panose="020B0604020202020204" pitchFamily="34" charset="0"/>
                <a:ea typeface="Times New Roman" panose="02020603050405020304" pitchFamily="18" charset="0"/>
              </a:rPr>
              <a:t>dell‘articolo</a:t>
            </a:r>
            <a:r>
              <a:rPr lang="de-DE" sz="1050" u="sng" dirty="0">
                <a:latin typeface="Arial" panose="020B0604020202020204" pitchFamily="34" charset="0"/>
                <a:ea typeface="Times New Roman" panose="02020603050405020304" pitchFamily="18" charset="0"/>
              </a:rPr>
              <a:t> 50 della LP 9/2018 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e la </a:t>
            </a:r>
            <a:r>
              <a:rPr lang="de-DE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deliberazione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 n. 1377 del 18 </a:t>
            </a:r>
            <a:r>
              <a:rPr lang="de-DE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dicembre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 2018 </a:t>
            </a:r>
            <a:r>
              <a:rPr lang="de-DE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viene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revocata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0C681F97-EB4D-4310-BAD8-D5DF01350462}"/>
              </a:ext>
            </a:extLst>
          </p:cNvPr>
          <p:cNvCxnSpPr/>
          <p:nvPr/>
        </p:nvCxnSpPr>
        <p:spPr>
          <a:xfrm>
            <a:off x="9665294" y="3298383"/>
            <a:ext cx="0" cy="375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6028619A-BE44-433B-B31C-B66B5ADBBCB3}"/>
              </a:ext>
            </a:extLst>
          </p:cNvPr>
          <p:cNvSpPr/>
          <p:nvPr/>
        </p:nvSpPr>
        <p:spPr>
          <a:xfrm>
            <a:off x="2991069" y="5336106"/>
            <a:ext cx="19150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19 </a:t>
            </a:r>
            <a:r>
              <a:rPr lang="de-DE" sz="12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gennaio</a:t>
            </a:r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 2017 </a:t>
            </a:r>
          </a:p>
          <a:p>
            <a:r>
              <a:rPr lang="it-IT" sz="1200" b="1" dirty="0"/>
              <a:t>Linee guida e indirizzi</a:t>
            </a:r>
          </a:p>
          <a:p>
            <a:r>
              <a:rPr lang="de-DE" sz="1050" dirty="0" err="1"/>
              <a:t>Approvati</a:t>
            </a:r>
            <a:r>
              <a:rPr lang="de-DE" sz="1050" dirty="0"/>
              <a:t> </a:t>
            </a:r>
            <a:r>
              <a:rPr lang="de-DE" sz="1050" dirty="0" err="1"/>
              <a:t>dal</a:t>
            </a:r>
            <a:r>
              <a:rPr lang="de-DE" sz="1050" dirty="0"/>
              <a:t> </a:t>
            </a:r>
            <a:r>
              <a:rPr lang="de-DE" sz="1050" dirty="0" err="1"/>
              <a:t>Comitato</a:t>
            </a:r>
            <a:r>
              <a:rPr lang="de-DE" sz="1050" dirty="0"/>
              <a:t> di </a:t>
            </a:r>
            <a:r>
              <a:rPr lang="de-DE" sz="1050" dirty="0" err="1"/>
              <a:t>Coordinamento</a:t>
            </a:r>
            <a:r>
              <a:rPr lang="de-DE" sz="1050" dirty="0"/>
              <a:t> e </a:t>
            </a:r>
            <a:r>
              <a:rPr lang="de-DE" sz="1050" dirty="0" err="1"/>
              <a:t>indirizzo</a:t>
            </a:r>
            <a:endParaRPr lang="it-IT" sz="1200" dirty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CCE45986-3D25-48AE-B704-E56632260A32}"/>
              </a:ext>
            </a:extLst>
          </p:cNvPr>
          <p:cNvCxnSpPr>
            <a:cxnSpLocks/>
          </p:cNvCxnSpPr>
          <p:nvPr/>
        </p:nvCxnSpPr>
        <p:spPr>
          <a:xfrm>
            <a:off x="3678572" y="3318140"/>
            <a:ext cx="0" cy="2017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3">
            <a:extLst>
              <a:ext uri="{FF2B5EF4-FFF2-40B4-BE49-F238E27FC236}">
                <a16:creationId xmlns:a16="http://schemas.microsoft.com/office/drawing/2014/main" id="{2DAFAD76-88C1-40D5-8136-2197DC3C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314" y="742372"/>
            <a:ext cx="7851372" cy="885100"/>
          </a:xfrm>
        </p:spPr>
        <p:txBody>
          <a:bodyPr/>
          <a:lstStyle/>
          <a:p>
            <a:pPr algn="ctr"/>
            <a:r>
              <a:rPr lang="de-DE" dirty="0" err="1"/>
              <a:t>Parco</a:t>
            </a:r>
            <a:r>
              <a:rPr lang="de-DE" dirty="0"/>
              <a:t> Nazionale </a:t>
            </a:r>
            <a:r>
              <a:rPr lang="de-DE" dirty="0" err="1"/>
              <a:t>dello</a:t>
            </a:r>
            <a:r>
              <a:rPr lang="de-DE" dirty="0"/>
              <a:t> </a:t>
            </a:r>
            <a:r>
              <a:rPr lang="de-DE" dirty="0" err="1"/>
              <a:t>Stelvio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7066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DF76FA33-BA11-4D2B-92EC-340A46BE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 err="1"/>
              <a:t>Obiettivi</a:t>
            </a:r>
            <a:r>
              <a:rPr lang="de-DE" dirty="0"/>
              <a:t> del Piano del </a:t>
            </a:r>
            <a:r>
              <a:rPr lang="de-DE" dirty="0" err="1"/>
              <a:t>Parco</a:t>
            </a:r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310393" y="1549109"/>
            <a:ext cx="1023177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Tutela della natura, dell‘ambiente e del paesaggio </a:t>
            </a:r>
            <a:r>
              <a:rPr lang="it-IT" dirty="0" err="1">
                <a:latin typeface="Arial" panose="020B0604020202020204" pitchFamily="34" charset="0"/>
                <a:ea typeface="Calibri" panose="020F0502020204030204" pitchFamily="34" charset="0"/>
              </a:rPr>
              <a:t>nonchè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 degli aspetti storici, culturali, antropologici, sociali, tradizionali e dell‘economia sostenibile.  </a:t>
            </a:r>
          </a:p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Il Piano del Parco suddivide l‘area interessata sulla base di diversi gradi di protezione (Riserve integrali, Riserve generali orientate, Aree di protezione, Aree antropizzate) e disciplina:</a:t>
            </a:r>
          </a:p>
          <a:p>
            <a:endParaRPr lang="it-IT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L‘organizzazione del territorio in </a:t>
            </a:r>
            <a:r>
              <a:rPr lang="it-IT" sz="1400" dirty="0" err="1">
                <a:latin typeface="Arial" panose="020B0604020202020204" pitchFamily="34" charset="0"/>
                <a:ea typeface="Calibri" panose="020F0502020204030204" pitchFamily="34" charset="0"/>
              </a:rPr>
              <a:t>sottoaree</a:t>
            </a: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ea typeface="Calibri" panose="020F0502020204030204" pitchFamily="34" charset="0"/>
              </a:rPr>
              <a:t>caraterizzate</a:t>
            </a: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 da diverse forme di utilizzo, del tempo libero e della protezione;</a:t>
            </a:r>
          </a:p>
          <a:p>
            <a:pPr marL="342900" indent="-342900">
              <a:buFont typeface="+mj-lt"/>
              <a:buAutoNum type="alphaLcParenR"/>
            </a:pPr>
            <a:endParaRPr lang="it-IT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Vincoli, destinazioni d‘uso pubbliche e private e relative norme di attuazione nelle diverse zone o aree del Parco;</a:t>
            </a:r>
          </a:p>
          <a:p>
            <a:pPr marL="342900" indent="-342900">
              <a:buFont typeface="+mj-lt"/>
              <a:buAutoNum type="alphaLcParenR"/>
            </a:pPr>
            <a:endParaRPr lang="it-IT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Accesso veicolare e pedonale, con </a:t>
            </a:r>
            <a:r>
              <a:rPr lang="it-IT" sz="1400" dirty="0" err="1">
                <a:latin typeface="Arial" panose="020B0604020202020204" pitchFamily="34" charset="0"/>
                <a:ea typeface="Calibri" panose="020F0502020204030204" pitchFamily="34" charset="0"/>
              </a:rPr>
              <a:t>aprticolare</a:t>
            </a: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 riferimento ai percorsi, alle modalità di accesso e alla strutture riservate alle persone diversamente abili;</a:t>
            </a:r>
          </a:p>
          <a:p>
            <a:pPr marL="342900" indent="-342900">
              <a:buFont typeface="+mj-lt"/>
              <a:buAutoNum type="alphaLcParenR"/>
            </a:pPr>
            <a:endParaRPr lang="it-IT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Strutture e servizi per la gestione e l‘utilizzo sociale, agricolo, forestale e turistico del Parco, dei centri visita e dei punti informativi;</a:t>
            </a:r>
          </a:p>
          <a:p>
            <a:pPr marL="342900" indent="-342900">
              <a:buFont typeface="+mj-lt"/>
              <a:buAutoNum type="alphaLcParenR"/>
            </a:pPr>
            <a:endParaRPr lang="it-IT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Linee guida e criteri per gli interventi che riguardano la flora, la fauna e l‘ambiente in generale. </a:t>
            </a:r>
          </a:p>
        </p:txBody>
      </p:sp>
    </p:spTree>
    <p:extLst>
      <p:ext uri="{BB962C8B-B14F-4D97-AF65-F5344CB8AC3E}">
        <p14:creationId xmlns:p14="http://schemas.microsoft.com/office/powerpoint/2010/main" val="1006520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DF76FA33-BA11-4D2B-92EC-340A46BE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Piano del </a:t>
            </a:r>
            <a:r>
              <a:rPr lang="de-DE" dirty="0" err="1"/>
              <a:t>Parco</a:t>
            </a:r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310393" y="1549109"/>
            <a:ext cx="102317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Il Piano del Parco è composto da </a:t>
            </a: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</a:rPr>
              <a:t>tre capitoli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nonché da </a:t>
            </a: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</a:rPr>
              <a:t>allegati tecnici e cartografici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endParaRPr lang="it-IT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</a:rPr>
              <a:t>Capitolo 1: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Analisi dell‘ambiente e del quadro socio-economico dell‘intero Parco nazionale.</a:t>
            </a:r>
          </a:p>
          <a:p>
            <a:endParaRPr lang="it-IT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</a:rPr>
              <a:t>Capitolo 2: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Definizione della visione del Parco nazionale con gli obiettivi operativi comuni a tutto il Parco e/o specifici per i tre settori. Gli obiettivi sono suddivisi in quattro ambiti tematici: conservazione, ricerca e monitoraggio, sviluppo locale sostenibile e formazione.</a:t>
            </a:r>
          </a:p>
          <a:p>
            <a:endParaRPr lang="de-DE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b="1" dirty="0" err="1">
                <a:latin typeface="Arial" panose="020B0604020202020204" pitchFamily="34" charset="0"/>
                <a:ea typeface="Calibri" panose="020F0502020204030204" pitchFamily="34" charset="0"/>
              </a:rPr>
              <a:t>Capitolo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 3: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Norme di 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</a:rPr>
              <a:t>attuazione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Il Piano del Parco è corredato dalla zonizzazione e dagli allegati cartografici e tecnici,</a:t>
            </a:r>
          </a:p>
          <a:p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L‘approvazione del Piano del Parco Nazionale avviene, per la parte di competenza della Provincia autonoma di Bolzano – Alto Adige, in conformità alle Linee guida ed indirizzi approvati dal Comitato di Coordinamento e indirizzo ai sensi dell’articolo 3 del Decreto del Presidente della Repubblica del 22 marzo 1974, n. 279, e successive modifiche, secondo la procedura di cui all'articolo 50 della Legge provinciale «Territorio e Paesaggio» del 10 luglio 2018, n. 9.</a:t>
            </a:r>
          </a:p>
          <a:p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82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5416E-5999-4AED-83A0-2998AFF1B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34" y="2169656"/>
            <a:ext cx="6913003" cy="791528"/>
          </a:xfrm>
        </p:spPr>
        <p:txBody>
          <a:bodyPr/>
          <a:lstStyle/>
          <a:p>
            <a:r>
              <a:rPr lang="de-DE" dirty="0"/>
              <a:t>Nationalpark </a:t>
            </a:r>
            <a:r>
              <a:rPr lang="de-DE" dirty="0" err="1"/>
              <a:t>Stilfserjoch</a:t>
            </a:r>
            <a:br>
              <a:rPr lang="de-DE" dirty="0"/>
            </a:br>
            <a:r>
              <a:rPr lang="de-DE" sz="2800" dirty="0"/>
              <a:t>Einleitung des Verfahrens für die Genehmigung des Nationalparkplans und der Nationalparkordnung </a:t>
            </a:r>
            <a:r>
              <a:rPr lang="de-DE" sz="2800" dirty="0" err="1"/>
              <a:t>Stilfserjoch</a:t>
            </a:r>
            <a:r>
              <a:rPr lang="de-DE" sz="2800" dirty="0"/>
              <a:t> – erste Beschlussfassung</a:t>
            </a:r>
            <a:br>
              <a:rPr lang="de-DE" sz="2800" dirty="0"/>
            </a:b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D5DED3-C9F5-469E-B2D5-9C222F09D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62" y="727557"/>
            <a:ext cx="3818858" cy="5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19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DF76FA33-BA11-4D2B-92EC-340A46BE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 err="1"/>
              <a:t>Modifiche</a:t>
            </a:r>
            <a:r>
              <a:rPr lang="de-DE" dirty="0"/>
              <a:t> </a:t>
            </a:r>
            <a:r>
              <a:rPr lang="de-DE" dirty="0" err="1"/>
              <a:t>rispetto</a:t>
            </a:r>
            <a:r>
              <a:rPr lang="de-DE" dirty="0"/>
              <a:t> alla </a:t>
            </a:r>
            <a:r>
              <a:rPr lang="de-DE" dirty="0" err="1"/>
              <a:t>delibera</a:t>
            </a:r>
            <a:r>
              <a:rPr lang="de-DE" dirty="0"/>
              <a:t> 2018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816528" y="2002115"/>
            <a:ext cx="7312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Il </a:t>
            </a: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</a:rPr>
              <a:t>Piano del Parco Nazionale è rimasto invariato nelle sue parti fondamentali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Sono stati aggiunti i documenti cartografici «Mappa dei corpi idrici» e «mappa del patrimonio edilizio». </a:t>
            </a:r>
          </a:p>
          <a:p>
            <a:endParaRPr lang="it-IT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</a:rPr>
              <a:t>Anche il contenuto dell'analisi è invariato.</a:t>
            </a:r>
          </a:p>
          <a:p>
            <a:endParaRPr lang="it-IT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Gli </a:t>
            </a:r>
            <a:r>
              <a:rPr lang="it-IT" b="1" dirty="0">
                <a:latin typeface="Arial" panose="020B0604020202020204" pitchFamily="34" charset="0"/>
                <a:ea typeface="Calibri" panose="020F0502020204030204" pitchFamily="34" charset="0"/>
              </a:rPr>
              <a:t>obiettivi operativi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sono stati formulati in modo più generale e sintetico insieme a Trento e alla Lombardia. I programmi attuali e quelli previsti per raggiungere gli obiettivi sono stati presentati in una tabella.</a:t>
            </a: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C3387-0DA6-44A1-8938-DE036CBE2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208" y="1736529"/>
            <a:ext cx="3033295" cy="39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62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816527" y="2002115"/>
            <a:ext cx="1099517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u="sng" dirty="0">
                <a:latin typeface="Arial" panose="020B0604020202020204" pitchFamily="34" charset="0"/>
                <a:ea typeface="Calibri" panose="020F0502020204030204" pitchFamily="34" charset="0"/>
              </a:rPr>
              <a:t>Modifiche sostanziali sono state apportate alle norme di attuazione, c</a:t>
            </a:r>
            <a:r>
              <a:rPr lang="it-IT" sz="1400" b="1" dirty="0">
                <a:latin typeface="Arial" panose="020B0604020202020204" pitchFamily="34" charset="0"/>
                <a:ea typeface="Calibri" panose="020F0502020204030204" pitchFamily="34" charset="0"/>
              </a:rPr>
              <a:t>on l'adeguamento dell'attività edilizia alle disposizioni della Legge provinciale «Territorio e paesaggio» per le zone D1 e per gli edifici registrati nella mappa del patrimonio edilizio. </a:t>
            </a:r>
          </a:p>
          <a:p>
            <a:r>
              <a:rPr lang="it-IT" sz="1400" b="1" dirty="0">
                <a:latin typeface="Arial" panose="020B0604020202020204" pitchFamily="34" charset="0"/>
                <a:ea typeface="Calibri" panose="020F0502020204030204" pitchFamily="34" charset="0"/>
              </a:rPr>
              <a:t>N.B: Le parti in grassetto delle norme di attuazione corrispondono alla formulazione comune di tutte e tre i settori del Parco. </a:t>
            </a:r>
            <a:r>
              <a:rPr lang="it-IT" sz="1400" dirty="0">
                <a:latin typeface="Arial" panose="020B0604020202020204" pitchFamily="34" charset="0"/>
                <a:ea typeface="Calibri" panose="020F0502020204030204" pitchFamily="34" charset="0"/>
              </a:rPr>
              <a:t>Le parti non in grassetto sono integrazioni di competenza della Provincia autonoma di Bolzano-Alto Adige.</a:t>
            </a:r>
          </a:p>
          <a:p>
            <a:endParaRPr lang="it-IT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</a:rPr>
              <a:t>Zone D1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</a:rPr>
              <a:t> (= aree antropizzate):  sono state adattate in collaborazione con i comuni in risposta ai loro commenti; </a:t>
            </a:r>
          </a:p>
          <a:p>
            <a:endParaRPr lang="it-IT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</a:rPr>
              <a:t>Edifici e aziende agricole al di fuori dell'area insediata: il "buffer di 12 m" è stato abolito. 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</a:rPr>
              <a:t>Questi edifici si trovano ora nella zona C (= aree di protezione) del materiale cartografico. Il nullaosta viene rilasciato dal Parco Nazionale dello Stelvio</a:t>
            </a:r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endParaRPr lang="it-IT" sz="12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</a:rPr>
              <a:t>Rifugi nelle zone A e B: non è previsto un ulteriore ampliamento percentuale, 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</a:rPr>
              <a:t>ma un adeguamento qualitativo e quantitativo degli edifici, senza aumentare la capacità ricettiva</a:t>
            </a:r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endParaRPr lang="it-IT" sz="12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sz="1200" b="1" dirty="0">
                <a:latin typeface="Arial" panose="020B0604020202020204" pitchFamily="34" charset="0"/>
                <a:ea typeface="Calibri" panose="020F0502020204030204" pitchFamily="34" charset="0"/>
              </a:rPr>
              <a:t>Gestione delle malghe e dei pascoli: </a:t>
            </a:r>
            <a:r>
              <a:rPr lang="it-IT" sz="1200" dirty="0">
                <a:latin typeface="Arial" panose="020B0604020202020204" pitchFamily="34" charset="0"/>
                <a:ea typeface="Calibri" panose="020F0502020204030204" pitchFamily="34" charset="0"/>
              </a:rPr>
              <a:t>per una gestione funzionante e sostenibile è possibile aumentare la cubatura edilizia in una certa misura. </a:t>
            </a:r>
          </a:p>
          <a:p>
            <a:endParaRPr lang="de-DE" sz="12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878EF00C-5121-4ECE-A6C2-F2C1B1DC6C4D}"/>
              </a:ext>
            </a:extLst>
          </p:cNvPr>
          <p:cNvSpPr txBox="1">
            <a:spLocks/>
          </p:cNvSpPr>
          <p:nvPr/>
        </p:nvSpPr>
        <p:spPr>
          <a:xfrm>
            <a:off x="310393" y="851429"/>
            <a:ext cx="11182524" cy="885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Modifiche</a:t>
            </a:r>
            <a:r>
              <a:rPr lang="de-DE" dirty="0"/>
              <a:t> </a:t>
            </a:r>
            <a:r>
              <a:rPr lang="de-DE" dirty="0" err="1"/>
              <a:t>rispetto</a:t>
            </a:r>
            <a:r>
              <a:rPr lang="de-DE" dirty="0"/>
              <a:t> alla </a:t>
            </a:r>
            <a:r>
              <a:rPr lang="de-DE" dirty="0" err="1"/>
              <a:t>delibera</a:t>
            </a:r>
            <a:r>
              <a:rPr lang="de-DE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636395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9E7B83A-0536-411C-A6A3-A3C814ED5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88" y="2232212"/>
            <a:ext cx="3331098" cy="2501153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1F9BE259-F453-4B71-9487-A4308463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 err="1"/>
              <a:t>Zonizzazione</a:t>
            </a:r>
            <a:r>
              <a:rPr lang="de-DE" dirty="0"/>
              <a:t> del </a:t>
            </a:r>
            <a:r>
              <a:rPr lang="de-DE" dirty="0" err="1"/>
              <a:t>Parco</a:t>
            </a:r>
            <a:endParaRPr lang="de-DE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605B9A0-D4E5-49E2-9B2E-C7C81774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879" y="1880898"/>
            <a:ext cx="2933038" cy="32037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AA94E3-8B7A-429D-8E07-FA3CDC2AB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386" y="1692950"/>
            <a:ext cx="3628255" cy="304041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B7B104D-7641-41A5-B7A3-206FCFB9A8FD}"/>
              </a:ext>
            </a:extLst>
          </p:cNvPr>
          <p:cNvSpPr/>
          <p:nvPr/>
        </p:nvSpPr>
        <p:spPr>
          <a:xfrm>
            <a:off x="2133600" y="49515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Carte di </a:t>
            </a:r>
            <a:r>
              <a:rPr lang="de-DE" b="1" dirty="0" err="1">
                <a:latin typeface="Arial" panose="020B0604020202020204" pitchFamily="34" charset="0"/>
                <a:ea typeface="Calibri" panose="020F0502020204030204" pitchFamily="34" charset="0"/>
              </a:rPr>
              <a:t>zonizzazione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per entrambe le mappe sono stati apportati gli aggiustamenti già menzionati per quanto riguarda l'attività edilizia e le norme di attuazione, sono stati inoltre corretti gli errori cartografici materiali esistenti.</a:t>
            </a:r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E0D4D4C-1605-4399-8322-3A4A6DC68C9C}"/>
              </a:ext>
            </a:extLst>
          </p:cNvPr>
          <p:cNvSpPr/>
          <p:nvPr/>
        </p:nvSpPr>
        <p:spPr>
          <a:xfrm>
            <a:off x="6625869" y="4711656"/>
            <a:ext cx="14395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 err="1">
                <a:latin typeface="Arial" panose="020B0604020202020204" pitchFamily="34" charset="0"/>
                <a:ea typeface="Calibri" panose="020F0502020204030204" pitchFamily="34" charset="0"/>
              </a:rPr>
              <a:t>estratto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582722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1F9BE259-F453-4B71-9487-A4308463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Carta della </a:t>
            </a:r>
            <a:r>
              <a:rPr lang="de-DE" dirty="0" err="1"/>
              <a:t>mobilità</a:t>
            </a:r>
            <a:endParaRPr lang="de-DE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B7B104D-7641-41A5-B7A3-206FCFB9A8FD}"/>
              </a:ext>
            </a:extLst>
          </p:cNvPr>
          <p:cNvSpPr/>
          <p:nvPr/>
        </p:nvSpPr>
        <p:spPr>
          <a:xfrm>
            <a:off x="2133600" y="49515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Carta della </a:t>
            </a:r>
            <a:r>
              <a:rPr lang="de-DE" b="1" dirty="0" err="1">
                <a:latin typeface="Arial" panose="020B0604020202020204" pitchFamily="34" charset="0"/>
                <a:ea typeface="Calibri" panose="020F0502020204030204" pitchFamily="34" charset="0"/>
              </a:rPr>
              <a:t>mobilità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illustra l'attuale rete di mobilità nel Parco Nazionale e i luoghi importanti per l'uso pubblico (per il tempo libero) come centri visitatori, chiese, zone sportive, ecc.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56C7A99-699D-4A25-B9D2-ADDFF895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124" y="1679026"/>
            <a:ext cx="3666865" cy="31195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D47A78A-E5E2-465E-B1AD-EE996014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96" y="1650274"/>
            <a:ext cx="2664475" cy="317701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7B5CCC8-F257-4D44-85C8-7C56E28DE44B}"/>
              </a:ext>
            </a:extLst>
          </p:cNvPr>
          <p:cNvSpPr/>
          <p:nvPr/>
        </p:nvSpPr>
        <p:spPr>
          <a:xfrm>
            <a:off x="7620951" y="4787426"/>
            <a:ext cx="14395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 err="1">
                <a:latin typeface="Arial" panose="020B0604020202020204" pitchFamily="34" charset="0"/>
                <a:ea typeface="Calibri" panose="020F0502020204030204" pitchFamily="34" charset="0"/>
              </a:rPr>
              <a:t>estratto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416966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1F9BE259-F453-4B71-9487-A4308463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Carta del </a:t>
            </a:r>
            <a:r>
              <a:rPr lang="de-DE" dirty="0" err="1"/>
              <a:t>paesaggio</a:t>
            </a:r>
            <a:endParaRPr lang="de-DE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B7B104D-7641-41A5-B7A3-206FCFB9A8FD}"/>
              </a:ext>
            </a:extLst>
          </p:cNvPr>
          <p:cNvSpPr/>
          <p:nvPr/>
        </p:nvSpPr>
        <p:spPr>
          <a:xfrm>
            <a:off x="2133599" y="4951556"/>
            <a:ext cx="7664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Carta del </a:t>
            </a:r>
            <a:r>
              <a:rPr lang="de-DE" b="1" dirty="0" err="1">
                <a:latin typeface="Arial" panose="020B0604020202020204" pitchFamily="34" charset="0"/>
                <a:ea typeface="Calibri" panose="020F0502020204030204" pitchFamily="34" charset="0"/>
              </a:rPr>
              <a:t>paesaggio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è stata aggiornata per includere le principali categorie paesaggistiche (come indicato nelle norme di attuazione). Dighe, laghi, cascate, alberi monumentali, monumenti architettonici, punti panoramici.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381130-2B3B-46F3-A4D4-45E25B7C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800" y="1692698"/>
            <a:ext cx="3549529" cy="303903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10E56AD-3737-4A11-A505-019AA2EA3265}"/>
              </a:ext>
            </a:extLst>
          </p:cNvPr>
          <p:cNvSpPr/>
          <p:nvPr/>
        </p:nvSpPr>
        <p:spPr>
          <a:xfrm>
            <a:off x="7747557" y="4689946"/>
            <a:ext cx="14395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 err="1">
                <a:latin typeface="Arial" panose="020B0604020202020204" pitchFamily="34" charset="0"/>
                <a:ea typeface="Calibri" panose="020F0502020204030204" pitchFamily="34" charset="0"/>
              </a:rPr>
              <a:t>estratto</a:t>
            </a:r>
            <a:endParaRPr lang="it-IT" sz="105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58AEA1-6596-4317-A0E6-9D5137D4F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82" y="1736529"/>
            <a:ext cx="1678105" cy="31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33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310393" y="1626693"/>
            <a:ext cx="109951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</a:rPr>
              <a:t>Nelle norme di attuazione si fa riferimento, ove possibile, alla legislazione provinciale esistente. </a:t>
            </a:r>
          </a:p>
          <a:p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Tutte le altre carte non </a:t>
            </a:r>
            <a:r>
              <a:rPr lang="de-DE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sono</a:t>
            </a:r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state</a:t>
            </a:r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modificate</a:t>
            </a:r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</a:p>
          <a:p>
            <a:r>
              <a:rPr lang="de-DE" sz="1600" dirty="0" err="1">
                <a:latin typeface="Arial" panose="020B0604020202020204" pitchFamily="34" charset="0"/>
                <a:ea typeface="Calibri" panose="020F0502020204030204" pitchFamily="34" charset="0"/>
              </a:rPr>
              <a:t>Allegato</a:t>
            </a:r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 H – 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</a:rPr>
              <a:t>Mappa dei siti e degli habitat Natura 2000.</a:t>
            </a:r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600" dirty="0" err="1">
                <a:latin typeface="Arial" panose="020B0604020202020204" pitchFamily="34" charset="0"/>
                <a:ea typeface="Calibri" panose="020F0502020204030204" pitchFamily="34" charset="0"/>
              </a:rPr>
              <a:t>Allegato</a:t>
            </a:r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 I – M</a:t>
            </a:r>
            <a:r>
              <a:rPr lang="it-IT" sz="1600" dirty="0" err="1">
                <a:latin typeface="Arial" panose="020B0604020202020204" pitchFamily="34" charset="0"/>
                <a:ea typeface="Calibri" panose="020F0502020204030204" pitchFamily="34" charset="0"/>
              </a:rPr>
              <a:t>appa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</a:rPr>
              <a:t> delle zone con vegetazione e habitat più preziosi e sensibili</a:t>
            </a:r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600" dirty="0" err="1">
                <a:latin typeface="Arial" panose="020B0604020202020204" pitchFamily="34" charset="0"/>
                <a:ea typeface="Calibri" panose="020F0502020204030204" pitchFamily="34" charset="0"/>
              </a:rPr>
              <a:t>Allegato</a:t>
            </a:r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 Ja e </a:t>
            </a:r>
            <a:r>
              <a:rPr lang="de-DE" sz="1600" dirty="0" err="1">
                <a:latin typeface="Arial" panose="020B0604020202020204" pitchFamily="34" charset="0"/>
                <a:ea typeface="Calibri" panose="020F0502020204030204" pitchFamily="34" charset="0"/>
              </a:rPr>
              <a:t>Jb</a:t>
            </a:r>
            <a:r>
              <a:rPr lang="de-DE" sz="1600" dirty="0"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</a:rPr>
              <a:t>Mappa delle zone faunistiche più preziose e sensibili</a:t>
            </a:r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</a:rPr>
              <a:t>Misure di conservazione Natura 2000: tratte dalla deliberazione 1377/2018.</a:t>
            </a:r>
          </a:p>
          <a:p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</a:rPr>
              <a:t>Lista di controllo flora e fauna: ripresa dalla deliberazione 1377/2018. </a:t>
            </a:r>
          </a:p>
          <a:p>
            <a:endParaRPr lang="it-IT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Regolamento</a:t>
            </a:r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 del </a:t>
            </a:r>
            <a:r>
              <a:rPr lang="de-DE" sz="1600" b="1" dirty="0" err="1">
                <a:latin typeface="Arial" panose="020B0604020202020204" pitchFamily="34" charset="0"/>
                <a:ea typeface="Calibri" panose="020F0502020204030204" pitchFamily="34" charset="0"/>
              </a:rPr>
              <a:t>Parco</a:t>
            </a:r>
            <a:r>
              <a:rPr lang="de-DE" sz="1600" b="1" dirty="0">
                <a:latin typeface="Arial" panose="020B0604020202020204" pitchFamily="34" charset="0"/>
                <a:ea typeface="Calibri" panose="020F0502020204030204" pitchFamily="34" charset="0"/>
              </a:rPr>
              <a:t> Nazionale: </a:t>
            </a:r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</a:rPr>
              <a:t>è stato adattato come descritto nelle norme di attuazione in modo da essere coerente con il Piano del Parco.</a:t>
            </a:r>
          </a:p>
          <a:p>
            <a:endParaRPr lang="de-DE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</a:rPr>
              <a:t>Rapporto ambientale del 2018: rivisto e aggiornato al nuovo Piano e Regolamento del Parco Nazionale. La Valutazione Ambientale Strategica è positiva. 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4C69A9D6-A453-4961-B973-68C4B22F7BF3}"/>
              </a:ext>
            </a:extLst>
          </p:cNvPr>
          <p:cNvSpPr txBox="1">
            <a:spLocks/>
          </p:cNvSpPr>
          <p:nvPr/>
        </p:nvSpPr>
        <p:spPr>
          <a:xfrm>
            <a:off x="310393" y="851429"/>
            <a:ext cx="11182524" cy="885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Modifiche</a:t>
            </a:r>
            <a:r>
              <a:rPr lang="de-DE" dirty="0"/>
              <a:t> </a:t>
            </a:r>
            <a:r>
              <a:rPr lang="de-DE" dirty="0" err="1"/>
              <a:t>rispetto</a:t>
            </a:r>
            <a:r>
              <a:rPr lang="de-DE" dirty="0"/>
              <a:t> alla </a:t>
            </a:r>
            <a:r>
              <a:rPr lang="de-DE" dirty="0" err="1"/>
              <a:t>delibera</a:t>
            </a:r>
            <a:r>
              <a:rPr lang="de-DE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30295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X:\Allerlei-Publikationen\Vortrag-Bormio\PNS_con_prov_com2.jpg">
            <a:extLst>
              <a:ext uri="{FF2B5EF4-FFF2-40B4-BE49-F238E27FC236}">
                <a16:creationId xmlns:a16="http://schemas.microsoft.com/office/drawing/2014/main" id="{47BA4B1E-0B18-4A6A-95A8-162A4F2D7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069" y="1992904"/>
            <a:ext cx="5164931" cy="4013667"/>
          </a:xfrm>
          <a:prstGeom prst="rect">
            <a:avLst/>
          </a:prstGeom>
          <a:noFill/>
        </p:spPr>
      </p:pic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3E61E0BA-591C-40B6-95A3-210982CA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4" y="4460905"/>
            <a:ext cx="1560981" cy="1161192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29C6ADDD-EB5B-42FD-A453-B1B9A93D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28" y="851429"/>
            <a:ext cx="6543866" cy="885100"/>
          </a:xfrm>
        </p:spPr>
        <p:txBody>
          <a:bodyPr/>
          <a:lstStyle/>
          <a:p>
            <a:r>
              <a:rPr lang="de-DE" dirty="0"/>
              <a:t>Nationalpark </a:t>
            </a:r>
            <a:r>
              <a:rPr lang="de-DE" dirty="0" err="1"/>
              <a:t>Stilfserjoch</a:t>
            </a:r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D029C82-96AA-458A-BD65-1F107F2AE8BD}"/>
              </a:ext>
            </a:extLst>
          </p:cNvPr>
          <p:cNvSpPr/>
          <p:nvPr/>
        </p:nvSpPr>
        <p:spPr>
          <a:xfrm>
            <a:off x="6489495" y="1752968"/>
            <a:ext cx="528864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Der</a:t>
            </a:r>
            <a:r>
              <a:rPr lang="it-IT" dirty="0"/>
              <a:t> Nationalpark Stilfserjoch </a:t>
            </a:r>
            <a:r>
              <a:rPr lang="it-IT" dirty="0" err="1"/>
              <a:t>ist</a:t>
            </a:r>
            <a:r>
              <a:rPr lang="it-IT" dirty="0"/>
              <a:t> </a:t>
            </a:r>
            <a:r>
              <a:rPr lang="it-IT" dirty="0" err="1"/>
              <a:t>mit</a:t>
            </a:r>
            <a:r>
              <a:rPr lang="it-IT" dirty="0"/>
              <a:t> </a:t>
            </a:r>
            <a:r>
              <a:rPr lang="it-IT" dirty="0" err="1"/>
              <a:t>seinen</a:t>
            </a:r>
            <a:r>
              <a:rPr lang="it-IT" dirty="0"/>
              <a:t> 1.350 </a:t>
            </a:r>
            <a:r>
              <a:rPr lang="it-IT" dirty="0" err="1"/>
              <a:t>Quadratkilometern</a:t>
            </a:r>
            <a:r>
              <a:rPr lang="it-IT" dirty="0"/>
              <a:t>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größte</a:t>
            </a:r>
            <a:r>
              <a:rPr lang="it-IT" dirty="0"/>
              <a:t> </a:t>
            </a:r>
            <a:r>
              <a:rPr lang="it-IT" dirty="0" err="1"/>
              <a:t>Alpenpark</a:t>
            </a:r>
            <a:r>
              <a:rPr lang="it-IT" dirty="0"/>
              <a:t> </a:t>
            </a:r>
            <a:r>
              <a:rPr lang="it-IT" dirty="0" err="1"/>
              <a:t>Italiens</a:t>
            </a:r>
            <a:r>
              <a:rPr lang="it-IT" dirty="0"/>
              <a:t> und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zweitgrößte</a:t>
            </a:r>
            <a:r>
              <a:rPr lang="it-IT" dirty="0"/>
              <a:t> in </a:t>
            </a:r>
            <a:r>
              <a:rPr lang="it-IT" dirty="0" err="1"/>
              <a:t>Festlandeuropa</a:t>
            </a:r>
            <a:r>
              <a:rPr lang="it-IT" dirty="0"/>
              <a:t>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Südtirol</a:t>
            </a:r>
            <a:r>
              <a:rPr lang="it-IT" dirty="0"/>
              <a:t>: 535 km</a:t>
            </a:r>
            <a:r>
              <a:rPr lang="it-IT" baseline="30000" dirty="0"/>
              <a:t>2</a:t>
            </a:r>
            <a:r>
              <a:rPr lang="it-IT" dirty="0"/>
              <a:t> </a:t>
            </a:r>
          </a:p>
          <a:p>
            <a:r>
              <a:rPr lang="it-IT" dirty="0"/>
              <a:t>10 </a:t>
            </a:r>
            <a:r>
              <a:rPr lang="it-IT" dirty="0" err="1"/>
              <a:t>Gemeinden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Martell		100%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Stilfs		100%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Prad</a:t>
            </a:r>
            <a:r>
              <a:rPr lang="it-IT" sz="1600" dirty="0"/>
              <a:t> am Stilfserjoch	  81,2%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Glurns		  64,2 %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Laas		  56%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Latsch		  45%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Ulten		  30,2%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Schlanders		  21,9%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Taufers </a:t>
            </a:r>
            <a:r>
              <a:rPr lang="it-IT" sz="1600" dirty="0" err="1"/>
              <a:t>im</a:t>
            </a:r>
            <a:r>
              <a:rPr lang="it-IT" sz="1600" dirty="0"/>
              <a:t> </a:t>
            </a:r>
            <a:r>
              <a:rPr lang="it-IT" sz="1600" dirty="0" err="1"/>
              <a:t>Münstertal</a:t>
            </a:r>
            <a:r>
              <a:rPr lang="it-IT" sz="1600" dirty="0"/>
              <a:t>	  20,1%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Mals		    1,9%</a:t>
            </a:r>
          </a:p>
        </p:txBody>
      </p:sp>
    </p:spTree>
    <p:extLst>
      <p:ext uri="{BB962C8B-B14F-4D97-AF65-F5344CB8AC3E}">
        <p14:creationId xmlns:p14="http://schemas.microsoft.com/office/powerpoint/2010/main" val="2354605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>
            <a:extLst>
              <a:ext uri="{FF2B5EF4-FFF2-40B4-BE49-F238E27FC236}">
                <a16:creationId xmlns:a16="http://schemas.microsoft.com/office/drawing/2014/main" id="{29C6ADDD-EB5B-42FD-A453-B1B9A93D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28" y="851429"/>
            <a:ext cx="6543866" cy="885100"/>
          </a:xfrm>
        </p:spPr>
        <p:txBody>
          <a:bodyPr/>
          <a:lstStyle/>
          <a:p>
            <a:r>
              <a:rPr lang="de-DE" dirty="0"/>
              <a:t>Nationalpark </a:t>
            </a:r>
            <a:r>
              <a:rPr lang="de-DE" dirty="0" err="1"/>
              <a:t>Stilfserjoch</a:t>
            </a:r>
            <a:endParaRPr lang="de-DE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C06D4BE-4EFA-4A8D-A842-7A0DD255B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044" y="1768338"/>
            <a:ext cx="4450156" cy="26792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ADFF93-13D1-44B6-965C-41D98BF0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13" y="1768338"/>
            <a:ext cx="3271959" cy="446176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14E1F04-D05B-4898-A63B-F01D0AF2E327}"/>
              </a:ext>
            </a:extLst>
          </p:cNvPr>
          <p:cNvSpPr/>
          <p:nvPr/>
        </p:nvSpPr>
        <p:spPr>
          <a:xfrm>
            <a:off x="5435149" y="4936806"/>
            <a:ext cx="596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75% </a:t>
            </a:r>
            <a:r>
              <a:rPr lang="it-IT" alt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aller</a:t>
            </a:r>
            <a:r>
              <a:rPr lang="it-IT" alt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landwirtschaftlichen</a:t>
            </a:r>
            <a:r>
              <a:rPr lang="it-IT" alt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Betriebe</a:t>
            </a:r>
            <a:r>
              <a:rPr lang="it-IT" alt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befinden</a:t>
            </a:r>
            <a:r>
              <a:rPr lang="it-IT" alt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sich</a:t>
            </a:r>
            <a:r>
              <a:rPr lang="it-IT" altLang="it-IT" b="1" dirty="0">
                <a:solidFill>
                  <a:srgbClr val="C00000"/>
                </a:solidFill>
                <a:latin typeface="Arial Narrow" panose="020B0606020202030204" pitchFamily="34" charset="0"/>
              </a:rPr>
              <a:t> in Südtirol</a:t>
            </a:r>
            <a:endParaRPr lang="it-IT" altLang="it-IT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allout: linea 7">
            <a:extLst>
              <a:ext uri="{FF2B5EF4-FFF2-40B4-BE49-F238E27FC236}">
                <a16:creationId xmlns:a16="http://schemas.microsoft.com/office/drawing/2014/main" id="{FF91DE37-3095-49DE-ABF7-5BC2A9EF211E}"/>
              </a:ext>
            </a:extLst>
          </p:cNvPr>
          <p:cNvSpPr/>
          <p:nvPr/>
        </p:nvSpPr>
        <p:spPr>
          <a:xfrm>
            <a:off x="1628912" y="6006571"/>
            <a:ext cx="3271959" cy="192024"/>
          </a:xfrm>
          <a:prstGeom prst="borderCallout1">
            <a:avLst>
              <a:gd name="adj1" fmla="val 75893"/>
              <a:gd name="adj2" fmla="val 102894"/>
              <a:gd name="adj3" fmla="val -416071"/>
              <a:gd name="adj4" fmla="val 117329"/>
            </a:avLst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356CEC5-BE97-424B-88B3-9872179F4F42}"/>
              </a:ext>
            </a:extLst>
          </p:cNvPr>
          <p:cNvSpPr/>
          <p:nvPr/>
        </p:nvSpPr>
        <p:spPr>
          <a:xfrm>
            <a:off x="1628914" y="3574633"/>
            <a:ext cx="3271957" cy="192024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7210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35C670D2-731E-4159-AA72-AECCFBB57929}"/>
              </a:ext>
            </a:extLst>
          </p:cNvPr>
          <p:cNvSpPr/>
          <p:nvPr/>
        </p:nvSpPr>
        <p:spPr>
          <a:xfrm>
            <a:off x="1048625" y="2580830"/>
            <a:ext cx="10754686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4C2CEBF-0750-4232-AC2B-B199B878EEE3}"/>
              </a:ext>
            </a:extLst>
          </p:cNvPr>
          <p:cNvSpPr/>
          <p:nvPr/>
        </p:nvSpPr>
        <p:spPr>
          <a:xfrm>
            <a:off x="1295095" y="3672172"/>
            <a:ext cx="1915091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11. Februar 2015 </a:t>
            </a:r>
          </a:p>
          <a:p>
            <a:r>
              <a:rPr lang="it-IT" sz="1200" b="1" dirty="0" err="1"/>
              <a:t>Vereinbarung</a:t>
            </a:r>
            <a:r>
              <a:rPr lang="it-IT" sz="1200" b="1" dirty="0"/>
              <a:t> </a:t>
            </a:r>
            <a:r>
              <a:rPr lang="it-IT" sz="1200" b="1" dirty="0" err="1"/>
              <a:t>mit</a:t>
            </a:r>
            <a:r>
              <a:rPr lang="it-IT" sz="1200" b="1" dirty="0"/>
              <a:t> </a:t>
            </a:r>
            <a:r>
              <a:rPr lang="it-IT" sz="1200" b="1" dirty="0" err="1"/>
              <a:t>dem</a:t>
            </a:r>
            <a:r>
              <a:rPr lang="it-IT" sz="1200" b="1" dirty="0"/>
              <a:t> </a:t>
            </a:r>
            <a:r>
              <a:rPr lang="it-IT" sz="1200" b="1" dirty="0" err="1"/>
              <a:t>Umweltministerium</a:t>
            </a:r>
            <a:r>
              <a:rPr lang="it-IT" sz="1200" b="1" dirty="0"/>
              <a:t> </a:t>
            </a:r>
          </a:p>
          <a:p>
            <a:r>
              <a:rPr lang="de-DE" sz="1050" dirty="0"/>
              <a:t>Übertragung staatlicher Befugnisse und finanzieller Obliegenheiten des Nationalparks </a:t>
            </a:r>
            <a:r>
              <a:rPr lang="de-DE" sz="1050" dirty="0" err="1"/>
              <a:t>Stilfserjoch</a:t>
            </a:r>
            <a:r>
              <a:rPr lang="de-DE" sz="1050" dirty="0"/>
              <a:t> an die Region Lombardei und an die Autonomen Provinzen Trient und Bozen</a:t>
            </a:r>
            <a:endParaRPr lang="it-IT" sz="1200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0781A71C-DB1F-47C6-9518-0FA6C85387A8}"/>
              </a:ext>
            </a:extLst>
          </p:cNvPr>
          <p:cNvCxnSpPr/>
          <p:nvPr/>
        </p:nvCxnSpPr>
        <p:spPr>
          <a:xfrm>
            <a:off x="1593908" y="3296873"/>
            <a:ext cx="0" cy="375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BA9AD484-D2A5-412A-9629-A3E30F270F02}"/>
              </a:ext>
            </a:extLst>
          </p:cNvPr>
          <p:cNvSpPr/>
          <p:nvPr/>
        </p:nvSpPr>
        <p:spPr>
          <a:xfrm>
            <a:off x="4440769" y="3672172"/>
            <a:ext cx="2287201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18. Dezember 2018 </a:t>
            </a:r>
          </a:p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Landesregierungsbeschluss Nr. 1377 </a:t>
            </a:r>
          </a:p>
          <a:p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Der </a:t>
            </a:r>
            <a:r>
              <a:rPr lang="de-DE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Parkplan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 und die Parkordnung wurden daraufhin über das </a:t>
            </a:r>
            <a:r>
              <a:rPr lang="de-DE" sz="1050" dirty="0"/>
              <a:t>Fachplanverfahren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 gemäß Landesraumordnungsgesetz Nr. 13/1997 veröffentlicht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D0584A33-E790-4EA0-88EF-9CD6F8FA4AD3}"/>
              </a:ext>
            </a:extLst>
          </p:cNvPr>
          <p:cNvCxnSpPr/>
          <p:nvPr/>
        </p:nvCxnSpPr>
        <p:spPr>
          <a:xfrm>
            <a:off x="5194183" y="3318140"/>
            <a:ext cx="0" cy="375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389421C3-7482-414F-B989-6E171B65596B}"/>
              </a:ext>
            </a:extLst>
          </p:cNvPr>
          <p:cNvSpPr/>
          <p:nvPr/>
        </p:nvSpPr>
        <p:spPr>
          <a:xfrm>
            <a:off x="6880370" y="4618585"/>
            <a:ext cx="2287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1. Juli 2020 </a:t>
            </a:r>
          </a:p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Landesgesetz Nr. 9/2018 „Raum und Landschaft“ </a:t>
            </a:r>
          </a:p>
          <a:p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tritt in Kraft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F848FB84-86CB-41C6-BF82-B8D8C303D8C0}"/>
              </a:ext>
            </a:extLst>
          </p:cNvPr>
          <p:cNvCxnSpPr>
            <a:cxnSpLocks/>
          </p:cNvCxnSpPr>
          <p:nvPr/>
        </p:nvCxnSpPr>
        <p:spPr>
          <a:xfrm>
            <a:off x="7452220" y="3307580"/>
            <a:ext cx="0" cy="131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6371A180-43D1-4D47-9C73-C0161843FEBF}"/>
              </a:ext>
            </a:extLst>
          </p:cNvPr>
          <p:cNvSpPr/>
          <p:nvPr/>
        </p:nvSpPr>
        <p:spPr>
          <a:xfrm>
            <a:off x="9068497" y="3704742"/>
            <a:ext cx="22872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26. Juli 2022 </a:t>
            </a:r>
          </a:p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Landesregierungsbeschluss</a:t>
            </a:r>
          </a:p>
          <a:p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Mit der Genehmigung dieses Beschlusses wird das </a:t>
            </a:r>
            <a:r>
              <a:rPr lang="de-DE" sz="1050" u="sng" dirty="0">
                <a:latin typeface="Arial" panose="020B0604020202020204" pitchFamily="34" charset="0"/>
                <a:ea typeface="Times New Roman" panose="02020603050405020304" pitchFamily="18" charset="0"/>
              </a:rPr>
              <a:t>Genehmigungsverfahren  im Sinne des Artikels 50 des Landesgesetzes vom 10. Juli 2018, Nr. 9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de-DE" sz="1050" b="1" dirty="0">
                <a:latin typeface="Arial" panose="020B0604020202020204" pitchFamily="34" charset="0"/>
                <a:ea typeface="Times New Roman" panose="02020603050405020304" pitchFamily="18" charset="0"/>
              </a:rPr>
              <a:t>neu eingeleitet </a:t>
            </a:r>
            <a:r>
              <a:rPr lang="de-DE" sz="1050" dirty="0">
                <a:latin typeface="Arial" panose="020B0604020202020204" pitchFamily="34" charset="0"/>
                <a:ea typeface="Times New Roman" panose="02020603050405020304" pitchFamily="18" charset="0"/>
              </a:rPr>
              <a:t>und der Beschluss Nr. 1377/2018 widerrufen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0C681F97-EB4D-4310-BAD8-D5DF01350462}"/>
              </a:ext>
            </a:extLst>
          </p:cNvPr>
          <p:cNvCxnSpPr/>
          <p:nvPr/>
        </p:nvCxnSpPr>
        <p:spPr>
          <a:xfrm>
            <a:off x="9665294" y="3298383"/>
            <a:ext cx="0" cy="375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6028619A-BE44-433B-B31C-B66B5ADBBCB3}"/>
              </a:ext>
            </a:extLst>
          </p:cNvPr>
          <p:cNvSpPr/>
          <p:nvPr/>
        </p:nvSpPr>
        <p:spPr>
          <a:xfrm>
            <a:off x="2991069" y="5336106"/>
            <a:ext cx="1915091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19. Januar 2017 </a:t>
            </a:r>
          </a:p>
          <a:p>
            <a:r>
              <a:rPr lang="it-IT" sz="1200" b="1" dirty="0" err="1"/>
              <a:t>Leit</a:t>
            </a:r>
            <a:r>
              <a:rPr lang="it-IT" sz="1200" b="1" dirty="0"/>
              <a:t>- und </a:t>
            </a:r>
            <a:r>
              <a:rPr lang="it-IT" sz="1200" b="1" dirty="0" err="1"/>
              <a:t>Richtlinien</a:t>
            </a:r>
            <a:endParaRPr lang="it-IT" sz="1200" b="1" dirty="0"/>
          </a:p>
          <a:p>
            <a:r>
              <a:rPr lang="de-DE" sz="1050" dirty="0"/>
              <a:t>Genehmigung durch Koordinierungs- und Lenkungskomitee </a:t>
            </a:r>
            <a:endParaRPr lang="it-IT" sz="1200" dirty="0"/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DF76FA33-BA11-4D2B-92EC-340A46BE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28" y="851429"/>
            <a:ext cx="6543866" cy="885100"/>
          </a:xfrm>
        </p:spPr>
        <p:txBody>
          <a:bodyPr/>
          <a:lstStyle/>
          <a:p>
            <a:r>
              <a:rPr lang="de-DE" dirty="0"/>
              <a:t>Nationalpark </a:t>
            </a:r>
            <a:r>
              <a:rPr lang="de-DE" dirty="0" err="1"/>
              <a:t>Stilfserjoch</a:t>
            </a:r>
            <a:endParaRPr lang="de-DE" dirty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CCE45986-3D25-48AE-B704-E56632260A32}"/>
              </a:ext>
            </a:extLst>
          </p:cNvPr>
          <p:cNvCxnSpPr>
            <a:cxnSpLocks/>
          </p:cNvCxnSpPr>
          <p:nvPr/>
        </p:nvCxnSpPr>
        <p:spPr>
          <a:xfrm>
            <a:off x="3678572" y="3318140"/>
            <a:ext cx="0" cy="2017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489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DF76FA33-BA11-4D2B-92EC-340A46BE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Ziele des Parkplans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310393" y="1549109"/>
            <a:ext cx="1023177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Schutz der Natur, der Umwelt und der Landschaft sowie der historischen, kulturellen, anthropologischen, sozialen, wirtschaftlich nachhaltigen und traditionellen Belange. </a:t>
            </a:r>
          </a:p>
          <a:p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Hierbei unterteilt der </a:t>
            </a:r>
            <a:r>
              <a:rPr lang="de-DE" dirty="0" err="1">
                <a:latin typeface="Arial" panose="020B0604020202020204" pitchFamily="34" charset="0"/>
                <a:ea typeface="Calibri" panose="020F0502020204030204" pitchFamily="34" charset="0"/>
              </a:rPr>
              <a:t>Parkplan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 das Parkgebiet auf der Grundlage verschiedener Schutzgrade in Kernzonen, Bewahrungszonen, Übergangsgebiete und Entwicklungsgebiete und regelt:</a:t>
            </a: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de-DE" sz="1400" dirty="0">
                <a:latin typeface="Arial" panose="020B0604020202020204" pitchFamily="34" charset="0"/>
                <a:ea typeface="Calibri" panose="020F0502020204030204" pitchFamily="34" charset="0"/>
              </a:rPr>
              <a:t>die grundsätzliche Organisation des Gebiets in Teilflächen, die durch unterschiedliche Formen der Nutzung, der Erholung und des Schutzes gekennzeichnet sind,</a:t>
            </a:r>
          </a:p>
          <a:p>
            <a:pPr marL="342900" indent="-342900">
              <a:buFont typeface="+mj-lt"/>
              <a:buAutoNum type="alphaLcParenR"/>
            </a:pPr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de-DE" sz="1400" dirty="0">
                <a:latin typeface="Arial" panose="020B0604020202020204" pitchFamily="34" charset="0"/>
                <a:ea typeface="Calibri" panose="020F0502020204030204" pitchFamily="34" charset="0"/>
              </a:rPr>
              <a:t>Bindungen, öffentliche und private Nutzungswidmungen und entsprechende Durchführungsbestimmungen zu den verschiedenen Zonen oder Teilen des Parkplans,</a:t>
            </a:r>
          </a:p>
          <a:p>
            <a:pPr marL="342900" indent="-342900">
              <a:buFont typeface="+mj-lt"/>
              <a:buAutoNum type="alphaLcParenR"/>
            </a:pPr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de-DE" sz="1400" dirty="0">
                <a:latin typeface="Arial" panose="020B0604020202020204" pitchFamily="34" charset="0"/>
                <a:ea typeface="Calibri" panose="020F0502020204030204" pitchFamily="34" charset="0"/>
              </a:rPr>
              <a:t>Fahrzeugzufahrten und Fußgängerzugänge, unter besonderer Berücksichtigung der Wegverläufe, Zugangsmöglichkeiten und Anlagen, die Personen mit Behinderung vorbehalten sind,</a:t>
            </a:r>
          </a:p>
          <a:p>
            <a:pPr marL="342900" indent="-342900">
              <a:buFont typeface="+mj-lt"/>
              <a:buAutoNum type="alphaLcParenR"/>
            </a:pPr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de-DE" sz="1400" dirty="0">
                <a:latin typeface="Arial" panose="020B0604020202020204" pitchFamily="34" charset="0"/>
                <a:ea typeface="Calibri" panose="020F0502020204030204" pitchFamily="34" charset="0"/>
              </a:rPr>
              <a:t>Ausstattungen und Dienste für die Führung und die soziale, land- und forstwirtschaftliche sowie touristische Nutzung des Parks, der Nationalparkhäuser und Infostellen,</a:t>
            </a:r>
          </a:p>
          <a:p>
            <a:pPr marL="342900" indent="-342900">
              <a:buFont typeface="+mj-lt"/>
              <a:buAutoNum type="alphaLcParenR"/>
            </a:pPr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de-DE" sz="1400" dirty="0">
                <a:latin typeface="Arial" panose="020B0604020202020204" pitchFamily="34" charset="0"/>
                <a:ea typeface="Calibri" panose="020F0502020204030204" pitchFamily="34" charset="0"/>
              </a:rPr>
              <a:t>Leitlinien und Kriterien für die Pflanzen- und Tierwelt und die Umwelt allgemein betreffende Eingriffe.</a:t>
            </a:r>
          </a:p>
        </p:txBody>
      </p:sp>
    </p:spTree>
    <p:extLst>
      <p:ext uri="{BB962C8B-B14F-4D97-AF65-F5344CB8AC3E}">
        <p14:creationId xmlns:p14="http://schemas.microsoft.com/office/powerpoint/2010/main" val="199852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DF76FA33-BA11-4D2B-92EC-340A46BE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 err="1"/>
              <a:t>Parkplan</a:t>
            </a:r>
            <a:endParaRPr lang="de-DE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310393" y="1549109"/>
            <a:ext cx="1023177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Der Nationalparkplan besteht aus 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drei Kapiteln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sowie 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technischen und kartografischen Anlagen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Kapitel 1: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Analyse der Umwelt sowie der Sozioökonomie des gesamten Nationalparks.</a:t>
            </a: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Kapitel 2: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Definition der Vision des Nationalparks mit den teils gemeinsamen und teils für jedes einzelne Teilgebiet spezifischen operativen Zielsetzungen. Diese werden eingeteilt in die vier Themenbereiche: Erhaltung, Forschung und Monitoring, nachhaltige lokale Entwicklung und Aus- und Weiterbildung.</a:t>
            </a: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Kapitel 3: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Durchführungsbestimmungen.</a:t>
            </a: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ea typeface="Calibri" panose="020F0502020204030204" pitchFamily="34" charset="0"/>
              </a:rPr>
              <a:t>Abgeschlossen wird der Nationalparkplan von der Zonierung sowie den kartografischen und technischen Anlagen.</a:t>
            </a:r>
          </a:p>
          <a:p>
            <a:r>
              <a:rPr lang="de-DE" sz="1400" dirty="0">
                <a:latin typeface="Arial" panose="020B0604020202020204" pitchFamily="34" charset="0"/>
                <a:ea typeface="Calibri" panose="020F0502020204030204" pitchFamily="34" charset="0"/>
              </a:rPr>
              <a:t>Die Genehmigung des Nationalparkplans erfolgt für den Teil der Zuständigkeit des Landes unter Beachtung der vom Koordinierungs- und Lenkungskomitee laut Artikel 3 des Dekrets des Präsidenten der Republik vom 22. März 1974, Nr. 279, in geltender Fassung, genehmigten Leit- und Richtlinien gemäß dem Verfahren laut Artikel 50 des Landesgesetzes vom 10. Juli 2018, Nr. 9.</a:t>
            </a:r>
          </a:p>
        </p:txBody>
      </p:sp>
    </p:spTree>
    <p:extLst>
      <p:ext uri="{BB962C8B-B14F-4D97-AF65-F5344CB8AC3E}">
        <p14:creationId xmlns:p14="http://schemas.microsoft.com/office/powerpoint/2010/main" val="717709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DF76FA33-BA11-4D2B-92EC-340A46BE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Unterschiede zum 1. Beschluss (2018)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816528" y="2002115"/>
            <a:ext cx="73124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Der Nationalparkplan hat sich 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in seinen wesentlichen Bestandteilen nicht verändert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Hinzugefügt wurden die kartografischen Unterlagen „Gewässerkarte“ und die „Karte des Baubestandes“.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e-DE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Die Analyse ist inhaltlich gleichgeblieben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Die 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operativen Zielsetzungen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 wurden gemeinsam mit Trient und Lombardei allgemeiner und 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kompakter formuliert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. Die aktuellen und geplanten Programme zur Zielerreichung wurden in einer Tabelle dargestellt.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C3387-0DA6-44A1-8938-DE036CBE2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208" y="1736529"/>
            <a:ext cx="3033295" cy="39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4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3">
            <a:extLst>
              <a:ext uri="{FF2B5EF4-FFF2-40B4-BE49-F238E27FC236}">
                <a16:creationId xmlns:a16="http://schemas.microsoft.com/office/drawing/2014/main" id="{DF76FA33-BA11-4D2B-92EC-340A46BE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851429"/>
            <a:ext cx="11182524" cy="885100"/>
          </a:xfrm>
        </p:spPr>
        <p:txBody>
          <a:bodyPr/>
          <a:lstStyle/>
          <a:p>
            <a:r>
              <a:rPr lang="de-DE" dirty="0"/>
              <a:t>Unterschiede zum 1. Beschluss (2018)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E837A38-951D-443E-A07B-DDFA8A2A32AB}"/>
              </a:ext>
            </a:extLst>
          </p:cNvPr>
          <p:cNvSpPr/>
          <p:nvPr/>
        </p:nvSpPr>
        <p:spPr>
          <a:xfrm>
            <a:off x="816527" y="2002115"/>
            <a:ext cx="1099517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u="sng" dirty="0">
                <a:latin typeface="Arial" panose="020B0604020202020204" pitchFamily="34" charset="0"/>
                <a:ea typeface="Calibri" panose="020F0502020204030204" pitchFamily="34" charset="0"/>
              </a:rPr>
              <a:t>Wesentliche Änderungen gibt es bei den Durchführungsbestimmungen</a:t>
            </a:r>
            <a:r>
              <a:rPr lang="de-DE" sz="1400" b="1" dirty="0">
                <a:latin typeface="Arial" panose="020B0604020202020204" pitchFamily="34" charset="0"/>
                <a:ea typeface="Calibri" panose="020F0502020204030204" pitchFamily="34" charset="0"/>
              </a:rPr>
              <a:t>, wobei die Bautätigkeit an das Landesgesetz Raum und Landschaft für die D1-Zonen sowie für die in der Karte des Baubestandes eingetragenen Gebäude angepasst worden ist. </a:t>
            </a:r>
          </a:p>
          <a:p>
            <a:r>
              <a:rPr lang="de-DE" sz="1400" dirty="0">
                <a:latin typeface="Arial" panose="020B0604020202020204" pitchFamily="34" charset="0"/>
                <a:ea typeface="Calibri" panose="020F0502020204030204" pitchFamily="34" charset="0"/>
              </a:rPr>
              <a:t>N.B.: </a:t>
            </a:r>
            <a:r>
              <a:rPr lang="de-DE" sz="1400" b="1" dirty="0">
                <a:latin typeface="Arial" panose="020B0604020202020204" pitchFamily="34" charset="0"/>
                <a:ea typeface="Calibri" panose="020F0502020204030204" pitchFamily="34" charset="0"/>
              </a:rPr>
              <a:t>Die fett gedruckten Teile in den Durchführungsbestimmungen entsprechen den gemeinsamen Formulierungen aller drei Gebiete. </a:t>
            </a:r>
            <a:r>
              <a:rPr lang="de-DE" sz="1400" dirty="0">
                <a:latin typeface="Arial" panose="020B0604020202020204" pitchFamily="34" charset="0"/>
                <a:ea typeface="Calibri" panose="020F0502020204030204" pitchFamily="34" charset="0"/>
              </a:rPr>
              <a:t>Die nicht fett gedruckten Teile sind Ergänzungen in der Zuständigkeit der Provinz Bozen.</a:t>
            </a:r>
          </a:p>
          <a:p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</a:rPr>
              <a:t>D1-Zonen</a:t>
            </a:r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</a:rPr>
              <a:t> (= von Menschenhand geprägte Zonen): wurden in Zusammenarbeit mit den Gemeinden auf deren Stellungnahmen hin angepasst. </a:t>
            </a:r>
          </a:p>
          <a:p>
            <a:endParaRPr lang="de-DE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</a:rPr>
              <a:t>Gebäude und landwirtschaftliche Betriebe außerhalb des Siedlungsgebietes: der „12 m Buffer“ wurde abgeschafft</a:t>
            </a:r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</a:rPr>
              <a:t>. Diese Gebäude liegen im Kartenmaterial jetzt in der C-Zone (= Übergangsgebiete). Die Unbedenklichkeitserklärung wird vom Nationalpark </a:t>
            </a:r>
            <a:r>
              <a:rPr lang="de-DE" sz="1200" dirty="0" err="1">
                <a:latin typeface="Arial" panose="020B0604020202020204" pitchFamily="34" charset="0"/>
                <a:ea typeface="Calibri" panose="020F0502020204030204" pitchFamily="34" charset="0"/>
              </a:rPr>
              <a:t>Stilfserjoch</a:t>
            </a:r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</a:rPr>
              <a:t> erteilt. </a:t>
            </a:r>
          </a:p>
          <a:p>
            <a:endParaRPr lang="de-DE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</a:rPr>
              <a:t>Schutzhütten in den A- und B-Zonen: keine prozentuelle Erweiterung </a:t>
            </a:r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</a:rPr>
              <a:t>mehr vorgesehen, sondern eine qualitative und quantitative Anpassung der Gebäude, ohne Erhöhung der Unterkunftskapazität. </a:t>
            </a:r>
          </a:p>
          <a:p>
            <a:endParaRPr lang="de-DE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</a:rPr>
              <a:t>Alm- und Weidewirtschaft</a:t>
            </a:r>
            <a:r>
              <a:rPr lang="de-DE" sz="1200" dirty="0">
                <a:latin typeface="Arial" panose="020B0604020202020204" pitchFamily="34" charset="0"/>
                <a:ea typeface="Calibri" panose="020F0502020204030204" pitchFamily="34" charset="0"/>
              </a:rPr>
              <a:t>: für ein funktionierendes, nachhaltiges Bewirtschaften ist eine Erhöhung von Baumasse im erforderlichen Ausmaß möglich. </a:t>
            </a:r>
          </a:p>
          <a:p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de-DE" sz="14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417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Provin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80019"/>
      </a:accent1>
      <a:accent2>
        <a:srgbClr val="C40218"/>
      </a:accent2>
      <a:accent3>
        <a:srgbClr val="A5A5A5"/>
      </a:accent3>
      <a:accent4>
        <a:srgbClr val="D5D5D5"/>
      </a:accent4>
      <a:accent5>
        <a:srgbClr val="797979"/>
      </a:accent5>
      <a:accent6>
        <a:srgbClr val="42424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9bac97-59ac-4b4a-a46b-0915938f060b" xsi:nil="true"/>
    <lcf76f155ced4ddcb4097134ff3c332f xmlns="815cc375-22db-4470-81e0-8bfc29943cb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DF9813C0E84DC4EAB45C231B43DC75A" ma:contentTypeVersion="18" ma:contentTypeDescription="Creare un nuovo documento." ma:contentTypeScope="" ma:versionID="a74feac40d00b73f2cf047824e0b87a4">
  <xsd:schema xmlns:xsd="http://www.w3.org/2001/XMLSchema" xmlns:xs="http://www.w3.org/2001/XMLSchema" xmlns:p="http://schemas.microsoft.com/office/2006/metadata/properties" xmlns:ns2="815cc375-22db-4470-81e0-8bfc29943cb1" xmlns:ns3="059bac97-59ac-4b4a-a46b-0915938f060b" targetNamespace="http://schemas.microsoft.com/office/2006/metadata/properties" ma:root="true" ma:fieldsID="7a9021343ff4ebdbfc8a60d7fc3540cc" ns2:_="" ns3:_="">
    <xsd:import namespace="815cc375-22db-4470-81e0-8bfc29943cb1"/>
    <xsd:import namespace="059bac97-59ac-4b4a-a46b-0915938f06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cc375-22db-4470-81e0-8bfc29943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Tag immagine" ma:readOnly="false" ma:fieldId="{5cf76f15-5ced-4ddc-b409-7134ff3c332f}" ma:taxonomyMulti="true" ma:sspId="e5e32e91-e282-4ae8-add1-730c2c706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bac97-59ac-4b4a-a46b-0915938f06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07ac4a1-0382-4395-be50-443850cd5aec}" ma:internalName="TaxCatchAll" ma:showField="CatchAllData" ma:web="059bac97-59ac-4b4a-a46b-0915938f06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94A369-8880-4D46-B4EE-CF2301BFA4E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59bac97-59ac-4b4a-a46b-0915938f060b"/>
    <ds:schemaRef ds:uri="http://purl.org/dc/terms/"/>
    <ds:schemaRef ds:uri="815cc375-22db-4470-81e0-8bfc29943cb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3711DB9-9E89-4947-B7A0-62E9420682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5cc375-22db-4470-81e0-8bfc29943cb1"/>
    <ds:schemaRef ds:uri="059bac97-59ac-4b4a-a46b-0915938f06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3A1618-2871-4C15-BBE1-EAE82B565F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2207</Words>
  <Application>Microsoft Office PowerPoint</Application>
  <PresentationFormat>Widescreen</PresentationFormat>
  <Paragraphs>206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Arial Narrow</vt:lpstr>
      <vt:lpstr>Calibri</vt:lpstr>
      <vt:lpstr>Wingdings</vt:lpstr>
      <vt:lpstr>Office</vt:lpstr>
      <vt:lpstr>Conferenza stampa  della Giunta Provinciale </vt:lpstr>
      <vt:lpstr>Nationalpark Stilfserjoch Einleitung des Verfahrens für die Genehmigung des Nationalparkplans und der Nationalparkordnung Stilfserjoch – erste Beschlussfassung </vt:lpstr>
      <vt:lpstr>Nationalpark Stilfserjoch</vt:lpstr>
      <vt:lpstr>Nationalpark Stilfserjoch</vt:lpstr>
      <vt:lpstr>Nationalpark Stilfserjoch</vt:lpstr>
      <vt:lpstr>Ziele des Parkplans</vt:lpstr>
      <vt:lpstr>Parkplan</vt:lpstr>
      <vt:lpstr>Unterschiede zum 1. Beschluss (2018)</vt:lpstr>
      <vt:lpstr>Unterschiede zum 1. Beschluss (2018)</vt:lpstr>
      <vt:lpstr>Zonierung des Parkplans</vt:lpstr>
      <vt:lpstr>Mobilitätskarte</vt:lpstr>
      <vt:lpstr>Karte der landschaftlichen Werte</vt:lpstr>
      <vt:lpstr>Unterschiede zum 1. Beschluss (2018)</vt:lpstr>
      <vt:lpstr>Parco Nazionale dello Stelvio Avvio del procedimento per l'approvazione del Piano e del Regolamento del  Parco Nazionale dello Stelvio - adozione </vt:lpstr>
      <vt:lpstr>Parco Nazionale dello Stelvio</vt:lpstr>
      <vt:lpstr>Parco Nazionale dello Stelvio</vt:lpstr>
      <vt:lpstr>Parco Nazionale dello Stelvio</vt:lpstr>
      <vt:lpstr>Obiettivi del Piano del Parco</vt:lpstr>
      <vt:lpstr>Piano del Parco</vt:lpstr>
      <vt:lpstr>Modifiche rispetto alla delibera 2018</vt:lpstr>
      <vt:lpstr>Presentazione standard di PowerPoint</vt:lpstr>
      <vt:lpstr>Zonizzazione del Parco</vt:lpstr>
      <vt:lpstr>Carta della mobilità</vt:lpstr>
      <vt:lpstr>Carta del paesaggio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stephanie.innerbichler@gmail.com</dc:creator>
  <cp:lastModifiedBy>Morandini, Marcella</cp:lastModifiedBy>
  <cp:revision>94</cp:revision>
  <cp:lastPrinted>2022-07-25T15:55:53Z</cp:lastPrinted>
  <dcterms:created xsi:type="dcterms:W3CDTF">2021-07-06T06:47:48Z</dcterms:created>
  <dcterms:modified xsi:type="dcterms:W3CDTF">2022-07-25T18:37:09Z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0x010100BDF9813C0E84DC4EAB45C231B43DC75A</vt:lpwstr>
  </property>
</Properties>
</file>