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9" r:id="rId3"/>
    <p:sldId id="270" r:id="rId4"/>
    <p:sldId id="271" r:id="rId5"/>
    <p:sldId id="272" r:id="rId6"/>
    <p:sldId id="274" r:id="rId7"/>
    <p:sldId id="27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69E1"/>
    <a:srgbClr val="15BA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79"/>
    <p:restoredTop sz="94658"/>
  </p:normalViewPr>
  <p:slideViewPr>
    <p:cSldViewPr snapToGrid="0">
      <p:cViewPr varScale="1">
        <p:scale>
          <a:sx n="116" d="100"/>
          <a:sy n="116" d="100"/>
        </p:scale>
        <p:origin x="496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186CF-F600-3A0E-286E-0D77E5EAE8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6B78C6-58B0-FF80-D23B-D2F57DCAB9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C33A43-CFF4-0E85-DCCA-9F8DAA334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21CFD-08DB-A841-BD40-CE190E463CB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89533B-BDCE-6806-3E53-009F94B3F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FBB001-4EB3-6F87-565F-B44EB4B0A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7820B-2A7C-4741-A0FA-BDC45230BE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1081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BF203-43F2-30D1-2BAF-9FE5F12E0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C50FE5-BBBB-29F2-B1B9-83FD050C33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6AC87A-2AEC-A7CD-F353-8D95A851D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21CFD-08DB-A841-BD40-CE190E463CB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08C2DB-DFDE-11E1-C7E7-ACD57A5EF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B0A72-1834-2D17-24E2-59CE21EE6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7820B-2A7C-4741-A0FA-BDC45230BE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4092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20224-55D1-BA9E-5D6D-638637D0C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1B98AD-8A78-DD9D-577B-2D98F7151D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E19EAE-D6BE-3CAE-1735-A0E3D8C03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21CFD-08DB-A841-BD40-CE190E463CB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4A8AA4-7CB3-6BAB-0E08-2112711B1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2A3014-C50F-3F1A-19A9-D4A13410D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7820B-2A7C-4741-A0FA-BDC45230BE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9499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1AE02-1451-5629-C010-822EAAA9F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6A3C54-34C5-F1C1-8257-43C66CB267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2B603C-0F11-3624-1672-855D25DE49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7EC431-6C80-9753-19D9-D34B58692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21CFD-08DB-A841-BD40-CE190E463CB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736901-2C20-D73E-19ED-DDFB26162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F7F5AB-BF6D-3BEB-925A-05392ECA7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7820B-2A7C-4741-A0FA-BDC45230BE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9009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71929-0C04-6FA7-E36F-9CE3290A9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0A1DE0-2FD2-56A6-6150-CF90510510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E5D05C-1448-6337-C9B4-4F3631BE7C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86CBF1-1A6F-BF69-A694-AB4AA6D909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9F2B89-07C4-019E-F3B4-2855C99E2F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108CCB1-D929-4F05-B432-091E6AAD4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21CFD-08DB-A841-BD40-CE190E463CB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67ECE6-219F-34C8-CC16-4A1628B66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64949C-63D9-681C-FCB0-0C08ED954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7820B-2A7C-4741-A0FA-BDC45230BE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6341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FA70C-043B-457E-8DAE-119433D95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77D88F-6C70-2F55-CEC5-1940FC915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21CFD-08DB-A841-BD40-CE190E463CB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697AE5-D161-0C4D-C822-FE19C766E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CAC001-AF30-EDD2-872F-748314EC2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7820B-2A7C-4741-A0FA-BDC45230BE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7604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19F86A-2A5D-F47F-1305-0C5982E12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21CFD-08DB-A841-BD40-CE190E463CB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B46678-8388-48BF-6094-848F319E4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30C75F-5539-9073-6573-3C01EB6E4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7820B-2A7C-4741-A0FA-BDC45230BE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9757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5693D-59F6-7C7E-4F0B-0D1452D36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7CC80-5372-1269-A808-EEF35CDA0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86CE00-58CA-EA98-9BCE-C8F9AB5C2D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E8F296-BD2A-15D0-7486-F36EEA288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21CFD-08DB-A841-BD40-CE190E463CB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55C917-1FFF-9717-30EB-2FF1C8221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2232A1-38A4-0662-64A4-9E81E1206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7820B-2A7C-4741-A0FA-BDC45230BE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5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EB7C8-38FD-1D15-27BC-CC961C5C3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4627AF-2EF5-3285-546C-29CE091E96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F4E4DD-286E-0BD5-EB8E-07C439FB7C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DC3499-C69D-1615-2D53-6842FFF8B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21CFD-08DB-A841-BD40-CE190E463CB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0AA098-8ED6-19BC-63CE-0A8D9CE12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147C60-137D-B46F-914E-576DF8828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7820B-2A7C-4741-A0FA-BDC45230BE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342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8478C-DDC3-783F-F779-A2BCF74AE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69B2A0-E648-239D-4E65-F75443365D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303F2F-4E16-5909-E3BE-63E1441FB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21CFD-08DB-A841-BD40-CE190E463CB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23E4F0-9D08-2592-7936-6BE87AEFA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B2E352-0626-4FCD-B2FB-84A36D121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7820B-2A7C-4741-A0FA-BDC45230BE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219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45E2CC6-5F54-5D9C-8290-A3AB11808D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546111-77A1-F937-F515-2E875D9EAF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5CED2F-A289-836B-B380-33910D47A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21CFD-08DB-A841-BD40-CE190E463CB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C2E64E-6B4A-9D02-D178-0DE2DB3D2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1F3A67-8BAA-4AEF-E2EF-FABF31F34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7820B-2A7C-4741-A0FA-BDC45230BE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6273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A2010C-80F6-8210-11F1-68B9EF09E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32C83-9A2E-2B82-ED20-B1C5FF67A1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3F2C21-F28C-C444-3D89-D93990AC30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921CFD-08DB-A841-BD40-CE190E463CBC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A20513-63D5-57D7-8B28-656CF25BD8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4413DD-7F6A-E9A1-305A-C22BEDC716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C7820B-2A7C-4741-A0FA-BDC45230BE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186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assets-eu-01.kc-usercontent.com/d66c6a48-e05a-01b8-e0ec-59ee93833239/e1b40b3c-11a8-4432-9242-ac545d94cc42/key%20characteristics%202025%2026%20Slide%2013.pd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ih.hockey/about-fih/official-documents/rules-of-hockey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hockeyhub.englandhockey.co.uk/umpiredevelopment" TargetMode="External"/><Relationship Id="rId4" Type="http://schemas.openxmlformats.org/officeDocument/2006/relationships/hyperlink" Target="https://www.englandhockey.co.uk/governance/rules-and-regulation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tx2">
              <a:lumMod val="10000"/>
              <a:lumOff val="9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256A50D7-97D1-9341-A276-03C33EC4E92B}"/>
              </a:ext>
            </a:extLst>
          </p:cNvPr>
          <p:cNvSpPr txBox="1">
            <a:spLocks/>
          </p:cNvSpPr>
          <p:nvPr/>
        </p:nvSpPr>
        <p:spPr>
          <a:xfrm>
            <a:off x="1611087" y="623455"/>
            <a:ext cx="9250877" cy="5569527"/>
          </a:xfrm>
          <a:prstGeom prst="rect">
            <a:avLst/>
          </a:prstGeom>
          <a:gradFill flip="none" rotWithShape="1">
            <a:gsLst>
              <a:gs pos="98000">
                <a:srgbClr val="4169E1"/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16200000" scaled="1"/>
            <a:tileRect/>
          </a:gradFill>
        </p:spPr>
        <p:txBody>
          <a:bodyPr vert="horz" wrap="square" lIns="0" tIns="60906" rIns="0" bIns="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600"/>
              </a:spcBef>
              <a:spcAft>
                <a:spcPts val="900"/>
              </a:spcAft>
            </a:pPr>
            <a:r>
              <a:rPr lang="en-GB" sz="5400" b="1" dirty="0">
                <a:solidFill>
                  <a:schemeClr val="bg1"/>
                </a:solidFill>
                <a:latin typeface="+mn-lt"/>
              </a:rPr>
              <a:t>North West AOC </a:t>
            </a:r>
          </a:p>
          <a:p>
            <a:pPr marL="12700">
              <a:lnSpc>
                <a:spcPct val="100000"/>
              </a:lnSpc>
              <a:spcBef>
                <a:spcPts val="600"/>
              </a:spcBef>
              <a:spcAft>
                <a:spcPts val="900"/>
              </a:spcAft>
            </a:pPr>
            <a:r>
              <a:rPr lang="en-GB" sz="5400" b="1" dirty="0">
                <a:solidFill>
                  <a:schemeClr val="bg1"/>
                </a:solidFill>
                <a:latin typeface="+mn-lt"/>
              </a:rPr>
              <a:t>Guidance </a:t>
            </a:r>
          </a:p>
          <a:p>
            <a:pPr marL="12700">
              <a:lnSpc>
                <a:spcPct val="100000"/>
              </a:lnSpc>
              <a:spcBef>
                <a:spcPts val="600"/>
              </a:spcBef>
              <a:spcAft>
                <a:spcPts val="900"/>
              </a:spcAft>
            </a:pPr>
            <a:r>
              <a:rPr lang="en-GB" sz="5400" b="1" dirty="0">
                <a:solidFill>
                  <a:schemeClr val="bg1"/>
                </a:solidFill>
                <a:latin typeface="+mn-lt"/>
              </a:rPr>
              <a:t>to Umpires &amp; Watchers</a:t>
            </a:r>
          </a:p>
          <a:p>
            <a:pPr marL="12700">
              <a:lnSpc>
                <a:spcPct val="100000"/>
              </a:lnSpc>
              <a:spcBef>
                <a:spcPts val="600"/>
              </a:spcBef>
              <a:spcAft>
                <a:spcPts val="900"/>
              </a:spcAft>
            </a:pPr>
            <a:r>
              <a:rPr lang="en-GB" sz="5400" b="1" spc="-215" dirty="0">
                <a:solidFill>
                  <a:schemeClr val="bg1"/>
                </a:solidFill>
                <a:latin typeface="+mn-lt"/>
              </a:rPr>
              <a:t>Assessment</a:t>
            </a:r>
            <a:r>
              <a:rPr lang="en-GB" sz="5400" b="1" spc="-229" dirty="0">
                <a:solidFill>
                  <a:schemeClr val="bg1"/>
                </a:solidFill>
                <a:latin typeface="+mn-lt"/>
              </a:rPr>
              <a:t> &amp;</a:t>
            </a:r>
            <a:r>
              <a:rPr lang="en-GB" sz="5400" b="1" spc="-235" dirty="0">
                <a:solidFill>
                  <a:schemeClr val="bg1"/>
                </a:solidFill>
                <a:latin typeface="+mn-lt"/>
              </a:rPr>
              <a:t> </a:t>
            </a:r>
            <a:r>
              <a:rPr lang="en-GB" sz="5400" b="1" spc="-245" dirty="0">
                <a:solidFill>
                  <a:schemeClr val="bg1"/>
                </a:solidFill>
                <a:latin typeface="+mn-lt"/>
              </a:rPr>
              <a:t>Coaching</a:t>
            </a:r>
            <a:r>
              <a:rPr lang="en-GB" sz="5400" b="1" dirty="0">
                <a:solidFill>
                  <a:schemeClr val="bg1"/>
                </a:solidFill>
                <a:latin typeface="+mn-lt"/>
              </a:rPr>
              <a:t> </a:t>
            </a:r>
          </a:p>
          <a:p>
            <a:pPr marL="12700">
              <a:lnSpc>
                <a:spcPct val="100000"/>
              </a:lnSpc>
              <a:spcBef>
                <a:spcPts val="600"/>
              </a:spcBef>
              <a:spcAft>
                <a:spcPts val="900"/>
              </a:spcAft>
            </a:pPr>
            <a:endParaRPr lang="en-GB" sz="54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" name="Picture 1" descr="A blue and white logo&#10;&#10;Description automatically generated">
            <a:extLst>
              <a:ext uri="{FF2B5EF4-FFF2-40B4-BE49-F238E27FC236}">
                <a16:creationId xmlns:a16="http://schemas.microsoft.com/office/drawing/2014/main" id="{1965702E-A232-FC0C-8CB5-E4151D8066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841" r="2447" b="28250"/>
          <a:stretch/>
        </p:blipFill>
        <p:spPr>
          <a:xfrm>
            <a:off x="0" y="0"/>
            <a:ext cx="1805915" cy="812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950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3EE37-E5BE-7097-4490-D409350D7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and white logo&#10;&#10;Description automatically generated">
            <a:extLst>
              <a:ext uri="{FF2B5EF4-FFF2-40B4-BE49-F238E27FC236}">
                <a16:creationId xmlns:a16="http://schemas.microsoft.com/office/drawing/2014/main" id="{51EA1D7C-F280-0FB4-E6F9-1203608A18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841" r="2447" b="28250"/>
          <a:stretch/>
        </p:blipFill>
        <p:spPr>
          <a:xfrm>
            <a:off x="0" y="0"/>
            <a:ext cx="1805915" cy="812856"/>
          </a:xfrm>
          <a:prstGeom prst="rect">
            <a:avLst/>
          </a:prstGeom>
        </p:spPr>
      </p:pic>
      <p:sp>
        <p:nvSpPr>
          <p:cNvPr id="3" name="object 3">
            <a:extLst>
              <a:ext uri="{FF2B5EF4-FFF2-40B4-BE49-F238E27FC236}">
                <a16:creationId xmlns:a16="http://schemas.microsoft.com/office/drawing/2014/main" id="{DDD8C51D-6556-14CE-7272-1817C5C6C70F}"/>
              </a:ext>
            </a:extLst>
          </p:cNvPr>
          <p:cNvSpPr txBox="1"/>
          <p:nvPr/>
        </p:nvSpPr>
        <p:spPr>
          <a:xfrm>
            <a:off x="314833" y="1275877"/>
            <a:ext cx="11193517" cy="239232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95"/>
              </a:spcBef>
              <a:buClr>
                <a:srgbClr val="4169E1"/>
              </a:buClr>
              <a:buFont typeface="Wingdings" pitchFamily="2" charset="2"/>
              <a:buChar char="Ø"/>
              <a:tabLst>
                <a:tab pos="240665" algn="l"/>
                <a:tab pos="241300" algn="l"/>
              </a:tabLst>
            </a:pPr>
            <a:r>
              <a:rPr spc="-70" dirty="0">
                <a:latin typeface="Arial"/>
                <a:cs typeface="Arial"/>
              </a:rPr>
              <a:t>This</a:t>
            </a:r>
            <a:r>
              <a:rPr spc="-95" dirty="0">
                <a:latin typeface="Arial"/>
                <a:cs typeface="Arial"/>
              </a:rPr>
              <a:t> </a:t>
            </a:r>
            <a:r>
              <a:rPr lang="en-GB" dirty="0">
                <a:latin typeface="Arial"/>
                <a:cs typeface="Arial"/>
              </a:rPr>
              <a:t>presentation</a:t>
            </a:r>
            <a:r>
              <a:rPr spc="-8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is</a:t>
            </a:r>
            <a:r>
              <a:rPr spc="-100" dirty="0">
                <a:latin typeface="Arial"/>
                <a:cs typeface="Arial"/>
              </a:rPr>
              <a:t> </a:t>
            </a:r>
            <a:r>
              <a:rPr spc="-50" dirty="0">
                <a:latin typeface="Arial"/>
                <a:cs typeface="Arial"/>
              </a:rPr>
              <a:t>a</a:t>
            </a:r>
            <a:r>
              <a:rPr spc="-110" dirty="0">
                <a:latin typeface="Arial"/>
                <a:cs typeface="Arial"/>
              </a:rPr>
              <a:t> </a:t>
            </a:r>
            <a:r>
              <a:rPr spc="-40" dirty="0">
                <a:latin typeface="Arial"/>
                <a:cs typeface="Arial"/>
              </a:rPr>
              <a:t>guide</a:t>
            </a:r>
            <a:r>
              <a:rPr spc="-7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of</a:t>
            </a:r>
            <a:r>
              <a:rPr spc="-7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what</a:t>
            </a:r>
            <a:r>
              <a:rPr spc="-10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to</a:t>
            </a:r>
            <a:r>
              <a:rPr spc="-90" dirty="0">
                <a:latin typeface="Arial"/>
                <a:cs typeface="Arial"/>
              </a:rPr>
              <a:t> </a:t>
            </a:r>
            <a:r>
              <a:rPr spc="-30" dirty="0">
                <a:latin typeface="Arial"/>
                <a:cs typeface="Arial"/>
              </a:rPr>
              <a:t>expect</a:t>
            </a:r>
            <a:r>
              <a:rPr spc="-105" dirty="0">
                <a:latin typeface="Arial"/>
                <a:cs typeface="Arial"/>
              </a:rPr>
              <a:t> </a:t>
            </a:r>
            <a:r>
              <a:rPr spc="-30" dirty="0">
                <a:latin typeface="Arial"/>
                <a:cs typeface="Arial"/>
              </a:rPr>
              <a:t>and</a:t>
            </a:r>
            <a:r>
              <a:rPr spc="-9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what</a:t>
            </a:r>
            <a:r>
              <a:rPr spc="-10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is</a:t>
            </a:r>
            <a:r>
              <a:rPr spc="-9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to</a:t>
            </a:r>
            <a:r>
              <a:rPr spc="-90" dirty="0">
                <a:latin typeface="Arial"/>
                <a:cs typeface="Arial"/>
              </a:rPr>
              <a:t> </a:t>
            </a:r>
            <a:r>
              <a:rPr spc="-35" dirty="0">
                <a:latin typeface="Arial"/>
                <a:cs typeface="Arial"/>
              </a:rPr>
              <a:t>be</a:t>
            </a:r>
            <a:r>
              <a:rPr spc="-105" dirty="0">
                <a:latin typeface="Arial"/>
                <a:cs typeface="Arial"/>
              </a:rPr>
              <a:t> </a:t>
            </a:r>
            <a:r>
              <a:rPr spc="-30" dirty="0">
                <a:latin typeface="Arial"/>
                <a:cs typeface="Arial"/>
              </a:rPr>
              <a:t>provided</a:t>
            </a:r>
            <a:r>
              <a:rPr spc="-70" dirty="0">
                <a:latin typeface="Arial"/>
                <a:cs typeface="Arial"/>
              </a:rPr>
              <a:t> </a:t>
            </a:r>
            <a:r>
              <a:rPr spc="-45" dirty="0">
                <a:latin typeface="Arial"/>
                <a:cs typeface="Arial"/>
              </a:rPr>
              <a:t>by</a:t>
            </a:r>
            <a:r>
              <a:rPr spc="-105" dirty="0">
                <a:latin typeface="Arial"/>
                <a:cs typeface="Arial"/>
              </a:rPr>
              <a:t> </a:t>
            </a:r>
            <a:r>
              <a:rPr spc="-25" dirty="0">
                <a:latin typeface="Arial"/>
                <a:cs typeface="Arial"/>
              </a:rPr>
              <a:t>each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25" dirty="0">
                <a:latin typeface="Arial"/>
                <a:cs typeface="Arial"/>
              </a:rPr>
              <a:t>party</a:t>
            </a:r>
            <a:r>
              <a:rPr spc="-9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for</a:t>
            </a:r>
            <a:r>
              <a:rPr spc="-80" dirty="0">
                <a:latin typeface="Arial"/>
                <a:cs typeface="Arial"/>
              </a:rPr>
              <a:t> </a:t>
            </a:r>
            <a:r>
              <a:rPr spc="-30" dirty="0">
                <a:latin typeface="Arial"/>
                <a:cs typeface="Arial"/>
              </a:rPr>
              <a:t>Assessment</a:t>
            </a:r>
            <a:r>
              <a:rPr spc="-120" dirty="0">
                <a:latin typeface="Arial"/>
                <a:cs typeface="Arial"/>
              </a:rPr>
              <a:t> </a:t>
            </a:r>
            <a:r>
              <a:rPr spc="-25" dirty="0">
                <a:latin typeface="Arial"/>
                <a:cs typeface="Arial"/>
              </a:rPr>
              <a:t>and</a:t>
            </a:r>
            <a:r>
              <a:rPr spc="-8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Coaching</a:t>
            </a:r>
            <a:r>
              <a:rPr lang="en-GB" spc="-10" dirty="0">
                <a:latin typeface="Arial"/>
                <a:cs typeface="Arial"/>
              </a:rPr>
              <a:t>, based on the Key Characteristics of High Performing Umpires.</a:t>
            </a:r>
            <a:endParaRPr dirty="0">
              <a:latin typeface="Arial"/>
              <a:cs typeface="Arial"/>
            </a:endParaRPr>
          </a:p>
          <a:p>
            <a:pPr marL="755015" lvl="1" indent="-285750">
              <a:lnSpc>
                <a:spcPct val="100000"/>
              </a:lnSpc>
              <a:spcBef>
                <a:spcPts val="1440"/>
              </a:spcBef>
              <a:buClr>
                <a:srgbClr val="4169E1"/>
              </a:buClr>
              <a:buFont typeface="Wingdings" pitchFamily="2" charset="2"/>
              <a:buChar char="Ø"/>
              <a:tabLst>
                <a:tab pos="697865" algn="l"/>
                <a:tab pos="698500" algn="l"/>
              </a:tabLst>
            </a:pPr>
            <a:r>
              <a:rPr spc="-80" dirty="0">
                <a:latin typeface="Arial"/>
                <a:cs typeface="Arial"/>
              </a:rPr>
              <a:t>An</a:t>
            </a:r>
            <a:r>
              <a:rPr spc="-85" dirty="0">
                <a:latin typeface="Arial"/>
                <a:cs typeface="Arial"/>
              </a:rPr>
              <a:t> </a:t>
            </a:r>
            <a:r>
              <a:rPr b="1" spc="-55" dirty="0">
                <a:solidFill>
                  <a:srgbClr val="4169E1"/>
                </a:solidFill>
                <a:latin typeface="Arial"/>
                <a:cs typeface="Arial"/>
              </a:rPr>
              <a:t>Assessment</a:t>
            </a:r>
            <a:r>
              <a:rPr b="1" spc="-65" dirty="0">
                <a:solidFill>
                  <a:srgbClr val="4169E1"/>
                </a:solidFill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is</a:t>
            </a:r>
            <a:r>
              <a:rPr spc="-9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the</a:t>
            </a:r>
            <a:r>
              <a:rPr spc="-9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act</a:t>
            </a:r>
            <a:r>
              <a:rPr spc="-9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of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0" dirty="0">
                <a:latin typeface="Arial"/>
                <a:cs typeface="Arial"/>
              </a:rPr>
              <a:t>making</a:t>
            </a:r>
            <a:r>
              <a:rPr spc="-75" dirty="0">
                <a:latin typeface="Arial"/>
                <a:cs typeface="Arial"/>
              </a:rPr>
              <a:t> </a:t>
            </a:r>
            <a:r>
              <a:rPr spc="-20" dirty="0">
                <a:latin typeface="Arial"/>
                <a:cs typeface="Arial"/>
              </a:rPr>
              <a:t>judgement</a:t>
            </a:r>
            <a:r>
              <a:rPr spc="-6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about</a:t>
            </a:r>
            <a:r>
              <a:rPr spc="-75" dirty="0">
                <a:latin typeface="Arial"/>
                <a:cs typeface="Arial"/>
              </a:rPr>
              <a:t> </a:t>
            </a:r>
            <a:r>
              <a:rPr spc="-35" dirty="0">
                <a:latin typeface="Arial"/>
                <a:cs typeface="Arial"/>
              </a:rPr>
              <a:t>somebody,</a:t>
            </a:r>
            <a:r>
              <a:rPr spc="-50" dirty="0">
                <a:latin typeface="Arial"/>
                <a:cs typeface="Arial"/>
              </a:rPr>
              <a:t> </a:t>
            </a:r>
            <a:r>
              <a:rPr spc="-25" dirty="0">
                <a:latin typeface="Arial"/>
                <a:cs typeface="Arial"/>
              </a:rPr>
              <a:t>and</a:t>
            </a:r>
            <a:r>
              <a:rPr spc="-75" dirty="0">
                <a:latin typeface="Arial"/>
                <a:cs typeface="Arial"/>
              </a:rPr>
              <a:t> </a:t>
            </a:r>
            <a:r>
              <a:rPr spc="-30" dirty="0">
                <a:latin typeface="Arial"/>
                <a:cs typeface="Arial"/>
              </a:rPr>
              <a:t>issuing</a:t>
            </a:r>
            <a:r>
              <a:rPr spc="-75" dirty="0">
                <a:latin typeface="Arial"/>
                <a:cs typeface="Arial"/>
              </a:rPr>
              <a:t> </a:t>
            </a:r>
            <a:r>
              <a:rPr spc="-50" dirty="0">
                <a:latin typeface="Arial"/>
                <a:cs typeface="Arial"/>
              </a:rPr>
              <a:t>a</a:t>
            </a:r>
            <a:r>
              <a:rPr spc="-9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grade</a:t>
            </a:r>
            <a:endParaRPr dirty="0">
              <a:latin typeface="Arial"/>
              <a:cs typeface="Arial"/>
            </a:endParaRPr>
          </a:p>
          <a:p>
            <a:pPr marL="755015" lvl="1" indent="-285750">
              <a:lnSpc>
                <a:spcPct val="100000"/>
              </a:lnSpc>
              <a:spcBef>
                <a:spcPts val="1440"/>
              </a:spcBef>
              <a:buClr>
                <a:srgbClr val="4169E1"/>
              </a:buClr>
              <a:buFont typeface="Wingdings" pitchFamily="2" charset="2"/>
              <a:buChar char="Ø"/>
              <a:tabLst>
                <a:tab pos="697865" algn="l"/>
                <a:tab pos="698500" algn="l"/>
              </a:tabLst>
            </a:pPr>
            <a:r>
              <a:rPr spc="-135" dirty="0">
                <a:latin typeface="Arial"/>
                <a:cs typeface="Arial"/>
              </a:rPr>
              <a:t>A</a:t>
            </a:r>
            <a:r>
              <a:rPr spc="-10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basic</a:t>
            </a:r>
            <a:r>
              <a:rPr spc="-100" dirty="0">
                <a:latin typeface="Arial"/>
                <a:cs typeface="Arial"/>
              </a:rPr>
              <a:t> </a:t>
            </a:r>
            <a:r>
              <a:rPr lang="en-GB" spc="-20" dirty="0">
                <a:latin typeface="Arial"/>
                <a:cs typeface="Arial"/>
              </a:rPr>
              <a:t>marking</a:t>
            </a:r>
            <a:r>
              <a:rPr spc="-65" dirty="0">
                <a:latin typeface="Arial"/>
                <a:cs typeface="Arial"/>
              </a:rPr>
              <a:t> </a:t>
            </a:r>
            <a:r>
              <a:rPr spc="-35" dirty="0">
                <a:latin typeface="Arial"/>
                <a:cs typeface="Arial"/>
              </a:rPr>
              <a:t>system</a:t>
            </a:r>
            <a:r>
              <a:rPr spc="-9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is</a:t>
            </a:r>
            <a:r>
              <a:rPr spc="-9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in</a:t>
            </a:r>
            <a:r>
              <a:rPr spc="-9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place</a:t>
            </a:r>
            <a:r>
              <a:rPr spc="-114" dirty="0">
                <a:latin typeface="Arial"/>
                <a:cs typeface="Arial"/>
              </a:rPr>
              <a:t> </a:t>
            </a:r>
            <a:r>
              <a:rPr spc="-25" dirty="0">
                <a:latin typeface="Arial"/>
                <a:cs typeface="Arial"/>
              </a:rPr>
              <a:t>and</a:t>
            </a:r>
            <a:r>
              <a:rPr spc="-80" dirty="0">
                <a:latin typeface="Arial"/>
                <a:cs typeface="Arial"/>
              </a:rPr>
              <a:t> </a:t>
            </a:r>
            <a:r>
              <a:rPr spc="-30" dirty="0">
                <a:latin typeface="Arial"/>
                <a:cs typeface="Arial"/>
              </a:rPr>
              <a:t>each</a:t>
            </a:r>
            <a:r>
              <a:rPr spc="-100" dirty="0">
                <a:latin typeface="Arial"/>
                <a:cs typeface="Arial"/>
              </a:rPr>
              <a:t> </a:t>
            </a:r>
            <a:r>
              <a:rPr spc="-20" dirty="0">
                <a:latin typeface="Arial"/>
                <a:cs typeface="Arial"/>
              </a:rPr>
              <a:t>member</a:t>
            </a:r>
            <a:r>
              <a:rPr spc="-7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of</a:t>
            </a:r>
            <a:r>
              <a:rPr spc="-90" dirty="0">
                <a:latin typeface="Arial"/>
                <a:cs typeface="Arial"/>
              </a:rPr>
              <a:t> </a:t>
            </a:r>
            <a:r>
              <a:rPr spc="-50" dirty="0">
                <a:latin typeface="Arial"/>
                <a:cs typeface="Arial"/>
              </a:rPr>
              <a:t>a</a:t>
            </a:r>
            <a:r>
              <a:rPr spc="-100" dirty="0">
                <a:latin typeface="Arial"/>
                <a:cs typeface="Arial"/>
              </a:rPr>
              <a:t> </a:t>
            </a:r>
            <a:r>
              <a:rPr spc="-20" dirty="0">
                <a:latin typeface="Arial"/>
                <a:cs typeface="Arial"/>
              </a:rPr>
              <a:t>panel</a:t>
            </a:r>
            <a:r>
              <a:rPr spc="-9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is</a:t>
            </a:r>
            <a:r>
              <a:rPr spc="-100" dirty="0">
                <a:latin typeface="Arial"/>
                <a:cs typeface="Arial"/>
              </a:rPr>
              <a:t> </a:t>
            </a:r>
            <a:r>
              <a:rPr spc="-35" dirty="0">
                <a:latin typeface="Arial"/>
                <a:cs typeface="Arial"/>
              </a:rPr>
              <a:t>assessed</a:t>
            </a:r>
            <a:r>
              <a:rPr spc="-114" dirty="0">
                <a:latin typeface="Arial"/>
                <a:cs typeface="Arial"/>
              </a:rPr>
              <a:t> </a:t>
            </a:r>
            <a:r>
              <a:rPr spc="-35" dirty="0">
                <a:latin typeface="Arial"/>
                <a:cs typeface="Arial"/>
              </a:rPr>
              <a:t>against</a:t>
            </a:r>
            <a:r>
              <a:rPr spc="-9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the</a:t>
            </a:r>
            <a:r>
              <a:rPr spc="-90" dirty="0">
                <a:latin typeface="Arial"/>
                <a:cs typeface="Arial"/>
              </a:rPr>
              <a:t> </a:t>
            </a:r>
            <a:r>
              <a:rPr spc="-25" dirty="0">
                <a:latin typeface="Arial"/>
                <a:cs typeface="Arial"/>
              </a:rPr>
              <a:t>required</a:t>
            </a:r>
            <a:r>
              <a:rPr spc="-6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standard</a:t>
            </a:r>
            <a:endParaRPr dirty="0">
              <a:latin typeface="Arial"/>
              <a:cs typeface="Arial"/>
            </a:endParaRPr>
          </a:p>
          <a:p>
            <a:pPr marL="1211580" lvl="2" indent="-285750">
              <a:lnSpc>
                <a:spcPct val="100000"/>
              </a:lnSpc>
              <a:spcBef>
                <a:spcPts val="1425"/>
              </a:spcBef>
              <a:buClr>
                <a:srgbClr val="4169E1"/>
              </a:buClr>
              <a:buFont typeface="Wingdings" pitchFamily="2" charset="2"/>
              <a:buChar char="Ø"/>
              <a:tabLst>
                <a:tab pos="1155065" algn="l"/>
                <a:tab pos="1155700" algn="l"/>
              </a:tabLst>
            </a:pPr>
            <a:r>
              <a:rPr lang="en-GB" spc="-50" dirty="0">
                <a:latin typeface="Arial"/>
                <a:cs typeface="Arial"/>
              </a:rPr>
              <a:t>The </a:t>
            </a:r>
            <a:r>
              <a:rPr spc="-75" dirty="0">
                <a:latin typeface="Arial"/>
                <a:cs typeface="Arial"/>
              </a:rPr>
              <a:t> </a:t>
            </a:r>
            <a:r>
              <a:rPr spc="-45" dirty="0">
                <a:latin typeface="Arial"/>
                <a:cs typeface="Arial"/>
              </a:rPr>
              <a:t>view</a:t>
            </a:r>
            <a:r>
              <a:rPr spc="-9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of</a:t>
            </a:r>
            <a:r>
              <a:rPr spc="-70" dirty="0">
                <a:latin typeface="Arial"/>
                <a:cs typeface="Arial"/>
              </a:rPr>
              <a:t> </a:t>
            </a:r>
            <a:r>
              <a:rPr spc="-35" dirty="0">
                <a:latin typeface="Arial"/>
                <a:cs typeface="Arial"/>
              </a:rPr>
              <a:t>an</a:t>
            </a:r>
            <a:r>
              <a:rPr spc="-80" dirty="0">
                <a:latin typeface="Arial"/>
                <a:cs typeface="Arial"/>
              </a:rPr>
              <a:t> </a:t>
            </a:r>
            <a:r>
              <a:rPr spc="-45" dirty="0">
                <a:latin typeface="Arial"/>
                <a:cs typeface="Arial"/>
              </a:rPr>
              <a:t>Assessor</a:t>
            </a:r>
            <a:r>
              <a:rPr spc="-95" dirty="0">
                <a:latin typeface="Arial"/>
                <a:cs typeface="Arial"/>
              </a:rPr>
              <a:t> </a:t>
            </a:r>
            <a:r>
              <a:rPr spc="-25" dirty="0">
                <a:latin typeface="Arial"/>
                <a:cs typeface="Arial"/>
              </a:rPr>
              <a:t>on</a:t>
            </a:r>
            <a:r>
              <a:rPr spc="-6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the</a:t>
            </a:r>
            <a:r>
              <a:rPr spc="-90" dirty="0">
                <a:latin typeface="Arial"/>
                <a:cs typeface="Arial"/>
              </a:rPr>
              <a:t> </a:t>
            </a:r>
            <a:r>
              <a:rPr spc="-25" dirty="0">
                <a:latin typeface="Arial"/>
                <a:cs typeface="Arial"/>
              </a:rPr>
              <a:t>day</a:t>
            </a:r>
            <a:endParaRPr dirty="0">
              <a:latin typeface="Arial"/>
              <a:cs typeface="Arial"/>
            </a:endParaRPr>
          </a:p>
          <a:p>
            <a:pPr marL="1211580" lvl="2" indent="-285750">
              <a:lnSpc>
                <a:spcPct val="100000"/>
              </a:lnSpc>
              <a:spcBef>
                <a:spcPts val="1445"/>
              </a:spcBef>
              <a:buClr>
                <a:srgbClr val="4169E1"/>
              </a:buClr>
              <a:buFont typeface="Wingdings" pitchFamily="2" charset="2"/>
              <a:buChar char="Ø"/>
              <a:tabLst>
                <a:tab pos="1155065" algn="l"/>
                <a:tab pos="1155700" algn="l"/>
              </a:tabLst>
            </a:pPr>
            <a:r>
              <a:rPr spc="-40" dirty="0">
                <a:latin typeface="Arial"/>
                <a:cs typeface="Arial"/>
              </a:rPr>
              <a:t>Aiming</a:t>
            </a:r>
            <a:r>
              <a:rPr spc="-5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for</a:t>
            </a:r>
            <a:r>
              <a:rPr spc="-6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consistency</a:t>
            </a:r>
            <a:r>
              <a:rPr spc="-7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of</a:t>
            </a:r>
            <a:r>
              <a:rPr spc="-80" dirty="0">
                <a:latin typeface="Arial"/>
                <a:cs typeface="Arial"/>
              </a:rPr>
              <a:t> </a:t>
            </a:r>
            <a:r>
              <a:rPr spc="-60" dirty="0">
                <a:latin typeface="Arial"/>
                <a:cs typeface="Arial"/>
              </a:rPr>
              <a:t>grading</a:t>
            </a:r>
            <a:r>
              <a:rPr spc="-30" dirty="0">
                <a:latin typeface="Arial"/>
                <a:cs typeface="Arial"/>
              </a:rPr>
              <a:t> </a:t>
            </a:r>
            <a:r>
              <a:rPr spc="-45" dirty="0">
                <a:latin typeface="Arial"/>
                <a:cs typeface="Arial"/>
              </a:rPr>
              <a:t>by</a:t>
            </a:r>
            <a:r>
              <a:rPr spc="-9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all</a:t>
            </a:r>
            <a:r>
              <a:rPr spc="-114" dirty="0">
                <a:latin typeface="Arial"/>
                <a:cs typeface="Arial"/>
              </a:rPr>
              <a:t> </a:t>
            </a:r>
            <a:r>
              <a:rPr spc="-45" dirty="0">
                <a:latin typeface="Arial"/>
                <a:cs typeface="Arial"/>
              </a:rPr>
              <a:t>Assessors</a:t>
            </a:r>
            <a:r>
              <a:rPr spc="-8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to</a:t>
            </a:r>
            <a:r>
              <a:rPr spc="-80" dirty="0">
                <a:latin typeface="Arial"/>
                <a:cs typeface="Arial"/>
              </a:rPr>
              <a:t> </a:t>
            </a:r>
            <a:r>
              <a:rPr spc="-85" dirty="0">
                <a:latin typeface="Arial"/>
                <a:cs typeface="Arial"/>
              </a:rPr>
              <a:t>gauge</a:t>
            </a:r>
            <a:r>
              <a:rPr spc="-65" dirty="0">
                <a:latin typeface="Arial"/>
                <a:cs typeface="Arial"/>
              </a:rPr>
              <a:t> </a:t>
            </a:r>
            <a:r>
              <a:rPr spc="-35" dirty="0">
                <a:latin typeface="Arial"/>
                <a:cs typeface="Arial"/>
              </a:rPr>
              <a:t>overall</a:t>
            </a:r>
            <a:r>
              <a:rPr spc="-8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ability</a:t>
            </a:r>
            <a:r>
              <a:rPr spc="-8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of</a:t>
            </a:r>
            <a:r>
              <a:rPr spc="-80" dirty="0">
                <a:latin typeface="Arial"/>
                <a:cs typeface="Arial"/>
              </a:rPr>
              <a:t> </a:t>
            </a:r>
            <a:r>
              <a:rPr spc="-35" dirty="0">
                <a:latin typeface="Arial"/>
                <a:cs typeface="Arial"/>
              </a:rPr>
              <a:t>an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umpire.</a:t>
            </a:r>
            <a:endParaRPr dirty="0">
              <a:latin typeface="Arial"/>
              <a:cs typeface="Arial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E5D359A-85C5-F5C4-9DD2-095AB95071F7}"/>
              </a:ext>
            </a:extLst>
          </p:cNvPr>
          <p:cNvSpPr txBox="1"/>
          <p:nvPr/>
        </p:nvSpPr>
        <p:spPr>
          <a:xfrm>
            <a:off x="217511" y="4382836"/>
            <a:ext cx="11388160" cy="147925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7815" indent="-285750">
              <a:lnSpc>
                <a:spcPct val="100000"/>
              </a:lnSpc>
              <a:spcBef>
                <a:spcPts val="95"/>
              </a:spcBef>
              <a:buClr>
                <a:srgbClr val="4169E1"/>
              </a:buClr>
              <a:buFont typeface="Wingdings" pitchFamily="2" charset="2"/>
              <a:buChar char="Ø"/>
              <a:tabLst>
                <a:tab pos="240665" algn="l"/>
                <a:tab pos="241300" algn="l"/>
              </a:tabLst>
            </a:pPr>
            <a:r>
              <a:rPr spc="-135" dirty="0">
                <a:latin typeface="Arial"/>
                <a:cs typeface="Arial"/>
              </a:rPr>
              <a:t>A</a:t>
            </a:r>
            <a:r>
              <a:rPr spc="-110" dirty="0">
                <a:latin typeface="Arial"/>
                <a:cs typeface="Arial"/>
              </a:rPr>
              <a:t> </a:t>
            </a:r>
            <a:r>
              <a:rPr b="1" spc="-60" dirty="0">
                <a:solidFill>
                  <a:srgbClr val="4169E1"/>
                </a:solidFill>
                <a:latin typeface="Arial"/>
                <a:cs typeface="Arial"/>
              </a:rPr>
              <a:t>Coaching</a:t>
            </a:r>
            <a:r>
              <a:rPr b="1" spc="-10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is</a:t>
            </a:r>
            <a:r>
              <a:rPr spc="-10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for</a:t>
            </a:r>
            <a:r>
              <a:rPr spc="-65" dirty="0">
                <a:latin typeface="Arial"/>
                <a:cs typeface="Arial"/>
              </a:rPr>
              <a:t> </a:t>
            </a:r>
            <a:r>
              <a:rPr spc="-30" dirty="0">
                <a:latin typeface="Arial"/>
                <a:cs typeface="Arial"/>
              </a:rPr>
              <a:t>improving</a:t>
            </a:r>
            <a:r>
              <a:rPr spc="-45" dirty="0">
                <a:latin typeface="Arial"/>
                <a:cs typeface="Arial"/>
              </a:rPr>
              <a:t> </a:t>
            </a:r>
            <a:r>
              <a:rPr spc="-20" dirty="0">
                <a:latin typeface="Arial"/>
                <a:cs typeface="Arial"/>
              </a:rPr>
              <a:t>performance</a:t>
            </a:r>
            <a:r>
              <a:rPr spc="-50" dirty="0">
                <a:latin typeface="Arial"/>
                <a:cs typeface="Arial"/>
              </a:rPr>
              <a:t> </a:t>
            </a:r>
            <a:r>
              <a:rPr spc="-25" dirty="0">
                <a:latin typeface="Arial"/>
                <a:cs typeface="Arial"/>
              </a:rPr>
              <a:t>and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5" dirty="0">
                <a:latin typeface="Arial"/>
                <a:cs typeface="Arial"/>
              </a:rPr>
              <a:t>developing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5" dirty="0">
                <a:latin typeface="Arial"/>
                <a:cs typeface="Arial"/>
              </a:rPr>
              <a:t>an</a:t>
            </a:r>
            <a:r>
              <a:rPr spc="-9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individual</a:t>
            </a:r>
            <a:endParaRPr dirty="0">
              <a:latin typeface="Arial"/>
              <a:cs typeface="Arial"/>
            </a:endParaRPr>
          </a:p>
          <a:p>
            <a:pPr marL="754380" lvl="1" indent="-285750">
              <a:lnSpc>
                <a:spcPct val="100000"/>
              </a:lnSpc>
              <a:spcBef>
                <a:spcPts val="1425"/>
              </a:spcBef>
              <a:buClr>
                <a:srgbClr val="4169E1"/>
              </a:buClr>
              <a:buFont typeface="Wingdings" pitchFamily="2" charset="2"/>
              <a:buChar char="Ø"/>
              <a:tabLst>
                <a:tab pos="697865" algn="l"/>
                <a:tab pos="698500" algn="l"/>
              </a:tabLst>
            </a:pPr>
            <a:r>
              <a:rPr spc="-35" dirty="0">
                <a:latin typeface="Arial"/>
                <a:cs typeface="Arial"/>
              </a:rPr>
              <a:t>Supporting</a:t>
            </a:r>
            <a:r>
              <a:rPr spc="-50" dirty="0">
                <a:latin typeface="Arial"/>
                <a:cs typeface="Arial"/>
              </a:rPr>
              <a:t> </a:t>
            </a:r>
            <a:r>
              <a:rPr spc="-30" dirty="0">
                <a:latin typeface="Arial"/>
                <a:cs typeface="Arial"/>
              </a:rPr>
              <a:t>and</a:t>
            </a:r>
            <a:r>
              <a:rPr spc="-75" dirty="0">
                <a:latin typeface="Arial"/>
                <a:cs typeface="Arial"/>
              </a:rPr>
              <a:t> </a:t>
            </a:r>
            <a:r>
              <a:rPr spc="-40" dirty="0">
                <a:latin typeface="Arial"/>
                <a:cs typeface="Arial"/>
              </a:rPr>
              <a:t>advising</a:t>
            </a:r>
            <a:r>
              <a:rPr spc="-70" dirty="0">
                <a:latin typeface="Arial"/>
                <a:cs typeface="Arial"/>
              </a:rPr>
              <a:t> </a:t>
            </a:r>
            <a:r>
              <a:rPr spc="-20" dirty="0">
                <a:latin typeface="Arial"/>
                <a:cs typeface="Arial"/>
              </a:rPr>
              <a:t>on</a:t>
            </a:r>
            <a:r>
              <a:rPr spc="-7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the</a:t>
            </a:r>
            <a:r>
              <a:rPr spc="-80" dirty="0">
                <a:latin typeface="Arial"/>
                <a:cs typeface="Arial"/>
              </a:rPr>
              <a:t> </a:t>
            </a:r>
            <a:r>
              <a:rPr spc="-20" dirty="0">
                <a:latin typeface="Arial"/>
                <a:cs typeface="Arial"/>
              </a:rPr>
              <a:t>development</a:t>
            </a:r>
            <a:r>
              <a:rPr spc="-80" dirty="0">
                <a:latin typeface="Arial"/>
                <a:cs typeface="Arial"/>
              </a:rPr>
              <a:t> </a:t>
            </a:r>
            <a:r>
              <a:rPr spc="-30" dirty="0">
                <a:latin typeface="Arial"/>
                <a:cs typeface="Arial"/>
              </a:rPr>
              <a:t>and</a:t>
            </a:r>
            <a:r>
              <a:rPr spc="-75" dirty="0">
                <a:latin typeface="Arial"/>
                <a:cs typeface="Arial"/>
              </a:rPr>
              <a:t> </a:t>
            </a:r>
            <a:r>
              <a:rPr spc="-20" dirty="0">
                <a:latin typeface="Arial"/>
                <a:cs typeface="Arial"/>
              </a:rPr>
              <a:t>maintenance</a:t>
            </a:r>
            <a:r>
              <a:rPr spc="-6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of</a:t>
            </a:r>
            <a:r>
              <a:rPr spc="-8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skills</a:t>
            </a:r>
            <a:r>
              <a:rPr spc="-70" dirty="0">
                <a:latin typeface="Arial"/>
                <a:cs typeface="Arial"/>
              </a:rPr>
              <a:t> </a:t>
            </a:r>
            <a:r>
              <a:rPr spc="-170" dirty="0">
                <a:latin typeface="Arial"/>
                <a:cs typeface="Arial"/>
              </a:rPr>
              <a:t>–</a:t>
            </a:r>
            <a:r>
              <a:rPr spc="-80" dirty="0">
                <a:latin typeface="Arial"/>
                <a:cs typeface="Arial"/>
              </a:rPr>
              <a:t> </a:t>
            </a:r>
            <a:r>
              <a:rPr spc="-25" dirty="0">
                <a:latin typeface="Arial"/>
                <a:cs typeface="Arial"/>
              </a:rPr>
              <a:t>highlighted</a:t>
            </a:r>
            <a:r>
              <a:rPr spc="-35" dirty="0">
                <a:latin typeface="Arial"/>
                <a:cs typeface="Arial"/>
              </a:rPr>
              <a:t> </a:t>
            </a:r>
            <a:r>
              <a:rPr spc="-45" dirty="0">
                <a:latin typeface="Arial"/>
                <a:cs typeface="Arial"/>
              </a:rPr>
              <a:t>by</a:t>
            </a:r>
            <a:r>
              <a:rPr spc="-9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the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umpire</a:t>
            </a:r>
            <a:r>
              <a:rPr spc="-55" dirty="0">
                <a:latin typeface="Arial"/>
                <a:cs typeface="Arial"/>
              </a:rPr>
              <a:t> </a:t>
            </a:r>
            <a:r>
              <a:rPr spc="-25" dirty="0">
                <a:latin typeface="Arial"/>
                <a:cs typeface="Arial"/>
              </a:rPr>
              <a:t>pre-</a:t>
            </a:r>
            <a:r>
              <a:rPr spc="-10" dirty="0">
                <a:latin typeface="Arial"/>
                <a:cs typeface="Arial"/>
              </a:rPr>
              <a:t>match</a:t>
            </a:r>
            <a:endParaRPr dirty="0">
              <a:latin typeface="Arial"/>
              <a:cs typeface="Arial"/>
            </a:endParaRPr>
          </a:p>
          <a:p>
            <a:pPr marL="754380" lvl="1" indent="-285750">
              <a:lnSpc>
                <a:spcPct val="100000"/>
              </a:lnSpc>
              <a:spcBef>
                <a:spcPts val="1445"/>
              </a:spcBef>
              <a:buClr>
                <a:srgbClr val="4169E1"/>
              </a:buClr>
              <a:buFont typeface="Wingdings" pitchFamily="2" charset="2"/>
              <a:buChar char="Ø"/>
              <a:tabLst>
                <a:tab pos="697865" algn="l"/>
                <a:tab pos="698500" algn="l"/>
              </a:tabLst>
            </a:pPr>
            <a:r>
              <a:rPr spc="-50" dirty="0">
                <a:latin typeface="Arial"/>
                <a:cs typeface="Arial"/>
              </a:rPr>
              <a:t>Enabling</a:t>
            </a:r>
            <a:r>
              <a:rPr spc="-75" dirty="0">
                <a:latin typeface="Arial"/>
                <a:cs typeface="Arial"/>
              </a:rPr>
              <a:t> </a:t>
            </a:r>
            <a:r>
              <a:rPr spc="-35" dirty="0">
                <a:latin typeface="Arial"/>
                <a:cs typeface="Arial"/>
              </a:rPr>
              <a:t>advice</a:t>
            </a:r>
            <a:r>
              <a:rPr spc="-9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from</a:t>
            </a:r>
            <a:r>
              <a:rPr spc="-6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different</a:t>
            </a:r>
            <a:r>
              <a:rPr spc="-4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coaches</a:t>
            </a:r>
            <a:r>
              <a:rPr spc="-9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to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5" dirty="0">
                <a:latin typeface="Arial"/>
                <a:cs typeface="Arial"/>
              </a:rPr>
              <a:t>be</a:t>
            </a:r>
            <a:r>
              <a:rPr spc="-95" dirty="0">
                <a:latin typeface="Arial"/>
                <a:cs typeface="Arial"/>
              </a:rPr>
              <a:t> </a:t>
            </a:r>
            <a:r>
              <a:rPr spc="-25" dirty="0">
                <a:latin typeface="Arial"/>
                <a:cs typeface="Arial"/>
              </a:rPr>
              <a:t>added</a:t>
            </a:r>
            <a:r>
              <a:rPr spc="-10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to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5" dirty="0">
                <a:latin typeface="Arial"/>
                <a:cs typeface="Arial"/>
              </a:rPr>
              <a:t>an</a:t>
            </a:r>
            <a:r>
              <a:rPr spc="-80" dirty="0">
                <a:latin typeface="Arial"/>
                <a:cs typeface="Arial"/>
              </a:rPr>
              <a:t> </a:t>
            </a:r>
            <a:r>
              <a:rPr spc="-25" dirty="0">
                <a:latin typeface="Arial"/>
                <a:cs typeface="Arial"/>
              </a:rPr>
              <a:t>umpire’s</a:t>
            </a:r>
            <a:r>
              <a:rPr spc="-14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‘toolbox’.</a:t>
            </a:r>
            <a:endParaRPr dirty="0">
              <a:latin typeface="Arial"/>
              <a:cs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784174-C83D-BBA5-1AD5-F68D526792F1}"/>
              </a:ext>
            </a:extLst>
          </p:cNvPr>
          <p:cNvSpPr/>
          <p:nvPr/>
        </p:nvSpPr>
        <p:spPr>
          <a:xfrm>
            <a:off x="245164" y="995913"/>
            <a:ext cx="11527500" cy="96907"/>
          </a:xfrm>
          <a:prstGeom prst="rect">
            <a:avLst/>
          </a:prstGeom>
          <a:solidFill>
            <a:srgbClr val="4169E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514843-FD96-170A-D7FC-8487897830DD}"/>
              </a:ext>
            </a:extLst>
          </p:cNvPr>
          <p:cNvSpPr txBox="1"/>
          <p:nvPr/>
        </p:nvSpPr>
        <p:spPr>
          <a:xfrm>
            <a:off x="2120869" y="212476"/>
            <a:ext cx="991636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400" b="1" dirty="0">
                <a:solidFill>
                  <a:srgbClr val="4169E1"/>
                </a:solidFill>
              </a:rPr>
              <a:t>Assessment and Coaching – Setting Expectations</a:t>
            </a:r>
          </a:p>
        </p:txBody>
      </p:sp>
    </p:spTree>
    <p:extLst>
      <p:ext uri="{BB962C8B-B14F-4D97-AF65-F5344CB8AC3E}">
        <p14:creationId xmlns:p14="http://schemas.microsoft.com/office/powerpoint/2010/main" val="2069912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D67F12-279B-B9A0-66CE-952BC5352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and white logo&#10;&#10;Description automatically generated">
            <a:extLst>
              <a:ext uri="{FF2B5EF4-FFF2-40B4-BE49-F238E27FC236}">
                <a16:creationId xmlns:a16="http://schemas.microsoft.com/office/drawing/2014/main" id="{121C29E9-353B-6381-6EBD-E37FC77296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841" r="2447" b="28250"/>
          <a:stretch/>
        </p:blipFill>
        <p:spPr>
          <a:xfrm>
            <a:off x="0" y="0"/>
            <a:ext cx="1805915" cy="812856"/>
          </a:xfrm>
          <a:prstGeom prst="rect">
            <a:avLst/>
          </a:prstGeom>
        </p:spPr>
      </p:pic>
      <p:sp>
        <p:nvSpPr>
          <p:cNvPr id="3" name="object 6">
            <a:extLst>
              <a:ext uri="{FF2B5EF4-FFF2-40B4-BE49-F238E27FC236}">
                <a16:creationId xmlns:a16="http://schemas.microsoft.com/office/drawing/2014/main" id="{760F28F8-40CE-CB6B-2026-55C88DD7463E}"/>
              </a:ext>
            </a:extLst>
          </p:cNvPr>
          <p:cNvSpPr txBox="1"/>
          <p:nvPr/>
        </p:nvSpPr>
        <p:spPr>
          <a:xfrm>
            <a:off x="490329" y="1244357"/>
            <a:ext cx="11527500" cy="5139868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4169E1"/>
              </a:buClr>
              <a:buFont typeface="Wingdings" pitchFamily="2" charset="2"/>
              <a:buChar char="Ø"/>
              <a:tabLst>
                <a:tab pos="240665" algn="l"/>
                <a:tab pos="241300" algn="l"/>
              </a:tabLst>
            </a:pPr>
            <a:r>
              <a:rPr dirty="0">
                <a:latin typeface="Arial"/>
                <a:cs typeface="Arial"/>
              </a:rPr>
              <a:t>Contact</a:t>
            </a:r>
            <a:r>
              <a:rPr spc="-6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the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coach</a:t>
            </a:r>
            <a:r>
              <a:rPr spc="-7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in</a:t>
            </a:r>
            <a:r>
              <a:rPr spc="-70" dirty="0">
                <a:latin typeface="Arial"/>
                <a:cs typeface="Arial"/>
              </a:rPr>
              <a:t> </a:t>
            </a:r>
            <a:r>
              <a:rPr spc="-50" dirty="0">
                <a:latin typeface="Arial"/>
                <a:cs typeface="Arial"/>
              </a:rPr>
              <a:t>good</a:t>
            </a:r>
            <a:r>
              <a:rPr spc="-6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time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25" dirty="0">
                <a:latin typeface="Arial"/>
                <a:cs typeface="Arial"/>
              </a:rPr>
              <a:t>during</a:t>
            </a:r>
            <a:r>
              <a:rPr spc="-5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the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45" dirty="0">
                <a:latin typeface="Arial"/>
                <a:cs typeface="Arial"/>
              </a:rPr>
              <a:t>week</a:t>
            </a:r>
            <a:r>
              <a:rPr spc="-10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prior</a:t>
            </a:r>
            <a:r>
              <a:rPr spc="-5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to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the</a:t>
            </a:r>
            <a:r>
              <a:rPr spc="-9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match</a:t>
            </a:r>
            <a:r>
              <a:rPr spc="-13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-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25" dirty="0">
                <a:latin typeface="Arial"/>
                <a:cs typeface="Arial"/>
              </a:rPr>
              <a:t>phone</a:t>
            </a:r>
            <a:r>
              <a:rPr spc="-5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call</a:t>
            </a:r>
            <a:r>
              <a:rPr spc="-110" dirty="0">
                <a:latin typeface="Arial"/>
                <a:cs typeface="Arial"/>
              </a:rPr>
              <a:t> </a:t>
            </a:r>
            <a:r>
              <a:rPr spc="-35" dirty="0">
                <a:latin typeface="Arial"/>
                <a:cs typeface="Arial"/>
              </a:rPr>
              <a:t>preferably</a:t>
            </a:r>
            <a:r>
              <a:rPr spc="-70" dirty="0">
                <a:latin typeface="Arial"/>
                <a:cs typeface="Arial"/>
              </a:rPr>
              <a:t> </a:t>
            </a:r>
            <a:r>
              <a:rPr spc="-35" dirty="0">
                <a:latin typeface="Arial"/>
                <a:cs typeface="Arial"/>
              </a:rPr>
              <a:t>(or</a:t>
            </a:r>
            <a:r>
              <a:rPr spc="-8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email)</a:t>
            </a:r>
            <a:endParaRPr dirty="0">
              <a:latin typeface="Arial"/>
              <a:cs typeface="Arial"/>
            </a:endParaRPr>
          </a:p>
          <a:p>
            <a:pPr marL="755015" lvl="1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4169E1"/>
              </a:buClr>
              <a:buFont typeface="Wingdings" pitchFamily="2" charset="2"/>
              <a:buChar char="Ø"/>
              <a:tabLst>
                <a:tab pos="698500" algn="l"/>
                <a:tab pos="699135" algn="l"/>
              </a:tabLst>
            </a:pPr>
            <a:r>
              <a:rPr dirty="0">
                <a:latin typeface="Arial"/>
                <a:cs typeface="Arial"/>
              </a:rPr>
              <a:t>Confirm</a:t>
            </a:r>
            <a:r>
              <a:rPr spc="-4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match</a:t>
            </a:r>
            <a:r>
              <a:rPr spc="-90" dirty="0">
                <a:latin typeface="Arial"/>
                <a:cs typeface="Arial"/>
              </a:rPr>
              <a:t> </a:t>
            </a:r>
            <a:r>
              <a:rPr spc="-50" dirty="0">
                <a:latin typeface="Arial"/>
                <a:cs typeface="Arial"/>
              </a:rPr>
              <a:t>day</a:t>
            </a:r>
            <a:r>
              <a:rPr spc="-9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details</a:t>
            </a:r>
            <a:r>
              <a:rPr spc="-105" dirty="0">
                <a:latin typeface="Arial"/>
                <a:cs typeface="Arial"/>
              </a:rPr>
              <a:t> </a:t>
            </a:r>
            <a:r>
              <a:rPr spc="-25" dirty="0">
                <a:latin typeface="Arial"/>
                <a:cs typeface="Arial"/>
              </a:rPr>
              <a:t>and</a:t>
            </a:r>
            <a:r>
              <a:rPr spc="-8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availability</a:t>
            </a:r>
            <a:r>
              <a:rPr spc="-10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for</a:t>
            </a:r>
            <a:r>
              <a:rPr spc="-7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post-</a:t>
            </a:r>
            <a:r>
              <a:rPr dirty="0">
                <a:latin typeface="Arial"/>
                <a:cs typeface="Arial"/>
              </a:rPr>
              <a:t>match</a:t>
            </a:r>
            <a:r>
              <a:rPr spc="-60" dirty="0">
                <a:latin typeface="Arial"/>
                <a:cs typeface="Arial"/>
              </a:rPr>
              <a:t> </a:t>
            </a:r>
            <a:r>
              <a:rPr spc="-40" dirty="0">
                <a:latin typeface="Arial"/>
                <a:cs typeface="Arial"/>
              </a:rPr>
              <a:t>review</a:t>
            </a:r>
            <a:r>
              <a:rPr lang="en-GB" spc="-80" dirty="0">
                <a:latin typeface="Arial"/>
                <a:cs typeface="Arial"/>
              </a:rPr>
              <a:t>.</a:t>
            </a:r>
          </a:p>
          <a:p>
            <a:pPr marL="755015" lvl="1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4169E1"/>
              </a:buClr>
              <a:buFont typeface="Wingdings" pitchFamily="2" charset="2"/>
              <a:buChar char="Ø"/>
              <a:tabLst>
                <a:tab pos="698500" algn="l"/>
                <a:tab pos="699135" algn="l"/>
              </a:tabLst>
            </a:pPr>
            <a:r>
              <a:rPr spc="-10" dirty="0">
                <a:latin typeface="Arial"/>
                <a:cs typeface="Arial"/>
              </a:rPr>
              <a:t>Indicate</a:t>
            </a:r>
            <a:r>
              <a:rPr spc="-11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what</a:t>
            </a:r>
            <a:r>
              <a:rPr spc="-105" dirty="0">
                <a:latin typeface="Arial"/>
                <a:cs typeface="Arial"/>
              </a:rPr>
              <a:t> </a:t>
            </a:r>
            <a:r>
              <a:rPr spc="-40" dirty="0">
                <a:latin typeface="Arial"/>
                <a:cs typeface="Arial"/>
              </a:rPr>
              <a:t>you</a:t>
            </a:r>
            <a:r>
              <a:rPr spc="-7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want</a:t>
            </a:r>
            <a:r>
              <a:rPr spc="-10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the</a:t>
            </a:r>
            <a:r>
              <a:rPr spc="-10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coach</a:t>
            </a:r>
            <a:r>
              <a:rPr spc="-8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to</a:t>
            </a:r>
            <a:r>
              <a:rPr spc="-10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look</a:t>
            </a:r>
            <a:r>
              <a:rPr spc="-90" dirty="0">
                <a:latin typeface="Arial"/>
                <a:cs typeface="Arial"/>
              </a:rPr>
              <a:t> </a:t>
            </a:r>
            <a:r>
              <a:rPr spc="-25" dirty="0">
                <a:latin typeface="Arial"/>
                <a:cs typeface="Arial"/>
              </a:rPr>
              <a:t>at.</a:t>
            </a:r>
            <a:endParaRPr dirty="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4169E1"/>
              </a:buClr>
              <a:buFont typeface="Wingdings" pitchFamily="2" charset="2"/>
              <a:buChar char="Ø"/>
              <a:tabLst>
                <a:tab pos="240665" algn="l"/>
                <a:tab pos="241300" algn="l"/>
              </a:tabLst>
            </a:pPr>
            <a:r>
              <a:rPr spc="-85" dirty="0">
                <a:latin typeface="Arial"/>
                <a:cs typeface="Arial"/>
              </a:rPr>
              <a:t>Be</a:t>
            </a:r>
            <a:r>
              <a:rPr spc="-9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self-analytical</a:t>
            </a:r>
            <a:r>
              <a:rPr spc="-8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of</a:t>
            </a:r>
            <a:r>
              <a:rPr spc="-6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strengths/skills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30" dirty="0">
                <a:latin typeface="Arial"/>
                <a:cs typeface="Arial"/>
              </a:rPr>
              <a:t>and</a:t>
            </a:r>
            <a:r>
              <a:rPr spc="-7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identify</a:t>
            </a:r>
            <a:r>
              <a:rPr spc="-70" dirty="0">
                <a:latin typeface="Arial"/>
                <a:cs typeface="Arial"/>
              </a:rPr>
              <a:t> </a:t>
            </a:r>
            <a:r>
              <a:rPr spc="-50" dirty="0">
                <a:latin typeface="Arial"/>
                <a:cs typeface="Arial"/>
              </a:rPr>
              <a:t>areas</a:t>
            </a:r>
            <a:r>
              <a:rPr spc="-7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for</a:t>
            </a:r>
            <a:r>
              <a:rPr spc="-5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improvement(s)</a:t>
            </a:r>
            <a:endParaRPr dirty="0">
              <a:latin typeface="Arial"/>
              <a:cs typeface="Arial"/>
            </a:endParaRPr>
          </a:p>
          <a:p>
            <a:pPr marL="755015" lvl="1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4169E1"/>
              </a:buClr>
              <a:buFont typeface="Wingdings" pitchFamily="2" charset="2"/>
              <a:buChar char="Ø"/>
              <a:tabLst>
                <a:tab pos="698500" algn="l"/>
                <a:tab pos="699135" algn="l"/>
              </a:tabLst>
            </a:pPr>
            <a:r>
              <a:rPr spc="-45" dirty="0">
                <a:latin typeface="Arial"/>
                <a:cs typeface="Arial"/>
              </a:rPr>
              <a:t>Plan</a:t>
            </a:r>
            <a:r>
              <a:rPr spc="-10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for</a:t>
            </a:r>
            <a:r>
              <a:rPr spc="-6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the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20" dirty="0">
                <a:latin typeface="Arial"/>
                <a:cs typeface="Arial"/>
              </a:rPr>
              <a:t>coaching</a:t>
            </a:r>
            <a:r>
              <a:rPr spc="-70" dirty="0">
                <a:latin typeface="Arial"/>
                <a:cs typeface="Arial"/>
              </a:rPr>
              <a:t> </a:t>
            </a:r>
            <a:endParaRPr lang="en-GB" spc="-70" dirty="0">
              <a:latin typeface="Arial"/>
              <a:cs typeface="Arial"/>
            </a:endParaRPr>
          </a:p>
          <a:p>
            <a:pPr marL="755015" lvl="1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4169E1"/>
              </a:buClr>
              <a:buFont typeface="Wingdings" pitchFamily="2" charset="2"/>
              <a:buChar char="Ø"/>
              <a:tabLst>
                <a:tab pos="698500" algn="l"/>
                <a:tab pos="699135" algn="l"/>
              </a:tabLst>
            </a:pPr>
            <a:r>
              <a:rPr spc="-85" dirty="0">
                <a:latin typeface="Arial"/>
                <a:cs typeface="Arial"/>
              </a:rPr>
              <a:t>Be</a:t>
            </a:r>
            <a:r>
              <a:rPr spc="-100" dirty="0">
                <a:latin typeface="Arial"/>
                <a:cs typeface="Arial"/>
              </a:rPr>
              <a:t> </a:t>
            </a:r>
            <a:r>
              <a:rPr spc="-20" dirty="0">
                <a:latin typeface="Arial"/>
                <a:cs typeface="Arial"/>
              </a:rPr>
              <a:t>available</a:t>
            </a:r>
            <a:r>
              <a:rPr spc="-114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for</a:t>
            </a:r>
            <a:r>
              <a:rPr spc="-6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the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55" dirty="0">
                <a:latin typeface="Arial"/>
                <a:cs typeface="Arial"/>
              </a:rPr>
              <a:t>Post-</a:t>
            </a:r>
            <a:r>
              <a:rPr spc="-20" dirty="0">
                <a:latin typeface="Arial"/>
                <a:cs typeface="Arial"/>
              </a:rPr>
              <a:t>Match</a:t>
            </a:r>
            <a:r>
              <a:rPr spc="-6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Review</a:t>
            </a:r>
            <a:endParaRPr dirty="0">
              <a:latin typeface="Arial"/>
              <a:cs typeface="Arial"/>
            </a:endParaRPr>
          </a:p>
          <a:p>
            <a:pPr marL="285750" marR="2027555" lvl="1" indent="-285750" algn="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4169E1"/>
              </a:buClr>
              <a:buFont typeface="Wingdings" pitchFamily="2" charset="2"/>
              <a:buChar char="Ø"/>
              <a:tabLst>
                <a:tab pos="227965" algn="l"/>
                <a:tab pos="229235" algn="l"/>
              </a:tabLst>
            </a:pPr>
            <a:r>
              <a:rPr spc="-20" dirty="0">
                <a:latin typeface="Arial"/>
                <a:cs typeface="Arial"/>
              </a:rPr>
              <a:t>Discuss</a:t>
            </a:r>
            <a:r>
              <a:rPr spc="-8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the</a:t>
            </a:r>
            <a:r>
              <a:rPr spc="-9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match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25" dirty="0">
                <a:latin typeface="Arial"/>
                <a:cs typeface="Arial"/>
              </a:rPr>
              <a:t>and</a:t>
            </a:r>
            <a:r>
              <a:rPr spc="-80" dirty="0">
                <a:latin typeface="Arial"/>
                <a:cs typeface="Arial"/>
              </a:rPr>
              <a:t> </a:t>
            </a:r>
            <a:r>
              <a:rPr spc="-20" dirty="0">
                <a:latin typeface="Arial"/>
                <a:cs typeface="Arial"/>
              </a:rPr>
              <a:t>performance</a:t>
            </a:r>
            <a:r>
              <a:rPr spc="-40" dirty="0">
                <a:latin typeface="Arial"/>
                <a:cs typeface="Arial"/>
              </a:rPr>
              <a:t> </a:t>
            </a:r>
            <a:r>
              <a:rPr spc="-25" dirty="0">
                <a:latin typeface="Arial"/>
                <a:cs typeface="Arial"/>
              </a:rPr>
              <a:t>openly</a:t>
            </a:r>
            <a:r>
              <a:rPr spc="-7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with</a:t>
            </a:r>
            <a:r>
              <a:rPr spc="-8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coach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25" dirty="0">
                <a:latin typeface="Arial"/>
                <a:cs typeface="Arial"/>
              </a:rPr>
              <a:t>and</a:t>
            </a:r>
            <a:r>
              <a:rPr spc="-7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colleague.</a:t>
            </a:r>
            <a:endParaRPr lang="en-GB" dirty="0">
              <a:latin typeface="Arial"/>
              <a:cs typeface="Arial"/>
            </a:endParaRPr>
          </a:p>
          <a:p>
            <a:pPr marL="285750" marR="2027555" lvl="1" indent="-285750" algn="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4169E1"/>
              </a:buClr>
              <a:buFont typeface="Wingdings" pitchFamily="2" charset="2"/>
              <a:buChar char="Ø"/>
              <a:tabLst>
                <a:tab pos="227965" algn="l"/>
                <a:tab pos="229235" algn="l"/>
              </a:tabLst>
            </a:pPr>
            <a:r>
              <a:rPr spc="-10" dirty="0">
                <a:latin typeface="Arial"/>
                <a:cs typeface="Arial"/>
              </a:rPr>
              <a:t>Identify</a:t>
            </a:r>
            <a:r>
              <a:rPr spc="-8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what</a:t>
            </a:r>
            <a:r>
              <a:rPr spc="-9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went</a:t>
            </a:r>
            <a:r>
              <a:rPr spc="-8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well</a:t>
            </a:r>
            <a:r>
              <a:rPr spc="-110" dirty="0">
                <a:latin typeface="Arial"/>
                <a:cs typeface="Arial"/>
              </a:rPr>
              <a:t> </a:t>
            </a:r>
            <a:r>
              <a:rPr spc="-25" dirty="0">
                <a:latin typeface="Arial"/>
                <a:cs typeface="Arial"/>
              </a:rPr>
              <a:t>and</a:t>
            </a:r>
            <a:r>
              <a:rPr spc="-7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what</a:t>
            </a:r>
            <a:r>
              <a:rPr spc="-9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could</a:t>
            </a:r>
            <a:r>
              <a:rPr spc="-75" dirty="0">
                <a:latin typeface="Arial"/>
                <a:cs typeface="Arial"/>
              </a:rPr>
              <a:t> </a:t>
            </a:r>
            <a:r>
              <a:rPr spc="-65" dirty="0">
                <a:latin typeface="Arial"/>
                <a:cs typeface="Arial"/>
              </a:rPr>
              <a:t>have</a:t>
            </a:r>
            <a:r>
              <a:rPr spc="-80" dirty="0">
                <a:latin typeface="Arial"/>
                <a:cs typeface="Arial"/>
              </a:rPr>
              <a:t> </a:t>
            </a:r>
            <a:r>
              <a:rPr spc="-40" dirty="0">
                <a:latin typeface="Arial"/>
                <a:cs typeface="Arial"/>
              </a:rPr>
              <a:t>been</a:t>
            </a:r>
            <a:r>
              <a:rPr spc="-95" dirty="0">
                <a:latin typeface="Arial"/>
                <a:cs typeface="Arial"/>
              </a:rPr>
              <a:t> </a:t>
            </a:r>
            <a:r>
              <a:rPr spc="-25" dirty="0">
                <a:latin typeface="Arial"/>
                <a:cs typeface="Arial"/>
              </a:rPr>
              <a:t>better,</a:t>
            </a:r>
            <a:r>
              <a:rPr spc="-80" dirty="0">
                <a:latin typeface="Arial"/>
                <a:cs typeface="Arial"/>
              </a:rPr>
              <a:t> </a:t>
            </a:r>
            <a:r>
              <a:rPr spc="-25" dirty="0">
                <a:latin typeface="Arial"/>
                <a:cs typeface="Arial"/>
              </a:rPr>
              <a:t>and</a:t>
            </a:r>
            <a:r>
              <a:rPr spc="-75" dirty="0">
                <a:latin typeface="Arial"/>
                <a:cs typeface="Arial"/>
              </a:rPr>
              <a:t> </a:t>
            </a:r>
            <a:r>
              <a:rPr spc="-25" dirty="0">
                <a:latin typeface="Arial"/>
                <a:cs typeface="Arial"/>
              </a:rPr>
              <a:t>how</a:t>
            </a:r>
            <a:endParaRPr dirty="0">
              <a:latin typeface="Arial"/>
              <a:cs typeface="Arial"/>
            </a:endParaRPr>
          </a:p>
          <a:p>
            <a:pPr marL="755015" lvl="1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4169E1"/>
              </a:buClr>
              <a:buFont typeface="Wingdings" pitchFamily="2" charset="2"/>
              <a:buChar char="Ø"/>
              <a:tabLst>
                <a:tab pos="698500" algn="l"/>
                <a:tab pos="699135" algn="l"/>
              </a:tabLst>
            </a:pPr>
            <a:r>
              <a:rPr spc="-30" dirty="0">
                <a:latin typeface="Arial"/>
                <a:cs typeface="Arial"/>
              </a:rPr>
              <a:t>Close</a:t>
            </a:r>
            <a:r>
              <a:rPr spc="-10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with</a:t>
            </a:r>
            <a:r>
              <a:rPr spc="-95" dirty="0">
                <a:latin typeface="Arial"/>
                <a:cs typeface="Arial"/>
              </a:rPr>
              <a:t> </a:t>
            </a:r>
            <a:r>
              <a:rPr spc="-50" dirty="0">
                <a:latin typeface="Arial"/>
                <a:cs typeface="Arial"/>
              </a:rPr>
              <a:t>a</a:t>
            </a:r>
            <a:r>
              <a:rPr spc="-95" dirty="0">
                <a:latin typeface="Arial"/>
                <a:cs typeface="Arial"/>
              </a:rPr>
              <a:t> </a:t>
            </a:r>
            <a:r>
              <a:rPr spc="-45" dirty="0">
                <a:latin typeface="Arial"/>
                <a:cs typeface="Arial"/>
              </a:rPr>
              <a:t>good</a:t>
            </a:r>
            <a:r>
              <a:rPr spc="-55" dirty="0">
                <a:latin typeface="Arial"/>
                <a:cs typeface="Arial"/>
              </a:rPr>
              <a:t> </a:t>
            </a:r>
            <a:r>
              <a:rPr spc="-25" dirty="0">
                <a:latin typeface="Arial"/>
                <a:cs typeface="Arial"/>
              </a:rPr>
              <a:t>understanding</a:t>
            </a:r>
            <a:r>
              <a:rPr spc="-4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of</a:t>
            </a:r>
            <a:r>
              <a:rPr spc="-7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what</a:t>
            </a:r>
            <a:r>
              <a:rPr spc="-100" dirty="0">
                <a:latin typeface="Arial"/>
                <a:cs typeface="Arial"/>
              </a:rPr>
              <a:t> </a:t>
            </a:r>
            <a:r>
              <a:rPr spc="-45" dirty="0">
                <a:latin typeface="Arial"/>
                <a:cs typeface="Arial"/>
              </a:rPr>
              <a:t>you</a:t>
            </a:r>
            <a:r>
              <a:rPr spc="-75" dirty="0">
                <a:latin typeface="Arial"/>
                <a:cs typeface="Arial"/>
              </a:rPr>
              <a:t> </a:t>
            </a:r>
            <a:r>
              <a:rPr spc="-50" dirty="0">
                <a:latin typeface="Arial"/>
                <a:cs typeface="Arial"/>
              </a:rPr>
              <a:t>are</a:t>
            </a:r>
            <a:r>
              <a:rPr spc="-90" dirty="0">
                <a:latin typeface="Arial"/>
                <a:cs typeface="Arial"/>
              </a:rPr>
              <a:t> </a:t>
            </a:r>
            <a:r>
              <a:rPr spc="-55" dirty="0">
                <a:latin typeface="Arial"/>
                <a:cs typeface="Arial"/>
              </a:rPr>
              <a:t>going</a:t>
            </a:r>
            <a:r>
              <a:rPr spc="-6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to</a:t>
            </a:r>
            <a:r>
              <a:rPr spc="-9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do</a:t>
            </a:r>
            <a:r>
              <a:rPr spc="-8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in</a:t>
            </a:r>
            <a:r>
              <a:rPr spc="-7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the</a:t>
            </a:r>
            <a:r>
              <a:rPr spc="-9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future.</a:t>
            </a:r>
            <a:endParaRPr dirty="0">
              <a:latin typeface="Arial"/>
              <a:cs typeface="Arial"/>
            </a:endParaRPr>
          </a:p>
          <a:p>
            <a:pPr marL="1212215" lvl="2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4169E1"/>
              </a:buClr>
              <a:buFont typeface="Wingdings" pitchFamily="2" charset="2"/>
              <a:buChar char="Ø"/>
              <a:tabLst>
                <a:tab pos="1155700" algn="l"/>
                <a:tab pos="1156335" algn="l"/>
              </a:tabLst>
            </a:pPr>
            <a:r>
              <a:rPr dirty="0">
                <a:latin typeface="Arial"/>
                <a:cs typeface="Arial"/>
              </a:rPr>
              <a:t>Initiate</a:t>
            </a:r>
            <a:r>
              <a:rPr spc="-9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further</a:t>
            </a:r>
            <a:r>
              <a:rPr spc="-5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discussion</a:t>
            </a:r>
            <a:r>
              <a:rPr spc="-7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with</a:t>
            </a:r>
            <a:r>
              <a:rPr spc="-8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coach</a:t>
            </a:r>
            <a:r>
              <a:rPr spc="-7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if</a:t>
            </a:r>
            <a:r>
              <a:rPr spc="-80" dirty="0">
                <a:latin typeface="Arial"/>
                <a:cs typeface="Arial"/>
              </a:rPr>
              <a:t> </a:t>
            </a:r>
            <a:r>
              <a:rPr spc="-20" dirty="0">
                <a:latin typeface="Arial"/>
                <a:cs typeface="Arial"/>
              </a:rPr>
              <a:t>required,</a:t>
            </a:r>
            <a:r>
              <a:rPr spc="-4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post</a:t>
            </a:r>
            <a:r>
              <a:rPr spc="-9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match</a:t>
            </a:r>
            <a:r>
              <a:rPr spc="-80" dirty="0">
                <a:latin typeface="Arial"/>
                <a:cs typeface="Arial"/>
              </a:rPr>
              <a:t> </a:t>
            </a:r>
            <a:r>
              <a:rPr spc="-20" dirty="0">
                <a:latin typeface="Arial"/>
                <a:cs typeface="Arial"/>
              </a:rPr>
              <a:t>day.</a:t>
            </a:r>
            <a:endParaRPr dirty="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4169E1"/>
              </a:buClr>
              <a:buFont typeface="Wingdings" pitchFamily="2" charset="2"/>
              <a:buChar char="Ø"/>
              <a:tabLst>
                <a:tab pos="240665" algn="l"/>
                <a:tab pos="241300" algn="l"/>
              </a:tabLst>
            </a:pPr>
            <a:r>
              <a:rPr spc="-50" dirty="0">
                <a:latin typeface="Arial"/>
                <a:cs typeface="Arial"/>
              </a:rPr>
              <a:t>Work</a:t>
            </a:r>
            <a:r>
              <a:rPr spc="-5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continually</a:t>
            </a:r>
            <a:r>
              <a:rPr spc="-3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to</a:t>
            </a:r>
            <a:r>
              <a:rPr spc="-6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improve.</a:t>
            </a:r>
            <a:endParaRPr dirty="0">
              <a:latin typeface="Arial"/>
              <a:cs typeface="Arial"/>
            </a:endParaRPr>
          </a:p>
          <a:p>
            <a:pPr marL="298450" marR="830580" indent="-285750">
              <a:lnSpc>
                <a:spcPct val="141900"/>
              </a:lnSpc>
              <a:spcBef>
                <a:spcPts val="600"/>
              </a:spcBef>
              <a:spcAft>
                <a:spcPts val="600"/>
              </a:spcAft>
              <a:buClr>
                <a:srgbClr val="4169E1"/>
              </a:buClr>
              <a:buFont typeface="Wingdings" pitchFamily="2" charset="2"/>
              <a:buChar char="Ø"/>
              <a:tabLst>
                <a:tab pos="240665" algn="l"/>
                <a:tab pos="241300" algn="l"/>
              </a:tabLst>
            </a:pPr>
            <a:r>
              <a:rPr spc="-45" dirty="0">
                <a:latin typeface="Arial"/>
                <a:cs typeface="Arial"/>
              </a:rPr>
              <a:t>Feedback</a:t>
            </a:r>
            <a:r>
              <a:rPr spc="-105" dirty="0">
                <a:latin typeface="Arial"/>
                <a:cs typeface="Arial"/>
              </a:rPr>
              <a:t> </a:t>
            </a:r>
            <a:r>
              <a:rPr spc="-20" dirty="0">
                <a:latin typeface="Arial"/>
                <a:cs typeface="Arial"/>
              </a:rPr>
              <a:t>on</a:t>
            </a:r>
            <a:r>
              <a:rPr spc="-7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the</a:t>
            </a:r>
            <a:r>
              <a:rPr spc="-95" dirty="0">
                <a:latin typeface="Arial"/>
                <a:cs typeface="Arial"/>
              </a:rPr>
              <a:t> </a:t>
            </a:r>
            <a:r>
              <a:rPr spc="-30" dirty="0">
                <a:latin typeface="Arial"/>
                <a:cs typeface="Arial"/>
              </a:rPr>
              <a:t>Coach</a:t>
            </a:r>
            <a:r>
              <a:rPr spc="-8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-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130" dirty="0">
                <a:latin typeface="Arial"/>
                <a:cs typeface="Arial"/>
              </a:rPr>
              <a:t>GMS</a:t>
            </a:r>
            <a:r>
              <a:rPr spc="-9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(if</a:t>
            </a:r>
            <a:r>
              <a:rPr spc="-75" dirty="0">
                <a:latin typeface="Arial"/>
                <a:cs typeface="Arial"/>
              </a:rPr>
              <a:t> </a:t>
            </a:r>
            <a:r>
              <a:rPr spc="-30" dirty="0">
                <a:latin typeface="Arial"/>
                <a:cs typeface="Arial"/>
              </a:rPr>
              <a:t>available)</a:t>
            </a:r>
            <a:r>
              <a:rPr spc="-10" dirty="0">
                <a:latin typeface="Arial"/>
                <a:cs typeface="Arial"/>
              </a:rPr>
              <a:t>. </a:t>
            </a:r>
            <a:endParaRPr lang="en-GB" spc="-10" dirty="0">
              <a:latin typeface="Arial"/>
              <a:cs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8BBC94B-55B9-32BA-E38E-49340A120F3C}"/>
              </a:ext>
            </a:extLst>
          </p:cNvPr>
          <p:cNvSpPr/>
          <p:nvPr/>
        </p:nvSpPr>
        <p:spPr>
          <a:xfrm>
            <a:off x="490329" y="822448"/>
            <a:ext cx="11527500" cy="108280"/>
          </a:xfrm>
          <a:prstGeom prst="rect">
            <a:avLst/>
          </a:prstGeom>
          <a:solidFill>
            <a:srgbClr val="4169E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F262DC-7720-9DF1-86B4-93820D9C6ED5}"/>
              </a:ext>
            </a:extLst>
          </p:cNvPr>
          <p:cNvSpPr txBox="1"/>
          <p:nvPr/>
        </p:nvSpPr>
        <p:spPr>
          <a:xfrm>
            <a:off x="2011285" y="144818"/>
            <a:ext cx="91245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rgbClr val="4169E1"/>
                </a:solidFill>
              </a:rPr>
              <a:t>What should the Umpire do when a Coach is Appointed</a:t>
            </a:r>
          </a:p>
        </p:txBody>
      </p:sp>
    </p:spTree>
    <p:extLst>
      <p:ext uri="{BB962C8B-B14F-4D97-AF65-F5344CB8AC3E}">
        <p14:creationId xmlns:p14="http://schemas.microsoft.com/office/powerpoint/2010/main" val="2934660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B1B75-BC6C-F726-6E72-4E011514A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and white logo&#10;&#10;Description automatically generated">
            <a:extLst>
              <a:ext uri="{FF2B5EF4-FFF2-40B4-BE49-F238E27FC236}">
                <a16:creationId xmlns:a16="http://schemas.microsoft.com/office/drawing/2014/main" id="{E5E3151F-C76A-3CF1-3CA1-9CC33B01C6C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841" r="2447" b="28250"/>
          <a:stretch/>
        </p:blipFill>
        <p:spPr>
          <a:xfrm>
            <a:off x="0" y="0"/>
            <a:ext cx="1805915" cy="812856"/>
          </a:xfrm>
          <a:prstGeom prst="rect">
            <a:avLst/>
          </a:prstGeom>
        </p:spPr>
      </p:pic>
      <p:sp>
        <p:nvSpPr>
          <p:cNvPr id="3" name="object 6">
            <a:extLst>
              <a:ext uri="{FF2B5EF4-FFF2-40B4-BE49-F238E27FC236}">
                <a16:creationId xmlns:a16="http://schemas.microsoft.com/office/drawing/2014/main" id="{C3DD404F-A341-453E-16F8-0C58BBFAA431}"/>
              </a:ext>
            </a:extLst>
          </p:cNvPr>
          <p:cNvSpPr txBox="1"/>
          <p:nvPr/>
        </p:nvSpPr>
        <p:spPr>
          <a:xfrm>
            <a:off x="490329" y="1132714"/>
            <a:ext cx="11527500" cy="5500865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4169E1"/>
              </a:buClr>
              <a:buFont typeface="Wingdings" pitchFamily="2" charset="2"/>
              <a:buChar char="Ø"/>
              <a:tabLst>
                <a:tab pos="240665" algn="l"/>
                <a:tab pos="241300" algn="l"/>
              </a:tabLst>
            </a:pPr>
            <a:r>
              <a:rPr spc="-70" dirty="0">
                <a:latin typeface="Arial"/>
                <a:cs typeface="Arial"/>
              </a:rPr>
              <a:t>Make</a:t>
            </a:r>
            <a:r>
              <a:rPr spc="-10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contact</a:t>
            </a:r>
            <a:r>
              <a:rPr spc="-6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with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the</a:t>
            </a:r>
            <a:r>
              <a:rPr spc="-80" dirty="0">
                <a:latin typeface="Arial"/>
                <a:cs typeface="Arial"/>
              </a:rPr>
              <a:t> </a:t>
            </a:r>
            <a:r>
              <a:rPr spc="-20" dirty="0">
                <a:latin typeface="Arial"/>
                <a:cs typeface="Arial"/>
              </a:rPr>
              <a:t>umpires</a:t>
            </a:r>
            <a:r>
              <a:rPr spc="-65" dirty="0">
                <a:latin typeface="Arial"/>
                <a:cs typeface="Arial"/>
              </a:rPr>
              <a:t> </a:t>
            </a:r>
            <a:r>
              <a:rPr spc="-20" dirty="0">
                <a:latin typeface="Arial"/>
                <a:cs typeface="Arial"/>
              </a:rPr>
              <a:t>(email</a:t>
            </a:r>
            <a:r>
              <a:rPr spc="-7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or</a:t>
            </a:r>
            <a:r>
              <a:rPr spc="-65" dirty="0">
                <a:latin typeface="Arial"/>
                <a:cs typeface="Arial"/>
              </a:rPr>
              <a:t> </a:t>
            </a:r>
            <a:r>
              <a:rPr spc="-40" dirty="0">
                <a:latin typeface="Arial"/>
                <a:cs typeface="Arial"/>
              </a:rPr>
              <a:t>phone)</a:t>
            </a:r>
            <a:r>
              <a:rPr spc="-5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in</a:t>
            </a:r>
            <a:r>
              <a:rPr spc="-8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the</a:t>
            </a:r>
            <a:r>
              <a:rPr spc="-80" dirty="0">
                <a:latin typeface="Arial"/>
                <a:cs typeface="Arial"/>
              </a:rPr>
              <a:t> </a:t>
            </a:r>
            <a:r>
              <a:rPr spc="-45" dirty="0">
                <a:latin typeface="Arial"/>
                <a:cs typeface="Arial"/>
              </a:rPr>
              <a:t>week</a:t>
            </a:r>
            <a:r>
              <a:rPr spc="-11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prior</a:t>
            </a:r>
            <a:r>
              <a:rPr spc="-5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to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the</a:t>
            </a:r>
            <a:r>
              <a:rPr spc="-9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match</a:t>
            </a:r>
            <a:endParaRPr dirty="0">
              <a:latin typeface="Arial"/>
              <a:cs typeface="Arial"/>
            </a:endParaRPr>
          </a:p>
          <a:p>
            <a:pPr marL="755015" lvl="1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4169E1"/>
              </a:buClr>
              <a:buFont typeface="Wingdings" pitchFamily="2" charset="2"/>
              <a:buChar char="Ø"/>
              <a:tabLst>
                <a:tab pos="697865" algn="l"/>
                <a:tab pos="698500" algn="l"/>
              </a:tabLst>
            </a:pPr>
            <a:r>
              <a:rPr lang="en-GB" dirty="0">
                <a:latin typeface="Arial"/>
                <a:cs typeface="Arial"/>
              </a:rPr>
              <a:t>It’s not </a:t>
            </a:r>
            <a:r>
              <a:rPr spc="-35" dirty="0">
                <a:latin typeface="Arial"/>
                <a:cs typeface="Arial"/>
              </a:rPr>
              <a:t>necessary</a:t>
            </a:r>
            <a:r>
              <a:rPr spc="-8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to</a:t>
            </a:r>
            <a:r>
              <a:rPr spc="-8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wait</a:t>
            </a:r>
            <a:r>
              <a:rPr spc="-9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for</a:t>
            </a:r>
            <a:r>
              <a:rPr spc="-7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them</a:t>
            </a:r>
            <a:r>
              <a:rPr spc="-8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to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call.</a:t>
            </a:r>
            <a:endParaRPr dirty="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4169E1"/>
              </a:buClr>
              <a:buFont typeface="Wingdings" pitchFamily="2" charset="2"/>
              <a:buChar char="Ø"/>
              <a:tabLst>
                <a:tab pos="240665" algn="l"/>
                <a:tab pos="241300" algn="l"/>
              </a:tabLst>
            </a:pPr>
            <a:r>
              <a:rPr spc="-20" dirty="0">
                <a:latin typeface="Arial"/>
                <a:cs typeface="Arial"/>
              </a:rPr>
              <a:t>Discuss</a:t>
            </a:r>
            <a:r>
              <a:rPr spc="-9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what</a:t>
            </a:r>
            <a:r>
              <a:rPr spc="-114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the</a:t>
            </a:r>
            <a:r>
              <a:rPr spc="-11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umpires</a:t>
            </a:r>
            <a:r>
              <a:rPr spc="-7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want</a:t>
            </a:r>
            <a:r>
              <a:rPr spc="-11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from</a:t>
            </a:r>
            <a:r>
              <a:rPr spc="-8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the</a:t>
            </a:r>
            <a:r>
              <a:rPr spc="-11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coaching.</a:t>
            </a:r>
            <a:endParaRPr dirty="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4169E1"/>
              </a:buClr>
              <a:buFont typeface="Wingdings" pitchFamily="2" charset="2"/>
              <a:buChar char="Ø"/>
              <a:tabLst>
                <a:tab pos="240665" algn="l"/>
                <a:tab pos="241300" algn="l"/>
              </a:tabLst>
            </a:pPr>
            <a:r>
              <a:rPr spc="-35" dirty="0">
                <a:latin typeface="Arial"/>
                <a:cs typeface="Arial"/>
              </a:rPr>
              <a:t>Watch</a:t>
            </a:r>
            <a:r>
              <a:rPr spc="-10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the</a:t>
            </a:r>
            <a:r>
              <a:rPr spc="-10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match,</a:t>
            </a:r>
            <a:r>
              <a:rPr spc="-80" dirty="0">
                <a:latin typeface="Arial"/>
                <a:cs typeface="Arial"/>
              </a:rPr>
              <a:t> </a:t>
            </a:r>
            <a:r>
              <a:rPr spc="-25" dirty="0">
                <a:latin typeface="Arial"/>
                <a:cs typeface="Arial"/>
              </a:rPr>
              <a:t>and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40" dirty="0">
                <a:latin typeface="Arial"/>
                <a:cs typeface="Arial"/>
              </a:rPr>
              <a:t>make</a:t>
            </a:r>
            <a:r>
              <a:rPr spc="-114" dirty="0">
                <a:latin typeface="Arial"/>
                <a:cs typeface="Arial"/>
              </a:rPr>
              <a:t> </a:t>
            </a:r>
            <a:r>
              <a:rPr spc="-20" dirty="0">
                <a:latin typeface="Arial"/>
                <a:cs typeface="Arial"/>
              </a:rPr>
              <a:t>notes</a:t>
            </a:r>
            <a:r>
              <a:rPr spc="-7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from</a:t>
            </a:r>
            <a:r>
              <a:rPr spc="-75" dirty="0">
                <a:latin typeface="Arial"/>
                <a:cs typeface="Arial"/>
              </a:rPr>
              <a:t> </a:t>
            </a:r>
            <a:r>
              <a:rPr spc="-30" dirty="0">
                <a:latin typeface="Arial"/>
                <a:cs typeface="Arial"/>
              </a:rPr>
              <a:t>various</a:t>
            </a:r>
            <a:r>
              <a:rPr spc="-6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viewpoints</a:t>
            </a:r>
            <a:endParaRPr dirty="0">
              <a:latin typeface="Arial"/>
              <a:cs typeface="Arial"/>
            </a:endParaRPr>
          </a:p>
          <a:p>
            <a:pPr marL="755015" lvl="1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4169E1"/>
              </a:buClr>
              <a:buFont typeface="Wingdings" pitchFamily="2" charset="2"/>
              <a:buChar char="Ø"/>
              <a:tabLst>
                <a:tab pos="697865" algn="l"/>
                <a:tab pos="698500" algn="l"/>
              </a:tabLst>
            </a:pPr>
            <a:r>
              <a:rPr spc="-45" dirty="0">
                <a:latin typeface="Arial"/>
                <a:cs typeface="Arial"/>
              </a:rPr>
              <a:t>Look</a:t>
            </a:r>
            <a:r>
              <a:rPr spc="-6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for</a:t>
            </a:r>
            <a:r>
              <a:rPr spc="-80" dirty="0">
                <a:latin typeface="Arial"/>
                <a:cs typeface="Arial"/>
              </a:rPr>
              <a:t> </a:t>
            </a:r>
            <a:r>
              <a:rPr spc="-55" dirty="0">
                <a:latin typeface="Arial"/>
                <a:cs typeface="Arial"/>
              </a:rPr>
              <a:t>any</a:t>
            </a:r>
            <a:r>
              <a:rPr spc="-8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other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20" dirty="0">
                <a:latin typeface="Arial"/>
                <a:cs typeface="Arial"/>
              </a:rPr>
              <a:t>performance</a:t>
            </a:r>
            <a:r>
              <a:rPr spc="-40" dirty="0">
                <a:latin typeface="Arial"/>
                <a:cs typeface="Arial"/>
              </a:rPr>
              <a:t> </a:t>
            </a:r>
            <a:r>
              <a:rPr spc="-25" dirty="0">
                <a:latin typeface="Arial"/>
                <a:cs typeface="Arial"/>
              </a:rPr>
              <a:t>issues</a:t>
            </a:r>
            <a:r>
              <a:rPr spc="-9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of</a:t>
            </a:r>
            <a:r>
              <a:rPr spc="-9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impact</a:t>
            </a:r>
            <a:endParaRPr dirty="0">
              <a:latin typeface="Arial"/>
              <a:cs typeface="Arial"/>
            </a:endParaRPr>
          </a:p>
          <a:p>
            <a:pPr marL="1211580" lvl="2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4169E1"/>
              </a:buClr>
              <a:buFont typeface="Wingdings" pitchFamily="2" charset="2"/>
              <a:buChar char="Ø"/>
              <a:tabLst>
                <a:tab pos="1155065" algn="l"/>
                <a:tab pos="1155700" algn="l"/>
              </a:tabLst>
            </a:pPr>
            <a:r>
              <a:rPr spc="-10" dirty="0">
                <a:latin typeface="Arial"/>
                <a:cs typeface="Arial"/>
              </a:rPr>
              <a:t>the</a:t>
            </a:r>
            <a:r>
              <a:rPr spc="-10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umpire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45" dirty="0">
                <a:latin typeface="Arial"/>
                <a:cs typeface="Arial"/>
              </a:rPr>
              <a:t>may</a:t>
            </a:r>
            <a:r>
              <a:rPr spc="-9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not</a:t>
            </a:r>
            <a:r>
              <a:rPr spc="-80" dirty="0">
                <a:latin typeface="Arial"/>
                <a:cs typeface="Arial"/>
              </a:rPr>
              <a:t> </a:t>
            </a:r>
            <a:r>
              <a:rPr spc="-35" dirty="0">
                <a:latin typeface="Arial"/>
                <a:cs typeface="Arial"/>
              </a:rPr>
              <a:t>be</a:t>
            </a:r>
            <a:r>
              <a:rPr spc="-105" dirty="0">
                <a:latin typeface="Arial"/>
                <a:cs typeface="Arial"/>
              </a:rPr>
              <a:t> </a:t>
            </a:r>
            <a:r>
              <a:rPr spc="-45" dirty="0">
                <a:latin typeface="Arial"/>
                <a:cs typeface="Arial"/>
              </a:rPr>
              <a:t>aware</a:t>
            </a:r>
            <a:r>
              <a:rPr spc="-12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of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25" dirty="0">
                <a:latin typeface="Arial"/>
                <a:cs typeface="Arial"/>
              </a:rPr>
              <a:t>these</a:t>
            </a:r>
            <a:r>
              <a:rPr spc="-10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or</a:t>
            </a:r>
            <a:r>
              <a:rPr spc="-8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their</a:t>
            </a:r>
            <a:r>
              <a:rPr spc="-10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effect</a:t>
            </a:r>
            <a:r>
              <a:rPr spc="-95" dirty="0">
                <a:latin typeface="Arial"/>
                <a:cs typeface="Arial"/>
              </a:rPr>
              <a:t> </a:t>
            </a:r>
            <a:r>
              <a:rPr spc="-20" dirty="0">
                <a:latin typeface="Arial"/>
                <a:cs typeface="Arial"/>
              </a:rPr>
              <a:t>on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performance</a:t>
            </a:r>
            <a:endParaRPr dirty="0">
              <a:latin typeface="Arial"/>
              <a:cs typeface="Arial"/>
            </a:endParaRPr>
          </a:p>
          <a:p>
            <a:pPr marL="1211580" lvl="2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4169E1"/>
              </a:buClr>
              <a:buFont typeface="Wingdings" pitchFamily="2" charset="2"/>
              <a:buChar char="Ø"/>
              <a:tabLst>
                <a:tab pos="1155065" algn="l"/>
                <a:tab pos="1155700" algn="l"/>
              </a:tabLst>
            </a:pPr>
            <a:r>
              <a:rPr spc="-65" dirty="0">
                <a:latin typeface="Arial"/>
                <a:cs typeface="Arial"/>
              </a:rPr>
              <a:t>Have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brief</a:t>
            </a:r>
            <a:r>
              <a:rPr spc="-5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discussion</a:t>
            </a:r>
            <a:r>
              <a:rPr spc="-6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with</a:t>
            </a:r>
            <a:r>
              <a:rPr spc="-6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team</a:t>
            </a:r>
            <a:r>
              <a:rPr spc="-80" dirty="0">
                <a:latin typeface="Arial"/>
                <a:cs typeface="Arial"/>
              </a:rPr>
              <a:t> </a:t>
            </a:r>
            <a:r>
              <a:rPr spc="-25" dirty="0">
                <a:latin typeface="Arial"/>
                <a:cs typeface="Arial"/>
              </a:rPr>
              <a:t>coaches</a:t>
            </a:r>
            <a:r>
              <a:rPr spc="-7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if</a:t>
            </a:r>
            <a:r>
              <a:rPr spc="-65" dirty="0">
                <a:latin typeface="Arial"/>
                <a:cs typeface="Arial"/>
              </a:rPr>
              <a:t> </a:t>
            </a:r>
            <a:r>
              <a:rPr spc="-40" dirty="0">
                <a:latin typeface="Arial"/>
                <a:cs typeface="Arial"/>
              </a:rPr>
              <a:t>necessary</a:t>
            </a:r>
            <a:r>
              <a:rPr spc="-6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post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match.</a:t>
            </a:r>
            <a:endParaRPr dirty="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4169E1"/>
              </a:buClr>
              <a:buFont typeface="Wingdings" pitchFamily="2" charset="2"/>
              <a:buChar char="Ø"/>
              <a:tabLst>
                <a:tab pos="240665" algn="l"/>
                <a:tab pos="241300" algn="l"/>
              </a:tabLst>
            </a:pPr>
            <a:r>
              <a:rPr spc="-70" dirty="0">
                <a:latin typeface="Arial"/>
                <a:cs typeface="Arial"/>
              </a:rPr>
              <a:t>Give</a:t>
            </a:r>
            <a:r>
              <a:rPr spc="-9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Constructive</a:t>
            </a:r>
            <a:r>
              <a:rPr spc="-50" dirty="0">
                <a:latin typeface="Arial"/>
                <a:cs typeface="Arial"/>
              </a:rPr>
              <a:t> </a:t>
            </a:r>
            <a:r>
              <a:rPr spc="-25" dirty="0">
                <a:latin typeface="Arial"/>
                <a:cs typeface="Arial"/>
              </a:rPr>
              <a:t>feedback</a:t>
            </a:r>
            <a:r>
              <a:rPr spc="-9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in</a:t>
            </a:r>
            <a:r>
              <a:rPr spc="-9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the</a:t>
            </a:r>
            <a:r>
              <a:rPr spc="-10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post</a:t>
            </a:r>
            <a:r>
              <a:rPr spc="-8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match</a:t>
            </a:r>
            <a:r>
              <a:rPr spc="-9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review</a:t>
            </a:r>
            <a:endParaRPr dirty="0">
              <a:latin typeface="Arial"/>
              <a:cs typeface="Arial"/>
            </a:endParaRPr>
          </a:p>
          <a:p>
            <a:pPr marL="755015" lvl="1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4169E1"/>
              </a:buClr>
              <a:buFont typeface="Wingdings" pitchFamily="2" charset="2"/>
              <a:buChar char="Ø"/>
              <a:tabLst>
                <a:tab pos="697865" algn="l"/>
                <a:tab pos="698500" algn="l"/>
              </a:tabLst>
            </a:pPr>
            <a:r>
              <a:rPr spc="-85" dirty="0">
                <a:latin typeface="Arial"/>
                <a:cs typeface="Arial"/>
              </a:rPr>
              <a:t>Be</a:t>
            </a:r>
            <a:r>
              <a:rPr spc="-114" dirty="0">
                <a:latin typeface="Arial"/>
                <a:cs typeface="Arial"/>
              </a:rPr>
              <a:t> </a:t>
            </a:r>
            <a:r>
              <a:rPr spc="-35" dirty="0">
                <a:latin typeface="Arial"/>
                <a:cs typeface="Arial"/>
              </a:rPr>
              <a:t>open</a:t>
            </a:r>
            <a:r>
              <a:rPr spc="-8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in</a:t>
            </a:r>
            <a:r>
              <a:rPr spc="-10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questioning</a:t>
            </a:r>
            <a:r>
              <a:rPr spc="-50" dirty="0">
                <a:latin typeface="Arial"/>
                <a:cs typeface="Arial"/>
              </a:rPr>
              <a:t> </a:t>
            </a:r>
            <a:r>
              <a:rPr spc="-25" dirty="0">
                <a:latin typeface="Arial"/>
                <a:cs typeface="Arial"/>
              </a:rPr>
              <a:t>and</a:t>
            </a:r>
            <a:r>
              <a:rPr spc="-9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to</a:t>
            </a:r>
            <a:r>
              <a:rPr spc="-100" dirty="0">
                <a:latin typeface="Arial"/>
                <a:cs typeface="Arial"/>
              </a:rPr>
              <a:t> </a:t>
            </a:r>
            <a:r>
              <a:rPr spc="-50" dirty="0">
                <a:latin typeface="Arial"/>
                <a:cs typeface="Arial"/>
              </a:rPr>
              <a:t>a</a:t>
            </a:r>
            <a:r>
              <a:rPr spc="-110" dirty="0">
                <a:latin typeface="Arial"/>
                <a:cs typeface="Arial"/>
              </a:rPr>
              <a:t> </a:t>
            </a:r>
            <a:r>
              <a:rPr spc="-25" dirty="0">
                <a:latin typeface="Arial"/>
                <a:cs typeface="Arial"/>
              </a:rPr>
              <a:t>2-</a:t>
            </a:r>
            <a:r>
              <a:rPr spc="-55" dirty="0">
                <a:latin typeface="Arial"/>
                <a:cs typeface="Arial"/>
              </a:rPr>
              <a:t>way</a:t>
            </a:r>
            <a:r>
              <a:rPr spc="-11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discussion</a:t>
            </a:r>
            <a:endParaRPr dirty="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4169E1"/>
              </a:buClr>
              <a:buFont typeface="Wingdings" pitchFamily="2" charset="2"/>
              <a:buChar char="Ø"/>
              <a:tabLst>
                <a:tab pos="240665" algn="l"/>
                <a:tab pos="241300" algn="l"/>
              </a:tabLst>
            </a:pPr>
            <a:r>
              <a:rPr spc="-40" dirty="0">
                <a:latin typeface="Arial"/>
                <a:cs typeface="Arial"/>
              </a:rPr>
              <a:t>Produce</a:t>
            </a:r>
            <a:r>
              <a:rPr spc="-75" dirty="0">
                <a:latin typeface="Arial"/>
                <a:cs typeface="Arial"/>
              </a:rPr>
              <a:t> </a:t>
            </a:r>
            <a:r>
              <a:rPr spc="-50" dirty="0">
                <a:latin typeface="Arial"/>
                <a:cs typeface="Arial"/>
              </a:rPr>
              <a:t>a</a:t>
            </a:r>
            <a:r>
              <a:rPr spc="-10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written</a:t>
            </a:r>
            <a:r>
              <a:rPr spc="-8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report</a:t>
            </a:r>
            <a:r>
              <a:rPr spc="-75" dirty="0">
                <a:latin typeface="Arial"/>
                <a:cs typeface="Arial"/>
              </a:rPr>
              <a:t> </a:t>
            </a:r>
            <a:r>
              <a:rPr spc="-45" dirty="0">
                <a:latin typeface="Arial"/>
                <a:cs typeface="Arial"/>
              </a:rPr>
              <a:t>by</a:t>
            </a:r>
            <a:r>
              <a:rPr spc="-100" dirty="0">
                <a:latin typeface="Arial"/>
                <a:cs typeface="Arial"/>
              </a:rPr>
              <a:t> </a:t>
            </a:r>
            <a:r>
              <a:rPr spc="-35" dirty="0">
                <a:latin typeface="Arial"/>
                <a:cs typeface="Arial"/>
              </a:rPr>
              <a:t>early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the</a:t>
            </a:r>
            <a:r>
              <a:rPr spc="-10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following</a:t>
            </a:r>
            <a:r>
              <a:rPr spc="-65" dirty="0">
                <a:latin typeface="Arial"/>
                <a:cs typeface="Arial"/>
              </a:rPr>
              <a:t> </a:t>
            </a:r>
            <a:r>
              <a:rPr spc="-20" dirty="0">
                <a:latin typeface="Arial"/>
                <a:cs typeface="Arial"/>
              </a:rPr>
              <a:t>week</a:t>
            </a:r>
            <a:r>
              <a:rPr lang="en-GB" spc="-20" dirty="0">
                <a:latin typeface="Arial"/>
                <a:cs typeface="Arial"/>
              </a:rPr>
              <a:t> </a:t>
            </a:r>
            <a:r>
              <a:rPr lang="en-GB" i="1" spc="-20" dirty="0">
                <a:latin typeface="Arial"/>
                <a:cs typeface="Arial"/>
              </a:rPr>
              <a:t>(input on to GMS </a:t>
            </a:r>
            <a:r>
              <a:rPr lang="en-GB" i="1" spc="-10" dirty="0">
                <a:latin typeface="Arial"/>
                <a:cs typeface="Arial"/>
              </a:rPr>
              <a:t>if</a:t>
            </a:r>
            <a:r>
              <a:rPr lang="en-GB" i="1" spc="-75" dirty="0">
                <a:latin typeface="Arial"/>
                <a:cs typeface="Arial"/>
              </a:rPr>
              <a:t> </a:t>
            </a:r>
            <a:r>
              <a:rPr lang="en-GB" i="1" spc="-30" dirty="0">
                <a:latin typeface="Arial"/>
                <a:cs typeface="Arial"/>
              </a:rPr>
              <a:t>available)</a:t>
            </a:r>
            <a:r>
              <a:rPr lang="en-GB" i="1" spc="-10" dirty="0">
                <a:latin typeface="Arial"/>
                <a:cs typeface="Arial"/>
              </a:rPr>
              <a:t>. </a:t>
            </a:r>
            <a:endParaRPr i="1" dirty="0">
              <a:latin typeface="Arial"/>
              <a:cs typeface="Arial"/>
            </a:endParaRPr>
          </a:p>
          <a:p>
            <a:pPr marL="755015" lvl="1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4169E1"/>
              </a:buClr>
              <a:buFont typeface="Wingdings" pitchFamily="2" charset="2"/>
              <a:buChar char="Ø"/>
              <a:tabLst>
                <a:tab pos="697865" algn="l"/>
                <a:tab pos="698500" algn="l"/>
              </a:tabLst>
            </a:pPr>
            <a:r>
              <a:rPr spc="-25" dirty="0">
                <a:latin typeface="Arial"/>
                <a:cs typeface="Arial"/>
              </a:rPr>
              <a:t>Write</a:t>
            </a:r>
            <a:r>
              <a:rPr spc="-90" dirty="0">
                <a:latin typeface="Arial"/>
                <a:cs typeface="Arial"/>
              </a:rPr>
              <a:t> </a:t>
            </a:r>
            <a:r>
              <a:rPr spc="-25" dirty="0">
                <a:latin typeface="Arial"/>
                <a:cs typeface="Arial"/>
              </a:rPr>
              <a:t>only</a:t>
            </a:r>
            <a:r>
              <a:rPr spc="-8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about</a:t>
            </a:r>
            <a:r>
              <a:rPr spc="-9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what</a:t>
            </a:r>
            <a:r>
              <a:rPr spc="-90" dirty="0">
                <a:latin typeface="Arial"/>
                <a:cs typeface="Arial"/>
              </a:rPr>
              <a:t> </a:t>
            </a:r>
            <a:r>
              <a:rPr spc="-35" dirty="0">
                <a:latin typeface="Arial"/>
                <a:cs typeface="Arial"/>
              </a:rPr>
              <a:t>was</a:t>
            </a:r>
            <a:r>
              <a:rPr spc="-114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discussed</a:t>
            </a:r>
            <a:r>
              <a:rPr spc="-95" dirty="0">
                <a:latin typeface="Arial"/>
                <a:cs typeface="Arial"/>
              </a:rPr>
              <a:t> </a:t>
            </a:r>
            <a:r>
              <a:rPr spc="-25" dirty="0">
                <a:latin typeface="Arial"/>
                <a:cs typeface="Arial"/>
              </a:rPr>
              <a:t>during</a:t>
            </a:r>
            <a:r>
              <a:rPr spc="-6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the</a:t>
            </a:r>
            <a:r>
              <a:rPr spc="-9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review</a:t>
            </a:r>
            <a:endParaRPr dirty="0">
              <a:latin typeface="Arial"/>
              <a:cs typeface="Arial"/>
            </a:endParaRPr>
          </a:p>
          <a:p>
            <a:pPr marL="1211580" lvl="2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4169E1"/>
              </a:buClr>
              <a:buFont typeface="Wingdings" pitchFamily="2" charset="2"/>
              <a:buChar char="Ø"/>
              <a:tabLst>
                <a:tab pos="1155065" algn="l"/>
                <a:tab pos="1155700" algn="l"/>
              </a:tabLst>
            </a:pPr>
            <a:r>
              <a:rPr spc="-10" dirty="0">
                <a:latin typeface="Arial"/>
                <a:cs typeface="Arial"/>
              </a:rPr>
              <a:t>Include</a:t>
            </a:r>
            <a:r>
              <a:rPr spc="-105" dirty="0">
                <a:latin typeface="Arial"/>
                <a:cs typeface="Arial"/>
              </a:rPr>
              <a:t> </a:t>
            </a:r>
            <a:r>
              <a:rPr spc="-20" dirty="0">
                <a:latin typeface="Arial"/>
                <a:cs typeface="Arial"/>
              </a:rPr>
              <a:t>Action</a:t>
            </a:r>
            <a:r>
              <a:rPr spc="-80" dirty="0">
                <a:latin typeface="Arial"/>
                <a:cs typeface="Arial"/>
              </a:rPr>
              <a:t> </a:t>
            </a:r>
            <a:r>
              <a:rPr spc="-35" dirty="0">
                <a:latin typeface="Arial"/>
                <a:cs typeface="Arial"/>
              </a:rPr>
              <a:t>Points</a:t>
            </a:r>
            <a:r>
              <a:rPr spc="-7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to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aid</a:t>
            </a:r>
            <a:r>
              <a:rPr spc="-9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for</a:t>
            </a:r>
            <a:r>
              <a:rPr spc="-8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development</a:t>
            </a:r>
            <a:endParaRPr dirty="0">
              <a:latin typeface="Arial"/>
              <a:cs typeface="Arial"/>
            </a:endParaRPr>
          </a:p>
          <a:p>
            <a:pPr marL="1211580" lvl="2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4169E1"/>
              </a:buClr>
              <a:buFont typeface="Wingdings" pitchFamily="2" charset="2"/>
              <a:buChar char="Ø"/>
              <a:tabLst>
                <a:tab pos="1155065" algn="l"/>
                <a:tab pos="1155700" algn="l"/>
              </a:tabLst>
            </a:pPr>
            <a:r>
              <a:rPr spc="-30" dirty="0">
                <a:latin typeface="Arial"/>
                <a:cs typeface="Arial"/>
              </a:rPr>
              <a:t>Invite</a:t>
            </a:r>
            <a:r>
              <a:rPr spc="-90" dirty="0">
                <a:latin typeface="Arial"/>
                <a:cs typeface="Arial"/>
              </a:rPr>
              <a:t> </a:t>
            </a:r>
            <a:r>
              <a:rPr spc="-25" dirty="0">
                <a:latin typeface="Arial"/>
                <a:cs typeface="Arial"/>
              </a:rPr>
              <a:t>feedback</a:t>
            </a:r>
            <a:r>
              <a:rPr spc="-95" dirty="0">
                <a:latin typeface="Arial"/>
                <a:cs typeface="Arial"/>
              </a:rPr>
              <a:t> </a:t>
            </a:r>
            <a:r>
              <a:rPr spc="-20" dirty="0">
                <a:latin typeface="Arial"/>
                <a:cs typeface="Arial"/>
              </a:rPr>
              <a:t>on</a:t>
            </a:r>
            <a:r>
              <a:rPr spc="-7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the</a:t>
            </a:r>
            <a:r>
              <a:rPr spc="-90" dirty="0">
                <a:latin typeface="Arial"/>
                <a:cs typeface="Arial"/>
              </a:rPr>
              <a:t> </a:t>
            </a:r>
            <a:r>
              <a:rPr spc="-20" dirty="0">
                <a:latin typeface="Arial"/>
                <a:cs typeface="Arial"/>
              </a:rPr>
              <a:t>coaching</a:t>
            </a:r>
            <a:r>
              <a:rPr spc="-6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from</a:t>
            </a:r>
            <a:r>
              <a:rPr spc="-7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the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umpires.</a:t>
            </a:r>
            <a:endParaRPr dirty="0">
              <a:latin typeface="Arial"/>
              <a:cs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2B0D28-4741-9621-B622-6106A70035DA}"/>
              </a:ext>
            </a:extLst>
          </p:cNvPr>
          <p:cNvSpPr/>
          <p:nvPr/>
        </p:nvSpPr>
        <p:spPr>
          <a:xfrm>
            <a:off x="490329" y="822448"/>
            <a:ext cx="11527500" cy="108280"/>
          </a:xfrm>
          <a:prstGeom prst="rect">
            <a:avLst/>
          </a:prstGeom>
          <a:solidFill>
            <a:srgbClr val="4169E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787463-218E-B203-934A-8F36BF222395}"/>
              </a:ext>
            </a:extLst>
          </p:cNvPr>
          <p:cNvSpPr txBox="1"/>
          <p:nvPr/>
        </p:nvSpPr>
        <p:spPr>
          <a:xfrm>
            <a:off x="2532781" y="144818"/>
            <a:ext cx="83361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rgbClr val="4169E1"/>
                </a:solidFill>
              </a:rPr>
              <a:t>What should the Coach do once Appointed?</a:t>
            </a:r>
          </a:p>
        </p:txBody>
      </p:sp>
    </p:spTree>
    <p:extLst>
      <p:ext uri="{BB962C8B-B14F-4D97-AF65-F5344CB8AC3E}">
        <p14:creationId xmlns:p14="http://schemas.microsoft.com/office/powerpoint/2010/main" val="466735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E23AF-189F-D9B2-6604-065EFDFF3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and white logo&#10;&#10;Description automatically generated">
            <a:extLst>
              <a:ext uri="{FF2B5EF4-FFF2-40B4-BE49-F238E27FC236}">
                <a16:creationId xmlns:a16="http://schemas.microsoft.com/office/drawing/2014/main" id="{C8AC4C3B-8704-BD60-9244-BFF5D25EEE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841" r="2447" b="28250"/>
          <a:stretch/>
        </p:blipFill>
        <p:spPr>
          <a:xfrm>
            <a:off x="0" y="0"/>
            <a:ext cx="1805915" cy="812856"/>
          </a:xfrm>
          <a:prstGeom prst="rect">
            <a:avLst/>
          </a:prstGeom>
        </p:spPr>
      </p:pic>
      <p:sp>
        <p:nvSpPr>
          <p:cNvPr id="3" name="object 6">
            <a:extLst>
              <a:ext uri="{FF2B5EF4-FFF2-40B4-BE49-F238E27FC236}">
                <a16:creationId xmlns:a16="http://schemas.microsoft.com/office/drawing/2014/main" id="{A83A4735-8BF5-96C1-1D71-4B4E2204DC17}"/>
              </a:ext>
            </a:extLst>
          </p:cNvPr>
          <p:cNvSpPr/>
          <p:nvPr/>
        </p:nvSpPr>
        <p:spPr>
          <a:xfrm>
            <a:off x="1588388" y="3279647"/>
            <a:ext cx="43180" cy="10795"/>
          </a:xfrm>
          <a:custGeom>
            <a:avLst/>
            <a:gdLst/>
            <a:ahLst/>
            <a:cxnLst/>
            <a:rect l="l" t="t" r="r" b="b"/>
            <a:pathLst>
              <a:path w="43180" h="10795">
                <a:moveTo>
                  <a:pt x="42672" y="0"/>
                </a:moveTo>
                <a:lnTo>
                  <a:pt x="0" y="0"/>
                </a:lnTo>
                <a:lnTo>
                  <a:pt x="0" y="10667"/>
                </a:lnTo>
                <a:lnTo>
                  <a:pt x="42672" y="10667"/>
                </a:lnTo>
                <a:lnTo>
                  <a:pt x="426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5188F191-33D2-6EF3-11D0-6F4E403C9A56}"/>
              </a:ext>
            </a:extLst>
          </p:cNvPr>
          <p:cNvSpPr txBox="1">
            <a:spLocks/>
          </p:cNvSpPr>
          <p:nvPr/>
        </p:nvSpPr>
        <p:spPr>
          <a:xfrm>
            <a:off x="415963" y="1416937"/>
            <a:ext cx="11360074" cy="4641013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9900" indent="-457200">
              <a:lnSpc>
                <a:spcPct val="100000"/>
              </a:lnSpc>
              <a:spcBef>
                <a:spcPts val="409"/>
              </a:spcBef>
              <a:buClr>
                <a:srgbClr val="4169E1"/>
              </a:buClr>
              <a:buFont typeface="Wingdings" pitchFamily="2" charset="2"/>
              <a:buChar char="Ø"/>
              <a:tabLst>
                <a:tab pos="240665" algn="l"/>
                <a:tab pos="241300" algn="l"/>
              </a:tabLst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Confirm</a:t>
            </a:r>
            <a:r>
              <a:rPr lang="en-GB"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details,</a:t>
            </a:r>
            <a:r>
              <a:rPr lang="en-GB" sz="20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30" dirty="0">
                <a:latin typeface="Arial" panose="020B0604020202020204" pitchFamily="34" charset="0"/>
                <a:cs typeface="Arial" panose="020B0604020202020204" pitchFamily="34" charset="0"/>
              </a:rPr>
              <a:t>pre-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match,</a:t>
            </a:r>
            <a:r>
              <a:rPr lang="en-GB" sz="20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en-GB" sz="200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1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GB" sz="2000" spc="-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10" dirty="0">
                <a:latin typeface="Arial" panose="020B0604020202020204" pitchFamily="34" charset="0"/>
                <a:cs typeface="Arial" panose="020B0604020202020204" pitchFamily="34" charset="0"/>
              </a:rPr>
              <a:t>assessor</a:t>
            </a:r>
          </a:p>
          <a:p>
            <a:pPr marL="755015" lvl="1" indent="-285750">
              <a:lnSpc>
                <a:spcPct val="100000"/>
              </a:lnSpc>
              <a:spcBef>
                <a:spcPts val="315"/>
              </a:spcBef>
              <a:buClr>
                <a:srgbClr val="4169E1"/>
              </a:buClr>
              <a:buFont typeface="Wingdings" pitchFamily="2" charset="2"/>
              <a:buChar char="Ø"/>
              <a:tabLst>
                <a:tab pos="698500" algn="l"/>
                <a:tab pos="699135" algn="l"/>
              </a:tabLst>
            </a:pPr>
            <a:r>
              <a:rPr lang="en-GB" sz="1600" spc="-40" dirty="0">
                <a:latin typeface="Arial" panose="020B0604020202020204" pitchFamily="34" charset="0"/>
                <a:cs typeface="Arial" panose="020B0604020202020204" pitchFamily="34" charset="0"/>
              </a:rPr>
              <a:t>Failure</a:t>
            </a:r>
            <a:r>
              <a:rPr lang="en-GB" sz="16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n-GB" sz="16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spc="-10" dirty="0"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GB" sz="160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spc="-35" dirty="0">
                <a:latin typeface="Arial" panose="020B0604020202020204" pitchFamily="34" charset="0"/>
                <a:cs typeface="Arial" panose="020B0604020202020204" pitchFamily="34" charset="0"/>
              </a:rPr>
              <a:t>so</a:t>
            </a:r>
            <a:r>
              <a:rPr lang="en-GB" sz="16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spc="-50" dirty="0">
                <a:latin typeface="Arial" panose="020B0604020202020204" pitchFamily="34" charset="0"/>
                <a:cs typeface="Arial" panose="020B0604020202020204" pitchFamily="34" charset="0"/>
              </a:rPr>
              <a:t>may</a:t>
            </a:r>
            <a:r>
              <a:rPr lang="en-GB" sz="160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spc="-30" dirty="0">
                <a:latin typeface="Arial" panose="020B0604020202020204" pitchFamily="34" charset="0"/>
                <a:cs typeface="Arial" panose="020B0604020202020204" pitchFamily="34" charset="0"/>
              </a:rPr>
              <a:t>mean</a:t>
            </a:r>
            <a:r>
              <a:rPr lang="en-GB" sz="160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spc="-30" dirty="0">
                <a:latin typeface="Arial" panose="020B0604020202020204" pitchFamily="34" charset="0"/>
                <a:cs typeface="Arial" panose="020B0604020202020204" pitchFamily="34" charset="0"/>
              </a:rPr>
              <a:t>removal</a:t>
            </a:r>
            <a:r>
              <a:rPr lang="en-GB" sz="16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n-GB" sz="16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spc="-1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GB" sz="16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spc="-10" dirty="0">
                <a:latin typeface="Arial" panose="020B0604020202020204" pitchFamily="34" charset="0"/>
                <a:cs typeface="Arial" panose="020B0604020202020204" pitchFamily="34" charset="0"/>
              </a:rPr>
              <a:t>assessor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55015" lvl="1" indent="-285750">
              <a:lnSpc>
                <a:spcPct val="100000"/>
              </a:lnSpc>
              <a:spcBef>
                <a:spcPts val="300"/>
              </a:spcBef>
              <a:buClr>
                <a:srgbClr val="4169E1"/>
              </a:buClr>
              <a:buFont typeface="Wingdings" pitchFamily="2" charset="2"/>
              <a:buChar char="Ø"/>
              <a:tabLst>
                <a:tab pos="698500" algn="l"/>
                <a:tab pos="699135" algn="l"/>
              </a:tabLst>
            </a:pPr>
            <a:r>
              <a:rPr lang="en-GB" sz="1600" spc="-70" dirty="0">
                <a:latin typeface="Arial" panose="020B0604020202020204" pitchFamily="34" charset="0"/>
                <a:cs typeface="Arial" panose="020B0604020202020204" pitchFamily="34" charset="0"/>
              </a:rPr>
              <a:t>Review</a:t>
            </a:r>
            <a:r>
              <a:rPr lang="en-GB" sz="16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spc="-3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GB" sz="16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reflect</a:t>
            </a:r>
            <a:r>
              <a:rPr lang="en-GB" sz="16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spc="-25" dirty="0"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lang="en-GB" sz="1600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spc="-30" dirty="0">
                <a:latin typeface="Arial" panose="020B0604020202020204" pitchFamily="34" charset="0"/>
                <a:cs typeface="Arial" panose="020B0604020202020204" pitchFamily="34" charset="0"/>
              </a:rPr>
              <a:t>previous</a:t>
            </a:r>
            <a:r>
              <a:rPr lang="en-GB" sz="16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spc="-25" dirty="0">
                <a:latin typeface="Arial" panose="020B0604020202020204" pitchFamily="34" charset="0"/>
                <a:cs typeface="Arial" panose="020B0604020202020204" pitchFamily="34" charset="0"/>
              </a:rPr>
              <a:t>performances</a:t>
            </a:r>
            <a:r>
              <a:rPr lang="en-GB" sz="16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spc="-25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GB" sz="16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spc="-10" dirty="0">
                <a:latin typeface="Arial" panose="020B0604020202020204" pitchFamily="34" charset="0"/>
                <a:cs typeface="Arial" panose="020B0604020202020204" pitchFamily="34" charset="0"/>
              </a:rPr>
              <a:t>reports.</a:t>
            </a:r>
          </a:p>
          <a:p>
            <a:pPr marL="469265" lvl="1" indent="0">
              <a:lnSpc>
                <a:spcPct val="100000"/>
              </a:lnSpc>
              <a:spcBef>
                <a:spcPts val="300"/>
              </a:spcBef>
              <a:buClr>
                <a:srgbClr val="4169E1"/>
              </a:buClr>
              <a:buNone/>
              <a:tabLst>
                <a:tab pos="698500" algn="l"/>
                <a:tab pos="699135" algn="l"/>
              </a:tabLst>
            </a:pPr>
            <a:endParaRPr lang="en-GB" sz="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indent="-457200">
              <a:lnSpc>
                <a:spcPct val="100000"/>
              </a:lnSpc>
              <a:spcBef>
                <a:spcPts val="815"/>
              </a:spcBef>
              <a:buClr>
                <a:srgbClr val="4169E1"/>
              </a:buClr>
              <a:buFont typeface="Wingdings" pitchFamily="2" charset="2"/>
              <a:buChar char="Ø"/>
              <a:tabLst>
                <a:tab pos="240665" algn="l"/>
                <a:tab pos="241300" algn="l"/>
              </a:tabLst>
            </a:pPr>
            <a:r>
              <a:rPr lang="en-GB" sz="2000" spc="-50" dirty="0">
                <a:latin typeface="Arial" panose="020B0604020202020204" pitchFamily="34" charset="0"/>
                <a:cs typeface="Arial" panose="020B0604020202020204" pitchFamily="34" charset="0"/>
              </a:rPr>
              <a:t>Arrive</a:t>
            </a:r>
            <a:r>
              <a:rPr lang="en-GB" sz="20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en-GB" sz="20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10" dirty="0">
                <a:latin typeface="Arial" panose="020B0604020202020204" pitchFamily="34" charset="0"/>
                <a:cs typeface="Arial" panose="020B0604020202020204" pitchFamily="34" charset="0"/>
              </a:rPr>
              <a:t>plenty</a:t>
            </a:r>
            <a:r>
              <a:rPr lang="en-GB" sz="200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n-GB" sz="20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lang="en-GB" sz="20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en-GB" sz="2000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1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GB" sz="2000" spc="-10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20" dirty="0">
                <a:latin typeface="Arial" panose="020B0604020202020204" pitchFamily="34" charset="0"/>
                <a:cs typeface="Arial" panose="020B0604020202020204" pitchFamily="34" charset="0"/>
              </a:rPr>
              <a:t>match </a:t>
            </a:r>
            <a:r>
              <a:rPr lang="en-GB" sz="2000" i="1" spc="-20" dirty="0">
                <a:latin typeface="Arial" panose="020B0604020202020204" pitchFamily="34" charset="0"/>
                <a:cs typeface="Arial" panose="020B0604020202020204" pitchFamily="34" charset="0"/>
              </a:rPr>
              <a:t>(at least 1 Hour)</a:t>
            </a:r>
          </a:p>
          <a:p>
            <a:pPr marL="755015" lvl="1" indent="-285750">
              <a:lnSpc>
                <a:spcPct val="100000"/>
              </a:lnSpc>
              <a:spcBef>
                <a:spcPts val="300"/>
              </a:spcBef>
              <a:buClr>
                <a:srgbClr val="4169E1"/>
              </a:buClr>
              <a:buFont typeface="Wingdings" pitchFamily="2" charset="2"/>
              <a:buChar char="Ø"/>
              <a:tabLst>
                <a:tab pos="698500" algn="l"/>
                <a:tab pos="699135" algn="l"/>
              </a:tabLst>
            </a:pPr>
            <a:r>
              <a:rPr lang="en-GB" sz="1600" spc="-65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lang="en-GB" sz="1600" spc="-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spc="-10" dirty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en-GB" sz="16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spc="-30" dirty="0">
                <a:latin typeface="Arial" panose="020B0604020202020204" pitchFamily="34" charset="0"/>
                <a:cs typeface="Arial" panose="020B0604020202020204" pitchFamily="34" charset="0"/>
              </a:rPr>
              <a:t>pre-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match</a:t>
            </a:r>
            <a:r>
              <a:rPr lang="en-GB" sz="16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spc="-20" dirty="0">
                <a:latin typeface="Arial" panose="020B0604020202020204" pitchFamily="34" charset="0"/>
                <a:cs typeface="Arial" panose="020B0604020202020204" pitchFamily="34" charset="0"/>
              </a:rPr>
              <a:t>preparation</a:t>
            </a:r>
            <a:r>
              <a:rPr lang="en-GB" sz="16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en-GB" sz="16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spc="-35" dirty="0">
                <a:latin typeface="Arial" panose="020B0604020202020204" pitchFamily="34" charset="0"/>
                <a:cs typeface="Arial" panose="020B0604020202020204" pitchFamily="34" charset="0"/>
              </a:rPr>
              <a:t>you,</a:t>
            </a:r>
            <a:r>
              <a:rPr lang="en-GB" sz="16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spc="-1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GB" sz="160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spc="-20" dirty="0">
                <a:latin typeface="Arial" panose="020B0604020202020204" pitchFamily="34" charset="0"/>
                <a:cs typeface="Arial" panose="020B0604020202020204" pitchFamily="34" charset="0"/>
              </a:rPr>
              <a:t>colleague</a:t>
            </a:r>
            <a:r>
              <a:rPr lang="en-GB" sz="16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spc="-3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GB" sz="16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spc="-10" dirty="0">
                <a:latin typeface="Arial" panose="020B0604020202020204" pitchFamily="34" charset="0"/>
                <a:cs typeface="Arial" panose="020B0604020202020204" pitchFamily="34" charset="0"/>
              </a:rPr>
              <a:t>assessor.</a:t>
            </a:r>
          </a:p>
          <a:p>
            <a:pPr marL="469265" lvl="1" indent="0">
              <a:lnSpc>
                <a:spcPct val="100000"/>
              </a:lnSpc>
              <a:spcBef>
                <a:spcPts val="300"/>
              </a:spcBef>
              <a:buClr>
                <a:srgbClr val="4169E1"/>
              </a:buClr>
              <a:buNone/>
              <a:tabLst>
                <a:tab pos="698500" algn="l"/>
                <a:tab pos="699135" algn="l"/>
              </a:tabLst>
            </a:pPr>
            <a:endParaRPr lang="en-GB" sz="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indent="-457200">
              <a:lnSpc>
                <a:spcPct val="100000"/>
              </a:lnSpc>
              <a:spcBef>
                <a:spcPts val="820"/>
              </a:spcBef>
              <a:buClr>
                <a:srgbClr val="4169E1"/>
              </a:buClr>
              <a:buFont typeface="Wingdings" pitchFamily="2" charset="2"/>
              <a:buChar char="Ø"/>
              <a:tabLst>
                <a:tab pos="240665" algn="l"/>
                <a:tab pos="241300" algn="l"/>
              </a:tabLst>
            </a:pPr>
            <a:r>
              <a:rPr lang="en-GB" sz="2000" spc="-25" dirty="0">
                <a:latin typeface="Arial" panose="020B0604020202020204" pitchFamily="34" charset="0"/>
                <a:cs typeface="Arial" panose="020B0604020202020204" pitchFamily="34" charset="0"/>
              </a:rPr>
              <a:t>Umpire</a:t>
            </a:r>
            <a:r>
              <a:rPr lang="en-GB" sz="20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45" dirty="0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en-GB" sz="200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45" dirty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en-GB" sz="20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would</a:t>
            </a:r>
            <a:r>
              <a:rPr lang="en-GB" sz="20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30" dirty="0">
                <a:latin typeface="Arial" panose="020B0604020202020204" pitchFamily="34" charset="0"/>
                <a:cs typeface="Arial" panose="020B0604020202020204" pitchFamily="34" charset="0"/>
              </a:rPr>
              <a:t>usually.</a:t>
            </a:r>
            <a:r>
              <a:rPr lang="en-GB" sz="20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10" dirty="0">
                <a:latin typeface="Arial" panose="020B0604020202020204" pitchFamily="34" charset="0"/>
                <a:cs typeface="Arial" panose="020B0604020202020204" pitchFamily="34" charset="0"/>
              </a:rPr>
              <a:t>Don’t</a:t>
            </a:r>
            <a:r>
              <a:rPr lang="en-GB" sz="20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45" dirty="0">
                <a:latin typeface="Arial" panose="020B0604020202020204" pitchFamily="34" charset="0"/>
                <a:cs typeface="Arial" panose="020B0604020202020204" pitchFamily="34" charset="0"/>
              </a:rPr>
              <a:t>change</a:t>
            </a:r>
            <a:r>
              <a:rPr lang="en-GB" sz="20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just</a:t>
            </a:r>
            <a:r>
              <a:rPr lang="en-GB" sz="20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35" dirty="0">
                <a:latin typeface="Arial" panose="020B0604020202020204" pitchFamily="34" charset="0"/>
                <a:cs typeface="Arial" panose="020B0604020202020204" pitchFamily="34" charset="0"/>
              </a:rPr>
              <a:t>because</a:t>
            </a:r>
            <a:r>
              <a:rPr lang="en-GB" sz="20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1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GB" sz="20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35" dirty="0">
                <a:latin typeface="Arial" panose="020B0604020202020204" pitchFamily="34" charset="0"/>
                <a:cs typeface="Arial" panose="020B0604020202020204" pitchFamily="34" charset="0"/>
              </a:rPr>
              <a:t>assessor</a:t>
            </a:r>
            <a:r>
              <a:rPr lang="en-GB" sz="2000" spc="-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en-GB" sz="200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10" dirty="0">
                <a:latin typeface="Arial" panose="020B0604020202020204" pitchFamily="34" charset="0"/>
                <a:cs typeface="Arial" panose="020B0604020202020204" pitchFamily="34" charset="0"/>
              </a:rPr>
              <a:t>there</a:t>
            </a:r>
            <a:r>
              <a:rPr lang="en-GB" sz="2400" spc="-1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2700" indent="0">
              <a:lnSpc>
                <a:spcPct val="100000"/>
              </a:lnSpc>
              <a:spcBef>
                <a:spcPts val="820"/>
              </a:spcBef>
              <a:buClr>
                <a:srgbClr val="4169E1"/>
              </a:buClr>
              <a:buNone/>
              <a:tabLst>
                <a:tab pos="240665" algn="l"/>
                <a:tab pos="241300" algn="l"/>
              </a:tabLst>
            </a:pPr>
            <a:endParaRPr lang="en-GB" sz="1200" spc="-1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indent="-457200">
              <a:lnSpc>
                <a:spcPct val="100000"/>
              </a:lnSpc>
              <a:spcBef>
                <a:spcPts val="800"/>
              </a:spcBef>
              <a:buClr>
                <a:srgbClr val="4169E1"/>
              </a:buClr>
              <a:buFont typeface="Wingdings" pitchFamily="2" charset="2"/>
              <a:buChar char="Ø"/>
              <a:tabLst>
                <a:tab pos="240665" algn="l"/>
                <a:tab pos="241300" algn="l"/>
              </a:tabLst>
            </a:pPr>
            <a:r>
              <a:rPr lang="en-GB" sz="2000" spc="-85" dirty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en-GB" sz="2000" spc="-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20" dirty="0">
                <a:latin typeface="Arial" panose="020B0604020202020204" pitchFamily="34" charset="0"/>
                <a:cs typeface="Arial" panose="020B0604020202020204" pitchFamily="34" charset="0"/>
              </a:rPr>
              <a:t>available</a:t>
            </a:r>
            <a:r>
              <a:rPr lang="en-GB" sz="2000" spc="-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en-GB" sz="20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5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sz="200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10" dirty="0">
                <a:latin typeface="Arial" panose="020B0604020202020204" pitchFamily="34" charset="0"/>
                <a:cs typeface="Arial" panose="020B0604020202020204" pitchFamily="34" charset="0"/>
              </a:rPr>
              <a:t>post-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match</a:t>
            </a:r>
            <a:r>
              <a:rPr lang="en-GB" sz="20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45" dirty="0">
                <a:latin typeface="Arial" panose="020B0604020202020204" pitchFamily="34" charset="0"/>
                <a:cs typeface="Arial" panose="020B0604020202020204" pitchFamily="34" charset="0"/>
              </a:rPr>
              <a:t>review</a:t>
            </a:r>
            <a:r>
              <a:rPr lang="en-GB" sz="20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25" dirty="0">
                <a:latin typeface="Arial" panose="020B0604020202020204" pitchFamily="34" charset="0"/>
                <a:cs typeface="Arial" panose="020B0604020202020204" pitchFamily="34" charset="0"/>
              </a:rPr>
              <a:t>session</a:t>
            </a:r>
            <a:r>
              <a:rPr lang="en-GB" sz="20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en-GB" sz="20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1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GB" sz="20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10" dirty="0">
                <a:latin typeface="Arial" panose="020B0604020202020204" pitchFamily="34" charset="0"/>
                <a:cs typeface="Arial" panose="020B0604020202020204" pitchFamily="34" charset="0"/>
              </a:rPr>
              <a:t>Assessor</a:t>
            </a:r>
          </a:p>
          <a:p>
            <a:pPr marL="755015" lvl="1" indent="-285750">
              <a:lnSpc>
                <a:spcPct val="100000"/>
              </a:lnSpc>
              <a:spcBef>
                <a:spcPts val="315"/>
              </a:spcBef>
              <a:buClr>
                <a:srgbClr val="4169E1"/>
              </a:buClr>
              <a:buFont typeface="Wingdings" pitchFamily="2" charset="2"/>
              <a:buChar char="Ø"/>
              <a:tabLst>
                <a:tab pos="698500" algn="l"/>
                <a:tab pos="699135" algn="l"/>
              </a:tabLst>
            </a:pPr>
            <a:r>
              <a:rPr lang="en-GB" sz="1600" spc="-25" dirty="0">
                <a:latin typeface="Arial" panose="020B0604020202020204" pitchFamily="34" charset="0"/>
                <a:cs typeface="Arial" panose="020B0604020202020204" pitchFamily="34" charset="0"/>
              </a:rPr>
              <a:t>Listen,</a:t>
            </a:r>
            <a:r>
              <a:rPr lang="en-GB" sz="1600" spc="-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spc="-80" dirty="0">
                <a:latin typeface="Arial" panose="020B0604020202020204" pitchFamily="34" charset="0"/>
                <a:cs typeface="Arial" panose="020B0604020202020204" pitchFamily="34" charset="0"/>
              </a:rPr>
              <a:t>engage</a:t>
            </a:r>
            <a:r>
              <a:rPr lang="en-GB" sz="16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spc="-25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GB" sz="16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spc="-10" dirty="0">
                <a:latin typeface="Arial" panose="020B0604020202020204" pitchFamily="34" charset="0"/>
                <a:cs typeface="Arial" panose="020B0604020202020204" pitchFamily="34" charset="0"/>
              </a:rPr>
              <a:t>discuss</a:t>
            </a:r>
            <a:r>
              <a:rPr lang="en-GB" sz="160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spc="-10" dirty="0">
                <a:latin typeface="Arial" panose="020B0604020202020204" pitchFamily="34" charset="0"/>
                <a:cs typeface="Arial" panose="020B0604020202020204" pitchFamily="34" charset="0"/>
              </a:rPr>
              <a:t>constructively.</a:t>
            </a:r>
          </a:p>
          <a:p>
            <a:pPr marL="469265" lvl="1" indent="0">
              <a:lnSpc>
                <a:spcPct val="100000"/>
              </a:lnSpc>
              <a:spcBef>
                <a:spcPts val="315"/>
              </a:spcBef>
              <a:buClr>
                <a:srgbClr val="4169E1"/>
              </a:buClr>
              <a:buNone/>
              <a:tabLst>
                <a:tab pos="698500" algn="l"/>
                <a:tab pos="699135" algn="l"/>
              </a:tabLst>
            </a:pPr>
            <a:endParaRPr lang="en-GB" sz="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indent="-457200">
              <a:lnSpc>
                <a:spcPct val="100000"/>
              </a:lnSpc>
              <a:spcBef>
                <a:spcPts val="805"/>
              </a:spcBef>
              <a:buClr>
                <a:srgbClr val="4169E1"/>
              </a:buClr>
              <a:buFont typeface="Wingdings" pitchFamily="2" charset="2"/>
              <a:buChar char="Ø"/>
              <a:tabLst>
                <a:tab pos="240665" algn="l"/>
                <a:tab pos="241300" algn="l"/>
              </a:tabLst>
            </a:pPr>
            <a:r>
              <a:rPr lang="en-GB" sz="2000" spc="-45" dirty="0">
                <a:latin typeface="Arial" panose="020B0604020202020204" pitchFamily="34" charset="0"/>
                <a:cs typeface="Arial" panose="020B0604020202020204" pitchFamily="34" charset="0"/>
              </a:rPr>
              <a:t>Feedback</a:t>
            </a:r>
            <a:r>
              <a:rPr lang="en-GB" sz="2000" spc="-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20" dirty="0"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lang="en-GB" sz="20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1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GB" sz="20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45" dirty="0">
                <a:latin typeface="Arial" panose="020B0604020202020204" pitchFamily="34" charset="0"/>
                <a:cs typeface="Arial" panose="020B0604020202020204" pitchFamily="34" charset="0"/>
              </a:rPr>
              <a:t>Assessor</a:t>
            </a:r>
            <a:r>
              <a:rPr lang="en-GB" sz="2000" spc="-1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GB" sz="20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130" dirty="0">
                <a:latin typeface="Arial" panose="020B0604020202020204" pitchFamily="34" charset="0"/>
                <a:cs typeface="Arial" panose="020B0604020202020204" pitchFamily="34" charset="0"/>
              </a:rPr>
              <a:t>GMS</a:t>
            </a:r>
            <a:r>
              <a:rPr lang="en-GB" sz="200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i="1" dirty="0">
                <a:latin typeface="Arial" panose="020B0604020202020204" pitchFamily="34" charset="0"/>
                <a:cs typeface="Arial" panose="020B0604020202020204" pitchFamily="34" charset="0"/>
              </a:rPr>
              <a:t>(if</a:t>
            </a:r>
            <a:r>
              <a:rPr lang="en-GB" sz="2000" i="1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i="1" spc="-30" dirty="0">
                <a:latin typeface="Arial" panose="020B0604020202020204" pitchFamily="34" charset="0"/>
                <a:cs typeface="Arial" panose="020B0604020202020204" pitchFamily="34" charset="0"/>
              </a:rPr>
              <a:t>available)</a:t>
            </a:r>
            <a:r>
              <a:rPr lang="en-GB" sz="2000" i="1" spc="-1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2700" indent="0">
              <a:lnSpc>
                <a:spcPct val="100000"/>
              </a:lnSpc>
              <a:spcBef>
                <a:spcPts val="805"/>
              </a:spcBef>
              <a:buClr>
                <a:srgbClr val="4169E1"/>
              </a:buClr>
              <a:buNone/>
              <a:tabLst>
                <a:tab pos="240665" algn="l"/>
                <a:tab pos="241300" algn="l"/>
              </a:tabLst>
            </a:pPr>
            <a:endParaRPr lang="en-GB" sz="1200" spc="-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indent="-457200">
              <a:lnSpc>
                <a:spcPct val="100000"/>
              </a:lnSpc>
              <a:spcBef>
                <a:spcPts val="805"/>
              </a:spcBef>
              <a:buClr>
                <a:srgbClr val="4169E1"/>
              </a:buClr>
              <a:buFont typeface="Wingdings" pitchFamily="2" charset="2"/>
              <a:buChar char="Ø"/>
              <a:tabLst>
                <a:tab pos="240665" algn="l"/>
                <a:tab pos="241300" algn="l"/>
              </a:tabLst>
            </a:pPr>
            <a:r>
              <a:rPr lang="en-GB" sz="2000" spc="-130" dirty="0">
                <a:latin typeface="Arial" panose="020B0604020202020204" pitchFamily="34" charset="0"/>
                <a:cs typeface="Arial" panose="020B0604020202020204" pitchFamily="34" charset="0"/>
              </a:rPr>
              <a:t>Take</a:t>
            </a:r>
            <a:r>
              <a:rPr lang="en-GB" sz="2000" spc="-11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20" dirty="0"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lang="en-GB" sz="2000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25" dirty="0">
                <a:latin typeface="Arial" panose="020B0604020202020204" pitchFamily="34" charset="0"/>
                <a:cs typeface="Arial" panose="020B0604020202020204" pitchFamily="34" charset="0"/>
              </a:rPr>
              <a:t>board</a:t>
            </a:r>
            <a:r>
              <a:rPr lang="en-GB" sz="2000" spc="-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information</a:t>
            </a:r>
            <a:r>
              <a:rPr lang="en-GB" sz="20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constructively</a:t>
            </a:r>
            <a:r>
              <a:rPr lang="en-GB" sz="2000" spc="-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n-GB" sz="2000" spc="-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spc="-10" dirty="0">
                <a:latin typeface="Arial" panose="020B0604020202020204" pitchFamily="34" charset="0"/>
                <a:cs typeface="Arial" panose="020B0604020202020204" pitchFamily="34" charset="0"/>
              </a:rPr>
              <a:t>develop.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506C23-622F-6415-B13B-196C83ABE4F5}"/>
              </a:ext>
            </a:extLst>
          </p:cNvPr>
          <p:cNvSpPr/>
          <p:nvPr/>
        </p:nvSpPr>
        <p:spPr>
          <a:xfrm>
            <a:off x="415963" y="800050"/>
            <a:ext cx="11527500" cy="108280"/>
          </a:xfrm>
          <a:prstGeom prst="rect">
            <a:avLst/>
          </a:prstGeom>
          <a:solidFill>
            <a:srgbClr val="4169E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CAB574-E1B2-6EF3-66B7-0E622456E4C6}"/>
              </a:ext>
            </a:extLst>
          </p:cNvPr>
          <p:cNvSpPr txBox="1"/>
          <p:nvPr/>
        </p:nvSpPr>
        <p:spPr>
          <a:xfrm>
            <a:off x="2124467" y="144818"/>
            <a:ext cx="9779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rgbClr val="4169E1"/>
                </a:solidFill>
              </a:rPr>
              <a:t>What should the Umpire do when an Assessor is Appointed</a:t>
            </a:r>
          </a:p>
        </p:txBody>
      </p:sp>
    </p:spTree>
    <p:extLst>
      <p:ext uri="{BB962C8B-B14F-4D97-AF65-F5344CB8AC3E}">
        <p14:creationId xmlns:p14="http://schemas.microsoft.com/office/powerpoint/2010/main" val="3321679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EDC855-1B82-F168-4CA9-920A56A93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and white logo&#10;&#10;Description automatically generated">
            <a:extLst>
              <a:ext uri="{FF2B5EF4-FFF2-40B4-BE49-F238E27FC236}">
                <a16:creationId xmlns:a16="http://schemas.microsoft.com/office/drawing/2014/main" id="{42DDF306-5F18-6A99-B248-6B6E967F0B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841" r="2447" b="28250"/>
          <a:stretch/>
        </p:blipFill>
        <p:spPr>
          <a:xfrm>
            <a:off x="0" y="0"/>
            <a:ext cx="1805915" cy="812856"/>
          </a:xfrm>
          <a:prstGeom prst="rect">
            <a:avLst/>
          </a:prstGeom>
        </p:spPr>
      </p:pic>
      <p:sp>
        <p:nvSpPr>
          <p:cNvPr id="3" name="object 3">
            <a:extLst>
              <a:ext uri="{FF2B5EF4-FFF2-40B4-BE49-F238E27FC236}">
                <a16:creationId xmlns:a16="http://schemas.microsoft.com/office/drawing/2014/main" id="{B8EBEF73-ACC3-44ED-717E-C5B746BFB16D}"/>
              </a:ext>
            </a:extLst>
          </p:cNvPr>
          <p:cNvSpPr txBox="1"/>
          <p:nvPr/>
        </p:nvSpPr>
        <p:spPr>
          <a:xfrm>
            <a:off x="490329" y="1085138"/>
            <a:ext cx="11344050" cy="4945585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rgbClr val="4169E1"/>
              </a:buClr>
              <a:buFont typeface="Wingdings" pitchFamily="2" charset="2"/>
              <a:buChar char="Ø"/>
              <a:tabLst>
                <a:tab pos="240665" algn="l"/>
                <a:tab pos="241300" algn="l"/>
              </a:tabLst>
            </a:pPr>
            <a:r>
              <a:rPr spc="-80" dirty="0">
                <a:latin typeface="Arial"/>
                <a:cs typeface="Arial"/>
              </a:rPr>
              <a:t>Keep</a:t>
            </a:r>
            <a:r>
              <a:rPr spc="-11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up</a:t>
            </a:r>
            <a:r>
              <a:rPr spc="-9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to</a:t>
            </a:r>
            <a:r>
              <a:rPr spc="-95" dirty="0">
                <a:latin typeface="Arial"/>
                <a:cs typeface="Arial"/>
              </a:rPr>
              <a:t> </a:t>
            </a:r>
            <a:r>
              <a:rPr spc="-20" dirty="0">
                <a:latin typeface="Arial"/>
                <a:cs typeface="Arial"/>
              </a:rPr>
              <a:t>date</a:t>
            </a:r>
            <a:r>
              <a:rPr spc="-105" dirty="0">
                <a:latin typeface="Arial"/>
                <a:cs typeface="Arial"/>
              </a:rPr>
              <a:t> </a:t>
            </a:r>
            <a:r>
              <a:rPr spc="-170" dirty="0">
                <a:latin typeface="Arial"/>
                <a:cs typeface="Arial"/>
              </a:rPr>
              <a:t>–</a:t>
            </a:r>
            <a:r>
              <a:rPr spc="-9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vital</a:t>
            </a:r>
            <a:r>
              <a:rPr spc="-9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for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umpires</a:t>
            </a:r>
            <a:r>
              <a:rPr spc="-60" dirty="0">
                <a:latin typeface="Arial"/>
                <a:cs typeface="Arial"/>
              </a:rPr>
              <a:t> </a:t>
            </a:r>
            <a:r>
              <a:rPr spc="-25" dirty="0">
                <a:latin typeface="Arial"/>
                <a:cs typeface="Arial"/>
              </a:rPr>
              <a:t>and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umpire</a:t>
            </a:r>
            <a:r>
              <a:rPr spc="-7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support</a:t>
            </a:r>
            <a:r>
              <a:rPr spc="-8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officials</a:t>
            </a:r>
            <a:r>
              <a:rPr spc="-70" dirty="0">
                <a:latin typeface="Arial"/>
                <a:cs typeface="Arial"/>
              </a:rPr>
              <a:t> </a:t>
            </a:r>
            <a:r>
              <a:rPr spc="-35" dirty="0">
                <a:latin typeface="Arial"/>
                <a:cs typeface="Arial"/>
              </a:rPr>
              <a:t>(advisors,</a:t>
            </a:r>
            <a:r>
              <a:rPr spc="-8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coaches</a:t>
            </a:r>
            <a:r>
              <a:rPr spc="-90" dirty="0">
                <a:latin typeface="Arial"/>
                <a:cs typeface="Arial"/>
              </a:rPr>
              <a:t> </a:t>
            </a:r>
            <a:r>
              <a:rPr spc="-25" dirty="0">
                <a:latin typeface="Arial"/>
                <a:cs typeface="Arial"/>
              </a:rPr>
              <a:t>and</a:t>
            </a:r>
            <a:r>
              <a:rPr spc="-8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assessors).</a:t>
            </a:r>
            <a:endParaRPr dirty="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rgbClr val="4169E1"/>
              </a:buClr>
              <a:buFont typeface="Wingdings" pitchFamily="2" charset="2"/>
              <a:buChar char="Ø"/>
              <a:tabLst>
                <a:tab pos="240665" algn="l"/>
                <a:tab pos="241300" algn="l"/>
              </a:tabLst>
            </a:pPr>
            <a:r>
              <a:rPr spc="-30" dirty="0">
                <a:latin typeface="Arial"/>
                <a:cs typeface="Arial"/>
              </a:rPr>
              <a:t>Understand</a:t>
            </a:r>
            <a:r>
              <a:rPr spc="-65" dirty="0">
                <a:latin typeface="Arial"/>
                <a:cs typeface="Arial"/>
              </a:rPr>
              <a:t> </a:t>
            </a:r>
            <a:r>
              <a:rPr spc="-25" dirty="0">
                <a:latin typeface="Arial"/>
                <a:cs typeface="Arial"/>
              </a:rPr>
              <a:t>and</a:t>
            </a:r>
            <a:r>
              <a:rPr spc="-70" dirty="0">
                <a:latin typeface="Arial"/>
                <a:cs typeface="Arial"/>
              </a:rPr>
              <a:t> </a:t>
            </a:r>
            <a:r>
              <a:rPr spc="-30" dirty="0">
                <a:latin typeface="Arial"/>
                <a:cs typeface="Arial"/>
              </a:rPr>
              <a:t>work</a:t>
            </a:r>
            <a:r>
              <a:rPr spc="-8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to</a:t>
            </a:r>
            <a:r>
              <a:rPr spc="-80" dirty="0">
                <a:latin typeface="Arial"/>
                <a:cs typeface="Arial"/>
              </a:rPr>
              <a:t> </a:t>
            </a:r>
            <a:r>
              <a:rPr spc="-20" dirty="0">
                <a:latin typeface="Arial"/>
                <a:cs typeface="Arial"/>
              </a:rPr>
              <a:t>encompass</a:t>
            </a:r>
            <a:r>
              <a:rPr spc="-75" dirty="0">
                <a:latin typeface="Arial"/>
                <a:cs typeface="Arial"/>
              </a:rPr>
              <a:t> </a:t>
            </a:r>
            <a:r>
              <a:rPr spc="-114" dirty="0">
                <a:latin typeface="Arial"/>
                <a:cs typeface="Arial"/>
              </a:rPr>
              <a:t>Key</a:t>
            </a:r>
            <a:r>
              <a:rPr spc="-90" dirty="0">
                <a:latin typeface="Arial"/>
                <a:cs typeface="Arial"/>
              </a:rPr>
              <a:t> </a:t>
            </a:r>
            <a:r>
              <a:rPr spc="-35" dirty="0">
                <a:latin typeface="Arial"/>
                <a:cs typeface="Arial"/>
              </a:rPr>
              <a:t>Performance</a:t>
            </a:r>
            <a:r>
              <a:rPr spc="-4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Indicators</a:t>
            </a:r>
            <a:r>
              <a:rPr spc="-80" dirty="0">
                <a:latin typeface="Arial"/>
                <a:cs typeface="Arial"/>
              </a:rPr>
              <a:t> </a:t>
            </a:r>
            <a:r>
              <a:rPr spc="-95" dirty="0">
                <a:latin typeface="Arial"/>
                <a:cs typeface="Arial"/>
              </a:rPr>
              <a:t>(KPIs)</a:t>
            </a:r>
            <a:r>
              <a:rPr spc="-7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within</a:t>
            </a:r>
            <a:r>
              <a:rPr spc="-65" dirty="0">
                <a:latin typeface="Arial"/>
                <a:cs typeface="Arial"/>
              </a:rPr>
              <a:t> </a:t>
            </a:r>
            <a:r>
              <a:rPr spc="-35" dirty="0">
                <a:latin typeface="Arial"/>
                <a:cs typeface="Arial"/>
              </a:rPr>
              <a:t>your</a:t>
            </a:r>
            <a:r>
              <a:rPr spc="-6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umpiring,</a:t>
            </a:r>
            <a:r>
              <a:rPr spc="-25" dirty="0">
                <a:latin typeface="Arial"/>
                <a:cs typeface="Arial"/>
              </a:rPr>
              <a:t> </a:t>
            </a:r>
            <a:r>
              <a:rPr spc="-20" dirty="0">
                <a:latin typeface="Arial"/>
                <a:cs typeface="Arial"/>
              </a:rPr>
              <a:t>coaching</a:t>
            </a:r>
            <a:r>
              <a:rPr spc="-60" dirty="0">
                <a:latin typeface="Arial"/>
                <a:cs typeface="Arial"/>
              </a:rPr>
              <a:t> </a:t>
            </a:r>
            <a:r>
              <a:rPr spc="-25" dirty="0">
                <a:latin typeface="Arial"/>
                <a:cs typeface="Arial"/>
              </a:rPr>
              <a:t>and</a:t>
            </a:r>
            <a:r>
              <a:rPr spc="-7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assessing.</a:t>
            </a:r>
            <a:endParaRPr dirty="0">
              <a:latin typeface="Arial"/>
              <a:cs typeface="Arial"/>
            </a:endParaRPr>
          </a:p>
          <a:p>
            <a:pPr marL="755015" lvl="1" indent="-28575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169E1"/>
              </a:buClr>
              <a:buFont typeface="Wingdings" pitchFamily="2" charset="2"/>
              <a:buChar char="Ø"/>
              <a:tabLst>
                <a:tab pos="697865" algn="l"/>
                <a:tab pos="698500" algn="l"/>
              </a:tabLst>
            </a:pPr>
            <a:r>
              <a:rPr lang="en-GB" spc="-10" dirty="0">
                <a:latin typeface="Arial"/>
                <a:cs typeface="Arial"/>
              </a:rPr>
              <a:t>Read the current Rules and follow the Rules Cycle</a:t>
            </a:r>
          </a:p>
          <a:p>
            <a:pPr marL="755015" lvl="1" indent="-28575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169E1"/>
              </a:buClr>
              <a:buFont typeface="Wingdings" pitchFamily="2" charset="2"/>
              <a:buChar char="Ø"/>
              <a:tabLst>
                <a:tab pos="697865" algn="l"/>
                <a:tab pos="698500" algn="l"/>
              </a:tabLst>
            </a:pPr>
            <a:r>
              <a:rPr lang="en-GB" spc="-10" dirty="0">
                <a:latin typeface="Arial"/>
                <a:cs typeface="Arial"/>
              </a:rPr>
              <a:t>Umpire and Coach/Assessor Guidance</a:t>
            </a:r>
          </a:p>
          <a:p>
            <a:pPr marL="755015" lvl="1" indent="-28575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169E1"/>
              </a:buClr>
              <a:buFont typeface="Wingdings" pitchFamily="2" charset="2"/>
              <a:buChar char="Ø"/>
              <a:tabLst>
                <a:tab pos="697865" algn="l"/>
                <a:tab pos="698500" algn="l"/>
              </a:tabLst>
            </a:pPr>
            <a:r>
              <a:rPr lang="en-GB" spc="-10" dirty="0">
                <a:latin typeface="Arial"/>
                <a:cs typeface="Arial"/>
              </a:rPr>
              <a:t>EH Hockey Hub Resources</a:t>
            </a:r>
          </a:p>
          <a:p>
            <a:pPr marL="755015" lvl="1" indent="-28575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169E1"/>
              </a:buClr>
              <a:buFont typeface="Wingdings" pitchFamily="2" charset="2"/>
              <a:buChar char="Ø"/>
              <a:tabLst>
                <a:tab pos="697865" algn="l"/>
                <a:tab pos="698500" algn="l"/>
              </a:tabLst>
            </a:pPr>
            <a:r>
              <a:rPr lang="en-GB" spc="-10" dirty="0">
                <a:latin typeface="Arial"/>
                <a:cs typeface="Arial"/>
              </a:rPr>
              <a:t>Peer Discussions</a:t>
            </a:r>
          </a:p>
          <a:p>
            <a:pPr marL="755015" lvl="1" indent="-28575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169E1"/>
              </a:buClr>
              <a:buFont typeface="Wingdings" pitchFamily="2" charset="2"/>
              <a:buChar char="Ø"/>
              <a:tabLst>
                <a:tab pos="697865" algn="l"/>
                <a:tab pos="698500" algn="l"/>
              </a:tabLst>
            </a:pPr>
            <a:r>
              <a:rPr lang="en-GB" spc="-10" dirty="0">
                <a:latin typeface="Arial"/>
                <a:cs typeface="Arial"/>
              </a:rPr>
              <a:t>Awareness of Umpire skills for Accuracy, Presentation and Acceptance</a:t>
            </a:r>
          </a:p>
          <a:p>
            <a:pPr marL="755015" lvl="1" indent="-28575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4169E1"/>
              </a:buClr>
              <a:buFont typeface="Wingdings" pitchFamily="2" charset="2"/>
              <a:buChar char="Ø"/>
              <a:tabLst>
                <a:tab pos="697865" algn="l"/>
                <a:tab pos="698500" algn="l"/>
              </a:tabLst>
            </a:pPr>
            <a:r>
              <a:rPr lang="en-GB" spc="-10" dirty="0">
                <a:latin typeface="Arial"/>
                <a:cs typeface="Arial"/>
              </a:rPr>
              <a:t>Awareness of of effect of KPI’s on Decision Making</a:t>
            </a:r>
            <a:endParaRPr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dirty="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</a:pPr>
            <a:r>
              <a:rPr b="1" u="sng" spc="-114" dirty="0">
                <a:solidFill>
                  <a:srgbClr val="4169E1"/>
                </a:solidFill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Key</a:t>
            </a:r>
            <a:r>
              <a:rPr b="1" u="sng" spc="-110" dirty="0">
                <a:solidFill>
                  <a:srgbClr val="4169E1"/>
                </a:solidFill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b="1" u="sng" spc="-10" dirty="0">
                <a:solidFill>
                  <a:srgbClr val="4169E1"/>
                </a:solidFill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Characteristics</a:t>
            </a:r>
            <a:r>
              <a:rPr b="1" u="sng" spc="-80" dirty="0">
                <a:solidFill>
                  <a:srgbClr val="4169E1"/>
                </a:solidFill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b="1" u="sng" dirty="0">
                <a:solidFill>
                  <a:srgbClr val="4169E1"/>
                </a:solidFill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</a:t>
            </a:r>
            <a:r>
              <a:rPr b="1" u="sng" spc="-75" dirty="0">
                <a:solidFill>
                  <a:srgbClr val="4169E1"/>
                </a:solidFill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b="1" u="sng" spc="-30" dirty="0">
                <a:solidFill>
                  <a:srgbClr val="4169E1"/>
                </a:solidFill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guidance</a:t>
            </a:r>
            <a:endParaRPr b="1" dirty="0">
              <a:solidFill>
                <a:srgbClr val="4169E1"/>
              </a:solidFill>
              <a:latin typeface="Arial"/>
              <a:cs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017FE3-C68D-298D-BAAB-873AC40DB87D}"/>
              </a:ext>
            </a:extLst>
          </p:cNvPr>
          <p:cNvSpPr/>
          <p:nvPr/>
        </p:nvSpPr>
        <p:spPr>
          <a:xfrm>
            <a:off x="490329" y="822448"/>
            <a:ext cx="11527500" cy="108280"/>
          </a:xfrm>
          <a:prstGeom prst="rect">
            <a:avLst/>
          </a:prstGeom>
          <a:solidFill>
            <a:srgbClr val="4169E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2D4FD0-DF60-1D25-6687-10CAA53DEB5F}"/>
              </a:ext>
            </a:extLst>
          </p:cNvPr>
          <p:cNvSpPr txBox="1"/>
          <p:nvPr/>
        </p:nvSpPr>
        <p:spPr>
          <a:xfrm>
            <a:off x="2131338" y="160468"/>
            <a:ext cx="97030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rgbClr val="4169E1"/>
                </a:solidFill>
              </a:rPr>
              <a:t>Keeping up to Date and Key Performance Indicators</a:t>
            </a:r>
          </a:p>
        </p:txBody>
      </p:sp>
    </p:spTree>
    <p:extLst>
      <p:ext uri="{BB962C8B-B14F-4D97-AF65-F5344CB8AC3E}">
        <p14:creationId xmlns:p14="http://schemas.microsoft.com/office/powerpoint/2010/main" val="12917174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E4D03-A047-33EE-7AEC-252171EDA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and white logo&#10;&#10;Description automatically generated">
            <a:extLst>
              <a:ext uri="{FF2B5EF4-FFF2-40B4-BE49-F238E27FC236}">
                <a16:creationId xmlns:a16="http://schemas.microsoft.com/office/drawing/2014/main" id="{481CD5A3-B55E-BE27-D46B-F639FB803D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841" r="2447" b="28250"/>
          <a:stretch/>
        </p:blipFill>
        <p:spPr>
          <a:xfrm>
            <a:off x="0" y="0"/>
            <a:ext cx="1805915" cy="812856"/>
          </a:xfrm>
          <a:prstGeom prst="rect">
            <a:avLst/>
          </a:prstGeom>
        </p:spPr>
      </p:pic>
      <p:sp>
        <p:nvSpPr>
          <p:cNvPr id="3" name="object 3">
            <a:extLst>
              <a:ext uri="{FF2B5EF4-FFF2-40B4-BE49-F238E27FC236}">
                <a16:creationId xmlns:a16="http://schemas.microsoft.com/office/drawing/2014/main" id="{D66E0291-0696-F884-2728-9D12D81F64D3}"/>
              </a:ext>
            </a:extLst>
          </p:cNvPr>
          <p:cNvSpPr txBox="1"/>
          <p:nvPr/>
        </p:nvSpPr>
        <p:spPr>
          <a:xfrm>
            <a:off x="110836" y="1320665"/>
            <a:ext cx="12081164" cy="4901342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rgbClr val="4169E1"/>
              </a:buClr>
              <a:buFont typeface="Wingdings" pitchFamily="2" charset="2"/>
              <a:buChar char="Ø"/>
              <a:tabLst>
                <a:tab pos="240665" algn="l"/>
                <a:tab pos="241300" algn="l"/>
              </a:tabLst>
            </a:pPr>
            <a:r>
              <a:rPr lang="en-GB" b="1" spc="-10" dirty="0">
                <a:solidFill>
                  <a:srgbClr val="4169E1"/>
                </a:solidFill>
                <a:latin typeface="Arial"/>
                <a:cs typeface="Arial"/>
              </a:rPr>
              <a:t>Web </a:t>
            </a:r>
            <a:r>
              <a:rPr b="1" spc="-10" dirty="0">
                <a:solidFill>
                  <a:srgbClr val="4169E1"/>
                </a:solidFill>
                <a:latin typeface="Arial"/>
                <a:cs typeface="Arial"/>
              </a:rPr>
              <a:t>Sites</a:t>
            </a:r>
            <a:endParaRPr b="1" dirty="0">
              <a:solidFill>
                <a:srgbClr val="4169E1"/>
              </a:solidFill>
              <a:latin typeface="Arial"/>
              <a:cs typeface="Arial"/>
            </a:endParaRPr>
          </a:p>
          <a:p>
            <a:pPr marL="755015" lvl="1" indent="-28575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rgbClr val="4169E1"/>
              </a:buClr>
              <a:buFont typeface="Wingdings" pitchFamily="2" charset="2"/>
              <a:buChar char="Ø"/>
              <a:tabLst>
                <a:tab pos="698500" algn="l"/>
                <a:tab pos="699135" algn="l"/>
              </a:tabLst>
            </a:pPr>
            <a:r>
              <a:rPr b="1" spc="-70" dirty="0">
                <a:latin typeface="Arial"/>
                <a:cs typeface="Arial"/>
              </a:rPr>
              <a:t>FIH</a:t>
            </a:r>
            <a:r>
              <a:rPr spc="204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-</a:t>
            </a:r>
            <a:r>
              <a:rPr spc="175" dirty="0">
                <a:latin typeface="Arial"/>
                <a:cs typeface="Arial"/>
              </a:rPr>
              <a:t> </a:t>
            </a:r>
            <a:r>
              <a:rPr u="sng" spc="-10" dirty="0">
                <a:solidFill>
                  <a:srgbClr val="4169E1"/>
                </a:solidFill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https://www.fih.hockey/about-</a:t>
            </a:r>
            <a:r>
              <a:rPr u="sng" dirty="0">
                <a:solidFill>
                  <a:srgbClr val="4169E1"/>
                </a:solidFill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fih/official-documents/rules-of-</a:t>
            </a:r>
            <a:r>
              <a:rPr u="sng" spc="-10" dirty="0">
                <a:solidFill>
                  <a:srgbClr val="4169E1"/>
                </a:solidFill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hockey</a:t>
            </a:r>
            <a:endParaRPr dirty="0">
              <a:solidFill>
                <a:srgbClr val="4169E1"/>
              </a:solidFill>
              <a:latin typeface="Arial"/>
              <a:cs typeface="Arial"/>
            </a:endParaRPr>
          </a:p>
          <a:p>
            <a:pPr marL="755015" lvl="1" indent="-28575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rgbClr val="4169E1"/>
              </a:buClr>
              <a:buFont typeface="Wingdings" pitchFamily="2" charset="2"/>
              <a:buChar char="Ø"/>
              <a:tabLst>
                <a:tab pos="698500" algn="l"/>
                <a:tab pos="699135" algn="l"/>
              </a:tabLst>
            </a:pPr>
            <a:r>
              <a:rPr b="1" spc="-50" dirty="0">
                <a:latin typeface="Arial"/>
                <a:cs typeface="Arial"/>
              </a:rPr>
              <a:t>England</a:t>
            </a:r>
            <a:r>
              <a:rPr b="1" spc="45" dirty="0">
                <a:latin typeface="Arial"/>
                <a:cs typeface="Arial"/>
              </a:rPr>
              <a:t> </a:t>
            </a:r>
            <a:r>
              <a:rPr b="1" spc="-35" dirty="0">
                <a:latin typeface="Arial"/>
                <a:cs typeface="Arial"/>
              </a:rPr>
              <a:t>Hockey</a:t>
            </a:r>
            <a:r>
              <a:rPr b="1" spc="6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-</a:t>
            </a:r>
            <a:r>
              <a:rPr spc="30" dirty="0">
                <a:latin typeface="Arial"/>
                <a:cs typeface="Arial"/>
              </a:rPr>
              <a:t> </a:t>
            </a:r>
            <a:r>
              <a:rPr u="sng" spc="-20" dirty="0">
                <a:solidFill>
                  <a:srgbClr val="4169E1"/>
                </a:solidFill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https://www.englandhockey.co.uk/governance/rules-and-</a:t>
            </a:r>
            <a:r>
              <a:rPr u="sng" spc="-10" dirty="0">
                <a:solidFill>
                  <a:srgbClr val="4169E1"/>
                </a:solidFill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regulations</a:t>
            </a:r>
            <a:endParaRPr dirty="0">
              <a:solidFill>
                <a:srgbClr val="4169E1"/>
              </a:solidFill>
              <a:latin typeface="Arial"/>
              <a:cs typeface="Arial"/>
            </a:endParaRPr>
          </a:p>
          <a:p>
            <a:pPr marL="755015" lvl="1" indent="-28575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rgbClr val="4169E1"/>
              </a:buClr>
              <a:buFont typeface="Wingdings" pitchFamily="2" charset="2"/>
              <a:buChar char="Ø"/>
              <a:tabLst>
                <a:tab pos="698500" algn="l"/>
                <a:tab pos="699135" algn="l"/>
              </a:tabLst>
            </a:pPr>
            <a:r>
              <a:rPr b="1" spc="-40" dirty="0">
                <a:latin typeface="Arial"/>
                <a:cs typeface="Arial"/>
              </a:rPr>
              <a:t>Hockey</a:t>
            </a:r>
            <a:r>
              <a:rPr b="1" spc="-80" dirty="0">
                <a:latin typeface="Arial"/>
                <a:cs typeface="Arial"/>
              </a:rPr>
              <a:t> </a:t>
            </a:r>
            <a:r>
              <a:rPr b="1" spc="-20" dirty="0">
                <a:latin typeface="Arial"/>
                <a:cs typeface="Arial"/>
              </a:rPr>
              <a:t>Hub</a:t>
            </a:r>
            <a:r>
              <a:rPr b="1" spc="-7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-</a:t>
            </a:r>
            <a:r>
              <a:rPr spc="-85" dirty="0">
                <a:latin typeface="Arial"/>
                <a:cs typeface="Arial"/>
              </a:rPr>
              <a:t> </a:t>
            </a:r>
            <a:r>
              <a:rPr u="sng" spc="-10" dirty="0">
                <a:solidFill>
                  <a:srgbClr val="4169E1"/>
                </a:solidFill>
                <a:uFill>
                  <a:solidFill>
                    <a:srgbClr val="467885"/>
                  </a:solidFill>
                </a:uFill>
                <a:latin typeface="Arial"/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https://hockeyhub.englandhockey.co.uk/umpiredevelopment</a:t>
            </a:r>
            <a:endParaRPr dirty="0">
              <a:solidFill>
                <a:srgbClr val="4169E1"/>
              </a:solidFill>
              <a:latin typeface="Arial"/>
              <a:cs typeface="Arial"/>
            </a:endParaRPr>
          </a:p>
          <a:p>
            <a:pPr marL="755015" lvl="1" indent="-28575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rgbClr val="4169E1"/>
              </a:buClr>
              <a:buFont typeface="Wingdings" pitchFamily="2" charset="2"/>
              <a:buChar char="Ø"/>
              <a:tabLst>
                <a:tab pos="698500" algn="l"/>
                <a:tab pos="699135" algn="l"/>
              </a:tabLst>
            </a:pPr>
            <a:r>
              <a:rPr b="1" spc="-20" dirty="0">
                <a:latin typeface="Arial"/>
                <a:cs typeface="Arial"/>
              </a:rPr>
              <a:t>Download</a:t>
            </a:r>
            <a:r>
              <a:rPr b="1" spc="-6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to</a:t>
            </a:r>
            <a:r>
              <a:rPr b="1" spc="-55" dirty="0">
                <a:latin typeface="Arial"/>
                <a:cs typeface="Arial"/>
              </a:rPr>
              <a:t> </a:t>
            </a:r>
            <a:r>
              <a:rPr b="1" spc="-30" dirty="0">
                <a:latin typeface="Arial"/>
                <a:cs typeface="Arial"/>
              </a:rPr>
              <a:t>your</a:t>
            </a:r>
            <a:r>
              <a:rPr b="1" spc="-65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phone/tablet</a:t>
            </a:r>
            <a:endParaRPr lang="en-GB" b="1" spc="-10" dirty="0">
              <a:latin typeface="Arial"/>
              <a:cs typeface="Arial"/>
            </a:endParaRPr>
          </a:p>
          <a:p>
            <a:pPr marL="469265" lvl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rgbClr val="4169E1"/>
              </a:buClr>
              <a:tabLst>
                <a:tab pos="698500" algn="l"/>
                <a:tab pos="699135" algn="l"/>
              </a:tabLst>
            </a:pPr>
            <a:endParaRPr b="1" dirty="0">
              <a:latin typeface="Arial"/>
              <a:cs typeface="Arial"/>
            </a:endParaRPr>
          </a:p>
          <a:p>
            <a:pPr marL="297815" indent="-28575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rgbClr val="4169E1"/>
              </a:buClr>
              <a:buFont typeface="Wingdings" pitchFamily="2" charset="2"/>
              <a:buChar char="Ø"/>
              <a:tabLst>
                <a:tab pos="276225" algn="l"/>
                <a:tab pos="276860" algn="l"/>
              </a:tabLst>
            </a:pPr>
            <a:r>
              <a:rPr b="1" spc="-45" dirty="0">
                <a:solidFill>
                  <a:srgbClr val="4169E1"/>
                </a:solidFill>
                <a:latin typeface="Arial"/>
                <a:cs typeface="Arial"/>
              </a:rPr>
              <a:t>Rules</a:t>
            </a:r>
            <a:r>
              <a:rPr b="1" spc="-65" dirty="0">
                <a:solidFill>
                  <a:srgbClr val="4169E1"/>
                </a:solidFill>
                <a:latin typeface="Arial"/>
                <a:cs typeface="Arial"/>
              </a:rPr>
              <a:t> </a:t>
            </a:r>
            <a:r>
              <a:rPr b="1" spc="-10" dirty="0">
                <a:solidFill>
                  <a:srgbClr val="4169E1"/>
                </a:solidFill>
                <a:latin typeface="Arial"/>
                <a:cs typeface="Arial"/>
              </a:rPr>
              <a:t>Cycle</a:t>
            </a:r>
            <a:endParaRPr b="1" dirty="0">
              <a:solidFill>
                <a:srgbClr val="4169E1"/>
              </a:solidFill>
              <a:latin typeface="Arial"/>
              <a:cs typeface="Arial"/>
            </a:endParaRPr>
          </a:p>
          <a:p>
            <a:pPr marL="755015" lvl="1" indent="-28575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rgbClr val="4169E1"/>
              </a:buClr>
              <a:buFont typeface="Wingdings" pitchFamily="2" charset="2"/>
              <a:buChar char="Ø"/>
              <a:tabLst>
                <a:tab pos="733425" algn="l"/>
                <a:tab pos="734060" algn="l"/>
              </a:tabLst>
            </a:pPr>
            <a:r>
              <a:rPr spc="-45" dirty="0">
                <a:latin typeface="Arial"/>
                <a:cs typeface="Arial"/>
              </a:rPr>
              <a:t>Based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20" dirty="0">
                <a:latin typeface="Arial"/>
                <a:cs typeface="Arial"/>
              </a:rPr>
              <a:t>around</a:t>
            </a:r>
            <a:r>
              <a:rPr spc="-7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Internationals</a:t>
            </a:r>
            <a:r>
              <a:rPr spc="-55" dirty="0">
                <a:latin typeface="Arial"/>
                <a:cs typeface="Arial"/>
              </a:rPr>
              <a:t> </a:t>
            </a:r>
            <a:r>
              <a:rPr spc="-25" dirty="0">
                <a:latin typeface="Arial"/>
                <a:cs typeface="Arial"/>
              </a:rPr>
              <a:t>and</a:t>
            </a:r>
            <a:r>
              <a:rPr spc="-6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the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Olympics</a:t>
            </a:r>
            <a:endParaRPr dirty="0">
              <a:latin typeface="Arial"/>
              <a:cs typeface="Arial"/>
            </a:endParaRPr>
          </a:p>
          <a:p>
            <a:pPr marL="755015" lvl="1" indent="-28575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rgbClr val="4169E1"/>
              </a:buClr>
              <a:buFont typeface="Wingdings" pitchFamily="2" charset="2"/>
              <a:buChar char="Ø"/>
              <a:tabLst>
                <a:tab pos="733425" algn="l"/>
                <a:tab pos="734060" algn="l"/>
              </a:tabLst>
            </a:pPr>
            <a:r>
              <a:rPr spc="-70" dirty="0">
                <a:latin typeface="Arial"/>
                <a:cs typeface="Arial"/>
              </a:rPr>
              <a:t>FIH</a:t>
            </a:r>
            <a:r>
              <a:rPr spc="-8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in</a:t>
            </a:r>
            <a:r>
              <a:rPr spc="-8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January</a:t>
            </a:r>
            <a:endParaRPr dirty="0">
              <a:latin typeface="Arial"/>
              <a:cs typeface="Arial"/>
            </a:endParaRPr>
          </a:p>
          <a:p>
            <a:pPr marL="755015" lvl="1" indent="-28575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rgbClr val="4169E1"/>
              </a:buClr>
              <a:buFont typeface="Wingdings" pitchFamily="2" charset="2"/>
              <a:buChar char="Ø"/>
              <a:tabLst>
                <a:tab pos="733425" algn="l"/>
                <a:tab pos="734060" algn="l"/>
              </a:tabLst>
            </a:pPr>
            <a:r>
              <a:rPr spc="-10" dirty="0">
                <a:latin typeface="Arial"/>
                <a:cs typeface="Arial"/>
              </a:rPr>
              <a:t>National</a:t>
            </a:r>
            <a:r>
              <a:rPr spc="-9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Associations</a:t>
            </a:r>
            <a:r>
              <a:rPr spc="-10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adopt</a:t>
            </a:r>
            <a:r>
              <a:rPr spc="-10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at</a:t>
            </a:r>
            <a:r>
              <a:rPr spc="-75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their</a:t>
            </a:r>
            <a:r>
              <a:rPr spc="-8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discretion</a:t>
            </a:r>
            <a:r>
              <a:rPr spc="-80" dirty="0">
                <a:latin typeface="Arial"/>
                <a:cs typeface="Arial"/>
              </a:rPr>
              <a:t> </a:t>
            </a:r>
            <a:r>
              <a:rPr spc="-150" dirty="0">
                <a:latin typeface="Arial"/>
                <a:cs typeface="Arial"/>
              </a:rPr>
              <a:t>–</a:t>
            </a:r>
            <a:r>
              <a:rPr spc="-70" dirty="0">
                <a:latin typeface="Arial"/>
                <a:cs typeface="Arial"/>
              </a:rPr>
              <a:t> </a:t>
            </a:r>
            <a:r>
              <a:rPr lang="en-GB" spc="-100" dirty="0">
                <a:latin typeface="Arial"/>
                <a:cs typeface="Arial"/>
              </a:rPr>
              <a:t> England </a:t>
            </a:r>
            <a:r>
              <a:rPr spc="-100" dirty="0">
                <a:latin typeface="Arial"/>
                <a:cs typeface="Arial"/>
              </a:rPr>
              <a:t>H</a:t>
            </a:r>
            <a:r>
              <a:rPr lang="en-GB" spc="-100" dirty="0" err="1">
                <a:latin typeface="Arial"/>
                <a:cs typeface="Arial"/>
              </a:rPr>
              <a:t>ockey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normally</a:t>
            </a:r>
            <a:r>
              <a:rPr spc="-6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in</a:t>
            </a:r>
            <a:r>
              <a:rPr spc="-70" dirty="0">
                <a:latin typeface="Arial"/>
                <a:cs typeface="Arial"/>
              </a:rPr>
              <a:t> </a:t>
            </a:r>
            <a:r>
              <a:rPr spc="-10" dirty="0">
                <a:latin typeface="Arial"/>
                <a:cs typeface="Arial"/>
              </a:rPr>
              <a:t>September.</a:t>
            </a:r>
            <a:endParaRPr dirty="0">
              <a:latin typeface="Arial"/>
              <a:cs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665821-F9A5-5581-8729-6DBE9B933693}"/>
              </a:ext>
            </a:extLst>
          </p:cNvPr>
          <p:cNvSpPr/>
          <p:nvPr/>
        </p:nvSpPr>
        <p:spPr>
          <a:xfrm>
            <a:off x="490329" y="822448"/>
            <a:ext cx="11527500" cy="108280"/>
          </a:xfrm>
          <a:prstGeom prst="rect">
            <a:avLst/>
          </a:prstGeom>
          <a:solidFill>
            <a:srgbClr val="4169E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9C31D6-589F-FE5A-1219-4413DF5E8053}"/>
              </a:ext>
            </a:extLst>
          </p:cNvPr>
          <p:cNvSpPr txBox="1"/>
          <p:nvPr/>
        </p:nvSpPr>
        <p:spPr>
          <a:xfrm>
            <a:off x="2532781" y="144818"/>
            <a:ext cx="6635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rgbClr val="4169E1"/>
                </a:solidFill>
              </a:rPr>
              <a:t>Keeping up to Date with Resources</a:t>
            </a:r>
          </a:p>
        </p:txBody>
      </p:sp>
    </p:spTree>
    <p:extLst>
      <p:ext uri="{BB962C8B-B14F-4D97-AF65-F5344CB8AC3E}">
        <p14:creationId xmlns:p14="http://schemas.microsoft.com/office/powerpoint/2010/main" val="39717178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5964</TotalTime>
  <Words>722</Words>
  <Application>Microsoft Macintosh PowerPoint</Application>
  <PresentationFormat>Widescreen</PresentationFormat>
  <Paragraphs>78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 Reece</dc:creator>
  <cp:lastModifiedBy>Chris Reece</cp:lastModifiedBy>
  <cp:revision>25</cp:revision>
  <dcterms:created xsi:type="dcterms:W3CDTF">2025-06-12T18:33:22Z</dcterms:created>
  <dcterms:modified xsi:type="dcterms:W3CDTF">2026-09-16T20:19:35Z</dcterms:modified>
</cp:coreProperties>
</file>