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8" r:id="rId6"/>
    <p:sldId id="264" r:id="rId7"/>
    <p:sldId id="270" r:id="rId8"/>
    <p:sldId id="271" r:id="rId9"/>
    <p:sldId id="272" r:id="rId10"/>
    <p:sldId id="273" r:id="rId11"/>
    <p:sldId id="275" r:id="rId12"/>
  </p:sldIdLst>
  <p:sldSz cx="18288000" cy="10287000"/>
  <p:notesSz cx="6858000" cy="9144000"/>
  <p:embeddedFontLst>
    <p:embeddedFont>
      <p:font typeface="Futura Bold" panose="020B0602020204020303" pitchFamily="34" charset="-79"/>
      <p:regular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0913AE-8CB0-FF88-DBC4-6D937F01198E}" name="Sam Lewis" initials="SL" userId="S::sam.lewis@englandhockey.co.uk::fff2a8f6-1ff3-409c-a8a4-c8f24da38e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7"/>
    <p:restoredTop sz="94624"/>
  </p:normalViewPr>
  <p:slideViewPr>
    <p:cSldViewPr snapToGrid="0">
      <p:cViewPr varScale="1">
        <p:scale>
          <a:sx n="74" d="100"/>
          <a:sy n="74" d="100"/>
        </p:scale>
        <p:origin x="43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4102"/>
        </a:solidFill>
        <a:effectLst/>
      </p:bgPr>
    </p:bg>
    <p:spTree>
      <p:nvGrpSpPr>
        <p:cNvPr id="1" name=""/>
        <p:cNvGrpSpPr/>
        <p:nvPr/>
      </p:nvGrpSpPr>
      <p:grpSpPr>
        <a:xfrm>
          <a:off x="0" y="0"/>
          <a:ext cx="0" cy="0"/>
          <a:chOff x="0" y="0"/>
          <a:chExt cx="0" cy="0"/>
        </a:xfrm>
      </p:grpSpPr>
      <p:sp>
        <p:nvSpPr>
          <p:cNvPr id="2" name="Freeform 2"/>
          <p:cNvSpPr/>
          <p:nvPr/>
        </p:nvSpPr>
        <p:spPr>
          <a:xfrm>
            <a:off x="12849154" y="2577178"/>
            <a:ext cx="3869725" cy="4765588"/>
          </a:xfrm>
          <a:custGeom>
            <a:avLst/>
            <a:gdLst/>
            <a:ahLst/>
            <a:cxnLst/>
            <a:rect l="l" t="t" r="r" b="b"/>
            <a:pathLst>
              <a:path w="3869725" h="4765588">
                <a:moveTo>
                  <a:pt x="0" y="0"/>
                </a:moveTo>
                <a:lnTo>
                  <a:pt x="3869725" y="0"/>
                </a:lnTo>
                <a:lnTo>
                  <a:pt x="3869725" y="4765588"/>
                </a:lnTo>
                <a:lnTo>
                  <a:pt x="0" y="4765588"/>
                </a:lnTo>
                <a:lnTo>
                  <a:pt x="0" y="0"/>
                </a:lnTo>
                <a:close/>
              </a:path>
            </a:pathLst>
          </a:custGeom>
          <a:blipFill>
            <a:blip r:embed="rId2"/>
            <a:stretch>
              <a:fillRect l="-10816" t="-40147" r="-303157" b="-31290"/>
            </a:stretch>
          </a:blipFill>
        </p:spPr>
        <p:txBody>
          <a:bodyPr/>
          <a:lstStyle/>
          <a:p>
            <a:endParaRPr lang="en-US"/>
          </a:p>
        </p:txBody>
      </p:sp>
      <p:sp>
        <p:nvSpPr>
          <p:cNvPr id="3" name="TextBox 3"/>
          <p:cNvSpPr txBox="1"/>
          <p:nvPr/>
        </p:nvSpPr>
        <p:spPr>
          <a:xfrm>
            <a:off x="1631586" y="3153397"/>
            <a:ext cx="9393751" cy="4209935"/>
          </a:xfrm>
          <a:prstGeom prst="rect">
            <a:avLst/>
          </a:prstGeom>
        </p:spPr>
        <p:txBody>
          <a:bodyPr lIns="0" tIns="0" rIns="0" bIns="0" rtlCol="0" anchor="t">
            <a:spAutoFit/>
          </a:bodyPr>
          <a:lstStyle/>
          <a:p>
            <a:pPr algn="l">
              <a:lnSpc>
                <a:spcPts val="8749"/>
              </a:lnSpc>
            </a:pPr>
            <a:r>
              <a:rPr lang="en-US" sz="6999" b="1" spc="349" dirty="0">
                <a:solidFill>
                  <a:srgbClr val="FFFFFF"/>
                </a:solidFill>
                <a:latin typeface="Futura Bold"/>
                <a:ea typeface="Futura Bold"/>
                <a:cs typeface="Futura Bold"/>
                <a:sym typeface="Futura Bold"/>
              </a:rPr>
              <a:t>SOUTH EAST HOCKEY</a:t>
            </a:r>
          </a:p>
          <a:p>
            <a:pPr algn="l">
              <a:lnSpc>
                <a:spcPts val="8749"/>
              </a:lnSpc>
            </a:pPr>
            <a:r>
              <a:rPr lang="en-US" sz="6999" b="1" spc="349" dirty="0">
                <a:solidFill>
                  <a:srgbClr val="FFFFFF"/>
                </a:solidFill>
                <a:latin typeface="Futura Bold"/>
                <a:ea typeface="Futura Bold"/>
                <a:cs typeface="Futura Bold"/>
                <a:sym typeface="Futura Bold"/>
              </a:rPr>
              <a:t>Proposed League Restructure</a:t>
            </a:r>
          </a:p>
          <a:p>
            <a:pPr algn="l">
              <a:lnSpc>
                <a:spcPts val="7000"/>
              </a:lnSpc>
            </a:pPr>
            <a:r>
              <a:rPr lang="en-US" sz="5600" b="1" spc="280" dirty="0">
                <a:solidFill>
                  <a:srgbClr val="FFFFFF"/>
                </a:solidFill>
                <a:latin typeface="Futura Bold"/>
                <a:ea typeface="Futura Bold"/>
                <a:cs typeface="Futura Bold"/>
                <a:sym typeface="Futura Bold"/>
              </a:rPr>
              <a:t>2027 – 2028 Season.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8F7B9D-418F-A763-F5AE-B56D1B5F93F2}"/>
              </a:ext>
            </a:extLst>
          </p:cNvPr>
          <p:cNvSpPr txBox="1"/>
          <p:nvPr/>
        </p:nvSpPr>
        <p:spPr>
          <a:xfrm>
            <a:off x="703384" y="348760"/>
            <a:ext cx="14225954" cy="1675459"/>
          </a:xfrm>
          <a:prstGeom prst="rect">
            <a:avLst/>
          </a:prstGeom>
          <a:noFill/>
        </p:spPr>
        <p:txBody>
          <a:bodyPr wrap="square">
            <a:spAutoFit/>
          </a:bodyPr>
          <a:lstStyle/>
          <a:p>
            <a:pPr algn="l">
              <a:lnSpc>
                <a:spcPts val="6250"/>
              </a:lnSpc>
            </a:pPr>
            <a:r>
              <a:rPr lang="en-US" sz="5000" b="1" spc="250" dirty="0">
                <a:solidFill>
                  <a:srgbClr val="FD4102"/>
                </a:solidFill>
                <a:latin typeface="Futura Bold"/>
                <a:ea typeface="Futura Bold"/>
                <a:cs typeface="Futura Bold"/>
                <a:sym typeface="Futura Bold"/>
              </a:rPr>
              <a:t>SOUTH EAST HOCKEY </a:t>
            </a:r>
          </a:p>
          <a:p>
            <a:pPr algn="l">
              <a:lnSpc>
                <a:spcPts val="6250"/>
              </a:lnSpc>
            </a:pPr>
            <a:r>
              <a:rPr lang="en-US" sz="3600" b="1" spc="250" dirty="0">
                <a:solidFill>
                  <a:srgbClr val="FD4102"/>
                </a:solidFill>
                <a:latin typeface="Futura Bold"/>
                <a:ea typeface="Futura Bold"/>
                <a:cs typeface="Futura Bold"/>
                <a:sym typeface="Futura Bold"/>
              </a:rPr>
              <a:t>League Restructure 2027-28 Season </a:t>
            </a:r>
          </a:p>
        </p:txBody>
      </p:sp>
      <p:sp>
        <p:nvSpPr>
          <p:cNvPr id="3" name="TextBox 2">
            <a:extLst>
              <a:ext uri="{FF2B5EF4-FFF2-40B4-BE49-F238E27FC236}">
                <a16:creationId xmlns:a16="http://schemas.microsoft.com/office/drawing/2014/main" id="{DC609818-45B9-5E41-E8F7-497E1C4C900C}"/>
              </a:ext>
            </a:extLst>
          </p:cNvPr>
          <p:cNvSpPr txBox="1"/>
          <p:nvPr/>
        </p:nvSpPr>
        <p:spPr>
          <a:xfrm>
            <a:off x="703384" y="2429609"/>
            <a:ext cx="17092247" cy="8032968"/>
          </a:xfrm>
          <a:prstGeom prst="rect">
            <a:avLst/>
          </a:prstGeom>
          <a:noFill/>
        </p:spPr>
        <p:txBody>
          <a:bodyPr wrap="square" rtlCol="0">
            <a:spAutoFit/>
          </a:bodyPr>
          <a:lstStyle/>
          <a:p>
            <a:r>
              <a:rPr lang="en-US" sz="2800" dirty="0"/>
              <a:t>This document is designed to outline the prosed restructuring of the Adult Hockey Leagues within South East Hockey.</a:t>
            </a:r>
          </a:p>
          <a:p>
            <a:endParaRPr lang="en-US" sz="2800" dirty="0"/>
          </a:p>
          <a:p>
            <a:r>
              <a:rPr lang="en-US" sz="2800" dirty="0"/>
              <a:t>It covers the following topics:</a:t>
            </a:r>
          </a:p>
          <a:p>
            <a:endParaRPr lang="en-US" sz="2800" dirty="0"/>
          </a:p>
          <a:p>
            <a:pPr marL="800100" lvl="1" indent="-342900">
              <a:buFont typeface="Arial" panose="020B0604020202020204" pitchFamily="34" charset="0"/>
              <a:buChar char="•"/>
            </a:pPr>
            <a:r>
              <a:rPr lang="en-US" sz="2800" dirty="0"/>
              <a:t>The proposed ‘New’ Structure of the Adult Leagues (Open/</a:t>
            </a:r>
            <a:r>
              <a:rPr lang="en-US" sz="2800" dirty="0" err="1"/>
              <a:t>Mens</a:t>
            </a:r>
            <a:r>
              <a:rPr lang="en-US" sz="2800" dirty="0"/>
              <a:t> &amp; </a:t>
            </a:r>
            <a:r>
              <a:rPr lang="en-US" sz="2800" dirty="0" err="1"/>
              <a:t>Womens</a:t>
            </a:r>
            <a:r>
              <a:rPr lang="en-US" sz="2800" dirty="0"/>
              <a:t>)</a:t>
            </a:r>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r>
              <a:rPr lang="en-US" sz="2800" dirty="0"/>
              <a:t>Highlight how the final league positions of the 2026-27 season will create the leagues for the 2027-28 season. (based on the new structure).</a:t>
            </a:r>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r>
              <a:rPr lang="en-US" sz="2800" dirty="0"/>
              <a:t>Provide an example of how this would look using the 2025-26 season final league tables</a:t>
            </a:r>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r>
              <a:rPr lang="en-US" sz="2800" dirty="0"/>
              <a:t>We plan to hold 3 meetings to gain feedback from South East Clubs on the proposal. Clubs only need attend one of these meetings. The dates of  the meetings are highlighted later in the document. There will also be a Microsoft form where clubs can share questions ahead of these meetings. </a:t>
            </a:r>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r>
              <a:rPr lang="en-US" sz="2800" dirty="0"/>
              <a:t>Finally, a timeline showing the next steps.</a:t>
            </a:r>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r>
              <a:rPr lang="en-US" sz="2800" dirty="0"/>
              <a:t>The Proposed League Structure will be ratified at the South East Hockey AGM on 14.07.26</a:t>
            </a:r>
          </a:p>
          <a:p>
            <a:pPr marL="800100" lvl="1"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endParaRPr lang="en-US" sz="2800" dirty="0"/>
          </a:p>
        </p:txBody>
      </p:sp>
      <p:sp>
        <p:nvSpPr>
          <p:cNvPr id="5" name="Freeform 2">
            <a:extLst>
              <a:ext uri="{FF2B5EF4-FFF2-40B4-BE49-F238E27FC236}">
                <a16:creationId xmlns:a16="http://schemas.microsoft.com/office/drawing/2014/main" id="{DF65B990-7B82-6E16-96CB-FB9C37E72AB3}"/>
              </a:ext>
            </a:extLst>
          </p:cNvPr>
          <p:cNvSpPr/>
          <p:nvPr/>
        </p:nvSpPr>
        <p:spPr>
          <a:xfrm>
            <a:off x="17479110" y="9134018"/>
            <a:ext cx="787217" cy="1152982"/>
          </a:xfrm>
          <a:custGeom>
            <a:avLst/>
            <a:gdLst/>
            <a:ahLst/>
            <a:cxnLst/>
            <a:rect l="l" t="t" r="r" b="b"/>
            <a:pathLst>
              <a:path w="3869725" h="4765588">
                <a:moveTo>
                  <a:pt x="0" y="0"/>
                </a:moveTo>
                <a:lnTo>
                  <a:pt x="3869725" y="0"/>
                </a:lnTo>
                <a:lnTo>
                  <a:pt x="3869725" y="4765588"/>
                </a:lnTo>
                <a:lnTo>
                  <a:pt x="0" y="4765588"/>
                </a:lnTo>
                <a:lnTo>
                  <a:pt x="0" y="0"/>
                </a:lnTo>
                <a:close/>
              </a:path>
            </a:pathLst>
          </a:custGeom>
          <a:blipFill>
            <a:blip r:embed="rId2"/>
            <a:stretch>
              <a:fillRect l="-10816" t="-40147" r="-303157" b="-31290"/>
            </a:stretch>
          </a:blipFill>
        </p:spPr>
        <p:txBody>
          <a:bodyPr/>
          <a:lstStyle/>
          <a:p>
            <a:endParaRPr lang="en-US"/>
          </a:p>
        </p:txBody>
      </p:sp>
    </p:spTree>
    <p:extLst>
      <p:ext uri="{BB962C8B-B14F-4D97-AF65-F5344CB8AC3E}">
        <p14:creationId xmlns:p14="http://schemas.microsoft.com/office/powerpoint/2010/main" val="252394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993BBE-E917-2FE0-764F-C25769EA6157}"/>
              </a:ext>
            </a:extLst>
          </p:cNvPr>
          <p:cNvSpPr txBox="1"/>
          <p:nvPr/>
        </p:nvSpPr>
        <p:spPr>
          <a:xfrm>
            <a:off x="914399" y="-75614"/>
            <a:ext cx="15755815" cy="1669688"/>
          </a:xfrm>
          <a:prstGeom prst="rect">
            <a:avLst/>
          </a:prstGeom>
          <a:noFill/>
        </p:spPr>
        <p:txBody>
          <a:bodyPr wrap="square">
            <a:spAutoFit/>
          </a:bodyPr>
          <a:lstStyle/>
          <a:p>
            <a:pPr algn="l">
              <a:lnSpc>
                <a:spcPts val="6250"/>
              </a:lnSpc>
            </a:pPr>
            <a:r>
              <a:rPr lang="en-US" sz="4800" b="1" spc="250" dirty="0">
                <a:solidFill>
                  <a:srgbClr val="FD4102"/>
                </a:solidFill>
                <a:latin typeface="Futura Bold"/>
                <a:ea typeface="Futura Bold"/>
                <a:cs typeface="Futura Bold"/>
                <a:sym typeface="Futura Bold"/>
              </a:rPr>
              <a:t>SOUTH EAST HOCKEY</a:t>
            </a:r>
          </a:p>
          <a:p>
            <a:pPr algn="l">
              <a:lnSpc>
                <a:spcPts val="6250"/>
              </a:lnSpc>
            </a:pPr>
            <a:r>
              <a:rPr lang="en-US" sz="3600" b="1" spc="250" dirty="0">
                <a:solidFill>
                  <a:srgbClr val="FD4102"/>
                </a:solidFill>
                <a:latin typeface="Futura Bold"/>
                <a:ea typeface="Futura Bold"/>
                <a:cs typeface="Futura Bold"/>
                <a:sym typeface="Futura Bold"/>
              </a:rPr>
              <a:t>2027-28 Proposed Structure Open/</a:t>
            </a:r>
            <a:r>
              <a:rPr lang="en-US" sz="3600" b="1" spc="250" dirty="0" err="1">
                <a:solidFill>
                  <a:srgbClr val="FD4102"/>
                </a:solidFill>
                <a:latin typeface="Futura Bold"/>
                <a:ea typeface="Futura Bold"/>
                <a:cs typeface="Futura Bold"/>
                <a:sym typeface="Futura Bold"/>
              </a:rPr>
              <a:t>Mens</a:t>
            </a:r>
            <a:r>
              <a:rPr lang="en-US" sz="3600" b="1" spc="250" dirty="0">
                <a:solidFill>
                  <a:srgbClr val="FD4102"/>
                </a:solidFill>
                <a:latin typeface="Futura Bold"/>
                <a:ea typeface="Futura Bold"/>
                <a:cs typeface="Futura Bold"/>
                <a:sym typeface="Futura Bold"/>
              </a:rPr>
              <a:t> Leagues</a:t>
            </a:r>
            <a:r>
              <a:rPr lang="en-US" sz="4000" b="1" spc="250" dirty="0">
                <a:solidFill>
                  <a:srgbClr val="FD4102"/>
                </a:solidFill>
                <a:latin typeface="Futura Bold"/>
                <a:ea typeface="Futura Bold"/>
                <a:cs typeface="Futura Bold"/>
                <a:sym typeface="Futura Bold"/>
              </a:rPr>
              <a:t> </a:t>
            </a:r>
          </a:p>
        </p:txBody>
      </p:sp>
      <p:sp>
        <p:nvSpPr>
          <p:cNvPr id="4" name="AutoShape 2">
            <a:extLst>
              <a:ext uri="{FF2B5EF4-FFF2-40B4-BE49-F238E27FC236}">
                <a16:creationId xmlns:a16="http://schemas.microsoft.com/office/drawing/2014/main" id="{EC6E18B5-8330-F7D5-1728-982D98023EC5}"/>
              </a:ext>
            </a:extLst>
          </p:cNvPr>
          <p:cNvSpPr>
            <a:spLocks noChangeAspect="1" noChangeArrowheads="1"/>
          </p:cNvSpPr>
          <p:nvPr/>
        </p:nvSpPr>
        <p:spPr bwMode="auto">
          <a:xfrm flipV="1">
            <a:off x="914400" y="2400300"/>
            <a:ext cx="13487400" cy="1127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reeform 2">
            <a:extLst>
              <a:ext uri="{FF2B5EF4-FFF2-40B4-BE49-F238E27FC236}">
                <a16:creationId xmlns:a16="http://schemas.microsoft.com/office/drawing/2014/main" id="{0FE70979-EA49-D22B-E707-85196D58B908}"/>
              </a:ext>
            </a:extLst>
          </p:cNvPr>
          <p:cNvSpPr/>
          <p:nvPr/>
        </p:nvSpPr>
        <p:spPr>
          <a:xfrm>
            <a:off x="17373600" y="9134018"/>
            <a:ext cx="892727" cy="1152982"/>
          </a:xfrm>
          <a:custGeom>
            <a:avLst/>
            <a:gdLst/>
            <a:ahLst/>
            <a:cxnLst/>
            <a:rect l="l" t="t" r="r" b="b"/>
            <a:pathLst>
              <a:path w="3869725" h="4765588">
                <a:moveTo>
                  <a:pt x="0" y="0"/>
                </a:moveTo>
                <a:lnTo>
                  <a:pt x="3869725" y="0"/>
                </a:lnTo>
                <a:lnTo>
                  <a:pt x="3869725" y="4765588"/>
                </a:lnTo>
                <a:lnTo>
                  <a:pt x="0" y="4765588"/>
                </a:lnTo>
                <a:lnTo>
                  <a:pt x="0" y="0"/>
                </a:lnTo>
                <a:close/>
              </a:path>
            </a:pathLst>
          </a:custGeom>
          <a:blipFill>
            <a:blip r:embed="rId2"/>
            <a:stretch>
              <a:fillRect l="-10816" t="-40147" r="-303157" b="-31290"/>
            </a:stretch>
          </a:blipFill>
        </p:spPr>
        <p:txBody>
          <a:bodyPr/>
          <a:lstStyle/>
          <a:p>
            <a:endParaRPr lang="en-US"/>
          </a:p>
        </p:txBody>
      </p:sp>
      <p:sp>
        <p:nvSpPr>
          <p:cNvPr id="5" name="TextBox 4">
            <a:extLst>
              <a:ext uri="{FF2B5EF4-FFF2-40B4-BE49-F238E27FC236}">
                <a16:creationId xmlns:a16="http://schemas.microsoft.com/office/drawing/2014/main" id="{DF453C2F-9992-6619-F2ED-C9F4F419B695}"/>
              </a:ext>
            </a:extLst>
          </p:cNvPr>
          <p:cNvSpPr txBox="1"/>
          <p:nvPr/>
        </p:nvSpPr>
        <p:spPr>
          <a:xfrm>
            <a:off x="5562600" y="9510454"/>
            <a:ext cx="8839200" cy="400110"/>
          </a:xfrm>
          <a:prstGeom prst="rect">
            <a:avLst/>
          </a:prstGeom>
          <a:solidFill>
            <a:schemeClr val="bg1"/>
          </a:solidFill>
        </p:spPr>
        <p:txBody>
          <a:bodyPr wrap="square" rtlCol="0">
            <a:spAutoFit/>
          </a:bodyPr>
          <a:lstStyle/>
          <a:p>
            <a:r>
              <a:rPr lang="en-GB" sz="2000" b="1" dirty="0"/>
              <a:t>252 Teams – 23 Divisions – No. of Teams in Div shown in brackets </a:t>
            </a:r>
          </a:p>
        </p:txBody>
      </p:sp>
      <p:pic>
        <p:nvPicPr>
          <p:cNvPr id="7" name="Picture 6">
            <a:extLst>
              <a:ext uri="{FF2B5EF4-FFF2-40B4-BE49-F238E27FC236}">
                <a16:creationId xmlns:a16="http://schemas.microsoft.com/office/drawing/2014/main" id="{BB0CBEC3-D977-B4D4-73A1-DF8C1EF5D48F}"/>
              </a:ext>
            </a:extLst>
          </p:cNvPr>
          <p:cNvPicPr>
            <a:picLocks noChangeAspect="1"/>
          </p:cNvPicPr>
          <p:nvPr/>
        </p:nvPicPr>
        <p:blipFill>
          <a:blip r:embed="rId3"/>
          <a:stretch>
            <a:fillRect/>
          </a:stretch>
        </p:blipFill>
        <p:spPr>
          <a:xfrm>
            <a:off x="1950720" y="1655034"/>
            <a:ext cx="14432281" cy="8514646"/>
          </a:xfrm>
          <a:prstGeom prst="rect">
            <a:avLst/>
          </a:prstGeom>
        </p:spPr>
      </p:pic>
    </p:spTree>
    <p:extLst>
      <p:ext uri="{BB962C8B-B14F-4D97-AF65-F5344CB8AC3E}">
        <p14:creationId xmlns:p14="http://schemas.microsoft.com/office/powerpoint/2010/main" val="419260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0065-94E6-434F-6642-1DE1D7F7073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F17206D-4C21-9C61-8215-79D3766EC000}"/>
              </a:ext>
            </a:extLst>
          </p:cNvPr>
          <p:cNvPicPr>
            <a:picLocks noChangeAspect="1"/>
          </p:cNvPicPr>
          <p:nvPr/>
        </p:nvPicPr>
        <p:blipFill>
          <a:blip r:embed="rId2"/>
          <a:stretch>
            <a:fillRect/>
          </a:stretch>
        </p:blipFill>
        <p:spPr>
          <a:xfrm>
            <a:off x="1569721" y="1705532"/>
            <a:ext cx="15314130" cy="8308133"/>
          </a:xfrm>
          <a:prstGeom prst="rect">
            <a:avLst/>
          </a:prstGeom>
        </p:spPr>
      </p:pic>
      <p:sp>
        <p:nvSpPr>
          <p:cNvPr id="3" name="TextBox 2">
            <a:extLst>
              <a:ext uri="{FF2B5EF4-FFF2-40B4-BE49-F238E27FC236}">
                <a16:creationId xmlns:a16="http://schemas.microsoft.com/office/drawing/2014/main" id="{459AB4DB-3A9B-212B-B1BB-485436598F0B}"/>
              </a:ext>
            </a:extLst>
          </p:cNvPr>
          <p:cNvSpPr txBox="1"/>
          <p:nvPr/>
        </p:nvSpPr>
        <p:spPr>
          <a:xfrm>
            <a:off x="914399" y="-29894"/>
            <a:ext cx="15755815" cy="1669688"/>
          </a:xfrm>
          <a:prstGeom prst="rect">
            <a:avLst/>
          </a:prstGeom>
          <a:noFill/>
        </p:spPr>
        <p:txBody>
          <a:bodyPr wrap="square">
            <a:spAutoFit/>
          </a:bodyPr>
          <a:lstStyle/>
          <a:p>
            <a:pPr marL="0" marR="0" lvl="0" indent="0" algn="l" defTabSz="914400" rtl="0" eaLnBrk="1" fontAlgn="auto" latinLnBrk="0" hangingPunct="1">
              <a:lnSpc>
                <a:spcPts val="6250"/>
              </a:lnSpc>
              <a:spcBef>
                <a:spcPts val="0"/>
              </a:spcBef>
              <a:spcAft>
                <a:spcPts val="0"/>
              </a:spcAft>
              <a:buClrTx/>
              <a:buSzTx/>
              <a:buFontTx/>
              <a:buNone/>
              <a:tabLst/>
              <a:defRPr/>
            </a:pPr>
            <a:r>
              <a:rPr kumimoji="0" lang="en-US" sz="48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SOUTH EAST HOCKEY</a:t>
            </a:r>
          </a:p>
          <a:p>
            <a:pPr marL="0" marR="0" lvl="0" indent="0" algn="l" defTabSz="914400" rtl="0" eaLnBrk="1" fontAlgn="auto" latinLnBrk="0" hangingPunct="1">
              <a:lnSpc>
                <a:spcPts val="6250"/>
              </a:lnSpc>
              <a:spcBef>
                <a:spcPts val="0"/>
              </a:spcBef>
              <a:spcAft>
                <a:spcPts val="0"/>
              </a:spcAft>
              <a:buClrTx/>
              <a:buSzTx/>
              <a:buFontTx/>
              <a:buNone/>
              <a:tabLst/>
              <a:defRPr/>
            </a:pP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2027-28 Proposed Structure </a:t>
            </a:r>
            <a:r>
              <a:rPr lang="en-US" sz="3600" b="1" spc="250" dirty="0" err="1">
                <a:solidFill>
                  <a:srgbClr val="FD4102"/>
                </a:solidFill>
                <a:latin typeface="Futura Bold"/>
                <a:ea typeface="Futura Bold"/>
                <a:cs typeface="Futura Bold"/>
                <a:sym typeface="Futura Bold"/>
              </a:rPr>
              <a:t>Wom</a:t>
            </a:r>
            <a:r>
              <a:rPr kumimoji="0" lang="en-US" sz="3600" b="1" i="0" u="none" strike="noStrike" kern="1200" cap="none" spc="250" normalizeH="0" baseline="0" noProof="0" dirty="0" err="1">
                <a:ln>
                  <a:noFill/>
                </a:ln>
                <a:solidFill>
                  <a:srgbClr val="FD4102"/>
                </a:solidFill>
                <a:effectLst/>
                <a:uLnTx/>
                <a:uFillTx/>
                <a:latin typeface="Futura Bold"/>
                <a:ea typeface="Futura Bold"/>
                <a:cs typeface="Futura Bold"/>
                <a:sym typeface="Futura Bold"/>
              </a:rPr>
              <a:t>ens</a:t>
            </a: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 Leagues </a:t>
            </a:r>
          </a:p>
        </p:txBody>
      </p:sp>
      <p:sp>
        <p:nvSpPr>
          <p:cNvPr id="4" name="AutoShape 2">
            <a:extLst>
              <a:ext uri="{FF2B5EF4-FFF2-40B4-BE49-F238E27FC236}">
                <a16:creationId xmlns:a16="http://schemas.microsoft.com/office/drawing/2014/main" id="{9781F992-AD60-890C-64C0-4F264FDAF8B5}"/>
              </a:ext>
            </a:extLst>
          </p:cNvPr>
          <p:cNvSpPr>
            <a:spLocks noChangeAspect="1" noChangeArrowheads="1"/>
          </p:cNvSpPr>
          <p:nvPr/>
        </p:nvSpPr>
        <p:spPr bwMode="auto">
          <a:xfrm flipV="1">
            <a:off x="914400" y="2400300"/>
            <a:ext cx="13487400" cy="1127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2">
            <a:extLst>
              <a:ext uri="{FF2B5EF4-FFF2-40B4-BE49-F238E27FC236}">
                <a16:creationId xmlns:a16="http://schemas.microsoft.com/office/drawing/2014/main" id="{92704015-88AE-A3DA-7F39-FF9829F48935}"/>
              </a:ext>
            </a:extLst>
          </p:cNvPr>
          <p:cNvSpPr/>
          <p:nvPr/>
        </p:nvSpPr>
        <p:spPr>
          <a:xfrm>
            <a:off x="17373600" y="9134018"/>
            <a:ext cx="892727" cy="1152982"/>
          </a:xfrm>
          <a:custGeom>
            <a:avLst/>
            <a:gdLst/>
            <a:ahLst/>
            <a:cxnLst/>
            <a:rect l="l" t="t" r="r" b="b"/>
            <a:pathLst>
              <a:path w="3869725" h="4765588">
                <a:moveTo>
                  <a:pt x="0" y="0"/>
                </a:moveTo>
                <a:lnTo>
                  <a:pt x="3869725" y="0"/>
                </a:lnTo>
                <a:lnTo>
                  <a:pt x="3869725" y="4765588"/>
                </a:lnTo>
                <a:lnTo>
                  <a:pt x="0" y="4765588"/>
                </a:lnTo>
                <a:lnTo>
                  <a:pt x="0" y="0"/>
                </a:lnTo>
                <a:close/>
              </a:path>
            </a:pathLst>
          </a:custGeom>
          <a:blipFill>
            <a:blip r:embed="rId3"/>
            <a:stretch>
              <a:fillRect l="-10816" t="-40147" r="-303157" b="-31290"/>
            </a:stretch>
          </a:blipFill>
        </p:spPr>
        <p:txBody>
          <a:bodyPr/>
          <a:lstStyle/>
          <a:p>
            <a:endParaRPr lang="en-US"/>
          </a:p>
        </p:txBody>
      </p:sp>
      <p:sp>
        <p:nvSpPr>
          <p:cNvPr id="6" name="TextBox 5">
            <a:extLst>
              <a:ext uri="{FF2B5EF4-FFF2-40B4-BE49-F238E27FC236}">
                <a16:creationId xmlns:a16="http://schemas.microsoft.com/office/drawing/2014/main" id="{55E8652C-F98D-4356-E9E5-14FB6FB5A0C3}"/>
              </a:ext>
            </a:extLst>
          </p:cNvPr>
          <p:cNvSpPr txBox="1"/>
          <p:nvPr/>
        </p:nvSpPr>
        <p:spPr>
          <a:xfrm>
            <a:off x="5684520" y="9326880"/>
            <a:ext cx="7299960" cy="400110"/>
          </a:xfrm>
          <a:prstGeom prst="rect">
            <a:avLst/>
          </a:prstGeom>
          <a:solidFill>
            <a:schemeClr val="bg1"/>
          </a:solidFill>
        </p:spPr>
        <p:txBody>
          <a:bodyPr wrap="square" rtlCol="0">
            <a:spAutoFit/>
          </a:bodyPr>
          <a:lstStyle/>
          <a:p>
            <a:r>
              <a:rPr lang="en-GB" sz="2000" b="1" dirty="0"/>
              <a:t>193 Teams – 17 Divisions – No. of Teams in Div shown in brackets </a:t>
            </a:r>
          </a:p>
        </p:txBody>
      </p:sp>
    </p:spTree>
    <p:extLst>
      <p:ext uri="{BB962C8B-B14F-4D97-AF65-F5344CB8AC3E}">
        <p14:creationId xmlns:p14="http://schemas.microsoft.com/office/powerpoint/2010/main" val="237633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A1D4A-9505-D603-180E-7035AB1DBA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FD5B06D-84F7-E7DD-96C7-7ED997735191}"/>
              </a:ext>
            </a:extLst>
          </p:cNvPr>
          <p:cNvSpPr txBox="1"/>
          <p:nvPr/>
        </p:nvSpPr>
        <p:spPr>
          <a:xfrm>
            <a:off x="914399" y="137746"/>
            <a:ext cx="15755815" cy="1650067"/>
          </a:xfrm>
          <a:prstGeom prst="rect">
            <a:avLst/>
          </a:prstGeom>
          <a:noFill/>
        </p:spPr>
        <p:txBody>
          <a:bodyPr wrap="square">
            <a:spAutoFit/>
          </a:bodyPr>
          <a:lstStyle/>
          <a:p>
            <a:pPr marL="0" marR="0" lvl="0" indent="0" algn="l" defTabSz="914400" rtl="0" eaLnBrk="1" fontAlgn="auto" latinLnBrk="0" hangingPunct="1">
              <a:lnSpc>
                <a:spcPts val="6250"/>
              </a:lnSpc>
              <a:spcBef>
                <a:spcPts val="0"/>
              </a:spcBef>
              <a:spcAft>
                <a:spcPts val="0"/>
              </a:spcAft>
              <a:buClrTx/>
              <a:buSzTx/>
              <a:buFontTx/>
              <a:buNone/>
              <a:tabLst/>
              <a:defRPr/>
            </a:pPr>
            <a:r>
              <a:rPr kumimoji="0" lang="en-US" sz="50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SOUTH EAST HOCKEY</a:t>
            </a:r>
          </a:p>
          <a:p>
            <a:pPr marL="0" marR="0" lvl="0" indent="0" algn="l" defTabSz="914400" rtl="0" eaLnBrk="1" fontAlgn="auto" latinLnBrk="0" hangingPunct="1">
              <a:lnSpc>
                <a:spcPts val="6250"/>
              </a:lnSpc>
              <a:spcBef>
                <a:spcPts val="0"/>
              </a:spcBef>
              <a:spcAft>
                <a:spcPts val="0"/>
              </a:spcAft>
              <a:buClrTx/>
              <a:buSzTx/>
              <a:buFontTx/>
              <a:buNone/>
              <a:tabLst/>
              <a:defRPr/>
            </a:pP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How league placement will work for 2027/28</a:t>
            </a:r>
          </a:p>
        </p:txBody>
      </p:sp>
      <p:sp>
        <p:nvSpPr>
          <p:cNvPr id="4" name="AutoShape 2">
            <a:extLst>
              <a:ext uri="{FF2B5EF4-FFF2-40B4-BE49-F238E27FC236}">
                <a16:creationId xmlns:a16="http://schemas.microsoft.com/office/drawing/2014/main" id="{8ABB243F-3289-DD6A-9502-96C98D284024}"/>
              </a:ext>
            </a:extLst>
          </p:cNvPr>
          <p:cNvSpPr>
            <a:spLocks noChangeAspect="1" noChangeArrowheads="1"/>
          </p:cNvSpPr>
          <p:nvPr/>
        </p:nvSpPr>
        <p:spPr bwMode="auto">
          <a:xfrm flipV="1">
            <a:off x="914400" y="2400300"/>
            <a:ext cx="13487400" cy="1127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605E7E42-E2F6-55E5-52B2-E03CDECC152A}"/>
              </a:ext>
            </a:extLst>
          </p:cNvPr>
          <p:cNvSpPr txBox="1"/>
          <p:nvPr/>
        </p:nvSpPr>
        <p:spPr>
          <a:xfrm>
            <a:off x="597876" y="8656964"/>
            <a:ext cx="17092247" cy="954107"/>
          </a:xfrm>
          <a:prstGeom prst="rect">
            <a:avLst/>
          </a:prstGeom>
          <a:noFill/>
        </p:spPr>
        <p:txBody>
          <a:bodyPr wrap="square" rtlCol="0">
            <a:spAutoFit/>
          </a:bodyPr>
          <a:lstStyle/>
          <a:p>
            <a:pPr marL="342900" indent="-342900">
              <a:buFont typeface="Arial" panose="020B0604020202020204" pitchFamily="34" charset="0"/>
              <a:buChar char="•"/>
            </a:pPr>
            <a:endParaRPr lang="en-US" sz="2800" dirty="0"/>
          </a:p>
          <a:p>
            <a:endParaRPr lang="en-US" sz="2800" dirty="0"/>
          </a:p>
        </p:txBody>
      </p:sp>
      <p:sp>
        <p:nvSpPr>
          <p:cNvPr id="2" name="Freeform 2">
            <a:extLst>
              <a:ext uri="{FF2B5EF4-FFF2-40B4-BE49-F238E27FC236}">
                <a16:creationId xmlns:a16="http://schemas.microsoft.com/office/drawing/2014/main" id="{CBA84C99-56C8-5E09-9032-3A42C16AE4DB}"/>
              </a:ext>
            </a:extLst>
          </p:cNvPr>
          <p:cNvSpPr/>
          <p:nvPr/>
        </p:nvSpPr>
        <p:spPr>
          <a:xfrm>
            <a:off x="17201072" y="9134018"/>
            <a:ext cx="1065255" cy="1152982"/>
          </a:xfrm>
          <a:custGeom>
            <a:avLst/>
            <a:gdLst/>
            <a:ahLst/>
            <a:cxnLst/>
            <a:rect l="l" t="t" r="r" b="b"/>
            <a:pathLst>
              <a:path w="3869725" h="4765588">
                <a:moveTo>
                  <a:pt x="0" y="0"/>
                </a:moveTo>
                <a:lnTo>
                  <a:pt x="3869725" y="0"/>
                </a:lnTo>
                <a:lnTo>
                  <a:pt x="3869725" y="4765588"/>
                </a:lnTo>
                <a:lnTo>
                  <a:pt x="0" y="4765588"/>
                </a:lnTo>
                <a:lnTo>
                  <a:pt x="0" y="0"/>
                </a:lnTo>
                <a:close/>
              </a:path>
            </a:pathLst>
          </a:custGeom>
          <a:blipFill>
            <a:blip r:embed="rId2"/>
            <a:stretch>
              <a:fillRect l="-10816" t="-40147" r="-303157" b="-31290"/>
            </a:stretch>
          </a:blipFill>
        </p:spPr>
        <p:txBody>
          <a:bodyPr/>
          <a:lstStyle/>
          <a:p>
            <a:endParaRPr lang="en-US"/>
          </a:p>
        </p:txBody>
      </p:sp>
      <p:sp>
        <p:nvSpPr>
          <p:cNvPr id="6" name="Rectangle 1">
            <a:extLst>
              <a:ext uri="{FF2B5EF4-FFF2-40B4-BE49-F238E27FC236}">
                <a16:creationId xmlns:a16="http://schemas.microsoft.com/office/drawing/2014/main" id="{AF88FE91-EEE9-DDD7-55A1-8225382F138D}"/>
              </a:ext>
            </a:extLst>
          </p:cNvPr>
          <p:cNvSpPr>
            <a:spLocks noChangeArrowheads="1"/>
          </p:cNvSpPr>
          <p:nvPr/>
        </p:nvSpPr>
        <p:spPr bwMode="auto">
          <a:xfrm>
            <a:off x="879893" y="1787813"/>
            <a:ext cx="16493707" cy="82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rPr>
              <a:t>Key criteria</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rPr>
              <a:t>Final 2026–27 league finishing position.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800" dirty="0">
                <a:solidFill>
                  <a:srgbClr val="000000"/>
                </a:solidFill>
              </a:rPr>
              <a:t>Final league positions will see teams ranked based on their current league, finishing position within that Division, points gained etc</a:t>
            </a:r>
            <a:r>
              <a:rPr kumimoji="0" lang="en-US" altLang="en-US" sz="2800" b="0" i="0" u="none" strike="noStrike" cap="none" normalizeH="0" baseline="0" dirty="0">
                <a:ln>
                  <a:noFill/>
                </a:ln>
                <a:solidFill>
                  <a:srgbClr val="000000"/>
                </a:solidFill>
                <a:effectLst/>
              </a:rPr>
              <a:t>.</a:t>
            </a:r>
            <a:r>
              <a:rPr lang="en-US" altLang="en-US" sz="2800" dirty="0">
                <a:solidFill>
                  <a:srgbClr val="000000"/>
                </a:solidFill>
              </a:rPr>
              <a:t> </a:t>
            </a:r>
            <a:r>
              <a:rPr kumimoji="0" lang="en-US" altLang="en-US" sz="2800" b="0" i="0" u="none" strike="noStrike" cap="none" normalizeH="0" baseline="0" dirty="0">
                <a:ln>
                  <a:noFill/>
                </a:ln>
                <a:solidFill>
                  <a:srgbClr val="000000"/>
                </a:solidFill>
                <a:effectLst/>
              </a:rPr>
              <a:t>Geographic practicality will also play a role in East v West leagues and maintaining reduced travel in lower leagues. For example, in the Open/</a:t>
            </a:r>
            <a:r>
              <a:rPr kumimoji="0" lang="en-US" altLang="en-US" sz="2800" b="0" i="0" u="none" strike="noStrike" cap="none" normalizeH="0" baseline="0" dirty="0" err="1">
                <a:ln>
                  <a:noFill/>
                </a:ln>
                <a:solidFill>
                  <a:srgbClr val="000000"/>
                </a:solidFill>
                <a:effectLst/>
              </a:rPr>
              <a:t>Mens</a:t>
            </a:r>
            <a:r>
              <a:rPr kumimoji="0" lang="en-US" altLang="en-US" sz="2800" b="0" i="0" u="none" strike="noStrike" cap="none" normalizeH="0" baseline="0" dirty="0">
                <a:ln>
                  <a:noFill/>
                </a:ln>
                <a:solidFill>
                  <a:srgbClr val="000000"/>
                </a:solidFill>
                <a:effectLst/>
              </a:rPr>
              <a:t> leagues teams would be ranked from 1 to 252 and placed in the new league structure based on that taking into account regional splits (West v East).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rPr>
              <a:t>Balanced league sizes across divisions and regions. Flexibility to reassign teams sideways where needed to protect structure integrity.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rPr>
              <a:t>Feedback from clubs, divisional reps and umpires before final approval.</a:t>
            </a:r>
            <a:endParaRPr kumimoji="0" lang="en-US" altLang="en-US" sz="28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rPr>
              <a:t>Main benefits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rPr>
              <a:t>Better competition at the top of the pyramid.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rPr>
              <a:t>New opposition and a broader set of matchups for clubs.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rPr>
              <a:t>Continuation of </a:t>
            </a:r>
            <a:r>
              <a:rPr lang="en-US" altLang="en-US" sz="2800" dirty="0">
                <a:solidFill>
                  <a:srgbClr val="000000"/>
                </a:solidFill>
              </a:rPr>
              <a:t>l</a:t>
            </a:r>
            <a:r>
              <a:rPr kumimoji="0" lang="en-US" altLang="en-US" sz="2800" b="0" i="0" u="none" strike="noStrike" cap="none" normalizeH="0" baseline="0" dirty="0">
                <a:ln>
                  <a:noFill/>
                </a:ln>
                <a:solidFill>
                  <a:srgbClr val="000000"/>
                </a:solidFill>
                <a:effectLst/>
              </a:rPr>
              <a:t>ess travel for lower-league teams.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rPr>
              <a:t>A smaller, more efficient overall league system.</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rPr>
              <a:t>A structure that is adaptable if promotions, relegations or team distributions create imbalance.</a:t>
            </a:r>
            <a:endParaRPr kumimoji="0" lang="en-US" altLang="en-US" sz="28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rPr>
              <a:t>A more competitive</a:t>
            </a:r>
            <a:r>
              <a:rPr lang="en-US" altLang="en-US" sz="2800" b="1" dirty="0">
                <a:solidFill>
                  <a:srgbClr val="000000"/>
                </a:solidFill>
              </a:rPr>
              <a:t> </a:t>
            </a:r>
            <a:r>
              <a:rPr kumimoji="0" lang="en-US" altLang="en-US" sz="2800" b="1" i="0" u="none" strike="noStrike" cap="none" normalizeH="0" baseline="0" dirty="0">
                <a:ln>
                  <a:noFill/>
                </a:ln>
                <a:solidFill>
                  <a:srgbClr val="000000"/>
                </a:solidFill>
                <a:effectLst/>
              </a:rPr>
              <a:t>and more flexible league structure — built around final league positions, regional practicality, and the ability to rebalance where necessary.</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5192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DFB0D-1AB6-C128-1785-DE78857B4B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C2E8B4-1CC4-F265-9B9B-C29C711FDE03}"/>
              </a:ext>
            </a:extLst>
          </p:cNvPr>
          <p:cNvSpPr txBox="1"/>
          <p:nvPr/>
        </p:nvSpPr>
        <p:spPr>
          <a:xfrm>
            <a:off x="791308" y="32236"/>
            <a:ext cx="17215340" cy="3239733"/>
          </a:xfrm>
          <a:prstGeom prst="rect">
            <a:avLst/>
          </a:prstGeom>
          <a:noFill/>
        </p:spPr>
        <p:txBody>
          <a:bodyPr wrap="square">
            <a:spAutoFit/>
          </a:bodyPr>
          <a:lstStyle/>
          <a:p>
            <a:pPr marL="0" marR="0" lvl="0" indent="0" algn="l" defTabSz="914400" rtl="0" eaLnBrk="1" fontAlgn="auto" latinLnBrk="0" hangingPunct="1">
              <a:lnSpc>
                <a:spcPts val="6250"/>
              </a:lnSpc>
              <a:spcBef>
                <a:spcPts val="0"/>
              </a:spcBef>
              <a:spcAft>
                <a:spcPts val="0"/>
              </a:spcAft>
              <a:buClrTx/>
              <a:buSzTx/>
              <a:buFontTx/>
              <a:buNone/>
              <a:tabLst/>
              <a:defRPr/>
            </a:pPr>
            <a:r>
              <a:rPr kumimoji="0" lang="en-US" sz="48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SOUTH EAST HOCKEY</a:t>
            </a:r>
          </a:p>
          <a:p>
            <a:pPr lvl="0">
              <a:lnSpc>
                <a:spcPts val="6250"/>
              </a:lnSpc>
            </a:pP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Here are </a:t>
            </a:r>
            <a:r>
              <a:rPr lang="en-US" sz="3600" b="1" spc="250" dirty="0">
                <a:solidFill>
                  <a:srgbClr val="FD4102"/>
                </a:solidFill>
                <a:latin typeface="Futura Bold"/>
                <a:ea typeface="Futura Bold"/>
                <a:cs typeface="Futura Bold"/>
                <a:sym typeface="Futura Bold"/>
              </a:rPr>
              <a:t>e</a:t>
            </a:r>
            <a:r>
              <a:rPr kumimoji="0" lang="en-US" sz="3600" b="1" i="0" u="none" strike="noStrike" kern="1200" cap="none" spc="250" normalizeH="0" baseline="0" noProof="0" dirty="0" err="1">
                <a:ln>
                  <a:noFill/>
                </a:ln>
                <a:solidFill>
                  <a:srgbClr val="FD4102"/>
                </a:solidFill>
                <a:effectLst/>
                <a:uLnTx/>
                <a:uFillTx/>
                <a:latin typeface="Futura Bold"/>
                <a:ea typeface="Futura Bold"/>
                <a:cs typeface="Futura Bold"/>
                <a:sym typeface="Futura Bold"/>
              </a:rPr>
              <a:t>xamples</a:t>
            </a: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 of how the 2027-28 Open/</a:t>
            </a:r>
            <a:r>
              <a:rPr kumimoji="0" lang="en-US" sz="3600" b="1" i="0" u="none" strike="noStrike" kern="1200" cap="none" spc="250" normalizeH="0" baseline="0" noProof="0" dirty="0" err="1">
                <a:ln>
                  <a:noFill/>
                </a:ln>
                <a:solidFill>
                  <a:srgbClr val="FD4102"/>
                </a:solidFill>
                <a:effectLst/>
                <a:uLnTx/>
                <a:uFillTx/>
                <a:latin typeface="Futura Bold"/>
                <a:ea typeface="Futura Bold"/>
                <a:cs typeface="Futura Bold"/>
                <a:sym typeface="Futura Bold"/>
              </a:rPr>
              <a:t>Mens</a:t>
            </a: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 &amp; </a:t>
            </a:r>
            <a:r>
              <a:rPr kumimoji="0" lang="en-US" sz="3600" b="1" i="0" u="none" strike="noStrike" kern="1200" cap="none" spc="250" normalizeH="0" baseline="0" noProof="0" dirty="0" err="1">
                <a:ln>
                  <a:noFill/>
                </a:ln>
                <a:solidFill>
                  <a:srgbClr val="FD4102"/>
                </a:solidFill>
                <a:effectLst/>
                <a:uLnTx/>
                <a:uFillTx/>
                <a:latin typeface="Futura Bold"/>
                <a:ea typeface="Futura Bold"/>
                <a:cs typeface="Futura Bold"/>
                <a:sym typeface="Futura Bold"/>
              </a:rPr>
              <a:t>Womens</a:t>
            </a: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 </a:t>
            </a:r>
            <a:r>
              <a:rPr lang="en-US" sz="3600" b="1" spc="250" dirty="0">
                <a:solidFill>
                  <a:srgbClr val="FD4102"/>
                </a:solidFill>
                <a:latin typeface="Futura Bold"/>
                <a:ea typeface="Futura Bold"/>
                <a:cs typeface="Futura Bold"/>
                <a:sym typeface="Futura Bold"/>
              </a:rPr>
              <a:t>League Structures would look based on the 2025-26 Final League Tables.</a:t>
            </a:r>
            <a:endPar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endParaRPr>
          </a:p>
        </p:txBody>
      </p:sp>
      <p:sp>
        <p:nvSpPr>
          <p:cNvPr id="4" name="AutoShape 2">
            <a:extLst>
              <a:ext uri="{FF2B5EF4-FFF2-40B4-BE49-F238E27FC236}">
                <a16:creationId xmlns:a16="http://schemas.microsoft.com/office/drawing/2014/main" id="{D8BCD6EA-D284-6FA6-0F25-8C84224C093F}"/>
              </a:ext>
            </a:extLst>
          </p:cNvPr>
          <p:cNvSpPr>
            <a:spLocks noChangeAspect="1" noChangeArrowheads="1"/>
          </p:cNvSpPr>
          <p:nvPr/>
        </p:nvSpPr>
        <p:spPr bwMode="auto">
          <a:xfrm flipV="1">
            <a:off x="914400" y="2400300"/>
            <a:ext cx="13487400" cy="1127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2">
            <a:extLst>
              <a:ext uri="{FF2B5EF4-FFF2-40B4-BE49-F238E27FC236}">
                <a16:creationId xmlns:a16="http://schemas.microsoft.com/office/drawing/2014/main" id="{D1CE5554-8668-043E-9562-747984F4A69B}"/>
              </a:ext>
            </a:extLst>
          </p:cNvPr>
          <p:cNvSpPr/>
          <p:nvPr/>
        </p:nvSpPr>
        <p:spPr>
          <a:xfrm>
            <a:off x="17373600" y="9134018"/>
            <a:ext cx="892727" cy="1152982"/>
          </a:xfrm>
          <a:custGeom>
            <a:avLst/>
            <a:gdLst/>
            <a:ahLst/>
            <a:cxnLst/>
            <a:rect l="l" t="t" r="r" b="b"/>
            <a:pathLst>
              <a:path w="3869725" h="4765588">
                <a:moveTo>
                  <a:pt x="0" y="0"/>
                </a:moveTo>
                <a:lnTo>
                  <a:pt x="3869725" y="0"/>
                </a:lnTo>
                <a:lnTo>
                  <a:pt x="3869725" y="4765588"/>
                </a:lnTo>
                <a:lnTo>
                  <a:pt x="0" y="4765588"/>
                </a:lnTo>
                <a:lnTo>
                  <a:pt x="0" y="0"/>
                </a:lnTo>
                <a:close/>
              </a:path>
            </a:pathLst>
          </a:custGeom>
          <a:blipFill>
            <a:blip r:embed="rId2"/>
            <a:stretch>
              <a:fillRect l="-10816" t="-40147" r="-303157" b="-31290"/>
            </a:stretch>
          </a:blipFill>
        </p:spPr>
        <p:txBody>
          <a:bodyPr/>
          <a:lstStyle/>
          <a:p>
            <a:endParaRPr lang="en-US"/>
          </a:p>
        </p:txBody>
      </p:sp>
      <p:sp>
        <p:nvSpPr>
          <p:cNvPr id="10" name="TextBox 9">
            <a:extLst>
              <a:ext uri="{FF2B5EF4-FFF2-40B4-BE49-F238E27FC236}">
                <a16:creationId xmlns:a16="http://schemas.microsoft.com/office/drawing/2014/main" id="{97A8FC25-3BDD-59E2-0C7A-3ED62640F0BC}"/>
              </a:ext>
            </a:extLst>
          </p:cNvPr>
          <p:cNvSpPr txBox="1"/>
          <p:nvPr/>
        </p:nvSpPr>
        <p:spPr>
          <a:xfrm>
            <a:off x="753794" y="3485045"/>
            <a:ext cx="13808612" cy="584775"/>
          </a:xfrm>
          <a:prstGeom prst="rect">
            <a:avLst/>
          </a:prstGeom>
          <a:noFill/>
        </p:spPr>
        <p:txBody>
          <a:bodyPr wrap="square">
            <a:spAutoFit/>
          </a:bodyPr>
          <a:lstStyle/>
          <a:p>
            <a:r>
              <a:rPr lang="en-US" sz="3200" b="1" dirty="0"/>
              <a:t>Please view the examples of the Leagues via the file inserted below:</a:t>
            </a:r>
          </a:p>
        </p:txBody>
      </p:sp>
      <p:graphicFrame>
        <p:nvGraphicFramePr>
          <p:cNvPr id="6" name="Object 5">
            <a:extLst>
              <a:ext uri="{FF2B5EF4-FFF2-40B4-BE49-F238E27FC236}">
                <a16:creationId xmlns:a16="http://schemas.microsoft.com/office/drawing/2014/main" id="{3362B7B7-F090-CBDB-3FC8-D7C7F7919E34}"/>
              </a:ext>
            </a:extLst>
          </p:cNvPr>
          <p:cNvGraphicFramePr>
            <a:graphicFrameLocks noChangeAspect="1"/>
          </p:cNvGraphicFramePr>
          <p:nvPr>
            <p:extLst>
              <p:ext uri="{D42A27DB-BD31-4B8C-83A1-F6EECF244321}">
                <p14:modId xmlns:p14="http://schemas.microsoft.com/office/powerpoint/2010/main" val="395348298"/>
              </p:ext>
            </p:extLst>
          </p:nvPr>
        </p:nvGraphicFramePr>
        <p:xfrm>
          <a:off x="5089585" y="4838699"/>
          <a:ext cx="4537015" cy="2865483"/>
        </p:xfrm>
        <a:graphic>
          <a:graphicData uri="http://schemas.openxmlformats.org/presentationml/2006/ole">
            <mc:AlternateContent xmlns:mc="http://schemas.openxmlformats.org/markup-compatibility/2006">
              <mc:Choice xmlns:v="urn:schemas-microsoft-com:vml" Requires="v">
                <p:oleObj name="Worksheet" showAsIcon="1" r:id="rId3" imgW="965200" imgH="609600" progId="Excel.Sheet.12">
                  <p:embed/>
                </p:oleObj>
              </mc:Choice>
              <mc:Fallback>
                <p:oleObj name="Worksheet" showAsIcon="1" r:id="rId3" imgW="965200" imgH="609600" progId="Excel.Sheet.12">
                  <p:embed/>
                  <p:pic>
                    <p:nvPicPr>
                      <p:cNvPr id="0" name=""/>
                      <p:cNvPicPr/>
                      <p:nvPr/>
                    </p:nvPicPr>
                    <p:blipFill>
                      <a:blip r:embed="rId4"/>
                      <a:stretch>
                        <a:fillRect/>
                      </a:stretch>
                    </p:blipFill>
                    <p:spPr>
                      <a:xfrm>
                        <a:off x="5089585" y="4838699"/>
                        <a:ext cx="4537015" cy="2865483"/>
                      </a:xfrm>
                      <a:prstGeom prst="rect">
                        <a:avLst/>
                      </a:prstGeom>
                    </p:spPr>
                  </p:pic>
                </p:oleObj>
              </mc:Fallback>
            </mc:AlternateContent>
          </a:graphicData>
        </a:graphic>
      </p:graphicFrame>
    </p:spTree>
    <p:extLst>
      <p:ext uri="{BB962C8B-B14F-4D97-AF65-F5344CB8AC3E}">
        <p14:creationId xmlns:p14="http://schemas.microsoft.com/office/powerpoint/2010/main" val="159766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FD28F-4168-B852-C315-A830412B82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DB55DE-DCE8-5490-F27E-E49F6A813AEE}"/>
              </a:ext>
            </a:extLst>
          </p:cNvPr>
          <p:cNvSpPr txBox="1"/>
          <p:nvPr/>
        </p:nvSpPr>
        <p:spPr>
          <a:xfrm>
            <a:off x="808889" y="120161"/>
            <a:ext cx="15755815" cy="1669688"/>
          </a:xfrm>
          <a:prstGeom prst="rect">
            <a:avLst/>
          </a:prstGeom>
          <a:noFill/>
        </p:spPr>
        <p:txBody>
          <a:bodyPr wrap="square">
            <a:spAutoFit/>
          </a:bodyPr>
          <a:lstStyle/>
          <a:p>
            <a:pPr marL="0" marR="0" lvl="0" indent="0" algn="l" defTabSz="914400" rtl="0" eaLnBrk="1" fontAlgn="auto" latinLnBrk="0" hangingPunct="1">
              <a:lnSpc>
                <a:spcPts val="6250"/>
              </a:lnSpc>
              <a:spcBef>
                <a:spcPts val="0"/>
              </a:spcBef>
              <a:spcAft>
                <a:spcPts val="0"/>
              </a:spcAft>
              <a:buClrTx/>
              <a:buSzTx/>
              <a:buFontTx/>
              <a:buNone/>
              <a:tabLst/>
              <a:defRPr/>
            </a:pPr>
            <a:r>
              <a:rPr kumimoji="0" lang="en-US" sz="50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SOUTH EAST HOCKEY</a:t>
            </a:r>
          </a:p>
          <a:p>
            <a:pPr marL="0" marR="0" lvl="0" indent="0" algn="l" defTabSz="914400" rtl="0" eaLnBrk="1" fontAlgn="auto" latinLnBrk="0" hangingPunct="1">
              <a:lnSpc>
                <a:spcPts val="6250"/>
              </a:lnSpc>
              <a:spcBef>
                <a:spcPts val="0"/>
              </a:spcBef>
              <a:spcAft>
                <a:spcPts val="0"/>
              </a:spcAft>
              <a:buClrTx/>
              <a:buSzTx/>
              <a:buFontTx/>
              <a:buNone/>
              <a:tabLst/>
              <a:defRPr/>
            </a:pPr>
            <a:r>
              <a:rPr lang="en-US" sz="3600" b="1" spc="250" dirty="0">
                <a:solidFill>
                  <a:srgbClr val="FD4102"/>
                </a:solidFill>
                <a:latin typeface="Futura Bold"/>
                <a:ea typeface="Futura Bold"/>
                <a:cs typeface="Futura Bold"/>
                <a:sym typeface="Futura Bold"/>
              </a:rPr>
              <a:t>Dates for SE Club Feedback/Engagement meetings. </a:t>
            </a: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 </a:t>
            </a:r>
          </a:p>
        </p:txBody>
      </p:sp>
      <p:sp>
        <p:nvSpPr>
          <p:cNvPr id="4" name="AutoShape 2">
            <a:extLst>
              <a:ext uri="{FF2B5EF4-FFF2-40B4-BE49-F238E27FC236}">
                <a16:creationId xmlns:a16="http://schemas.microsoft.com/office/drawing/2014/main" id="{2496FDCD-1C6B-D699-3841-F10FC5D484A9}"/>
              </a:ext>
            </a:extLst>
          </p:cNvPr>
          <p:cNvSpPr>
            <a:spLocks noChangeAspect="1" noChangeArrowheads="1"/>
          </p:cNvSpPr>
          <p:nvPr/>
        </p:nvSpPr>
        <p:spPr bwMode="auto">
          <a:xfrm flipV="1">
            <a:off x="914400" y="2400300"/>
            <a:ext cx="13487400" cy="1127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5478F02-3BB4-4AC3-E67B-75ED2D935F5B}"/>
              </a:ext>
            </a:extLst>
          </p:cNvPr>
          <p:cNvSpPr txBox="1"/>
          <p:nvPr/>
        </p:nvSpPr>
        <p:spPr>
          <a:xfrm>
            <a:off x="727716" y="2696676"/>
            <a:ext cx="17092247" cy="4031873"/>
          </a:xfrm>
          <a:prstGeom prst="rect">
            <a:avLst/>
          </a:prstGeom>
          <a:noFill/>
        </p:spPr>
        <p:txBody>
          <a:bodyPr wrap="square" rtlCol="0">
            <a:spAutoFit/>
          </a:bodyPr>
          <a:lstStyle/>
          <a:p>
            <a:r>
              <a:rPr lang="en-US" sz="3200" dirty="0"/>
              <a:t>Meetings dates for Proposed 2027-28 League Structure Feedback/Engagement from Clubs</a:t>
            </a:r>
          </a:p>
          <a:p>
            <a:endParaRPr lang="en-US" sz="2800" dirty="0"/>
          </a:p>
          <a:p>
            <a:pPr marL="800100" lvl="1" indent="-342900">
              <a:buFont typeface="Arial" panose="020B0604020202020204" pitchFamily="34" charset="0"/>
              <a:buChar char="•"/>
            </a:pPr>
            <a:r>
              <a:rPr lang="en-US" sz="2800" dirty="0"/>
              <a:t>April  28</a:t>
            </a:r>
            <a:r>
              <a:rPr lang="en-US" sz="2800" baseline="30000" dirty="0"/>
              <a:t>th</a:t>
            </a:r>
            <a:r>
              <a:rPr lang="en-US" sz="2800" dirty="0"/>
              <a:t> – 7.30pm-9pm</a:t>
            </a:r>
          </a:p>
          <a:p>
            <a:pPr marL="800100" lvl="1" indent="-342900">
              <a:buFont typeface="Arial" panose="020B0604020202020204" pitchFamily="34" charset="0"/>
              <a:buChar char="•"/>
            </a:pPr>
            <a:r>
              <a:rPr lang="en-US" sz="2800" dirty="0"/>
              <a:t>April 29</a:t>
            </a:r>
            <a:r>
              <a:rPr lang="en-US" sz="2800" baseline="30000" dirty="0"/>
              <a:t>th</a:t>
            </a:r>
            <a:r>
              <a:rPr lang="en-US" sz="2800" dirty="0"/>
              <a:t> – 7.30pm-9pm</a:t>
            </a:r>
          </a:p>
          <a:p>
            <a:pPr marL="800100" lvl="1" indent="-342900">
              <a:buFont typeface="Arial" panose="020B0604020202020204" pitchFamily="34" charset="0"/>
              <a:buChar char="•"/>
            </a:pPr>
            <a:r>
              <a:rPr lang="en-US" sz="2800" dirty="0"/>
              <a:t>April 30</a:t>
            </a:r>
            <a:r>
              <a:rPr lang="en-US" sz="2800" baseline="30000" dirty="0"/>
              <a:t>th</a:t>
            </a:r>
            <a:r>
              <a:rPr lang="en-US" sz="2800" dirty="0"/>
              <a:t> – 7.30pm-9pm</a:t>
            </a:r>
          </a:p>
          <a:p>
            <a:endParaRPr lang="en-US" sz="2800" dirty="0"/>
          </a:p>
          <a:p>
            <a:pPr marL="342900" indent="-342900">
              <a:buFont typeface="Arial" panose="020B0604020202020204" pitchFamily="34" charset="0"/>
              <a:buChar char="•"/>
            </a:pPr>
            <a:r>
              <a:rPr lang="en-US" sz="2800" dirty="0"/>
              <a:t>It would be very helpful, if you could kindly provide as many questions, as possible, before the meetings. Please do so via the registration form. This will help us provide better answers at the meetings. Thank you.</a:t>
            </a:r>
          </a:p>
          <a:p>
            <a:endParaRPr lang="en-US" sz="2800" dirty="0"/>
          </a:p>
        </p:txBody>
      </p:sp>
      <p:sp>
        <p:nvSpPr>
          <p:cNvPr id="2" name="Freeform 2">
            <a:extLst>
              <a:ext uri="{FF2B5EF4-FFF2-40B4-BE49-F238E27FC236}">
                <a16:creationId xmlns:a16="http://schemas.microsoft.com/office/drawing/2014/main" id="{B5E42B30-505E-0DE0-8C26-2A842057930D}"/>
              </a:ext>
            </a:extLst>
          </p:cNvPr>
          <p:cNvSpPr/>
          <p:nvPr/>
        </p:nvSpPr>
        <p:spPr>
          <a:xfrm>
            <a:off x="17373600" y="9134018"/>
            <a:ext cx="892727" cy="1152982"/>
          </a:xfrm>
          <a:custGeom>
            <a:avLst/>
            <a:gdLst/>
            <a:ahLst/>
            <a:cxnLst/>
            <a:rect l="l" t="t" r="r" b="b"/>
            <a:pathLst>
              <a:path w="3869725" h="4765588">
                <a:moveTo>
                  <a:pt x="0" y="0"/>
                </a:moveTo>
                <a:lnTo>
                  <a:pt x="3869725" y="0"/>
                </a:lnTo>
                <a:lnTo>
                  <a:pt x="3869725" y="4765588"/>
                </a:lnTo>
                <a:lnTo>
                  <a:pt x="0" y="4765588"/>
                </a:lnTo>
                <a:lnTo>
                  <a:pt x="0" y="0"/>
                </a:lnTo>
                <a:close/>
              </a:path>
            </a:pathLst>
          </a:custGeom>
          <a:blipFill>
            <a:blip r:embed="rId2"/>
            <a:stretch>
              <a:fillRect l="-10816" t="-40147" r="-303157" b="-31290"/>
            </a:stretch>
          </a:blipFill>
        </p:spPr>
        <p:txBody>
          <a:bodyPr/>
          <a:lstStyle/>
          <a:p>
            <a:endParaRPr lang="en-US"/>
          </a:p>
        </p:txBody>
      </p:sp>
    </p:spTree>
    <p:extLst>
      <p:ext uri="{BB962C8B-B14F-4D97-AF65-F5344CB8AC3E}">
        <p14:creationId xmlns:p14="http://schemas.microsoft.com/office/powerpoint/2010/main" val="11500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FF326-2CB9-CFCB-48E7-5EB5B4AF8D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F7E858-C7A7-C438-5AEB-292F8F4EC74E}"/>
              </a:ext>
            </a:extLst>
          </p:cNvPr>
          <p:cNvSpPr txBox="1"/>
          <p:nvPr/>
        </p:nvSpPr>
        <p:spPr>
          <a:xfrm>
            <a:off x="193427" y="84991"/>
            <a:ext cx="15755815" cy="1669688"/>
          </a:xfrm>
          <a:prstGeom prst="rect">
            <a:avLst/>
          </a:prstGeom>
          <a:noFill/>
        </p:spPr>
        <p:txBody>
          <a:bodyPr wrap="square">
            <a:spAutoFit/>
          </a:bodyPr>
          <a:lstStyle/>
          <a:p>
            <a:pPr marL="0" marR="0" lvl="0" indent="0" algn="l" defTabSz="914400" rtl="0" eaLnBrk="1" fontAlgn="auto" latinLnBrk="0" hangingPunct="1">
              <a:lnSpc>
                <a:spcPts val="6250"/>
              </a:lnSpc>
              <a:spcBef>
                <a:spcPts val="0"/>
              </a:spcBef>
              <a:spcAft>
                <a:spcPts val="0"/>
              </a:spcAft>
              <a:buClrTx/>
              <a:buSzTx/>
              <a:buFontTx/>
              <a:buNone/>
              <a:tabLst/>
              <a:defRPr/>
            </a:pPr>
            <a:r>
              <a:rPr kumimoji="0" lang="en-US" sz="48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SOUTH EAST HOCKEY</a:t>
            </a:r>
          </a:p>
          <a:p>
            <a:pPr marL="0" marR="0" lvl="0" indent="0" algn="l" defTabSz="914400" rtl="0" eaLnBrk="1" fontAlgn="auto" latinLnBrk="0" hangingPunct="1">
              <a:lnSpc>
                <a:spcPts val="6250"/>
              </a:lnSpc>
              <a:spcBef>
                <a:spcPts val="0"/>
              </a:spcBef>
              <a:spcAft>
                <a:spcPts val="0"/>
              </a:spcAft>
              <a:buClrTx/>
              <a:buSzTx/>
              <a:buFontTx/>
              <a:buNone/>
              <a:tabLst/>
              <a:defRPr/>
            </a:pPr>
            <a:r>
              <a:rPr lang="en-US" sz="3600" b="1" spc="250" dirty="0">
                <a:solidFill>
                  <a:srgbClr val="FD4102"/>
                </a:solidFill>
                <a:latin typeface="Futura Bold"/>
                <a:ea typeface="Futura Bold"/>
                <a:cs typeface="Futura Bold"/>
                <a:sym typeface="Futura Bold"/>
              </a:rPr>
              <a:t>Critical Pathway</a:t>
            </a:r>
            <a:r>
              <a:rPr kumimoji="0" lang="en-US" sz="3600" b="1" i="0" u="none" strike="noStrike" kern="1200" cap="none" spc="250" normalizeH="0" baseline="0" noProof="0" dirty="0">
                <a:ln>
                  <a:noFill/>
                </a:ln>
                <a:solidFill>
                  <a:srgbClr val="FD4102"/>
                </a:solidFill>
                <a:effectLst/>
                <a:uLnTx/>
                <a:uFillTx/>
                <a:latin typeface="Futura Bold"/>
                <a:ea typeface="Futura Bold"/>
                <a:cs typeface="Futura Bold"/>
                <a:sym typeface="Futura Bold"/>
              </a:rPr>
              <a:t>.  </a:t>
            </a:r>
          </a:p>
        </p:txBody>
      </p:sp>
      <p:pic>
        <p:nvPicPr>
          <p:cNvPr id="9" name="Picture 8">
            <a:extLst>
              <a:ext uri="{FF2B5EF4-FFF2-40B4-BE49-F238E27FC236}">
                <a16:creationId xmlns:a16="http://schemas.microsoft.com/office/drawing/2014/main" id="{E7438171-0A98-4249-4CA9-6EF65812E86C}"/>
              </a:ext>
            </a:extLst>
          </p:cNvPr>
          <p:cNvPicPr>
            <a:picLocks noChangeAspect="1"/>
          </p:cNvPicPr>
          <p:nvPr/>
        </p:nvPicPr>
        <p:blipFill>
          <a:blip r:embed="rId2"/>
          <a:stretch>
            <a:fillRect/>
          </a:stretch>
        </p:blipFill>
        <p:spPr>
          <a:xfrm>
            <a:off x="208667" y="2377440"/>
            <a:ext cx="17833434" cy="5562600"/>
          </a:xfrm>
          <a:prstGeom prst="rect">
            <a:avLst/>
          </a:prstGeom>
        </p:spPr>
      </p:pic>
      <p:sp>
        <p:nvSpPr>
          <p:cNvPr id="2" name="Freeform 2">
            <a:extLst>
              <a:ext uri="{FF2B5EF4-FFF2-40B4-BE49-F238E27FC236}">
                <a16:creationId xmlns:a16="http://schemas.microsoft.com/office/drawing/2014/main" id="{2BA8632F-F118-BBC0-B25D-5257AD5ADB3C}"/>
              </a:ext>
            </a:extLst>
          </p:cNvPr>
          <p:cNvSpPr/>
          <p:nvPr/>
        </p:nvSpPr>
        <p:spPr>
          <a:xfrm>
            <a:off x="17373600" y="9134018"/>
            <a:ext cx="892727" cy="1152982"/>
          </a:xfrm>
          <a:custGeom>
            <a:avLst/>
            <a:gdLst/>
            <a:ahLst/>
            <a:cxnLst/>
            <a:rect l="l" t="t" r="r" b="b"/>
            <a:pathLst>
              <a:path w="3869725" h="4765588">
                <a:moveTo>
                  <a:pt x="0" y="0"/>
                </a:moveTo>
                <a:lnTo>
                  <a:pt x="3869725" y="0"/>
                </a:lnTo>
                <a:lnTo>
                  <a:pt x="3869725" y="4765588"/>
                </a:lnTo>
                <a:lnTo>
                  <a:pt x="0" y="4765588"/>
                </a:lnTo>
                <a:lnTo>
                  <a:pt x="0" y="0"/>
                </a:lnTo>
                <a:close/>
              </a:path>
            </a:pathLst>
          </a:custGeom>
          <a:blipFill>
            <a:blip r:embed="rId3"/>
            <a:stretch>
              <a:fillRect l="-10816" t="-40147" r="-303157" b="-31290"/>
            </a:stretch>
          </a:blipFill>
        </p:spPr>
        <p:txBody>
          <a:bodyPr/>
          <a:lstStyle/>
          <a:p>
            <a:endParaRPr lang="en-US"/>
          </a:p>
        </p:txBody>
      </p:sp>
      <p:sp>
        <p:nvSpPr>
          <p:cNvPr id="5" name="TextBox 4">
            <a:extLst>
              <a:ext uri="{FF2B5EF4-FFF2-40B4-BE49-F238E27FC236}">
                <a16:creationId xmlns:a16="http://schemas.microsoft.com/office/drawing/2014/main" id="{4474D15E-A605-BD3D-A423-178E20A13EB0}"/>
              </a:ext>
            </a:extLst>
          </p:cNvPr>
          <p:cNvSpPr txBox="1"/>
          <p:nvPr/>
        </p:nvSpPr>
        <p:spPr>
          <a:xfrm>
            <a:off x="3474720" y="4321963"/>
            <a:ext cx="1463040" cy="461665"/>
          </a:xfrm>
          <a:prstGeom prst="rect">
            <a:avLst/>
          </a:prstGeom>
          <a:solidFill>
            <a:schemeClr val="bg1"/>
          </a:solidFill>
        </p:spPr>
        <p:txBody>
          <a:bodyPr wrap="square" rtlCol="0">
            <a:spAutoFit/>
          </a:bodyPr>
          <a:lstStyle/>
          <a:p>
            <a:r>
              <a:rPr lang="en-GB" sz="2300" b="1" dirty="0">
                <a:solidFill>
                  <a:srgbClr val="F57B17"/>
                </a:solidFill>
              </a:rPr>
              <a:t>27-Apr-26</a:t>
            </a:r>
          </a:p>
        </p:txBody>
      </p:sp>
      <p:sp>
        <p:nvSpPr>
          <p:cNvPr id="6" name="TextBox 5">
            <a:extLst>
              <a:ext uri="{FF2B5EF4-FFF2-40B4-BE49-F238E27FC236}">
                <a16:creationId xmlns:a16="http://schemas.microsoft.com/office/drawing/2014/main" id="{A8A8A5B8-5700-3D7B-CE1D-DA3EE5BB0B21}"/>
              </a:ext>
            </a:extLst>
          </p:cNvPr>
          <p:cNvSpPr txBox="1"/>
          <p:nvPr/>
        </p:nvSpPr>
        <p:spPr>
          <a:xfrm>
            <a:off x="6018770" y="4321963"/>
            <a:ext cx="1463040" cy="461665"/>
          </a:xfrm>
          <a:prstGeom prst="rect">
            <a:avLst/>
          </a:prstGeom>
          <a:solidFill>
            <a:schemeClr val="bg1"/>
          </a:solidFill>
        </p:spPr>
        <p:txBody>
          <a:bodyPr wrap="square" rtlCol="0">
            <a:spAutoFit/>
          </a:bodyPr>
          <a:lstStyle/>
          <a:p>
            <a:r>
              <a:rPr lang="en-GB" sz="2300" b="1" dirty="0">
                <a:solidFill>
                  <a:srgbClr val="F57B17"/>
                </a:solidFill>
              </a:rPr>
              <a:t>28-Apr-26</a:t>
            </a:r>
          </a:p>
        </p:txBody>
      </p:sp>
    </p:spTree>
    <p:extLst>
      <p:ext uri="{BB962C8B-B14F-4D97-AF65-F5344CB8AC3E}">
        <p14:creationId xmlns:p14="http://schemas.microsoft.com/office/powerpoint/2010/main" val="2558409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a6862c-6288-41fb-b5e0-bc8c2c43b971" xsi:nil="true"/>
    <lcf76f155ced4ddcb4097134ff3c332f xmlns="b498bf3d-4cd5-44ee-b0e3-f3d665241f3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96A66B5CAF84459A30AB5A76251A45" ma:contentTypeVersion="15" ma:contentTypeDescription="Create a new document." ma:contentTypeScope="" ma:versionID="9f5b7006901d295fb4d590313caddded">
  <xsd:schema xmlns:xsd="http://www.w3.org/2001/XMLSchema" xmlns:xs="http://www.w3.org/2001/XMLSchema" xmlns:p="http://schemas.microsoft.com/office/2006/metadata/properties" xmlns:ns2="b498bf3d-4cd5-44ee-b0e3-f3d665241f34" xmlns:ns3="2fa6862c-6288-41fb-b5e0-bc8c2c43b971" targetNamespace="http://schemas.microsoft.com/office/2006/metadata/properties" ma:root="true" ma:fieldsID="f105634d1a9a0b3a654afbb204c5b4c8" ns2:_="" ns3:_="">
    <xsd:import namespace="b498bf3d-4cd5-44ee-b0e3-f3d665241f34"/>
    <xsd:import namespace="2fa6862c-6288-41fb-b5e0-bc8c2c43b9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98bf3d-4cd5-44ee-b0e3-f3d665241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5bf10bd-74d4-40b9-afe5-156f48064d5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a6862c-6288-41fb-b5e0-bc8c2c43b9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f6990bb-f933-4585-9731-7a847f9bc81d}" ma:internalName="TaxCatchAll" ma:showField="CatchAllData" ma:web="2fa6862c-6288-41fb-b5e0-bc8c2c43b9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8CF77F-C594-4D73-855C-186A6B54D7F6}">
  <ds:schemaRefs>
    <ds:schemaRef ds:uri="2fa6862c-6288-41fb-b5e0-bc8c2c43b971"/>
    <ds:schemaRef ds:uri="b498bf3d-4cd5-44ee-b0e3-f3d665241f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209B4C-4867-42F9-A7A6-16A404BF7A3B}">
  <ds:schemaRefs>
    <ds:schemaRef ds:uri="http://schemas.microsoft.com/sharepoint/v3/contenttype/forms"/>
  </ds:schemaRefs>
</ds:datastoreItem>
</file>

<file path=customXml/itemProps3.xml><?xml version="1.0" encoding="utf-8"?>
<ds:datastoreItem xmlns:ds="http://schemas.openxmlformats.org/officeDocument/2006/customXml" ds:itemID="{DFF25DE6-6871-4C2D-AB14-54812116BFA5}">
  <ds:schemaRefs>
    <ds:schemaRef ds:uri="2fa6862c-6288-41fb-b5e0-bc8c2c43b971"/>
    <ds:schemaRef ds:uri="b498bf3d-4cd5-44ee-b0e3-f3d665241f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01d65ba-e57e-4f8f-8143-a43ed634f3c2}" enabled="0" method="" siteId="{f01d65ba-e57e-4f8f-8143-a43ed634f3c2}" removed="1"/>
</clbl:labelList>
</file>

<file path=docProps/app.xml><?xml version="1.0" encoding="utf-8"?>
<Properties xmlns="http://schemas.openxmlformats.org/officeDocument/2006/extended-properties" xmlns:vt="http://schemas.openxmlformats.org/officeDocument/2006/docPropsVTypes">
  <TotalTime>427</TotalTime>
  <Words>566</Words>
  <Application>Microsoft Macintosh PowerPoint</Application>
  <PresentationFormat>Custom</PresentationFormat>
  <Paragraphs>59</Paragraphs>
  <Slides>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Futura Bold</vt:lpstr>
      <vt:lpstr>Office Theme</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Hockey Strategy 2024</dc:title>
  <dc:creator>Neil Thompson</dc:creator>
  <cp:lastModifiedBy>Matthew Sharp</cp:lastModifiedBy>
  <cp:revision>9</cp:revision>
  <dcterms:created xsi:type="dcterms:W3CDTF">2006-08-16T00:00:00Z</dcterms:created>
  <dcterms:modified xsi:type="dcterms:W3CDTF">2026-04-17T08:28:44Z</dcterms:modified>
  <dc:identifier>DAGU4w1Wlo8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0x010100FC96A66B5CAF84459A30AB5A76251A45</vt:lpwstr>
  </property>
  <property fmtid="{D5CDD505-2E9C-101B-9397-08002B2CF9AE}" pid="3" name="MediaServiceImageTags">
    <vt:lpwstr/>
  </property>
</Properties>
</file>