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sldIdLst>
    <p:sldId id="256" r:id="rId2"/>
    <p:sldId id="292" r:id="rId3"/>
    <p:sldId id="257" r:id="rId4"/>
    <p:sldId id="269" r:id="rId5"/>
    <p:sldId id="289" r:id="rId6"/>
    <p:sldId id="282" r:id="rId7"/>
    <p:sldId id="276" r:id="rId8"/>
    <p:sldId id="283" r:id="rId9"/>
    <p:sldId id="277" r:id="rId10"/>
    <p:sldId id="279" r:id="rId11"/>
    <p:sldId id="275" r:id="rId12"/>
    <p:sldId id="278" r:id="rId13"/>
    <p:sldId id="280" r:id="rId14"/>
    <p:sldId id="259" r:id="rId15"/>
    <p:sldId id="285" r:id="rId16"/>
    <p:sldId id="288" r:id="rId17"/>
    <p:sldId id="284" r:id="rId18"/>
    <p:sldId id="286" r:id="rId19"/>
    <p:sldId id="28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36"/>
    <p:restoredTop sz="95890"/>
  </p:normalViewPr>
  <p:slideViewPr>
    <p:cSldViewPr snapToGrid="0" snapToObjects="1">
      <p:cViewPr varScale="1">
        <p:scale>
          <a:sx n="113" d="100"/>
          <a:sy n="113" d="100"/>
        </p:scale>
        <p:origin x="5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070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0710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435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6201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171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0885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03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1950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521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5697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813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CAF8-9B1D-0E46-99DA-E31C6AABAC25}" type="datetimeFigureOut">
              <a:rPr lang="nl-NL" smtClean="0"/>
              <a:t>14-03-2023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2988E-4034-2C4F-8447-01E2FDBEF1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7948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34844-D54A-E946-B400-07F0C6BB46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Advocacy</a:t>
            </a:r>
            <a:r>
              <a:rPr lang="nl-NL" dirty="0"/>
              <a:t> Academy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0191956-9B87-E84F-BE77-33B7665074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Refugee</a:t>
            </a:r>
            <a:r>
              <a:rPr lang="nl-NL" dirty="0"/>
              <a:t> Academy (R.A.)– Vrije Universiteit Amsterdam</a:t>
            </a:r>
          </a:p>
          <a:p>
            <a:r>
              <a:rPr lang="nl-NL" dirty="0"/>
              <a:t>Elena </a:t>
            </a:r>
            <a:r>
              <a:rPr lang="nl-NL" dirty="0" err="1"/>
              <a:t>Ponzoni</a:t>
            </a:r>
            <a:r>
              <a:rPr lang="nl-NL" dirty="0"/>
              <a:t>, </a:t>
            </a:r>
            <a:r>
              <a:rPr lang="nl-NL" dirty="0" err="1"/>
              <a:t>Halleh</a:t>
            </a:r>
            <a:r>
              <a:rPr lang="nl-NL" dirty="0"/>
              <a:t> </a:t>
            </a:r>
            <a:r>
              <a:rPr lang="nl-NL" dirty="0" err="1"/>
              <a:t>Ghorashi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44136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3522C-0FAC-9C42-8A4A-EB7C3804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000" i="1" dirty="0"/>
              <a:t>In-</a:t>
            </a:r>
            <a:r>
              <a:rPr lang="nl-NL" sz="4000" i="1" dirty="0" err="1"/>
              <a:t>between</a:t>
            </a:r>
            <a:r>
              <a:rPr lang="nl-NL" sz="4000" dirty="0"/>
              <a:t> </a:t>
            </a:r>
            <a:r>
              <a:rPr lang="nl-NL" sz="4000" dirty="0" err="1"/>
              <a:t>instead</a:t>
            </a:r>
            <a:r>
              <a:rPr lang="nl-NL" sz="4000" dirty="0"/>
              <a:t> of </a:t>
            </a:r>
            <a:r>
              <a:rPr lang="nl-NL" sz="4000" i="1" dirty="0" err="1"/>
              <a:t>against</a:t>
            </a:r>
            <a:br>
              <a:rPr lang="nl-NL" sz="4000" i="1" dirty="0"/>
            </a:br>
            <a:endParaRPr lang="nl-NL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EE4BF29-6542-E742-90ED-FC9E3645BC2D}"/>
              </a:ext>
            </a:extLst>
          </p:cNvPr>
          <p:cNvSpPr txBox="1">
            <a:spLocks/>
          </p:cNvSpPr>
          <p:nvPr/>
        </p:nvSpPr>
        <p:spPr>
          <a:xfrm>
            <a:off x="5118447" y="803186"/>
            <a:ext cx="6281873" cy="5248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nl-NL" sz="2000" b="1" dirty="0"/>
              <a:t>In-</a:t>
            </a:r>
            <a:r>
              <a:rPr lang="nl-NL" sz="2000" b="1" dirty="0" err="1"/>
              <a:t>between</a:t>
            </a:r>
            <a:r>
              <a:rPr lang="nl-NL" sz="2000" b="1" dirty="0"/>
              <a:t> </a:t>
            </a:r>
            <a:r>
              <a:rPr lang="nl-NL" sz="2000" b="1" dirty="0" err="1"/>
              <a:t>the</a:t>
            </a:r>
            <a:r>
              <a:rPr lang="nl-NL" sz="2000" b="1" dirty="0"/>
              <a:t> </a:t>
            </a:r>
            <a:r>
              <a:rPr lang="nl-NL" sz="2000" b="1" dirty="0" err="1"/>
              <a:t>lines</a:t>
            </a:r>
            <a:r>
              <a:rPr lang="nl-NL" sz="2000" b="1" dirty="0"/>
              <a:t> </a:t>
            </a:r>
          </a:p>
          <a:p>
            <a:pPr marL="457200" lvl="1" indent="0">
              <a:buNone/>
            </a:pPr>
            <a:endParaRPr lang="nl-NL" sz="2000" b="1" dirty="0"/>
          </a:p>
          <a:p>
            <a:pPr marL="457200" lvl="1" indent="0">
              <a:buNone/>
            </a:pPr>
            <a:r>
              <a:rPr lang="nl-NL" sz="2000" dirty="0"/>
              <a:t>“In a </a:t>
            </a:r>
            <a:r>
              <a:rPr lang="nl-NL" sz="2000" dirty="0" err="1"/>
              <a:t>space</a:t>
            </a:r>
            <a:r>
              <a:rPr lang="nl-NL" sz="2000" dirty="0"/>
              <a:t> </a:t>
            </a:r>
            <a:r>
              <a:rPr lang="nl-NL" sz="2000" dirty="0" err="1"/>
              <a:t>that</a:t>
            </a:r>
            <a:r>
              <a:rPr lang="nl-NL" sz="2000" dirty="0"/>
              <a:t> we </a:t>
            </a:r>
            <a:r>
              <a:rPr lang="nl-NL" sz="2000" dirty="0" err="1"/>
              <a:t>cannot</a:t>
            </a:r>
            <a:r>
              <a:rPr lang="nl-NL" sz="2000" dirty="0"/>
              <a:t> </a:t>
            </a:r>
            <a:r>
              <a:rPr lang="nl-NL" sz="2000" dirty="0" err="1"/>
              <a:t>capture</a:t>
            </a:r>
            <a:r>
              <a:rPr lang="nl-NL" sz="2000" dirty="0"/>
              <a:t> in </a:t>
            </a:r>
            <a:r>
              <a:rPr lang="nl-NL" sz="2000" dirty="0" err="1"/>
              <a:t>rules</a:t>
            </a:r>
            <a:r>
              <a:rPr lang="nl-NL" sz="2000" dirty="0"/>
              <a:t> </a:t>
            </a:r>
            <a:r>
              <a:rPr lang="nl-NL" sz="2000" dirty="0" err="1"/>
              <a:t>and</a:t>
            </a:r>
            <a:r>
              <a:rPr lang="nl-NL" sz="2000" dirty="0"/>
              <a:t> </a:t>
            </a:r>
            <a:r>
              <a:rPr lang="nl-NL" sz="2000" dirty="0" err="1"/>
              <a:t>regulations</a:t>
            </a:r>
            <a:r>
              <a:rPr lang="nl-NL" sz="2000" dirty="0"/>
              <a:t>, </a:t>
            </a:r>
            <a:r>
              <a:rPr lang="nl-NL" sz="2000" dirty="0" err="1"/>
              <a:t>something</a:t>
            </a:r>
            <a:r>
              <a:rPr lang="nl-NL" sz="2000" dirty="0"/>
              <a:t> </a:t>
            </a:r>
            <a:r>
              <a:rPr lang="nl-NL" sz="2000" dirty="0" err="1"/>
              <a:t>extraordinary</a:t>
            </a:r>
            <a:r>
              <a:rPr lang="nl-NL" sz="2000" dirty="0"/>
              <a:t> </a:t>
            </a:r>
            <a:r>
              <a:rPr lang="nl-NL" sz="2000" dirty="0" err="1"/>
              <a:t>happens</a:t>
            </a:r>
            <a:r>
              <a:rPr lang="nl-NL" sz="2000" dirty="0"/>
              <a:t>: </a:t>
            </a:r>
            <a:r>
              <a:rPr lang="nl-NL" sz="2000" dirty="0" err="1"/>
              <a:t>something</a:t>
            </a:r>
            <a:r>
              <a:rPr lang="nl-NL" sz="2000" dirty="0"/>
              <a:t> </a:t>
            </a:r>
            <a:r>
              <a:rPr lang="nl-NL" sz="2000" dirty="0" err="1"/>
              <a:t>meaningful</a:t>
            </a:r>
            <a:r>
              <a:rPr lang="nl-NL" sz="2000" dirty="0"/>
              <a:t>: a moment of </a:t>
            </a:r>
            <a:r>
              <a:rPr lang="nl-NL" sz="2000" dirty="0" err="1"/>
              <a:t>consideration</a:t>
            </a:r>
            <a:r>
              <a:rPr lang="nl-NL" sz="2000" dirty="0"/>
              <a:t>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the</a:t>
            </a:r>
            <a:r>
              <a:rPr lang="nl-NL" sz="2000" dirty="0"/>
              <a:t> </a:t>
            </a:r>
            <a:r>
              <a:rPr lang="nl-NL" sz="2000" dirty="0" err="1"/>
              <a:t>specific</a:t>
            </a:r>
            <a:r>
              <a:rPr lang="nl-NL" sz="2000" dirty="0"/>
              <a:t> aspect of </a:t>
            </a:r>
            <a:r>
              <a:rPr lang="nl-NL" sz="2000" dirty="0" err="1"/>
              <a:t>some</a:t>
            </a:r>
            <a:r>
              <a:rPr lang="nl-NL" sz="2000" dirty="0"/>
              <a:t> </a:t>
            </a:r>
            <a:r>
              <a:rPr lang="nl-NL" sz="2000" dirty="0" err="1"/>
              <a:t>one’s</a:t>
            </a:r>
            <a:r>
              <a:rPr lang="nl-NL" sz="2000" dirty="0"/>
              <a:t> life </a:t>
            </a:r>
            <a:r>
              <a:rPr lang="nl-NL" sz="2000" dirty="0" err="1"/>
              <a:t>situation</a:t>
            </a:r>
            <a:r>
              <a:rPr lang="nl-NL" sz="2000" dirty="0"/>
              <a:t>; a moment of </a:t>
            </a:r>
            <a:r>
              <a:rPr lang="nl-NL" sz="2000" dirty="0" err="1"/>
              <a:t>possible</a:t>
            </a:r>
            <a:r>
              <a:rPr lang="nl-NL" sz="2000" dirty="0"/>
              <a:t> </a:t>
            </a:r>
            <a:r>
              <a:rPr lang="nl-NL" sz="2000" dirty="0" err="1"/>
              <a:t>governmental</a:t>
            </a:r>
            <a:r>
              <a:rPr lang="nl-NL" sz="2000" dirty="0"/>
              <a:t> </a:t>
            </a:r>
            <a:r>
              <a:rPr lang="nl-NL" sz="2000" dirty="0" err="1"/>
              <a:t>and</a:t>
            </a:r>
            <a:r>
              <a:rPr lang="nl-NL" sz="2000" dirty="0"/>
              <a:t> </a:t>
            </a:r>
            <a:r>
              <a:rPr lang="nl-NL" sz="2000" dirty="0" err="1"/>
              <a:t>legal</a:t>
            </a:r>
            <a:r>
              <a:rPr lang="nl-NL" sz="2000" dirty="0"/>
              <a:t> </a:t>
            </a:r>
            <a:r>
              <a:rPr lang="nl-NL" sz="2000" dirty="0" err="1"/>
              <a:t>creativity</a:t>
            </a:r>
            <a:r>
              <a:rPr lang="nl-NL" sz="2000" dirty="0"/>
              <a:t> ” (Hirsch Ballin) </a:t>
            </a:r>
          </a:p>
        </p:txBody>
      </p:sp>
    </p:spTree>
    <p:extLst>
      <p:ext uri="{BB962C8B-B14F-4D97-AF65-F5344CB8AC3E}">
        <p14:creationId xmlns:p14="http://schemas.microsoft.com/office/powerpoint/2010/main" val="3217006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3522C-0FAC-9C42-8A4A-EB7C3804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000" i="1" dirty="0"/>
              <a:t>In-</a:t>
            </a:r>
            <a:r>
              <a:rPr lang="nl-NL" sz="4000" i="1" dirty="0" err="1"/>
              <a:t>between</a:t>
            </a:r>
            <a:r>
              <a:rPr lang="nl-NL" sz="4000" dirty="0"/>
              <a:t> </a:t>
            </a:r>
            <a:r>
              <a:rPr lang="nl-NL" sz="4000" dirty="0" err="1"/>
              <a:t>instead</a:t>
            </a:r>
            <a:r>
              <a:rPr lang="nl-NL" sz="4000" dirty="0"/>
              <a:t> of </a:t>
            </a:r>
            <a:r>
              <a:rPr lang="nl-NL" sz="4000" i="1" dirty="0" err="1"/>
              <a:t>against</a:t>
            </a:r>
            <a:br>
              <a:rPr lang="nl-NL" sz="4000" i="1" dirty="0"/>
            </a:br>
            <a:endParaRPr lang="nl-NL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EE4BF29-6542-E742-90ED-FC9E3645BC2D}"/>
              </a:ext>
            </a:extLst>
          </p:cNvPr>
          <p:cNvSpPr txBox="1">
            <a:spLocks/>
          </p:cNvSpPr>
          <p:nvPr/>
        </p:nvSpPr>
        <p:spPr>
          <a:xfrm>
            <a:off x="5118447" y="803186"/>
            <a:ext cx="6281873" cy="5248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nl-NL" sz="2000" b="1" dirty="0"/>
              <a:t>‘In-</a:t>
            </a:r>
            <a:r>
              <a:rPr lang="nl-NL" sz="2000" b="1" dirty="0" err="1"/>
              <a:t>between</a:t>
            </a:r>
            <a:r>
              <a:rPr lang="nl-NL" sz="2000" b="1" dirty="0"/>
              <a:t> </a:t>
            </a:r>
            <a:r>
              <a:rPr lang="nl-NL" sz="2000" b="1" dirty="0" err="1"/>
              <a:t>individuals</a:t>
            </a:r>
            <a:r>
              <a:rPr lang="nl-NL" sz="2000" b="1" dirty="0"/>
              <a:t>’ </a:t>
            </a:r>
            <a:r>
              <a:rPr lang="nl-NL" sz="2000" b="1" dirty="0" err="1"/>
              <a:t>having</a:t>
            </a:r>
            <a:r>
              <a:rPr lang="nl-NL" sz="2000" b="1" dirty="0"/>
              <a:t> </a:t>
            </a:r>
            <a:r>
              <a:rPr lang="nl-NL" sz="2000" b="1" dirty="0" err="1"/>
              <a:t>specific</a:t>
            </a:r>
            <a:r>
              <a:rPr lang="nl-NL" sz="2000" b="1" dirty="0"/>
              <a:t> </a:t>
            </a:r>
            <a:r>
              <a:rPr lang="nl-NL" sz="2000" b="1" dirty="0" err="1"/>
              <a:t>forms</a:t>
            </a:r>
            <a:r>
              <a:rPr lang="nl-NL" sz="2000" b="1" dirty="0"/>
              <a:t> of </a:t>
            </a:r>
            <a:r>
              <a:rPr lang="nl-NL" sz="2000" b="1" dirty="0" err="1"/>
              <a:t>consciousness</a:t>
            </a:r>
            <a:endParaRPr lang="nl-NL" sz="2000" b="1" dirty="0"/>
          </a:p>
          <a:p>
            <a:pPr marL="457200" lvl="1" indent="0">
              <a:buNone/>
            </a:pPr>
            <a:endParaRPr lang="nl-NL" sz="2000" b="1" dirty="0"/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en-US" sz="2000" dirty="0"/>
              <a:t>Practical consciousness (embedded enough to know how the new structure works)</a:t>
            </a:r>
            <a:endParaRPr lang="nl-NL" sz="2000" dirty="0"/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en-US" sz="2000" dirty="0"/>
              <a:t>Reflective consciousness (constant mirroring between the past and the present)</a:t>
            </a:r>
            <a:endParaRPr lang="nl-NL" sz="2000" dirty="0"/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en-US" sz="2000" dirty="0"/>
              <a:t>Relational consciousness (one’s narratives is situated within the general patterns of their network with other refugees/soulmates)</a:t>
            </a:r>
            <a:endParaRPr lang="nl-NL" sz="2000" dirty="0"/>
          </a:p>
          <a:p>
            <a:pPr marL="457200" lvl="1" indent="0">
              <a:buNone/>
            </a:pPr>
            <a:endParaRPr lang="nl-NL" sz="1800" b="1" dirty="0"/>
          </a:p>
        </p:txBody>
      </p:sp>
    </p:spTree>
    <p:extLst>
      <p:ext uri="{BB962C8B-B14F-4D97-AF65-F5344CB8AC3E}">
        <p14:creationId xmlns:p14="http://schemas.microsoft.com/office/powerpoint/2010/main" val="1598165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3522C-0FAC-9C42-8A4A-EB7C3804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000" i="1" dirty="0"/>
              <a:t>In-</a:t>
            </a:r>
            <a:r>
              <a:rPr lang="nl-NL" sz="4000" i="1" dirty="0" err="1"/>
              <a:t>between</a:t>
            </a:r>
            <a:r>
              <a:rPr lang="nl-NL" sz="4000" dirty="0"/>
              <a:t> </a:t>
            </a:r>
            <a:r>
              <a:rPr lang="nl-NL" sz="4000" dirty="0" err="1"/>
              <a:t>instead</a:t>
            </a:r>
            <a:r>
              <a:rPr lang="nl-NL" sz="4000" dirty="0"/>
              <a:t> of </a:t>
            </a:r>
            <a:r>
              <a:rPr lang="nl-NL" sz="4000" i="1" dirty="0" err="1"/>
              <a:t>against</a:t>
            </a:r>
            <a:br>
              <a:rPr lang="nl-NL" sz="4000" i="1" dirty="0"/>
            </a:br>
            <a:endParaRPr lang="nl-NL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EE4BF29-6542-E742-90ED-FC9E3645BC2D}"/>
              </a:ext>
            </a:extLst>
          </p:cNvPr>
          <p:cNvSpPr txBox="1">
            <a:spLocks/>
          </p:cNvSpPr>
          <p:nvPr/>
        </p:nvSpPr>
        <p:spPr>
          <a:xfrm>
            <a:off x="5118447" y="803186"/>
            <a:ext cx="6281873" cy="5248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nl-NL" sz="2000" b="1" dirty="0"/>
              <a:t>‘In-</a:t>
            </a:r>
            <a:r>
              <a:rPr lang="nl-NL" sz="2000" b="1" dirty="0" err="1"/>
              <a:t>between</a:t>
            </a:r>
            <a:r>
              <a:rPr lang="nl-NL" sz="2000" b="1" dirty="0"/>
              <a:t> </a:t>
            </a:r>
            <a:r>
              <a:rPr lang="nl-NL" sz="2000" b="1" dirty="0" err="1"/>
              <a:t>spaces</a:t>
            </a:r>
            <a:r>
              <a:rPr lang="nl-NL" sz="2000" b="1" dirty="0"/>
              <a:t>’ (or ‘</a:t>
            </a:r>
            <a:r>
              <a:rPr lang="nl-NL" sz="2000" b="1" dirty="0" err="1"/>
              <a:t>interspaces</a:t>
            </a:r>
            <a:r>
              <a:rPr lang="nl-NL" sz="2000" b="1" dirty="0"/>
              <a:t>’)</a:t>
            </a:r>
          </a:p>
          <a:p>
            <a:pPr marL="457200" lvl="1" indent="0">
              <a:buNone/>
            </a:pPr>
            <a:endParaRPr lang="nl-NL" sz="2000" b="1" dirty="0"/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en-US" sz="2000" dirty="0"/>
              <a:t>Slowing down – create space for multiplicity</a:t>
            </a:r>
            <a:endParaRPr lang="nl-NL" sz="2000" dirty="0"/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en-US" sz="2000" i="1" dirty="0" err="1"/>
              <a:t>Epoché</a:t>
            </a:r>
            <a:r>
              <a:rPr lang="en-US" sz="2000" dirty="0"/>
              <a:t> (temporary suspension of one’s own judgement)</a:t>
            </a:r>
            <a:endParaRPr lang="nl-NL" sz="2000" dirty="0"/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en-US" sz="2000" dirty="0"/>
              <a:t>Alterity (approaching the other from the position of the other) –</a:t>
            </a:r>
            <a:r>
              <a:rPr lang="en-US" sz="2000" i="1" dirty="0"/>
              <a:t>Emmanuel Levinas </a:t>
            </a:r>
            <a:endParaRPr lang="nl-NL" sz="2000" i="1" dirty="0"/>
          </a:p>
          <a:p>
            <a:pPr marL="457200" lvl="1" indent="0">
              <a:buNone/>
            </a:pPr>
            <a:endParaRPr lang="nl-NL" sz="1800" b="1" dirty="0"/>
          </a:p>
        </p:txBody>
      </p:sp>
    </p:spTree>
    <p:extLst>
      <p:ext uri="{BB962C8B-B14F-4D97-AF65-F5344CB8AC3E}">
        <p14:creationId xmlns:p14="http://schemas.microsoft.com/office/powerpoint/2010/main" val="3292810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3522C-0FAC-9C42-8A4A-EB7C3804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000" dirty="0" err="1"/>
              <a:t>Capacity</a:t>
            </a:r>
            <a:r>
              <a:rPr lang="nl-NL" sz="4000" dirty="0"/>
              <a:t> building </a:t>
            </a:r>
            <a:r>
              <a:rPr lang="nl-NL" sz="4000" dirty="0" err="1"/>
              <a:t>for</a:t>
            </a:r>
            <a:r>
              <a:rPr lang="nl-NL" sz="4000" dirty="0"/>
              <a:t> </a:t>
            </a:r>
            <a:r>
              <a:rPr lang="nl-NL" sz="4000" dirty="0" err="1"/>
              <a:t>all</a:t>
            </a:r>
            <a:r>
              <a:rPr lang="nl-NL" sz="4000" dirty="0"/>
              <a:t> actors </a:t>
            </a:r>
            <a:br>
              <a:rPr lang="nl-NL" sz="4000" i="1" dirty="0"/>
            </a:br>
            <a:endParaRPr lang="nl-NL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EE4BF29-6542-E742-90ED-FC9E3645BC2D}"/>
              </a:ext>
            </a:extLst>
          </p:cNvPr>
          <p:cNvSpPr txBox="1">
            <a:spLocks/>
          </p:cNvSpPr>
          <p:nvPr/>
        </p:nvSpPr>
        <p:spPr>
          <a:xfrm>
            <a:off x="5118447" y="803186"/>
            <a:ext cx="6281873" cy="5248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nl-NL" sz="1800" b="1" dirty="0"/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nl-NL" sz="2000" dirty="0" err="1"/>
              <a:t>Capacity</a:t>
            </a:r>
            <a:r>
              <a:rPr lang="nl-NL" sz="2000" dirty="0"/>
              <a:t> building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people</a:t>
            </a:r>
            <a:r>
              <a:rPr lang="nl-NL" sz="2000" dirty="0"/>
              <a:t> in </a:t>
            </a:r>
            <a:r>
              <a:rPr lang="nl-NL" sz="2000" dirty="0" err="1"/>
              <a:t>decisionmaking</a:t>
            </a:r>
            <a:r>
              <a:rPr lang="nl-NL" sz="2000" dirty="0"/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nl-NL" sz="2000" dirty="0" err="1"/>
              <a:t>Capacity</a:t>
            </a:r>
            <a:r>
              <a:rPr lang="nl-NL" sz="2000" dirty="0"/>
              <a:t> building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refugee</a:t>
            </a:r>
            <a:r>
              <a:rPr lang="nl-NL" sz="2000" dirty="0"/>
              <a:t> advocates 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-914400" algn="l"/>
                <a:tab pos="-457200" algn="l"/>
                <a:tab pos="243840" algn="l"/>
                <a:tab pos="457200" algn="l"/>
                <a:tab pos="670560" algn="l"/>
                <a:tab pos="914400" algn="l"/>
                <a:tab pos="1158240" algn="l"/>
                <a:tab pos="1371600" algn="l"/>
                <a:tab pos="1645920" algn="l"/>
                <a:tab pos="1828800" algn="l"/>
              </a:tabLst>
            </a:pPr>
            <a:r>
              <a:rPr lang="en-US" sz="2000" i="1" dirty="0"/>
              <a:t>Capacity sharing</a:t>
            </a:r>
            <a:endParaRPr lang="nl-NL" sz="2000" i="1" dirty="0"/>
          </a:p>
          <a:p>
            <a:pPr marL="457200" lvl="1" indent="0">
              <a:buNone/>
            </a:pPr>
            <a:endParaRPr lang="nl-NL" sz="1800" b="1" dirty="0"/>
          </a:p>
        </p:txBody>
      </p:sp>
    </p:spTree>
    <p:extLst>
      <p:ext uri="{BB962C8B-B14F-4D97-AF65-F5344CB8AC3E}">
        <p14:creationId xmlns:p14="http://schemas.microsoft.com/office/powerpoint/2010/main" val="3126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3522C-0FAC-9C42-8A4A-EB7C3804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Participatory</a:t>
            </a:r>
            <a:r>
              <a:rPr lang="nl-NL" dirty="0"/>
              <a:t> </a:t>
            </a:r>
            <a:r>
              <a:rPr lang="nl-NL" dirty="0" err="1"/>
              <a:t>spaces</a:t>
            </a:r>
            <a:r>
              <a:rPr lang="nl-NL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jdelijke aanduiding voor inhoud 2">
                <a:extLst>
                  <a:ext uri="{FF2B5EF4-FFF2-40B4-BE49-F238E27FC236}">
                    <a16:creationId xmlns:a16="http://schemas.microsoft.com/office/drawing/2014/main" id="{8EE4BF29-6542-E742-90ED-FC9E3645BC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18447" y="803186"/>
                <a:ext cx="6281873" cy="5248622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8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nl-NL" sz="2000" dirty="0" err="1"/>
                  <a:t>Participatory</a:t>
                </a:r>
                <a:r>
                  <a:rPr lang="nl-NL" sz="2000" dirty="0"/>
                  <a:t> </a:t>
                </a:r>
                <a:r>
                  <a:rPr lang="nl-NL" sz="2000" dirty="0" err="1"/>
                  <a:t>spaces</a:t>
                </a:r>
                <a:r>
                  <a:rPr lang="nl-NL" sz="2000" dirty="0"/>
                  <a:t>:</a:t>
                </a:r>
              </a:p>
              <a:p>
                <a:pPr marL="457200" lvl="1" indent="0">
                  <a:buNone/>
                </a:pPr>
                <a:endParaRPr lang="nl-NL" sz="2000" dirty="0"/>
              </a:p>
              <a:p>
                <a:pPr lvl="1"/>
                <a:r>
                  <a:rPr lang="nl-NL" sz="2000" b="1" dirty="0"/>
                  <a:t>Closed </a:t>
                </a:r>
                <a:r>
                  <a:rPr lang="nl-NL" sz="2000" b="1" dirty="0" err="1"/>
                  <a:t>spaces</a:t>
                </a:r>
                <a:r>
                  <a:rPr lang="nl-NL" sz="2000" dirty="0"/>
                  <a:t>:  no access </a:t>
                </a:r>
                <a:r>
                  <a:rPr lang="nl-NL" sz="2000" dirty="0" err="1"/>
                  <a:t>to</a:t>
                </a:r>
                <a:r>
                  <a:rPr lang="nl-NL" sz="2000" dirty="0"/>
                  <a:t> </a:t>
                </a:r>
                <a:r>
                  <a:rPr lang="nl-NL" sz="2000" dirty="0" err="1"/>
                  <a:t>the</a:t>
                </a:r>
                <a:r>
                  <a:rPr lang="nl-NL" sz="2000" dirty="0"/>
                  <a:t> </a:t>
                </a:r>
                <a:r>
                  <a:rPr lang="nl-NL" sz="2000" dirty="0" err="1"/>
                  <a:t>table</a:t>
                </a:r>
                <a:r>
                  <a:rPr lang="nl-NL" sz="2000" dirty="0"/>
                  <a:t> of </a:t>
                </a:r>
                <a:r>
                  <a:rPr lang="nl-NL" sz="2000" dirty="0" err="1"/>
                  <a:t>decisionmaking</a:t>
                </a:r>
                <a:endParaRPr lang="nl-NL" sz="2000" dirty="0"/>
              </a:p>
              <a:p>
                <a:pPr lvl="1"/>
                <a:r>
                  <a:rPr lang="nl-NL" sz="2000" b="1" dirty="0" err="1"/>
                  <a:t>Invited</a:t>
                </a:r>
                <a:r>
                  <a:rPr lang="nl-NL" sz="2000" b="1" dirty="0"/>
                  <a:t> </a:t>
                </a:r>
                <a:r>
                  <a:rPr lang="nl-NL" sz="2000" b="1" dirty="0" err="1"/>
                  <a:t>spaces</a:t>
                </a:r>
                <a:r>
                  <a:rPr lang="nl-NL" sz="2000" b="1" dirty="0"/>
                  <a:t>: </a:t>
                </a:r>
                <a:r>
                  <a:rPr lang="en-US" sz="2000" dirty="0"/>
                  <a:t>sitting at the table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2000" dirty="0"/>
                  <a:t> inclusion of perspectives</a:t>
                </a:r>
                <a:endParaRPr lang="nl-NL" sz="2000" dirty="0"/>
              </a:p>
              <a:p>
                <a:pPr lvl="1"/>
                <a:r>
                  <a:rPr lang="nl-NL" sz="2000" b="1" dirty="0" err="1"/>
                  <a:t>Created</a:t>
                </a:r>
                <a:r>
                  <a:rPr lang="nl-NL" sz="2000" b="1" dirty="0"/>
                  <a:t> </a:t>
                </a:r>
                <a:r>
                  <a:rPr lang="nl-NL" sz="2000" b="1" dirty="0" err="1"/>
                  <a:t>spaces</a:t>
                </a:r>
                <a:r>
                  <a:rPr lang="nl-NL" sz="2000" b="1" dirty="0"/>
                  <a:t>: </a:t>
                </a:r>
                <a:r>
                  <a:rPr lang="nl-NL" sz="2000" dirty="0" err="1"/>
                  <a:t>spaces</a:t>
                </a:r>
                <a:r>
                  <a:rPr lang="nl-NL" sz="2000" dirty="0"/>
                  <a:t> set up </a:t>
                </a:r>
                <a:r>
                  <a:rPr lang="nl-NL" sz="2000" dirty="0" err="1"/>
                  <a:t>by</a:t>
                </a:r>
                <a:r>
                  <a:rPr lang="nl-NL" sz="2000" dirty="0"/>
                  <a:t> </a:t>
                </a:r>
                <a:r>
                  <a:rPr lang="nl-NL" sz="2000" dirty="0" err="1"/>
                  <a:t>refugees</a:t>
                </a:r>
                <a:r>
                  <a:rPr lang="nl-NL" sz="2000" dirty="0"/>
                  <a:t> </a:t>
                </a:r>
                <a:r>
                  <a:rPr lang="nl-NL" sz="2000" dirty="0" err="1"/>
                  <a:t>themselves</a:t>
                </a:r>
                <a:endParaRPr lang="nl-NL" sz="2000" dirty="0"/>
              </a:p>
              <a:p>
                <a:pPr marL="457200" lvl="1" indent="0">
                  <a:buNone/>
                </a:pPr>
                <a:r>
                  <a:rPr lang="nl-NL" sz="2000" dirty="0">
                    <a:solidFill>
                      <a:prstClr val="black"/>
                    </a:solidFill>
                  </a:rPr>
                  <a:t>					(</a:t>
                </a:r>
                <a:r>
                  <a:rPr lang="nl-NL" sz="2000" dirty="0" err="1">
                    <a:solidFill>
                      <a:prstClr val="black"/>
                    </a:solidFill>
                  </a:rPr>
                  <a:t>Gaventa</a:t>
                </a:r>
                <a:r>
                  <a:rPr lang="nl-NL" sz="2000" dirty="0">
                    <a:solidFill>
                      <a:prstClr val="black"/>
                    </a:solidFill>
                  </a:rPr>
                  <a:t>)</a:t>
                </a:r>
                <a:endParaRPr lang="nl-NL" sz="2000" dirty="0"/>
              </a:p>
              <a:p>
                <a:pPr lvl="1"/>
                <a:endParaRPr lang="nl-NL" sz="2000" dirty="0"/>
              </a:p>
              <a:p>
                <a:pPr lvl="1"/>
                <a:r>
                  <a:rPr lang="nl-NL" sz="2000" b="1" dirty="0"/>
                  <a:t>Co-</a:t>
                </a:r>
                <a:r>
                  <a:rPr lang="nl-NL" sz="2000" b="1" dirty="0" err="1"/>
                  <a:t>created</a:t>
                </a:r>
                <a:r>
                  <a:rPr lang="nl-NL" sz="2000" b="1" dirty="0"/>
                  <a:t> </a:t>
                </a:r>
                <a:r>
                  <a:rPr lang="nl-NL" sz="2000" b="1" dirty="0" err="1"/>
                  <a:t>spaces</a:t>
                </a:r>
                <a:r>
                  <a:rPr lang="nl-NL" sz="2000" b="1" dirty="0"/>
                  <a:t>: </a:t>
                </a:r>
                <a:r>
                  <a:rPr lang="nl-NL" sz="2000" dirty="0" err="1"/>
                  <a:t>becoming</a:t>
                </a:r>
                <a:r>
                  <a:rPr lang="nl-NL" sz="2000" dirty="0"/>
                  <a:t> </a:t>
                </a:r>
                <a:r>
                  <a:rPr lang="nl-NL" sz="2000" dirty="0" err="1"/>
                  <a:t>aware</a:t>
                </a:r>
                <a:r>
                  <a:rPr lang="nl-NL" sz="2000" dirty="0"/>
                  <a:t> of </a:t>
                </a:r>
                <a:r>
                  <a:rPr lang="nl-NL" sz="2000" dirty="0" err="1"/>
                  <a:t>mechanisms</a:t>
                </a:r>
                <a:r>
                  <a:rPr lang="nl-NL" sz="2000" dirty="0"/>
                  <a:t> of </a:t>
                </a:r>
                <a:r>
                  <a:rPr lang="nl-NL" sz="2000" dirty="0" err="1"/>
                  <a:t>exclusion</a:t>
                </a:r>
                <a:r>
                  <a:rPr lang="nl-NL" sz="2000" dirty="0"/>
                  <a:t> </a:t>
                </a:r>
                <a:r>
                  <a:rPr lang="nl-NL" sz="2000" dirty="0" err="1"/>
                  <a:t>by</a:t>
                </a:r>
                <a:r>
                  <a:rPr lang="nl-NL" sz="2000" dirty="0"/>
                  <a:t> </a:t>
                </a:r>
                <a:r>
                  <a:rPr lang="nl-NL" sz="2000" dirty="0" err="1"/>
                  <a:t>contrasting</a:t>
                </a:r>
                <a:r>
                  <a:rPr lang="nl-NL" sz="2000" dirty="0"/>
                  <a:t> </a:t>
                </a:r>
                <a:r>
                  <a:rPr lang="nl-NL" sz="2000" dirty="0" err="1"/>
                  <a:t>positions</a:t>
                </a:r>
                <a:endParaRPr lang="nl-NL" sz="2000" dirty="0"/>
              </a:p>
              <a:p>
                <a:pPr marL="457200" lvl="1" indent="0">
                  <a:buNone/>
                </a:pPr>
                <a:r>
                  <a:rPr lang="nl-NL" sz="2000" dirty="0"/>
                  <a:t>	</a:t>
                </a:r>
              </a:p>
            </p:txBody>
          </p:sp>
        </mc:Choice>
        <mc:Fallback xmlns="">
          <p:sp>
            <p:nvSpPr>
              <p:cNvPr id="7" name="Tijdelijke aanduiding voor inhoud 2">
                <a:extLst>
                  <a:ext uri="{FF2B5EF4-FFF2-40B4-BE49-F238E27FC236}">
                    <a16:creationId xmlns:a16="http://schemas.microsoft.com/office/drawing/2014/main" id="{8EE4BF29-6542-E742-90ED-FC9E3645B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447" y="803186"/>
                <a:ext cx="6281873" cy="5248622"/>
              </a:xfrm>
              <a:prstGeom prst="rect">
                <a:avLst/>
              </a:prstGeom>
              <a:blipFill>
                <a:blip r:embed="rId2"/>
                <a:stretch>
                  <a:fillRect l="-1010" r="-1616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8440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1DAD5E-BB1A-AC43-8904-FE47B79E4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Walking</a:t>
            </a:r>
            <a:r>
              <a:rPr lang="nl-NL" dirty="0"/>
              <a:t> </a:t>
            </a:r>
            <a:r>
              <a:rPr lang="nl-NL" dirty="0" err="1"/>
              <a:t>exercise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D879575-0832-1D47-90BF-C333C6BFB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0215"/>
            <a:r>
              <a:rPr lang="en-US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did you hear in the lecture that is relevant for you/your work? Why is it relevant and how do you reflect on it?</a:t>
            </a:r>
          </a:p>
          <a:p>
            <a:pPr marL="450215"/>
            <a:r>
              <a:rPr lang="en-US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Share an experience </a:t>
            </a:r>
            <a:r>
              <a:rPr lang="nl-N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nl-N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nl-N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  <a:r>
              <a:rPr lang="nl-N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a </a:t>
            </a:r>
            <a:r>
              <a:rPr lang="nl-N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</a:t>
            </a:r>
            <a:r>
              <a:rPr lang="nl-N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nl-N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nl-NL" sz="18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bringing</a:t>
            </a:r>
            <a:r>
              <a:rPr lang="nl-NL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refugee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migrant’s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perspectives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policymaking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go </a:t>
            </a:r>
            <a:r>
              <a:rPr lang="nl-NL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nl-NL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well.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2906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7FB96D-E594-E241-9B4F-683CA7B6D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Conditions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learning</a:t>
            </a:r>
            <a:r>
              <a:rPr lang="nl-NL" dirty="0"/>
              <a:t> </a:t>
            </a:r>
            <a:br>
              <a:rPr lang="nl-NL" dirty="0"/>
            </a:br>
            <a:r>
              <a:rPr lang="nl-NL" sz="1800" dirty="0">
                <a:effectLst/>
                <a:latin typeface="DIN2014"/>
              </a:rPr>
              <a:t>Ryan en </a:t>
            </a:r>
            <a:r>
              <a:rPr lang="nl-NL" sz="1800" dirty="0" err="1">
                <a:effectLst/>
                <a:latin typeface="DIN2014"/>
              </a:rPr>
              <a:t>Markova</a:t>
            </a:r>
            <a:r>
              <a:rPr lang="nl-NL" sz="1800" dirty="0">
                <a:effectLst/>
                <a:latin typeface="DIN2014"/>
              </a:rPr>
              <a:t> (2006) 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4C001B3-ACF9-4645-A68A-96EBBC2CD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1800" dirty="0">
                <a:effectLst/>
                <a:latin typeface="DIN2014"/>
              </a:rPr>
              <a:t>In </a:t>
            </a:r>
            <a:r>
              <a:rPr lang="nl-NL" sz="1800" dirty="0" err="1">
                <a:effectLst/>
                <a:latin typeface="DIN2014"/>
              </a:rPr>
              <a:t>the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b="1" dirty="0">
                <a:effectLst/>
                <a:latin typeface="DIN2014"/>
              </a:rPr>
              <a:t>comfort zone</a:t>
            </a:r>
            <a:r>
              <a:rPr lang="nl-NL" sz="1800" dirty="0">
                <a:effectLst/>
                <a:latin typeface="DIN2014"/>
              </a:rPr>
              <a:t>, </a:t>
            </a:r>
            <a:r>
              <a:rPr lang="nl-NL" sz="1800" dirty="0" err="1">
                <a:effectLst/>
                <a:latin typeface="DIN2014"/>
              </a:rPr>
              <a:t>someone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feels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comfortable</a:t>
            </a:r>
            <a:r>
              <a:rPr lang="nl-NL" sz="1800" dirty="0">
                <a:effectLst/>
                <a:latin typeface="DIN2014"/>
              </a:rPr>
              <a:t> without </a:t>
            </a:r>
            <a:r>
              <a:rPr lang="nl-NL" sz="1800" dirty="0" err="1">
                <a:effectLst/>
                <a:latin typeface="DIN2014"/>
              </a:rPr>
              <a:t>anxiety</a:t>
            </a:r>
            <a:r>
              <a:rPr lang="nl-NL" sz="1800" dirty="0">
                <a:effectLst/>
                <a:latin typeface="DIN2014"/>
              </a:rPr>
              <a:t> or discomfort. </a:t>
            </a:r>
            <a:r>
              <a:rPr lang="nl-NL" sz="1800" dirty="0" err="1">
                <a:effectLst/>
                <a:latin typeface="DIN2014"/>
              </a:rPr>
              <a:t>There</a:t>
            </a:r>
            <a:r>
              <a:rPr lang="nl-NL" sz="1800" dirty="0">
                <a:effectLst/>
                <a:latin typeface="DIN2014"/>
              </a:rPr>
              <a:t> are no new </a:t>
            </a:r>
            <a:r>
              <a:rPr lang="nl-NL" sz="1800" dirty="0" err="1">
                <a:effectLst/>
                <a:latin typeface="DIN2014"/>
              </a:rPr>
              <a:t>challenges</a:t>
            </a:r>
            <a:r>
              <a:rPr lang="nl-NL" sz="1800" dirty="0">
                <a:effectLst/>
                <a:latin typeface="DIN2014"/>
              </a:rPr>
              <a:t> or </a:t>
            </a:r>
            <a:r>
              <a:rPr lang="nl-NL" sz="1800" dirty="0" err="1">
                <a:effectLst/>
                <a:latin typeface="DIN2014"/>
              </a:rPr>
              <a:t>reflections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to</a:t>
            </a:r>
            <a:r>
              <a:rPr lang="nl-NL" sz="1800" dirty="0">
                <a:effectLst/>
                <a:latin typeface="DIN2014"/>
              </a:rPr>
              <a:t> start a </a:t>
            </a:r>
            <a:r>
              <a:rPr lang="nl-NL" sz="1800" dirty="0" err="1">
                <a:effectLst/>
                <a:latin typeface="DIN2014"/>
              </a:rPr>
              <a:t>learning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process</a:t>
            </a:r>
            <a:r>
              <a:rPr lang="nl-NL" sz="1800" dirty="0">
                <a:effectLst/>
                <a:latin typeface="DIN2014"/>
              </a:rPr>
              <a:t> </a:t>
            </a:r>
            <a:endParaRPr lang="nl-NL" dirty="0"/>
          </a:p>
          <a:p>
            <a:r>
              <a:rPr lang="nl-NL" sz="1800" dirty="0">
                <a:effectLst/>
                <a:latin typeface="DIN2014"/>
              </a:rPr>
              <a:t>The </a:t>
            </a:r>
            <a:r>
              <a:rPr lang="nl-NL" sz="1800" dirty="0" err="1">
                <a:effectLst/>
                <a:latin typeface="DIN2014"/>
              </a:rPr>
              <a:t>other</a:t>
            </a:r>
            <a:r>
              <a:rPr lang="nl-NL" sz="1800" dirty="0">
                <a:effectLst/>
                <a:latin typeface="DIN2014"/>
              </a:rPr>
              <a:t> extreme is </a:t>
            </a:r>
            <a:r>
              <a:rPr lang="nl-NL" sz="1800" dirty="0" err="1">
                <a:effectLst/>
                <a:latin typeface="DIN2014"/>
              </a:rPr>
              <a:t>the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b="1" dirty="0" err="1">
                <a:effectLst/>
                <a:latin typeface="DIN2014"/>
              </a:rPr>
              <a:t>panic</a:t>
            </a:r>
            <a:r>
              <a:rPr lang="nl-NL" sz="1800" b="1" dirty="0">
                <a:effectLst/>
                <a:latin typeface="DIN2014"/>
              </a:rPr>
              <a:t> zone</a:t>
            </a:r>
            <a:r>
              <a:rPr lang="nl-NL" sz="1800" dirty="0">
                <a:effectLst/>
                <a:latin typeface="DIN2014"/>
              </a:rPr>
              <a:t>, a </a:t>
            </a:r>
            <a:r>
              <a:rPr lang="nl-NL" sz="1800" dirty="0" err="1">
                <a:effectLst/>
                <a:latin typeface="DIN2014"/>
              </a:rPr>
              <a:t>space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that</a:t>
            </a:r>
            <a:r>
              <a:rPr lang="nl-NL" sz="1800" dirty="0">
                <a:effectLst/>
                <a:latin typeface="DIN2014"/>
              </a:rPr>
              <a:t> is </a:t>
            </a:r>
            <a:r>
              <a:rPr lang="nl-NL" sz="1800" dirty="0" err="1">
                <a:effectLst/>
                <a:latin typeface="DIN2014"/>
              </a:rPr>
              <a:t>overwhelming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and</a:t>
            </a:r>
            <a:r>
              <a:rPr lang="nl-NL" sz="1800" dirty="0">
                <a:effectLst/>
                <a:latin typeface="DIN2014"/>
              </a:rPr>
              <a:t> far </a:t>
            </a:r>
            <a:r>
              <a:rPr lang="nl-NL" sz="1800" dirty="0" err="1">
                <a:effectLst/>
                <a:latin typeface="DIN2014"/>
              </a:rPr>
              <a:t>from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comfortable</a:t>
            </a:r>
            <a:r>
              <a:rPr lang="nl-NL" sz="1800" dirty="0">
                <a:effectLst/>
                <a:latin typeface="DIN2014"/>
              </a:rPr>
              <a:t>. In </a:t>
            </a:r>
            <a:r>
              <a:rPr lang="nl-NL" sz="1800" dirty="0" err="1">
                <a:effectLst/>
                <a:latin typeface="DIN2014"/>
              </a:rPr>
              <a:t>this</a:t>
            </a:r>
            <a:r>
              <a:rPr lang="nl-NL" sz="1800" dirty="0">
                <a:effectLst/>
                <a:latin typeface="DIN2014"/>
              </a:rPr>
              <a:t> zone, </a:t>
            </a:r>
            <a:r>
              <a:rPr lang="nl-NL" sz="1800" dirty="0" err="1">
                <a:effectLst/>
                <a:latin typeface="DIN2014"/>
              </a:rPr>
              <a:t>people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experience</a:t>
            </a:r>
            <a:r>
              <a:rPr lang="nl-NL" sz="1800" dirty="0">
                <a:effectLst/>
                <a:latin typeface="DIN2014"/>
              </a:rPr>
              <a:t> stress </a:t>
            </a:r>
            <a:r>
              <a:rPr lang="nl-NL" sz="1800" dirty="0" err="1">
                <a:effectLst/>
                <a:latin typeface="DIN2014"/>
              </a:rPr>
              <a:t>and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anxiety</a:t>
            </a:r>
            <a:r>
              <a:rPr lang="nl-NL" sz="1800" dirty="0">
                <a:effectLst/>
                <a:latin typeface="DIN2014"/>
              </a:rPr>
              <a:t>. Learning is </a:t>
            </a:r>
            <a:r>
              <a:rPr lang="nl-NL" sz="1800" dirty="0" err="1">
                <a:effectLst/>
                <a:latin typeface="DIN2014"/>
              </a:rPr>
              <a:t>impossible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because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people</a:t>
            </a:r>
            <a:r>
              <a:rPr lang="nl-NL" sz="1800" dirty="0">
                <a:effectLst/>
                <a:latin typeface="DIN2014"/>
              </a:rPr>
              <a:t> are </a:t>
            </a:r>
            <a:r>
              <a:rPr lang="nl-NL" sz="1800" dirty="0" err="1">
                <a:effectLst/>
                <a:latin typeface="DIN2014"/>
              </a:rPr>
              <a:t>forced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to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expend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all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their</a:t>
            </a:r>
            <a:r>
              <a:rPr lang="nl-NL" sz="1800" dirty="0">
                <a:effectLst/>
                <a:latin typeface="DIN2014"/>
              </a:rPr>
              <a:t> energy on coping </a:t>
            </a:r>
            <a:r>
              <a:rPr lang="nl-NL" sz="1800" dirty="0" err="1">
                <a:effectLst/>
                <a:latin typeface="DIN2014"/>
              </a:rPr>
              <a:t>with</a:t>
            </a:r>
            <a:r>
              <a:rPr lang="nl-NL" sz="1800" dirty="0">
                <a:effectLst/>
                <a:latin typeface="DIN2014"/>
              </a:rPr>
              <a:t> stress </a:t>
            </a:r>
            <a:r>
              <a:rPr lang="nl-NL" sz="1800" dirty="0" err="1">
                <a:effectLst/>
                <a:latin typeface="DIN2014"/>
              </a:rPr>
              <a:t>and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panic</a:t>
            </a:r>
            <a:r>
              <a:rPr lang="nl-NL" sz="1800" dirty="0">
                <a:effectLst/>
                <a:latin typeface="DIN2014"/>
              </a:rPr>
              <a:t>. </a:t>
            </a:r>
            <a:endParaRPr lang="nl-NL" dirty="0"/>
          </a:p>
          <a:p>
            <a:r>
              <a:rPr lang="nl-NL" sz="1800" dirty="0">
                <a:effectLst/>
                <a:latin typeface="DIN2014"/>
              </a:rPr>
              <a:t>In </a:t>
            </a:r>
            <a:r>
              <a:rPr lang="nl-NL" sz="1800" dirty="0" err="1">
                <a:effectLst/>
                <a:latin typeface="DIN2014"/>
              </a:rPr>
              <a:t>between</a:t>
            </a:r>
            <a:r>
              <a:rPr lang="nl-NL" sz="1800" dirty="0">
                <a:effectLst/>
                <a:latin typeface="DIN2014"/>
              </a:rPr>
              <a:t> is </a:t>
            </a:r>
            <a:r>
              <a:rPr lang="nl-NL" sz="1800" dirty="0" err="1">
                <a:effectLst/>
                <a:latin typeface="DIN2014"/>
              </a:rPr>
              <a:t>the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b="1" dirty="0">
                <a:effectLst/>
                <a:latin typeface="DIN2014"/>
              </a:rPr>
              <a:t>stretch zone</a:t>
            </a:r>
            <a:r>
              <a:rPr lang="nl-NL" sz="1800" dirty="0">
                <a:effectLst/>
                <a:latin typeface="DIN2014"/>
              </a:rPr>
              <a:t>. In </a:t>
            </a:r>
            <a:r>
              <a:rPr lang="nl-NL" sz="1800" dirty="0" err="1">
                <a:effectLst/>
                <a:latin typeface="DIN2014"/>
              </a:rPr>
              <a:t>this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space</a:t>
            </a:r>
            <a:r>
              <a:rPr lang="nl-NL" sz="1800" dirty="0">
                <a:effectLst/>
                <a:latin typeface="DIN2014"/>
              </a:rPr>
              <a:t>, </a:t>
            </a:r>
            <a:r>
              <a:rPr lang="nl-NL" sz="1800" dirty="0" err="1">
                <a:effectLst/>
                <a:latin typeface="DIN2014"/>
              </a:rPr>
              <a:t>things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can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be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unknown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and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can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become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uncomfortable</a:t>
            </a:r>
            <a:r>
              <a:rPr lang="nl-NL" sz="1800" dirty="0">
                <a:effectLst/>
                <a:latin typeface="DIN2014"/>
              </a:rPr>
              <a:t>, but </a:t>
            </a:r>
            <a:r>
              <a:rPr lang="nl-NL" sz="1800" dirty="0" err="1">
                <a:effectLst/>
                <a:latin typeface="DIN2014"/>
              </a:rPr>
              <a:t>there</a:t>
            </a:r>
            <a:r>
              <a:rPr lang="nl-NL" sz="1800" dirty="0">
                <a:effectLst/>
                <a:latin typeface="DIN2014"/>
              </a:rPr>
              <a:t> is room </a:t>
            </a:r>
            <a:r>
              <a:rPr lang="nl-NL" sz="1800" dirty="0" err="1">
                <a:effectLst/>
                <a:latin typeface="DIN2014"/>
              </a:rPr>
              <a:t>for</a:t>
            </a:r>
            <a:r>
              <a:rPr lang="nl-NL" sz="1800" dirty="0">
                <a:effectLst/>
                <a:latin typeface="DIN2014"/>
              </a:rPr>
              <a:t> a </a:t>
            </a:r>
            <a:r>
              <a:rPr lang="nl-NL" sz="1800" dirty="0" err="1">
                <a:effectLst/>
                <a:latin typeface="DIN2014"/>
              </a:rPr>
              <a:t>learning</a:t>
            </a:r>
            <a:r>
              <a:rPr lang="nl-NL" sz="1800" dirty="0">
                <a:effectLst/>
                <a:latin typeface="DIN2014"/>
              </a:rPr>
              <a:t> </a:t>
            </a:r>
            <a:r>
              <a:rPr lang="nl-NL" sz="1800" dirty="0" err="1">
                <a:effectLst/>
                <a:latin typeface="DIN2014"/>
              </a:rPr>
              <a:t>process</a:t>
            </a:r>
            <a:r>
              <a:rPr lang="nl-NL" sz="1800" dirty="0">
                <a:effectLst/>
                <a:latin typeface="DIN2014"/>
              </a:rPr>
              <a:t>. 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31868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50329A-1D1D-8D43-8979-B939E84A3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Participatory</a:t>
            </a:r>
            <a:r>
              <a:rPr lang="nl-NL" dirty="0"/>
              <a:t> </a:t>
            </a:r>
            <a:r>
              <a:rPr lang="nl-NL" dirty="0" err="1"/>
              <a:t>spaces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E4143A9-3EE3-0146-A471-57939B8F0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1800" b="0" dirty="0" err="1">
                <a:effectLst/>
                <a:latin typeface="Houschka"/>
              </a:rPr>
              <a:t>What</a:t>
            </a:r>
            <a:r>
              <a:rPr lang="nl-NL" sz="1800" b="0" dirty="0">
                <a:effectLst/>
                <a:latin typeface="Houschka"/>
              </a:rPr>
              <a:t> we </a:t>
            </a:r>
            <a:r>
              <a:rPr lang="nl-NL" sz="1800" b="0" dirty="0" err="1">
                <a:effectLst/>
                <a:latin typeface="Houschka"/>
              </a:rPr>
              <a:t>mean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with</a:t>
            </a:r>
            <a:r>
              <a:rPr lang="nl-NL" sz="1800" b="0" dirty="0">
                <a:effectLst/>
                <a:latin typeface="Houschka"/>
              </a:rPr>
              <a:t> ‘</a:t>
            </a:r>
            <a:r>
              <a:rPr lang="nl-NL" dirty="0" err="1">
                <a:latin typeface="Houschka"/>
              </a:rPr>
              <a:t>S</a:t>
            </a:r>
            <a:r>
              <a:rPr lang="nl-NL" sz="1800" b="0" dirty="0" err="1">
                <a:effectLst/>
                <a:latin typeface="Houschka"/>
              </a:rPr>
              <a:t>paces</a:t>
            </a:r>
            <a:r>
              <a:rPr lang="nl-NL" sz="1800" b="0" dirty="0">
                <a:effectLst/>
                <a:latin typeface="Houschka"/>
              </a:rPr>
              <a:t>’: Contex</a:t>
            </a:r>
            <a:r>
              <a:rPr lang="nl-NL" dirty="0">
                <a:latin typeface="Houschka"/>
              </a:rPr>
              <a:t>t </a:t>
            </a:r>
            <a:r>
              <a:rPr lang="nl-NL" dirty="0" err="1">
                <a:latin typeface="Houschka"/>
              </a:rPr>
              <a:t>and</a:t>
            </a:r>
            <a:r>
              <a:rPr lang="nl-NL" dirty="0">
                <a:latin typeface="Houschka"/>
              </a:rPr>
              <a:t> </a:t>
            </a:r>
            <a:r>
              <a:rPr lang="nl-NL" dirty="0" err="1">
                <a:latin typeface="Houschka"/>
              </a:rPr>
              <a:t>situations</a:t>
            </a:r>
            <a:r>
              <a:rPr lang="nl-NL" dirty="0">
                <a:latin typeface="Houschka"/>
              </a:rPr>
              <a:t> </a:t>
            </a:r>
            <a:r>
              <a:rPr lang="nl-NL" dirty="0" err="1">
                <a:latin typeface="Houschka"/>
              </a:rPr>
              <a:t>for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decision</a:t>
            </a:r>
            <a:r>
              <a:rPr lang="nl-NL" sz="1800" b="0" dirty="0">
                <a:effectLst/>
                <a:latin typeface="Houschka"/>
              </a:rPr>
              <a:t> making </a:t>
            </a:r>
            <a:r>
              <a:rPr lang="nl-NL" sz="1800" b="0" dirty="0" err="1">
                <a:effectLst/>
                <a:latin typeface="Houschka"/>
              </a:rPr>
              <a:t>and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consultation</a:t>
            </a:r>
            <a:r>
              <a:rPr lang="nl-NL" dirty="0">
                <a:latin typeface="Houschka"/>
              </a:rPr>
              <a:t>.</a:t>
            </a:r>
            <a:r>
              <a:rPr lang="nl-NL" sz="1800" b="0" dirty="0">
                <a:effectLst/>
                <a:latin typeface="Houschka"/>
              </a:rPr>
              <a:t> </a:t>
            </a:r>
          </a:p>
          <a:p>
            <a:r>
              <a:rPr lang="nl-NL" sz="1800" b="0" dirty="0" err="1">
                <a:effectLst/>
                <a:latin typeface="Houschka"/>
              </a:rPr>
              <a:t>Also</a:t>
            </a:r>
            <a:r>
              <a:rPr lang="nl-NL" sz="1800" b="0" dirty="0">
                <a:effectLst/>
                <a:latin typeface="Houschka"/>
              </a:rPr>
              <a:t>: “</a:t>
            </a:r>
            <a:r>
              <a:rPr lang="nl-NL" dirty="0" err="1">
                <a:latin typeface="Houschka"/>
              </a:rPr>
              <a:t>O</a:t>
            </a:r>
            <a:r>
              <a:rPr lang="nl-NL" sz="1800" b="0" dirty="0" err="1">
                <a:effectLst/>
                <a:latin typeface="Houschka"/>
              </a:rPr>
              <a:t>pportunities</a:t>
            </a:r>
            <a:r>
              <a:rPr lang="nl-NL" sz="1800" b="0" dirty="0">
                <a:effectLst/>
                <a:latin typeface="Houschka"/>
              </a:rPr>
              <a:t>, </a:t>
            </a:r>
            <a:r>
              <a:rPr lang="nl-NL" sz="1800" b="0" dirty="0" err="1">
                <a:effectLst/>
                <a:latin typeface="Houschka"/>
              </a:rPr>
              <a:t>moments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and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channels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where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citizens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can</a:t>
            </a:r>
            <a:r>
              <a:rPr lang="nl-NL" sz="1800" b="0" dirty="0">
                <a:effectLst/>
                <a:latin typeface="Houschka"/>
              </a:rPr>
              <a:t> act </a:t>
            </a:r>
            <a:r>
              <a:rPr lang="nl-NL" sz="1800" b="0" dirty="0" err="1">
                <a:effectLst/>
                <a:latin typeface="Houschka"/>
              </a:rPr>
              <a:t>to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potentially</a:t>
            </a:r>
            <a:r>
              <a:rPr lang="nl-NL" sz="1800" b="0" dirty="0">
                <a:effectLst/>
                <a:latin typeface="Houschka"/>
              </a:rPr>
              <a:t> affect </a:t>
            </a:r>
            <a:r>
              <a:rPr lang="nl-NL" sz="1800" b="0" dirty="0" err="1">
                <a:effectLst/>
                <a:latin typeface="Houschka"/>
              </a:rPr>
              <a:t>policies</a:t>
            </a:r>
            <a:r>
              <a:rPr lang="nl-NL" sz="1800" b="0" dirty="0">
                <a:effectLst/>
                <a:latin typeface="Houschka"/>
              </a:rPr>
              <a:t>, discourses, </a:t>
            </a:r>
            <a:r>
              <a:rPr lang="nl-NL" sz="1800" b="0" dirty="0" err="1">
                <a:effectLst/>
                <a:latin typeface="Houschka"/>
              </a:rPr>
              <a:t>decisions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and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relationships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that</a:t>
            </a:r>
            <a:r>
              <a:rPr lang="nl-NL" sz="1800" b="0" dirty="0">
                <a:effectLst/>
                <a:latin typeface="Houschka"/>
              </a:rPr>
              <a:t> affect </a:t>
            </a:r>
            <a:r>
              <a:rPr lang="nl-NL" sz="1800" b="0" dirty="0" err="1">
                <a:effectLst/>
                <a:latin typeface="Houschka"/>
              </a:rPr>
              <a:t>their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lives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and</a:t>
            </a:r>
            <a:r>
              <a:rPr lang="nl-NL" sz="1800" b="0" dirty="0">
                <a:effectLst/>
                <a:latin typeface="Houschka"/>
              </a:rPr>
              <a:t> </a:t>
            </a:r>
            <a:r>
              <a:rPr lang="nl-NL" sz="1800" b="0" dirty="0" err="1">
                <a:effectLst/>
                <a:latin typeface="Houschka"/>
              </a:rPr>
              <a:t>interests</a:t>
            </a:r>
            <a:r>
              <a:rPr lang="nl-NL" sz="1800" b="0" dirty="0">
                <a:effectLst/>
                <a:latin typeface="Houschka"/>
              </a:rPr>
              <a:t>” (</a:t>
            </a:r>
            <a:r>
              <a:rPr lang="nl-NL" sz="1800" b="0" dirty="0" err="1">
                <a:effectLst/>
                <a:latin typeface="Houschka"/>
              </a:rPr>
              <a:t>Gaventa</a:t>
            </a:r>
            <a:r>
              <a:rPr lang="nl-NL" sz="1800" b="0" dirty="0">
                <a:effectLst/>
                <a:latin typeface="Houschka"/>
              </a:rPr>
              <a:t>) </a:t>
            </a:r>
            <a:endParaRPr lang="nl-NL" dirty="0">
              <a:effectLst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8137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3522C-0FAC-9C42-8A4A-EB7C3804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Participatory</a:t>
            </a:r>
            <a:r>
              <a:rPr lang="nl-NL" dirty="0"/>
              <a:t> </a:t>
            </a:r>
            <a:r>
              <a:rPr lang="nl-NL" dirty="0" err="1"/>
              <a:t>spaces</a:t>
            </a:r>
            <a:r>
              <a:rPr lang="nl-NL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jdelijke aanduiding voor inhoud 2">
                <a:extLst>
                  <a:ext uri="{FF2B5EF4-FFF2-40B4-BE49-F238E27FC236}">
                    <a16:creationId xmlns:a16="http://schemas.microsoft.com/office/drawing/2014/main" id="{8EE4BF29-6542-E742-90ED-FC9E3645BC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18447" y="803186"/>
                <a:ext cx="6281873" cy="5248622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8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/>
                  </a:buClr>
                  <a:buSzPct val="110000"/>
                  <a:buFont typeface="Wingdings" panose="05000000000000000000" pitchFamily="2" charset="2"/>
                  <a:buChar char="§"/>
                  <a:defRPr sz="120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nl-NL" sz="2000" dirty="0" err="1"/>
                  <a:t>Participatory</a:t>
                </a:r>
                <a:r>
                  <a:rPr lang="nl-NL" sz="2000" dirty="0"/>
                  <a:t> </a:t>
                </a:r>
                <a:r>
                  <a:rPr lang="nl-NL" sz="2000" dirty="0" err="1"/>
                  <a:t>spaces</a:t>
                </a:r>
                <a:r>
                  <a:rPr lang="nl-NL" sz="2000" dirty="0"/>
                  <a:t>:</a:t>
                </a:r>
              </a:p>
              <a:p>
                <a:pPr marL="457200" lvl="1" indent="0">
                  <a:buNone/>
                </a:pPr>
                <a:endParaRPr lang="nl-NL" sz="2000" dirty="0"/>
              </a:p>
              <a:p>
                <a:pPr lvl="1"/>
                <a:r>
                  <a:rPr lang="nl-NL" sz="2000" b="1" dirty="0"/>
                  <a:t>Closed </a:t>
                </a:r>
                <a:r>
                  <a:rPr lang="nl-NL" sz="2000" b="1" dirty="0" err="1"/>
                  <a:t>spaces</a:t>
                </a:r>
                <a:r>
                  <a:rPr lang="nl-NL" sz="2000" dirty="0"/>
                  <a:t>:  no access </a:t>
                </a:r>
                <a:r>
                  <a:rPr lang="nl-NL" sz="2000" dirty="0" err="1"/>
                  <a:t>to</a:t>
                </a:r>
                <a:r>
                  <a:rPr lang="nl-NL" sz="2000" dirty="0"/>
                  <a:t> </a:t>
                </a:r>
                <a:r>
                  <a:rPr lang="nl-NL" sz="2000" dirty="0" err="1"/>
                  <a:t>the</a:t>
                </a:r>
                <a:r>
                  <a:rPr lang="nl-NL" sz="2000" dirty="0"/>
                  <a:t> </a:t>
                </a:r>
                <a:r>
                  <a:rPr lang="nl-NL" sz="2000" dirty="0" err="1"/>
                  <a:t>table</a:t>
                </a:r>
                <a:r>
                  <a:rPr lang="nl-NL" sz="2000" dirty="0"/>
                  <a:t> of </a:t>
                </a:r>
                <a:r>
                  <a:rPr lang="nl-NL" sz="2000" dirty="0" err="1"/>
                  <a:t>decisionmaking</a:t>
                </a:r>
                <a:endParaRPr lang="nl-NL" sz="2000" dirty="0"/>
              </a:p>
              <a:p>
                <a:pPr lvl="1"/>
                <a:r>
                  <a:rPr lang="nl-NL" sz="2000" b="1" dirty="0" err="1"/>
                  <a:t>Invited</a:t>
                </a:r>
                <a:r>
                  <a:rPr lang="nl-NL" sz="2000" b="1" dirty="0"/>
                  <a:t> </a:t>
                </a:r>
                <a:r>
                  <a:rPr lang="nl-NL" sz="2000" b="1" dirty="0" err="1"/>
                  <a:t>spaces</a:t>
                </a:r>
                <a:r>
                  <a:rPr lang="nl-NL" sz="2000" b="1" dirty="0"/>
                  <a:t>: </a:t>
                </a:r>
                <a:r>
                  <a:rPr lang="en-US" sz="2000" dirty="0"/>
                  <a:t>sitting at the table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2000" dirty="0"/>
                  <a:t> inclusion of perspectives</a:t>
                </a:r>
                <a:endParaRPr lang="nl-NL" sz="2000" dirty="0"/>
              </a:p>
              <a:p>
                <a:pPr lvl="1"/>
                <a:r>
                  <a:rPr lang="nl-NL" sz="2000" b="1" dirty="0" err="1"/>
                  <a:t>Created</a:t>
                </a:r>
                <a:r>
                  <a:rPr lang="nl-NL" sz="2000" b="1" dirty="0"/>
                  <a:t> </a:t>
                </a:r>
                <a:r>
                  <a:rPr lang="nl-NL" sz="2000" b="1" dirty="0" err="1"/>
                  <a:t>spaces</a:t>
                </a:r>
                <a:r>
                  <a:rPr lang="nl-NL" sz="2000" b="1" dirty="0"/>
                  <a:t>: </a:t>
                </a:r>
                <a:r>
                  <a:rPr lang="nl-NL" sz="2000" dirty="0" err="1"/>
                  <a:t>spaces</a:t>
                </a:r>
                <a:r>
                  <a:rPr lang="nl-NL" sz="2000" dirty="0"/>
                  <a:t> set up </a:t>
                </a:r>
                <a:r>
                  <a:rPr lang="nl-NL" sz="2000" dirty="0" err="1"/>
                  <a:t>by</a:t>
                </a:r>
                <a:r>
                  <a:rPr lang="nl-NL" sz="2000" dirty="0"/>
                  <a:t> </a:t>
                </a:r>
                <a:r>
                  <a:rPr lang="nl-NL" sz="2000" dirty="0" err="1"/>
                  <a:t>refugees</a:t>
                </a:r>
                <a:r>
                  <a:rPr lang="nl-NL" sz="2000" dirty="0"/>
                  <a:t> </a:t>
                </a:r>
                <a:r>
                  <a:rPr lang="nl-NL" sz="2000" dirty="0" err="1"/>
                  <a:t>themselves</a:t>
                </a:r>
                <a:endParaRPr lang="nl-NL" sz="2000" dirty="0"/>
              </a:p>
              <a:p>
                <a:pPr marL="457200" lvl="1" indent="0">
                  <a:buNone/>
                </a:pPr>
                <a:r>
                  <a:rPr lang="nl-NL" sz="2000" dirty="0">
                    <a:solidFill>
                      <a:prstClr val="black"/>
                    </a:solidFill>
                  </a:rPr>
                  <a:t>					(</a:t>
                </a:r>
                <a:r>
                  <a:rPr lang="nl-NL" sz="2000" dirty="0" err="1">
                    <a:solidFill>
                      <a:prstClr val="black"/>
                    </a:solidFill>
                  </a:rPr>
                  <a:t>Gaventa</a:t>
                </a:r>
                <a:r>
                  <a:rPr lang="nl-NL" sz="2000" dirty="0">
                    <a:solidFill>
                      <a:prstClr val="black"/>
                    </a:solidFill>
                  </a:rPr>
                  <a:t>)</a:t>
                </a:r>
                <a:endParaRPr lang="nl-NL" sz="2000" dirty="0"/>
              </a:p>
              <a:p>
                <a:pPr lvl="1"/>
                <a:endParaRPr lang="nl-NL" sz="2000" dirty="0"/>
              </a:p>
              <a:p>
                <a:pPr lvl="1"/>
                <a:r>
                  <a:rPr lang="nl-NL" sz="2000" b="1" dirty="0"/>
                  <a:t>Co-</a:t>
                </a:r>
                <a:r>
                  <a:rPr lang="nl-NL" sz="2000" b="1" dirty="0" err="1"/>
                  <a:t>created</a:t>
                </a:r>
                <a:r>
                  <a:rPr lang="nl-NL" sz="2000" b="1" dirty="0"/>
                  <a:t> </a:t>
                </a:r>
                <a:r>
                  <a:rPr lang="nl-NL" sz="2000" b="1" dirty="0" err="1"/>
                  <a:t>spaces</a:t>
                </a:r>
                <a:r>
                  <a:rPr lang="nl-NL" sz="2000" b="1" dirty="0"/>
                  <a:t>: </a:t>
                </a:r>
                <a:r>
                  <a:rPr lang="nl-NL" sz="2000" dirty="0" err="1"/>
                  <a:t>becoming</a:t>
                </a:r>
                <a:r>
                  <a:rPr lang="nl-NL" sz="2000" dirty="0"/>
                  <a:t> </a:t>
                </a:r>
                <a:r>
                  <a:rPr lang="nl-NL" sz="2000" dirty="0" err="1"/>
                  <a:t>aware</a:t>
                </a:r>
                <a:r>
                  <a:rPr lang="nl-NL" sz="2000" dirty="0"/>
                  <a:t> of </a:t>
                </a:r>
                <a:r>
                  <a:rPr lang="nl-NL" sz="2000" dirty="0" err="1"/>
                  <a:t>mechanisms</a:t>
                </a:r>
                <a:r>
                  <a:rPr lang="nl-NL" sz="2000" dirty="0"/>
                  <a:t> of </a:t>
                </a:r>
                <a:r>
                  <a:rPr lang="nl-NL" sz="2000" dirty="0" err="1"/>
                  <a:t>exclusion</a:t>
                </a:r>
                <a:r>
                  <a:rPr lang="nl-NL" sz="2000" dirty="0"/>
                  <a:t> </a:t>
                </a:r>
                <a:r>
                  <a:rPr lang="nl-NL" sz="2000" dirty="0" err="1"/>
                  <a:t>by</a:t>
                </a:r>
                <a:r>
                  <a:rPr lang="nl-NL" sz="2000" dirty="0"/>
                  <a:t> </a:t>
                </a:r>
                <a:r>
                  <a:rPr lang="nl-NL" sz="2000" dirty="0" err="1"/>
                  <a:t>contrasting</a:t>
                </a:r>
                <a:r>
                  <a:rPr lang="nl-NL" sz="2000" dirty="0"/>
                  <a:t> </a:t>
                </a:r>
                <a:r>
                  <a:rPr lang="nl-NL" sz="2000" dirty="0" err="1"/>
                  <a:t>positions</a:t>
                </a:r>
                <a:endParaRPr lang="nl-NL" sz="2000" dirty="0"/>
              </a:p>
              <a:p>
                <a:pPr marL="457200" lvl="1" indent="0">
                  <a:buNone/>
                </a:pPr>
                <a:r>
                  <a:rPr lang="nl-NL" sz="2000" dirty="0"/>
                  <a:t>	</a:t>
                </a:r>
              </a:p>
            </p:txBody>
          </p:sp>
        </mc:Choice>
        <mc:Fallback xmlns="">
          <p:sp>
            <p:nvSpPr>
              <p:cNvPr id="7" name="Tijdelijke aanduiding voor inhoud 2">
                <a:extLst>
                  <a:ext uri="{FF2B5EF4-FFF2-40B4-BE49-F238E27FC236}">
                    <a16:creationId xmlns:a16="http://schemas.microsoft.com/office/drawing/2014/main" id="{8EE4BF29-6542-E742-90ED-FC9E3645B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447" y="803186"/>
                <a:ext cx="6281873" cy="5248622"/>
              </a:xfrm>
              <a:prstGeom prst="rect">
                <a:avLst/>
              </a:prstGeom>
              <a:blipFill>
                <a:blip r:embed="rId2"/>
                <a:stretch>
                  <a:fillRect l="-1010" r="-1616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59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EDD004-2A6D-C24F-BEC3-5B297E335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Thank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/>
              <a:t>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9CC16D-3704-FF49-82F6-C294A256A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862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FF8F59-3539-FD4C-8760-7BBFCE424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Icebreaker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DA0FE0-395E-6C4E-B44B-0A8312B26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	</a:t>
            </a:r>
            <a:r>
              <a:rPr lang="nl-NL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W</a:t>
            </a:r>
            <a:r>
              <a:rPr lang="nl-NL" sz="2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hat</a:t>
            </a:r>
            <a:r>
              <a:rPr lang="nl-NL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is </a:t>
            </a:r>
            <a:r>
              <a:rPr lang="nl-NL" sz="2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meaningful</a:t>
            </a:r>
            <a:r>
              <a:rPr lang="nl-NL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participation</a:t>
            </a:r>
            <a:r>
              <a:rPr lang="nl-NL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to</a:t>
            </a:r>
            <a:r>
              <a:rPr lang="nl-NL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nl-NL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you</a:t>
            </a:r>
            <a:r>
              <a:rPr lang="nl-NL" sz="2000" dirty="0">
                <a:solidFill>
                  <a:srgbClr val="000000"/>
                </a:solidFill>
                <a:latin typeface="Arial" panose="020B0604020202020204" pitchFamily="34" charset="0"/>
              </a:rPr>
              <a:t>?</a:t>
            </a:r>
            <a:endParaRPr lang="nl-NL" sz="2000" b="0" dirty="0">
              <a:effectLst/>
            </a:endParaRPr>
          </a:p>
          <a:p>
            <a:pPr marL="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nl-NL" b="0" dirty="0">
                <a:effectLst/>
              </a:rPr>
            </a:br>
            <a:r>
              <a:rPr lang="nl-NL" b="0" dirty="0">
                <a:effectLst/>
              </a:rPr>
              <a:t>	</a:t>
            </a:r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hare </a:t>
            </a:r>
            <a:r>
              <a:rPr lang="nl-NL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your</a:t>
            </a: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answers</a:t>
            </a: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each</a:t>
            </a: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other</a:t>
            </a: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!</a:t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486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44EC61-9E5B-0944-9849-101D038B1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Starting</a:t>
            </a:r>
            <a:r>
              <a:rPr lang="nl-NL" dirty="0"/>
              <a:t> points</a:t>
            </a:r>
            <a:br>
              <a:rPr lang="nl-NL" dirty="0"/>
            </a:br>
            <a:r>
              <a:rPr lang="nl-NL" dirty="0" err="1"/>
              <a:t>and</a:t>
            </a:r>
            <a:r>
              <a:rPr lang="nl-NL" dirty="0"/>
              <a:t> </a:t>
            </a:r>
            <a:br>
              <a:rPr lang="nl-NL" dirty="0"/>
            </a:br>
            <a:r>
              <a:rPr lang="nl-NL" dirty="0" err="1"/>
              <a:t>Assumptions</a:t>
            </a:r>
            <a:r>
              <a:rPr lang="nl-NL" dirty="0"/>
              <a:t> 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C0D0B5-5DF3-F248-AB3B-DD665CE80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Policy is </a:t>
            </a:r>
            <a:r>
              <a:rPr lang="nl-NL" dirty="0" err="1"/>
              <a:t>often</a:t>
            </a:r>
            <a:r>
              <a:rPr lang="nl-NL" dirty="0"/>
              <a:t> </a:t>
            </a:r>
            <a:r>
              <a:rPr lang="nl-NL" dirty="0" err="1"/>
              <a:t>detached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experiences</a:t>
            </a:r>
            <a:r>
              <a:rPr lang="nl-NL" dirty="0"/>
              <a:t>, </a:t>
            </a:r>
            <a:r>
              <a:rPr lang="nl-NL" dirty="0" err="1"/>
              <a:t>whishes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perspectives</a:t>
            </a:r>
            <a:r>
              <a:rPr lang="nl-NL" dirty="0"/>
              <a:t> of </a:t>
            </a:r>
            <a:r>
              <a:rPr lang="nl-NL" dirty="0" err="1"/>
              <a:t>refugees</a:t>
            </a:r>
            <a:endParaRPr lang="nl-NL" dirty="0"/>
          </a:p>
          <a:p>
            <a:r>
              <a:rPr lang="nl-NL" dirty="0" err="1"/>
              <a:t>Experiences</a:t>
            </a:r>
            <a:r>
              <a:rPr lang="nl-NL" dirty="0"/>
              <a:t> of </a:t>
            </a:r>
            <a:r>
              <a:rPr lang="nl-NL" dirty="0" err="1"/>
              <a:t>refugee</a:t>
            </a:r>
            <a:r>
              <a:rPr lang="nl-NL" dirty="0"/>
              <a:t> advocates are source of </a:t>
            </a:r>
            <a:r>
              <a:rPr lang="nl-NL" dirty="0" err="1"/>
              <a:t>reflection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policy makers (</a:t>
            </a:r>
            <a:r>
              <a:rPr lang="nl-NL" dirty="0" err="1"/>
              <a:t>reflecting</a:t>
            </a:r>
            <a:r>
              <a:rPr lang="nl-NL" dirty="0"/>
              <a:t> on </a:t>
            </a:r>
            <a:r>
              <a:rPr lang="nl-NL" dirty="0" err="1"/>
              <a:t>one’s</a:t>
            </a:r>
            <a:r>
              <a:rPr lang="nl-NL" dirty="0"/>
              <a:t> </a:t>
            </a:r>
            <a:r>
              <a:rPr lang="nl-NL" dirty="0" err="1"/>
              <a:t>position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actions)</a:t>
            </a:r>
          </a:p>
          <a:p>
            <a:r>
              <a:rPr lang="nl-NL" dirty="0"/>
              <a:t>How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create</a:t>
            </a:r>
            <a:r>
              <a:rPr lang="nl-NL" dirty="0"/>
              <a:t> </a:t>
            </a:r>
            <a:r>
              <a:rPr lang="nl-NL" dirty="0" err="1"/>
              <a:t>space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a </a:t>
            </a:r>
            <a:r>
              <a:rPr lang="nl-NL" dirty="0" err="1"/>
              <a:t>variety</a:t>
            </a:r>
            <a:r>
              <a:rPr lang="nl-NL" dirty="0"/>
              <a:t> of </a:t>
            </a:r>
            <a:r>
              <a:rPr lang="nl-NL" dirty="0" err="1"/>
              <a:t>pespectives</a:t>
            </a:r>
            <a:r>
              <a:rPr lang="nl-NL" dirty="0"/>
              <a:t>. 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FE815C9-19D3-A74A-90AC-A2DC3101F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9383" y="117122"/>
            <a:ext cx="2543629" cy="17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10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74BD78-B01D-1F45-BFD5-C53CA788C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Structure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advocacy</a:t>
            </a:r>
            <a:r>
              <a:rPr lang="nl-NL" dirty="0"/>
              <a:t> </a:t>
            </a:r>
            <a:r>
              <a:rPr lang="nl-NL" dirty="0" err="1"/>
              <a:t>academy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4EEBD9C-D87E-D84A-AC82-EF6B19892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b="1" dirty="0"/>
              <a:t>1 full </a:t>
            </a:r>
            <a:r>
              <a:rPr lang="nl-NL" sz="2000" b="1" dirty="0" err="1"/>
              <a:t>day</a:t>
            </a:r>
            <a:r>
              <a:rPr lang="nl-NL" sz="2000" b="1" dirty="0"/>
              <a:t> (offline)</a:t>
            </a:r>
          </a:p>
          <a:p>
            <a:pPr marL="457200" lvl="1" indent="0">
              <a:buNone/>
            </a:pPr>
            <a:r>
              <a:rPr lang="nl-NL" sz="2000" dirty="0"/>
              <a:t>	</a:t>
            </a:r>
            <a:r>
              <a:rPr lang="nl-NL" sz="2000" b="1" i="1" dirty="0" err="1"/>
              <a:t>Morning</a:t>
            </a:r>
            <a:r>
              <a:rPr lang="nl-NL" sz="2000" dirty="0"/>
              <a:t>: </a:t>
            </a:r>
            <a:r>
              <a:rPr lang="nl-NL" sz="2000" dirty="0" err="1"/>
              <a:t>Discussing</a:t>
            </a:r>
            <a:r>
              <a:rPr lang="nl-NL" sz="2000" dirty="0"/>
              <a:t> </a:t>
            </a:r>
            <a:r>
              <a:rPr lang="nl-NL" sz="2000" dirty="0" err="1"/>
              <a:t>notions</a:t>
            </a:r>
            <a:r>
              <a:rPr lang="nl-NL" sz="2000" dirty="0"/>
              <a:t> of ‘</a:t>
            </a:r>
            <a:r>
              <a:rPr lang="nl-NL" sz="2000" dirty="0" err="1"/>
              <a:t>polivocal</a:t>
            </a:r>
            <a:r>
              <a:rPr lang="nl-NL" sz="2000" dirty="0"/>
              <a:t> 	policymaking’ – </a:t>
            </a:r>
            <a:r>
              <a:rPr lang="nl-NL" sz="2000" dirty="0" err="1"/>
              <a:t>lecture</a:t>
            </a:r>
            <a:r>
              <a:rPr lang="nl-NL" sz="2000" dirty="0"/>
              <a:t> </a:t>
            </a:r>
            <a:r>
              <a:rPr lang="nl-NL" sz="2000" dirty="0" err="1"/>
              <a:t>Halleh</a:t>
            </a:r>
            <a:r>
              <a:rPr lang="nl-NL" sz="2000" dirty="0"/>
              <a:t> </a:t>
            </a:r>
            <a:r>
              <a:rPr lang="nl-NL" sz="2000" dirty="0" err="1"/>
              <a:t>Ghorashi</a:t>
            </a:r>
            <a:endParaRPr lang="nl-NL" sz="2000" dirty="0"/>
          </a:p>
          <a:p>
            <a:pPr marL="0" indent="0">
              <a:buNone/>
            </a:pPr>
            <a:r>
              <a:rPr lang="nl-NL" sz="2000" dirty="0"/>
              <a:t>	</a:t>
            </a:r>
            <a:r>
              <a:rPr lang="nl-NL" sz="2000" b="1" i="1" dirty="0" err="1"/>
              <a:t>Afternoon</a:t>
            </a:r>
            <a:r>
              <a:rPr lang="nl-NL" sz="2000" dirty="0"/>
              <a:t>: </a:t>
            </a:r>
            <a:r>
              <a:rPr lang="nl-NL" sz="2000" dirty="0" err="1"/>
              <a:t>Working</a:t>
            </a:r>
            <a:r>
              <a:rPr lang="nl-NL" sz="2000" dirty="0"/>
              <a:t> in </a:t>
            </a:r>
            <a:r>
              <a:rPr lang="nl-NL" sz="2000" dirty="0" err="1"/>
              <a:t>groups</a:t>
            </a:r>
            <a:endParaRPr lang="nl-NL" sz="2000" dirty="0"/>
          </a:p>
          <a:p>
            <a:pPr lvl="1">
              <a:buFont typeface="Wingdings" pitchFamily="2" charset="2"/>
              <a:buChar char="Ø"/>
            </a:pPr>
            <a:r>
              <a:rPr lang="nl-NL" sz="2000" dirty="0"/>
              <a:t>	</a:t>
            </a:r>
            <a:r>
              <a:rPr lang="nl-NL" sz="2000" dirty="0" err="1"/>
              <a:t>Mapping</a:t>
            </a:r>
            <a:r>
              <a:rPr lang="nl-NL" sz="2000" dirty="0"/>
              <a:t> </a:t>
            </a:r>
            <a:r>
              <a:rPr lang="nl-NL" sz="2000" dirty="0" err="1"/>
              <a:t>participatory</a:t>
            </a:r>
            <a:r>
              <a:rPr lang="nl-NL" sz="2000" dirty="0"/>
              <a:t> </a:t>
            </a:r>
            <a:r>
              <a:rPr lang="nl-NL" sz="2000" dirty="0" err="1"/>
              <a:t>spaces</a:t>
            </a:r>
            <a:r>
              <a:rPr lang="nl-NL" sz="2000" dirty="0"/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nl-NL" sz="2000" dirty="0"/>
              <a:t>	</a:t>
            </a:r>
            <a:r>
              <a:rPr lang="nl-NL" sz="2000" dirty="0" err="1"/>
              <a:t>Diving</a:t>
            </a:r>
            <a:r>
              <a:rPr lang="nl-NL" sz="2000" dirty="0"/>
              <a:t> </a:t>
            </a:r>
            <a:r>
              <a:rPr lang="nl-NL" sz="2000" dirty="0" err="1"/>
              <a:t>into</a:t>
            </a:r>
            <a:r>
              <a:rPr lang="nl-NL" sz="2000" dirty="0"/>
              <a:t> concrete cases</a:t>
            </a:r>
          </a:p>
          <a:p>
            <a:r>
              <a:rPr lang="nl-NL" sz="2000" b="1" dirty="0" err="1"/>
              <a:t>One</a:t>
            </a:r>
            <a:r>
              <a:rPr lang="nl-NL" sz="2000" b="1" dirty="0"/>
              <a:t> </a:t>
            </a:r>
            <a:r>
              <a:rPr lang="nl-NL" sz="2000" b="1" dirty="0" err="1"/>
              <a:t>come</a:t>
            </a:r>
            <a:r>
              <a:rPr lang="nl-NL" sz="2000" b="1" dirty="0"/>
              <a:t> back </a:t>
            </a:r>
            <a:r>
              <a:rPr lang="nl-NL" sz="2000" b="1" dirty="0" err="1"/>
              <a:t>session</a:t>
            </a:r>
            <a:r>
              <a:rPr lang="nl-NL" sz="2000" b="1" dirty="0"/>
              <a:t> (online) </a:t>
            </a:r>
            <a:r>
              <a:rPr lang="nl-NL" sz="2000" dirty="0" err="1"/>
              <a:t>after</a:t>
            </a:r>
            <a:r>
              <a:rPr lang="nl-NL" sz="2000" dirty="0"/>
              <a:t> 3 weeks </a:t>
            </a:r>
          </a:p>
          <a:p>
            <a:pPr marL="0" indent="0">
              <a:buNone/>
            </a:pPr>
            <a:r>
              <a:rPr lang="nl-NL" sz="2000" dirty="0"/>
              <a:t>	</a:t>
            </a:r>
            <a:r>
              <a:rPr lang="nl-NL" sz="2000" dirty="0" err="1"/>
              <a:t>Sharing</a:t>
            </a:r>
            <a:r>
              <a:rPr lang="nl-NL" sz="2000" dirty="0"/>
              <a:t> </a:t>
            </a:r>
            <a:r>
              <a:rPr lang="nl-NL" sz="2000" dirty="0" err="1"/>
              <a:t>and</a:t>
            </a:r>
            <a:r>
              <a:rPr lang="nl-NL" sz="2000" dirty="0"/>
              <a:t> </a:t>
            </a:r>
            <a:r>
              <a:rPr lang="nl-NL" sz="2000" dirty="0" err="1"/>
              <a:t>reflecting</a:t>
            </a:r>
            <a:r>
              <a:rPr lang="nl-NL" sz="2000" dirty="0"/>
              <a:t> on </a:t>
            </a:r>
            <a:r>
              <a:rPr lang="nl-NL" sz="2000" dirty="0" err="1"/>
              <a:t>the</a:t>
            </a:r>
            <a:r>
              <a:rPr lang="nl-NL" sz="2000" dirty="0"/>
              <a:t> basis of </a:t>
            </a:r>
            <a:r>
              <a:rPr lang="nl-NL" sz="2000" dirty="0" err="1"/>
              <a:t>the</a:t>
            </a:r>
            <a:r>
              <a:rPr lang="nl-NL" sz="2000" dirty="0"/>
              <a:t> 	</a:t>
            </a:r>
            <a:r>
              <a:rPr lang="nl-NL" sz="2000" dirty="0" err="1"/>
              <a:t>assingment</a:t>
            </a:r>
            <a:r>
              <a:rPr lang="nl-NL" sz="2000" dirty="0"/>
              <a:t> </a:t>
            </a:r>
            <a:r>
              <a:rPr lang="nl-NL" sz="2000" dirty="0" err="1"/>
              <a:t>and</a:t>
            </a:r>
            <a:r>
              <a:rPr lang="nl-NL" sz="2000" dirty="0"/>
              <a:t> </a:t>
            </a:r>
            <a:r>
              <a:rPr lang="nl-NL" sz="2000" dirty="0" err="1"/>
              <a:t>looking</a:t>
            </a:r>
            <a:r>
              <a:rPr lang="nl-NL" sz="2000" dirty="0"/>
              <a:t> back on </a:t>
            </a:r>
            <a:r>
              <a:rPr lang="nl-NL" sz="2000" dirty="0" err="1"/>
              <a:t>key</a:t>
            </a:r>
            <a:r>
              <a:rPr lang="nl-NL" sz="2000" dirty="0"/>
              <a:t> </a:t>
            </a:r>
            <a:r>
              <a:rPr lang="nl-NL" sz="2000" dirty="0" err="1"/>
              <a:t>notions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3166936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2BEBC4-2B7F-DA40-A273-5EAB38417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 case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refugee</a:t>
            </a:r>
            <a:r>
              <a:rPr lang="nl-NL" dirty="0"/>
              <a:t>-led </a:t>
            </a:r>
            <a:r>
              <a:rPr lang="nl-NL" dirty="0" err="1"/>
              <a:t>avocacy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4E543E7-DEB5-8F48-AB9B-3383F993B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9580" indent="228600"/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indent="228600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is participation of refugee/migrant perspectives in policymaking important? </a:t>
            </a:r>
          </a:p>
          <a:p>
            <a:pPr marL="449580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indent="228600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Theoretical notions:</a:t>
            </a:r>
            <a:endParaRPr lang="nl-NL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Symbol" pitchFamily="2" charset="2"/>
              <a:buChar char=""/>
            </a:pP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Deep democracy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Symbol" pitchFamily="2" charset="2"/>
              <a:buChar char=""/>
            </a:pP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Politics of presence and politics of ideas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9439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3E417C-6689-B944-9B32-AFBA0D33C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Lecture</a:t>
            </a:r>
            <a:r>
              <a:rPr lang="nl-NL" dirty="0"/>
              <a:t>: </a:t>
            </a:r>
            <a:r>
              <a:rPr lang="nl-NL" dirty="0" err="1"/>
              <a:t>Polyvocal</a:t>
            </a:r>
            <a:r>
              <a:rPr lang="nl-NL" dirty="0"/>
              <a:t> policymaking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C64856-0F62-CA4E-83DB-F89597025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8" y="803186"/>
            <a:ext cx="3498980" cy="475094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nl-NL" sz="1800" dirty="0"/>
          </a:p>
          <a:p>
            <a:pPr marL="0" indent="0">
              <a:lnSpc>
                <a:spcPct val="100000"/>
              </a:lnSpc>
              <a:buNone/>
            </a:pPr>
            <a:endParaRPr lang="nl-NL" dirty="0"/>
          </a:p>
          <a:p>
            <a:pPr marL="0" indent="0">
              <a:lnSpc>
                <a:spcPct val="100000"/>
              </a:lnSpc>
              <a:buNone/>
            </a:pPr>
            <a:r>
              <a:rPr lang="nl-NL" sz="1800" dirty="0" err="1"/>
              <a:t>By</a:t>
            </a:r>
            <a:r>
              <a:rPr lang="nl-NL" sz="1800" dirty="0"/>
              <a:t> </a:t>
            </a:r>
            <a:r>
              <a:rPr lang="nl-NL" sz="1800" dirty="0" err="1"/>
              <a:t>Halleh</a:t>
            </a:r>
            <a:r>
              <a:rPr lang="nl-NL" sz="1800" dirty="0"/>
              <a:t> </a:t>
            </a:r>
            <a:r>
              <a:rPr lang="nl-NL" sz="1800" dirty="0" err="1"/>
              <a:t>Ghorashi</a:t>
            </a:r>
            <a:endParaRPr lang="nl-NL" sz="1800" dirty="0"/>
          </a:p>
          <a:p>
            <a:pPr marL="0" indent="0">
              <a:lnSpc>
                <a:spcPct val="100000"/>
              </a:lnSpc>
              <a:buNone/>
            </a:pPr>
            <a:r>
              <a:rPr lang="nl-NL" sz="1800" i="1" dirty="0"/>
              <a:t>Professor of </a:t>
            </a:r>
            <a:r>
              <a:rPr lang="nl-NL" sz="1800" i="1" dirty="0" err="1"/>
              <a:t>Diversity</a:t>
            </a:r>
            <a:r>
              <a:rPr lang="nl-NL" sz="1800" i="1" dirty="0"/>
              <a:t> </a:t>
            </a:r>
            <a:r>
              <a:rPr lang="nl-NL" sz="1800" i="1" dirty="0" err="1"/>
              <a:t>and</a:t>
            </a:r>
            <a:r>
              <a:rPr lang="nl-NL" sz="1800" i="1" dirty="0"/>
              <a:t> Integration – </a:t>
            </a:r>
            <a:r>
              <a:rPr lang="nl-NL" sz="1800" i="1" dirty="0" err="1"/>
              <a:t>Sociology</a:t>
            </a:r>
            <a:endParaRPr lang="nl-NL" sz="1800" i="1" dirty="0"/>
          </a:p>
          <a:p>
            <a:pPr marL="0" indent="0">
              <a:lnSpc>
                <a:spcPct val="100000"/>
              </a:lnSpc>
              <a:buNone/>
            </a:pPr>
            <a:r>
              <a:rPr lang="nl-NL" i="1" dirty="0"/>
              <a:t>Vrije Universiteit </a:t>
            </a:r>
            <a:r>
              <a:rPr lang="nl-NL" i="1" dirty="0" err="1"/>
              <a:t>Amstedam</a:t>
            </a:r>
            <a:endParaRPr lang="nl-NL" sz="1800" i="1" dirty="0"/>
          </a:p>
        </p:txBody>
      </p:sp>
      <p:pic>
        <p:nvPicPr>
          <p:cNvPr id="4" name="Picture 6" descr="H Ghorashi — Vrije Universiteit Amsterdam">
            <a:extLst>
              <a:ext uri="{FF2B5EF4-FFF2-40B4-BE49-F238E27FC236}">
                <a16:creationId xmlns:a16="http://schemas.microsoft.com/office/drawing/2014/main" id="{3BC66C23-D0AA-464E-B79F-9BD74D6CA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287" y="2167030"/>
            <a:ext cx="1817957" cy="282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76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3A051C-7385-634C-9FDE-944AEB087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Participatory</a:t>
            </a:r>
            <a:r>
              <a:rPr lang="nl-NL" dirty="0"/>
              <a:t> </a:t>
            </a:r>
            <a:r>
              <a:rPr lang="nl-NL" dirty="0" err="1"/>
              <a:t>governance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A93FAB-2E18-F045-ABB1-5D567F148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dirty="0" err="1"/>
              <a:t>Inclusion</a:t>
            </a:r>
            <a:r>
              <a:rPr lang="nl-NL" sz="2000" dirty="0"/>
              <a:t> of different </a:t>
            </a:r>
            <a:r>
              <a:rPr lang="nl-NL" sz="2000" dirty="0" err="1"/>
              <a:t>perspectives</a:t>
            </a:r>
            <a:r>
              <a:rPr lang="nl-NL" sz="2000" dirty="0"/>
              <a:t> </a:t>
            </a:r>
            <a:r>
              <a:rPr lang="nl-NL" sz="2000" dirty="0" err="1"/>
              <a:t>to</a:t>
            </a:r>
            <a:r>
              <a:rPr lang="nl-NL" sz="2000" dirty="0"/>
              <a:t> </a:t>
            </a:r>
            <a:r>
              <a:rPr lang="nl-NL" sz="2000" dirty="0" err="1"/>
              <a:t>create</a:t>
            </a:r>
            <a:r>
              <a:rPr lang="nl-NL" sz="2000" dirty="0"/>
              <a:t> ‘</a:t>
            </a:r>
            <a:r>
              <a:rPr lang="nl-NL" sz="2000" dirty="0" err="1"/>
              <a:t>polivocality</a:t>
            </a:r>
            <a:r>
              <a:rPr lang="nl-NL" sz="2000" dirty="0"/>
              <a:t>’ in policymaking </a:t>
            </a:r>
          </a:p>
          <a:p>
            <a:endParaRPr lang="nl-NL" sz="2000" dirty="0"/>
          </a:p>
          <a:p>
            <a:r>
              <a:rPr lang="nl-NL" sz="2000" i="1" dirty="0" err="1"/>
              <a:t>Deep</a:t>
            </a:r>
            <a:r>
              <a:rPr lang="nl-NL" sz="2000" i="1" dirty="0"/>
              <a:t> </a:t>
            </a:r>
            <a:r>
              <a:rPr lang="nl-NL" sz="2000" i="1" dirty="0" err="1"/>
              <a:t>democracy</a:t>
            </a:r>
            <a:r>
              <a:rPr lang="nl-NL" sz="2000" i="1" dirty="0"/>
              <a:t> </a:t>
            </a:r>
            <a:r>
              <a:rPr lang="nl-NL" sz="2000" dirty="0" err="1"/>
              <a:t>within</a:t>
            </a:r>
            <a:r>
              <a:rPr lang="nl-NL" sz="2000" dirty="0"/>
              <a:t> </a:t>
            </a:r>
            <a:r>
              <a:rPr lang="nl-NL" sz="2000" dirty="0" err="1"/>
              <a:t>deliberative</a:t>
            </a:r>
            <a:r>
              <a:rPr lang="nl-NL" sz="2000" dirty="0"/>
              <a:t> </a:t>
            </a:r>
            <a:r>
              <a:rPr lang="nl-NL" sz="2000" dirty="0" err="1"/>
              <a:t>structures</a:t>
            </a:r>
            <a:r>
              <a:rPr lang="nl-NL" sz="2000" dirty="0"/>
              <a:t>: Making </a:t>
            </a:r>
            <a:r>
              <a:rPr lang="nl-NL" sz="2000" dirty="0" err="1"/>
              <a:t>space</a:t>
            </a:r>
            <a:r>
              <a:rPr lang="nl-NL" sz="2000" dirty="0"/>
              <a:t> </a:t>
            </a:r>
            <a:r>
              <a:rPr lang="nl-NL" sz="2000" dirty="0" err="1"/>
              <a:t>for</a:t>
            </a:r>
            <a:r>
              <a:rPr lang="nl-NL" sz="2000" dirty="0"/>
              <a:t> </a:t>
            </a:r>
            <a:r>
              <a:rPr lang="nl-NL" sz="2000" dirty="0" err="1"/>
              <a:t>unusual</a:t>
            </a:r>
            <a:r>
              <a:rPr lang="nl-NL" sz="2000" dirty="0"/>
              <a:t> </a:t>
            </a:r>
            <a:r>
              <a:rPr lang="nl-NL" sz="2000" dirty="0" err="1"/>
              <a:t>and</a:t>
            </a:r>
            <a:r>
              <a:rPr lang="nl-NL" sz="2000" dirty="0"/>
              <a:t> even </a:t>
            </a:r>
            <a:r>
              <a:rPr lang="nl-NL" sz="2000" dirty="0" err="1"/>
              <a:t>disruptive</a:t>
            </a:r>
            <a:r>
              <a:rPr lang="nl-NL" sz="2000" dirty="0"/>
              <a:t> </a:t>
            </a:r>
            <a:r>
              <a:rPr lang="nl-NL" sz="2000" dirty="0" err="1"/>
              <a:t>voices</a:t>
            </a:r>
            <a:r>
              <a:rPr lang="nl-NL" sz="2000" dirty="0"/>
              <a:t> in </a:t>
            </a:r>
            <a:r>
              <a:rPr lang="nl-NL" sz="2000" dirty="0" err="1"/>
              <a:t>the</a:t>
            </a:r>
            <a:r>
              <a:rPr lang="nl-NL" sz="2000" dirty="0"/>
              <a:t> </a:t>
            </a:r>
            <a:r>
              <a:rPr lang="nl-NL" sz="2000" dirty="0" err="1"/>
              <a:t>process</a:t>
            </a:r>
            <a:r>
              <a:rPr lang="nl-NL" sz="2000" dirty="0"/>
              <a:t> of </a:t>
            </a:r>
            <a:r>
              <a:rPr lang="nl-NL" sz="2000" dirty="0" err="1"/>
              <a:t>decision</a:t>
            </a:r>
            <a:r>
              <a:rPr lang="nl-NL" sz="2000" dirty="0"/>
              <a:t> making /policy making.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68530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64FC52-9D63-BD49-A15C-DBD41F38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Different </a:t>
            </a:r>
            <a:r>
              <a:rPr lang="nl-NL" dirty="0" err="1"/>
              <a:t>forms</a:t>
            </a:r>
            <a:r>
              <a:rPr lang="nl-NL" dirty="0"/>
              <a:t> of power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7F88CD-DCA1-D342-8A25-92A90038C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 err="1"/>
              <a:t>Visible</a:t>
            </a:r>
            <a:r>
              <a:rPr lang="nl-NL" sz="2400" dirty="0"/>
              <a:t> power – power of </a:t>
            </a:r>
            <a:r>
              <a:rPr lang="nl-NL" sz="2400" dirty="0" err="1"/>
              <a:t>domination</a:t>
            </a:r>
            <a:r>
              <a:rPr lang="nl-NL" sz="2400" dirty="0"/>
              <a:t> </a:t>
            </a:r>
          </a:p>
          <a:p>
            <a:r>
              <a:rPr lang="nl-NL" sz="2400" dirty="0" err="1"/>
              <a:t>Invisible</a:t>
            </a:r>
            <a:r>
              <a:rPr lang="nl-NL" sz="2400" dirty="0"/>
              <a:t> power - discourses </a:t>
            </a:r>
            <a:r>
              <a:rPr lang="nl-NL" sz="2400" dirty="0" err="1"/>
              <a:t>that</a:t>
            </a:r>
            <a:r>
              <a:rPr lang="nl-NL" sz="2400" dirty="0"/>
              <a:t> reproduce </a:t>
            </a:r>
            <a:r>
              <a:rPr lang="nl-NL" sz="2400" dirty="0" err="1"/>
              <a:t>certain</a:t>
            </a:r>
            <a:r>
              <a:rPr lang="nl-NL" sz="2400" dirty="0"/>
              <a:t> taken </a:t>
            </a:r>
            <a:r>
              <a:rPr lang="nl-NL" sz="2400" dirty="0" err="1"/>
              <a:t>for</a:t>
            </a:r>
            <a:r>
              <a:rPr lang="nl-NL" sz="2400" dirty="0"/>
              <a:t> </a:t>
            </a:r>
            <a:r>
              <a:rPr lang="nl-NL" sz="2400" dirty="0" err="1"/>
              <a:t>granted</a:t>
            </a:r>
            <a:r>
              <a:rPr lang="nl-NL" sz="2400" dirty="0"/>
              <a:t> </a:t>
            </a:r>
            <a:r>
              <a:rPr lang="nl-NL" sz="2400" dirty="0" err="1"/>
              <a:t>ways</a:t>
            </a:r>
            <a:r>
              <a:rPr lang="nl-NL" sz="2400" dirty="0"/>
              <a:t> of thinking </a:t>
            </a:r>
            <a:r>
              <a:rPr lang="nl-NL" sz="2400" dirty="0" err="1"/>
              <a:t>and</a:t>
            </a:r>
            <a:r>
              <a:rPr lang="nl-NL" sz="2400" dirty="0"/>
              <a:t> </a:t>
            </a:r>
            <a:r>
              <a:rPr lang="nl-NL" sz="2400" dirty="0" err="1"/>
              <a:t>acting</a:t>
            </a:r>
            <a:endParaRPr lang="nl-NL" sz="2400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38564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3522C-0FAC-9C42-8A4A-EB7C3804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000" i="1" dirty="0"/>
              <a:t>In-</a:t>
            </a:r>
            <a:r>
              <a:rPr lang="nl-NL" sz="4000" i="1" dirty="0" err="1"/>
              <a:t>between</a:t>
            </a:r>
            <a:r>
              <a:rPr lang="nl-NL" sz="4000" dirty="0"/>
              <a:t> </a:t>
            </a:r>
            <a:r>
              <a:rPr lang="nl-NL" sz="4000" dirty="0" err="1"/>
              <a:t>instead</a:t>
            </a:r>
            <a:r>
              <a:rPr lang="nl-NL" sz="4000" dirty="0"/>
              <a:t> of </a:t>
            </a:r>
            <a:r>
              <a:rPr lang="nl-NL" sz="4000" i="1" dirty="0" err="1"/>
              <a:t>against</a:t>
            </a:r>
            <a:br>
              <a:rPr lang="nl-NL" sz="4000" i="1" dirty="0"/>
            </a:br>
            <a:endParaRPr lang="nl-NL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EE4BF29-6542-E742-90ED-FC9E3645BC2D}"/>
              </a:ext>
            </a:extLst>
          </p:cNvPr>
          <p:cNvSpPr txBox="1">
            <a:spLocks/>
          </p:cNvSpPr>
          <p:nvPr/>
        </p:nvSpPr>
        <p:spPr>
          <a:xfrm>
            <a:off x="5021496" y="228933"/>
            <a:ext cx="6281873" cy="5248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buAutoNum type="arabicPeriod"/>
            </a:pPr>
            <a:r>
              <a:rPr lang="nl-NL" sz="2400" dirty="0"/>
              <a:t>In-</a:t>
            </a:r>
            <a:r>
              <a:rPr lang="nl-NL" sz="2400" dirty="0" err="1"/>
              <a:t>between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</a:t>
            </a:r>
            <a:r>
              <a:rPr lang="nl-NL" sz="2400" dirty="0" err="1"/>
              <a:t>lines</a:t>
            </a:r>
            <a:endParaRPr lang="nl-NL" sz="2400" dirty="0"/>
          </a:p>
          <a:p>
            <a:pPr marL="800100" lvl="1" indent="-342900">
              <a:buAutoNum type="arabicPeriod"/>
            </a:pPr>
            <a:r>
              <a:rPr lang="nl-NL" sz="2400" dirty="0"/>
              <a:t>In-</a:t>
            </a:r>
            <a:r>
              <a:rPr lang="nl-NL" sz="2400" dirty="0" err="1"/>
              <a:t>between</a:t>
            </a:r>
            <a:r>
              <a:rPr lang="nl-NL" sz="2400" dirty="0"/>
              <a:t> </a:t>
            </a:r>
            <a:r>
              <a:rPr lang="nl-NL" sz="2400" dirty="0" err="1"/>
              <a:t>individuals</a:t>
            </a:r>
            <a:r>
              <a:rPr lang="nl-NL" sz="2400" dirty="0"/>
              <a:t> </a:t>
            </a:r>
          </a:p>
          <a:p>
            <a:pPr marL="800100" lvl="1" indent="-342900">
              <a:buAutoNum type="arabicPeriod"/>
            </a:pPr>
            <a:r>
              <a:rPr lang="nl-NL" sz="2400" dirty="0"/>
              <a:t>In-</a:t>
            </a:r>
            <a:r>
              <a:rPr lang="nl-NL" sz="2400" dirty="0" err="1"/>
              <a:t>between</a:t>
            </a:r>
            <a:r>
              <a:rPr lang="nl-NL" sz="2400" dirty="0"/>
              <a:t>  </a:t>
            </a:r>
            <a:r>
              <a:rPr lang="nl-NL" sz="2400" dirty="0" err="1"/>
              <a:t>spaces</a:t>
            </a:r>
            <a:r>
              <a:rPr lang="nl-NL" sz="2400" dirty="0"/>
              <a:t> </a:t>
            </a:r>
          </a:p>
          <a:p>
            <a:pPr marL="457200" lvl="1" indent="0">
              <a:buNone/>
            </a:pPr>
            <a:endParaRPr lang="nl-NL" sz="1800" b="1" dirty="0"/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0E9D37D8-7A45-8943-9E69-1500A0035CB5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33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82400" y="4004756"/>
            <a:ext cx="3806458" cy="28532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2821623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3960F"/>
      </a:accent1>
      <a:accent2>
        <a:srgbClr val="E04116"/>
      </a:accent2>
      <a:accent3>
        <a:srgbClr val="9D4DE7"/>
      </a:accent3>
      <a:accent4>
        <a:srgbClr val="449EF3"/>
      </a:accent4>
      <a:accent5>
        <a:srgbClr val="39C6BE"/>
      </a:accent5>
      <a:accent6>
        <a:srgbClr val="88C933"/>
      </a:accent6>
      <a:hlink>
        <a:srgbClr val="EBB41F"/>
      </a:hlink>
      <a:folHlink>
        <a:srgbClr val="E1D676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29B3952A-A5A2-4E72-A5C9-A88B41734E04}"/>
    </a:ext>
  </a:extLst>
</a:theme>
</file>

<file path=ppt/theme/themeOverride1.xml><?xml version="1.0" encoding="utf-8"?>
<a:themeOverride xmlns:a="http://schemas.openxmlformats.org/drawingml/2006/main">
  <a:clrScheme name="Atlas">
    <a:dk1>
      <a:sysClr val="windowText" lastClr="000000"/>
    </a:dk1>
    <a:lt1>
      <a:sysClr val="window" lastClr="FFFFFF"/>
    </a:lt1>
    <a:dk2>
      <a:srgbClr val="454545"/>
    </a:dk2>
    <a:lt2>
      <a:srgbClr val="E0E0E0"/>
    </a:lt2>
    <a:accent1>
      <a:srgbClr val="F3960F"/>
    </a:accent1>
    <a:accent2>
      <a:srgbClr val="E04116"/>
    </a:accent2>
    <a:accent3>
      <a:srgbClr val="9D4DE7"/>
    </a:accent3>
    <a:accent4>
      <a:srgbClr val="449EF3"/>
    </a:accent4>
    <a:accent5>
      <a:srgbClr val="39C6BE"/>
    </a:accent5>
    <a:accent6>
      <a:srgbClr val="88C933"/>
    </a:accent6>
    <a:hlink>
      <a:srgbClr val="EBB41F"/>
    </a:hlink>
    <a:folHlink>
      <a:srgbClr val="E1D67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23476</TotalTime>
  <Words>786</Words>
  <Application>Microsoft Macintosh PowerPoint</Application>
  <PresentationFormat>Breedbeeld</PresentationFormat>
  <Paragraphs>94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DIN2014</vt:lpstr>
      <vt:lpstr>Houschka</vt:lpstr>
      <vt:lpstr>Rockwell</vt:lpstr>
      <vt:lpstr>Symbol</vt:lpstr>
      <vt:lpstr>Wingdings</vt:lpstr>
      <vt:lpstr>Atlas</vt:lpstr>
      <vt:lpstr>Advocacy Academy </vt:lpstr>
      <vt:lpstr>Icebreaker</vt:lpstr>
      <vt:lpstr>Starting points and  Assumptions  </vt:lpstr>
      <vt:lpstr>Structure of the advocacy academy</vt:lpstr>
      <vt:lpstr>A case for refugee-led avocacy</vt:lpstr>
      <vt:lpstr>Lecture: Polyvocal policymaking </vt:lpstr>
      <vt:lpstr>Participatory governance </vt:lpstr>
      <vt:lpstr>Different forms of power</vt:lpstr>
      <vt:lpstr>In-between instead of against </vt:lpstr>
      <vt:lpstr>In-between instead of against </vt:lpstr>
      <vt:lpstr>In-between instead of against </vt:lpstr>
      <vt:lpstr>In-between instead of against </vt:lpstr>
      <vt:lpstr>Capacity building for all actors  </vt:lpstr>
      <vt:lpstr>Participatory spaces </vt:lpstr>
      <vt:lpstr>Walking exercise </vt:lpstr>
      <vt:lpstr>Conditions for learning  Ryan en Markova (2006)  </vt:lpstr>
      <vt:lpstr>Participatory spaces </vt:lpstr>
      <vt:lpstr>Participatory spaces 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 3 Advocacy academy</dc:title>
  <dc:creator>Elena Ponzoni</dc:creator>
  <cp:lastModifiedBy>Elena Ponzoni</cp:lastModifiedBy>
  <cp:revision>27</cp:revision>
  <dcterms:created xsi:type="dcterms:W3CDTF">2022-02-06T21:09:46Z</dcterms:created>
  <dcterms:modified xsi:type="dcterms:W3CDTF">2023-03-26T10:12:01Z</dcterms:modified>
</cp:coreProperties>
</file>