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8"/>
  </p:notesMasterIdLst>
  <p:sldIdLst>
    <p:sldId id="308" r:id="rId5"/>
    <p:sldId id="306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02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4" d="100"/>
          <a:sy n="64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E29D-AE01-404E-8C8F-5B172B03EA1C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2264D-C359-4533-A364-C5FC7EC325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55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29F822-37FB-4D06-8893-D1A8E475C1AF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7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5120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892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68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997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155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3144" indent="-2973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9453" indent="-2378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65234" indent="-2378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1015" indent="-2378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16796" indent="-237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92576" indent="-237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68357" indent="-237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44138" indent="-237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B237B44-05B5-4BDC-A297-684E4D857931}" type="slidenum">
              <a:rPr lang="en-GB" altLang="en-US" sz="1800" kern="0" smtClean="0">
                <a:solidFill>
                  <a:srgbClr val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GB" altLang="en-US" sz="1800" ker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40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19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9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20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44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90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22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2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501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7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96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41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64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27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10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28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06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29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63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30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90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D0FCA-97D3-4255-8525-6AC792185315}" type="slidenum">
              <a:rPr lang="en-IE" smtClean="0">
                <a:solidFill>
                  <a:prstClr val="black"/>
                </a:solidFill>
              </a:rPr>
              <a:pPr/>
              <a:t>31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1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2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47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10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5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05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1207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72709F-564A-4213-A9ED-CC7F6ABDC643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94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30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21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Chart_illustration-2ppt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14" b="42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CTC_Logo_White-transp-pp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22" y="609600"/>
            <a:ext cx="338666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1" y="1905001"/>
            <a:ext cx="9521472" cy="1222375"/>
          </a:xfrm>
        </p:spPr>
        <p:txBody>
          <a:bodyPr anchor="b"/>
          <a:lstStyle>
            <a:lvl1pPr>
              <a:lnSpc>
                <a:spcPct val="120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127375"/>
            <a:ext cx="9521472" cy="871538"/>
          </a:xfrm>
        </p:spPr>
        <p:txBody>
          <a:bodyPr/>
          <a:lstStyle>
            <a:lvl1pPr>
              <a:defRPr>
                <a:solidFill>
                  <a:srgbClr val="479FE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5943600"/>
            <a:ext cx="3979333" cy="4572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51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616613" y="6309321"/>
            <a:ext cx="575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0EB9D0-A32B-43B9-98B6-5630D505CAF1}" type="slidenum">
              <a:rPr lang="en-GB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84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284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758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67" y="1752600"/>
            <a:ext cx="5265209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209" y="1752600"/>
            <a:ext cx="526520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702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4638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5113"/>
            <a:ext cx="53886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4875"/>
            <a:ext cx="53886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244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596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0983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8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06" y="1435101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711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761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0" y="4800600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0" y="612775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0" y="5367338"/>
            <a:ext cx="731484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560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568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2361" y="222250"/>
            <a:ext cx="2674056" cy="6102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67" y="222250"/>
            <a:ext cx="7856361" cy="6102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1096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arChart_illustration-2ppt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2014" b="42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CTC_Logo_White-transp-pp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22" y="609600"/>
            <a:ext cx="338666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1" y="1905001"/>
            <a:ext cx="9521472" cy="1222375"/>
          </a:xfrm>
        </p:spPr>
        <p:txBody>
          <a:bodyPr anchor="b"/>
          <a:lstStyle>
            <a:lvl1pPr>
              <a:lnSpc>
                <a:spcPct val="120000"/>
              </a:lnSpc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1" y="3127375"/>
            <a:ext cx="9521472" cy="871538"/>
          </a:xfrm>
        </p:spPr>
        <p:txBody>
          <a:bodyPr/>
          <a:lstStyle>
            <a:lvl1pPr>
              <a:defRPr>
                <a:solidFill>
                  <a:srgbClr val="479FE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016000" y="5943600"/>
            <a:ext cx="3979333" cy="4572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228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36604" y="6381329"/>
            <a:ext cx="655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A2D8A0-A970-4FF8-9B24-114BF85B73F6}" type="slidenum">
              <a:rPr lang="en-GB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514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2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284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8802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667" y="1752600"/>
            <a:ext cx="5265209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1209" y="1752600"/>
            <a:ext cx="526520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64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4638"/>
            <a:ext cx="1097138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3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014" y="1535113"/>
            <a:ext cx="53886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014" y="2174875"/>
            <a:ext cx="53886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89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540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781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707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06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8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306" y="1435101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78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70" y="4800600"/>
            <a:ext cx="731484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070" y="612775"/>
            <a:ext cx="73148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70" y="5367338"/>
            <a:ext cx="731484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8192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755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2361" y="222250"/>
            <a:ext cx="2674056" cy="6102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6667" y="222250"/>
            <a:ext cx="7856361" cy="6102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0465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rgbClr val="1F4E79"/>
                </a:solidFill>
              </a:defRPr>
            </a:lvl1pPr>
          </a:lstStyle>
          <a:p>
            <a:r>
              <a:rPr lang="en-US"/>
              <a:t>16 October 2017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F4E79"/>
                </a:solidFill>
              </a:defRPr>
            </a:lvl1pPr>
          </a:lstStyle>
          <a:p>
            <a:fld id="{9040FA16-C96A-4423-8420-E5596D9E412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1593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11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90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4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42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803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80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80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6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51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68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5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35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28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99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D31E-3955-499D-9A48-D2CC4C580543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F8D2-6F77-467D-91D5-DE69D097AA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9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0063A3"/>
              </a:gs>
              <a:gs pos="100000">
                <a:srgbClr val="223151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1219200"/>
            <a:ext cx="12192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7" y="6324600"/>
            <a:ext cx="39793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08080"/>
              </a:solidFill>
            </a:endParaRPr>
          </a:p>
        </p:txBody>
      </p:sp>
      <p:pic>
        <p:nvPicPr>
          <p:cNvPr id="1029" name="Picture 11" descr="PCTC_Logo_White-transp-ppt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3" y="390526"/>
            <a:ext cx="2540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667" y="222251"/>
            <a:ext cx="804333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6667" y="1752600"/>
            <a:ext cx="10699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21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536575" indent="-188913" algn="l" rtl="0" eaLnBrk="1" fontAlgn="base" hangingPunct="1">
        <a:spcBef>
          <a:spcPct val="20000"/>
        </a:spcBef>
        <a:spcAft>
          <a:spcPct val="0"/>
        </a:spcAft>
        <a:buClr>
          <a:srgbClr val="5D5D5D"/>
        </a:buClr>
        <a:buFont typeface="Arial" charset="0"/>
        <a:buChar char="•"/>
        <a:defRPr sz="2400">
          <a:solidFill>
            <a:srgbClr val="5D5D5D"/>
          </a:solidFill>
          <a:latin typeface="+mn-lt"/>
        </a:defRPr>
      </a:lvl3pPr>
      <a:lvl4pPr marL="893763" indent="-177800" algn="l" rtl="0" eaLnBrk="1" fontAlgn="base" hangingPunct="1">
        <a:spcBef>
          <a:spcPct val="20000"/>
        </a:spcBef>
        <a:spcAft>
          <a:spcPct val="0"/>
        </a:spcAft>
        <a:buClr>
          <a:srgbClr val="5D5D5D"/>
        </a:buClr>
        <a:buFont typeface="Arial" charset="0"/>
        <a:buChar char="•"/>
        <a:defRPr sz="2400">
          <a:solidFill>
            <a:srgbClr val="5D5D5D"/>
          </a:solidFill>
          <a:latin typeface="+mn-lt"/>
        </a:defRPr>
      </a:lvl4pPr>
      <a:lvl5pPr marL="17145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5pPr>
      <a:lvl6pPr marL="21717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6pPr>
      <a:lvl7pPr marL="26289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7pPr>
      <a:lvl8pPr marL="30861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8pPr>
      <a:lvl9pPr marL="35433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0063A3"/>
              </a:gs>
              <a:gs pos="100000">
                <a:srgbClr val="223151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7" name="Rectangle 12"/>
          <p:cNvSpPr>
            <a:spLocks noChangeArrowheads="1"/>
          </p:cNvSpPr>
          <p:nvPr/>
        </p:nvSpPr>
        <p:spPr bwMode="auto">
          <a:xfrm>
            <a:off x="0" y="1219200"/>
            <a:ext cx="12192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6667" y="6324600"/>
            <a:ext cx="39793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08080"/>
              </a:solidFill>
            </a:endParaRPr>
          </a:p>
        </p:txBody>
      </p:sp>
      <p:pic>
        <p:nvPicPr>
          <p:cNvPr id="1029" name="Picture 11" descr="PCTC_Logo_White-transp-ppt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3" y="390526"/>
            <a:ext cx="2540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667" y="222251"/>
            <a:ext cx="804333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6667" y="1752600"/>
            <a:ext cx="10699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94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10000"/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536575" indent="-188913" algn="l" rtl="0" eaLnBrk="1" fontAlgn="base" hangingPunct="1">
        <a:spcBef>
          <a:spcPct val="20000"/>
        </a:spcBef>
        <a:spcAft>
          <a:spcPct val="0"/>
        </a:spcAft>
        <a:buClr>
          <a:srgbClr val="5D5D5D"/>
        </a:buClr>
        <a:buFont typeface="Arial" charset="0"/>
        <a:buChar char="•"/>
        <a:defRPr sz="2400">
          <a:solidFill>
            <a:srgbClr val="5D5D5D"/>
          </a:solidFill>
          <a:latin typeface="+mn-lt"/>
        </a:defRPr>
      </a:lvl3pPr>
      <a:lvl4pPr marL="893763" indent="-177800" algn="l" rtl="0" eaLnBrk="1" fontAlgn="base" hangingPunct="1">
        <a:spcBef>
          <a:spcPct val="20000"/>
        </a:spcBef>
        <a:spcAft>
          <a:spcPct val="0"/>
        </a:spcAft>
        <a:buClr>
          <a:srgbClr val="5D5D5D"/>
        </a:buClr>
        <a:buFont typeface="Arial" charset="0"/>
        <a:buChar char="•"/>
        <a:defRPr sz="2400">
          <a:solidFill>
            <a:srgbClr val="5D5D5D"/>
          </a:solidFill>
          <a:latin typeface="+mn-lt"/>
        </a:defRPr>
      </a:lvl4pPr>
      <a:lvl5pPr marL="17145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5pPr>
      <a:lvl6pPr marL="21717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6pPr>
      <a:lvl7pPr marL="26289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7pPr>
      <a:lvl8pPr marL="30861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8pPr>
      <a:lvl9pPr marL="3543300" indent="-2794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5D5D5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70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60334" y="6401560"/>
            <a:ext cx="871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FA16-C96A-4423-8420-E5596D9E4121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599" y="6188075"/>
            <a:ext cx="27354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F4E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F4E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F4E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F4E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E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F4E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1091"/>
            <a:ext cx="12192000" cy="494145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The Generations Game</a:t>
            </a:r>
          </a:p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- should we change how we tax inheritance?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b="1" dirty="0"/>
              <a:t>Introduction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b="1" dirty="0">
                <a:solidFill>
                  <a:srgbClr val="0070C0"/>
                </a:solidFill>
              </a:rPr>
              <a:t>John Cullinane</a:t>
            </a:r>
            <a:r>
              <a:rPr lang="en-GB" sz="2900" dirty="0"/>
              <a:t>, Tax Policy Director, Chartered Institute of Taxation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471212"/>
            <a:ext cx="2018894" cy="113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661559"/>
            <a:ext cx="2486537" cy="745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5700" y="6160875"/>
            <a:ext cx="247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Twitter: #ciotifsdebates</a:t>
            </a:r>
          </a:p>
        </p:txBody>
      </p:sp>
    </p:spTree>
    <p:extLst>
      <p:ext uri="{BB962C8B-B14F-4D97-AF65-F5344CB8AC3E}">
        <p14:creationId xmlns:p14="http://schemas.microsoft.com/office/powerpoint/2010/main" val="169253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do other countries do? Rates, reliefs, scope of tax and its tail 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Portugal  - no IHT from 2004 but stamp duty at 10% unless estate passes to  spouse or children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Germany – E500K exemption to spouses and E400K to each child; progressive rates between 7% and 50% depending on relationship with deceased; business reliefs but minimum period of ownership required by transferee so no immediate sale on death; allowances given every ten years; family home relief on death if not sold. Long tail if German resident citizen leaves Germany of up to 10 years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USA - $5.45m NRB ($10.9 per couple); spouse exemption; no business reliefs; 40% maximum rate.   Indefinite tail while still a US citizen</a:t>
            </a:r>
          </a:p>
        </p:txBody>
      </p:sp>
    </p:spTree>
    <p:extLst>
      <p:ext uri="{BB962C8B-B14F-4D97-AF65-F5344CB8AC3E}">
        <p14:creationId xmlns:p14="http://schemas.microsoft.com/office/powerpoint/2010/main" val="9345578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options – radical reform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Wholesale reform with the introduction of a comprehensive </a:t>
            </a:r>
            <a:r>
              <a:rPr lang="en-GB" dirty="0" err="1">
                <a:solidFill>
                  <a:schemeClr val="accent1"/>
                </a:solidFill>
              </a:rPr>
              <a:t>donee</a:t>
            </a:r>
            <a:r>
              <a:rPr lang="en-GB" dirty="0">
                <a:solidFill>
                  <a:schemeClr val="accent1"/>
                </a:solidFill>
              </a:rPr>
              <a:t> based tax similar to Ireland.  Rate of tax on transfers of wealth is governed not by the value of the donor’s estate but by how much wealth the </a:t>
            </a:r>
            <a:r>
              <a:rPr lang="en-GB" dirty="0" err="1">
                <a:solidFill>
                  <a:schemeClr val="accent1"/>
                </a:solidFill>
              </a:rPr>
              <a:t>donee</a:t>
            </a:r>
            <a:r>
              <a:rPr lang="en-GB" dirty="0">
                <a:solidFill>
                  <a:schemeClr val="accent1"/>
                </a:solidFill>
              </a:rPr>
              <a:t> has inherited or been given during his lifetime from all sources.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Argument is that it encourages more equal distribution of inherited wealth and wealth to be spread more widely. 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BUT significant administrative and compliance costs in a </a:t>
            </a:r>
            <a:r>
              <a:rPr lang="en-GB" dirty="0" err="1">
                <a:solidFill>
                  <a:schemeClr val="accent1"/>
                </a:solidFill>
              </a:rPr>
              <a:t>donee</a:t>
            </a:r>
            <a:r>
              <a:rPr lang="en-GB" dirty="0">
                <a:solidFill>
                  <a:schemeClr val="accent1"/>
                </a:solidFill>
              </a:rPr>
              <a:t> based Irish system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Tax an inheritance as income of </a:t>
            </a:r>
            <a:r>
              <a:rPr lang="en-GB" dirty="0" err="1">
                <a:solidFill>
                  <a:schemeClr val="accent1"/>
                </a:solidFill>
              </a:rPr>
              <a:t>donee</a:t>
            </a:r>
            <a:r>
              <a:rPr lang="en-GB" dirty="0">
                <a:solidFill>
                  <a:schemeClr val="accent1"/>
                </a:solidFill>
              </a:rPr>
              <a:t>? </a:t>
            </a:r>
          </a:p>
          <a:p>
            <a:pPr marL="125400" lvl="1" indent="-124342" defTabSz="683086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999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options – more limited reform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More limited reforms e.g. 20% tax rate; higher NRB; longer run off on lifetime gifts say to 15 not 7 years; higher rates of tax on trusts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Changes to BPR/APR so that: </a:t>
            </a:r>
          </a:p>
          <a:p>
            <a:pPr marL="458258" lvl="1" indent="-457200" defTabSz="683086">
              <a:buAutoNum type="alphaLcParenBoth"/>
              <a:defRPr/>
            </a:pPr>
            <a:r>
              <a:rPr lang="en-GB" dirty="0">
                <a:solidFill>
                  <a:schemeClr val="accent1"/>
                </a:solidFill>
              </a:rPr>
              <a:t>transferee has to retain the business or farmland for a minimum length of time; e.g. five years</a:t>
            </a:r>
          </a:p>
          <a:p>
            <a:pPr marL="458258" lvl="1" indent="-457200" defTabSz="683086">
              <a:buAutoNum type="alphaLcParenBoth"/>
              <a:defRPr/>
            </a:pPr>
            <a:r>
              <a:rPr lang="en-GB" dirty="0">
                <a:solidFill>
                  <a:schemeClr val="accent1"/>
                </a:solidFill>
              </a:rPr>
              <a:t>reduce 100% exemption to 50%; </a:t>
            </a:r>
          </a:p>
          <a:p>
            <a:pPr marL="458258" lvl="1" indent="-457200" defTabSz="683086">
              <a:buAutoNum type="alphaLcParenBoth"/>
              <a:defRPr/>
            </a:pPr>
            <a:r>
              <a:rPr lang="en-GB" dirty="0">
                <a:solidFill>
                  <a:schemeClr val="accent1"/>
                </a:solidFill>
              </a:rPr>
              <a:t>correct anomalies about the relief. E.g. on investment assets held within the trading business </a:t>
            </a:r>
          </a:p>
          <a:p>
            <a:pPr marL="458258" lvl="1" indent="-457200" defTabSz="683086">
              <a:buAutoNum type="alphaLcParenBoth"/>
              <a:defRPr/>
            </a:pPr>
            <a:r>
              <a:rPr lang="en-GB" dirty="0">
                <a:solidFill>
                  <a:schemeClr val="accent1"/>
                </a:solidFill>
              </a:rPr>
              <a:t>Cap it e.g. at £5m/10m BUT </a:t>
            </a:r>
          </a:p>
          <a:p>
            <a:pPr marL="343958" lvl="1" indent="-342900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Powerful vested interests with legitimate concerns about a dry tax</a:t>
            </a:r>
          </a:p>
        </p:txBody>
      </p:sp>
    </p:spTree>
    <p:extLst>
      <p:ext uri="{BB962C8B-B14F-4D97-AF65-F5344CB8AC3E}">
        <p14:creationId xmlns:p14="http://schemas.microsoft.com/office/powerpoint/2010/main" val="56686394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options- change to BPR and APR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Administrative issues – e.g. costs of valuation if relief not 100% or cap introduced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A cap could penalise efficient businesses and lead to avoidance. </a:t>
            </a:r>
            <a:r>
              <a:rPr lang="en-GB" dirty="0" err="1">
                <a:solidFill>
                  <a:schemeClr val="accent1"/>
                </a:solidFill>
              </a:rPr>
              <a:t>e.g</a:t>
            </a:r>
            <a:r>
              <a:rPr lang="en-GB" dirty="0">
                <a:solidFill>
                  <a:schemeClr val="accent1"/>
                </a:solidFill>
              </a:rPr>
              <a:t> through fragmentation; trusts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No CGT uplift on death in relation to business/farmland to the extent it qualifies for relief.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CGT paid on  later sale or lifetime gift Leads to less distortion - at present CGT is payable on a lifetime gift along with IHT if donor dies within 7 years compared with no CGT or IHT if the business is transferred on death</a:t>
            </a:r>
          </a:p>
          <a:p>
            <a:pPr marL="125400" lvl="1" indent="-124342" defTabSz="683086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810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More radical options but within the existing system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Return to CTT; abolition of spouse exemption; no CGT rebasing on anything along with IHT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Should relationship of </a:t>
            </a:r>
            <a:r>
              <a:rPr lang="en-GB" dirty="0" err="1">
                <a:solidFill>
                  <a:schemeClr val="accent1"/>
                </a:solidFill>
              </a:rPr>
              <a:t>donee</a:t>
            </a:r>
            <a:r>
              <a:rPr lang="en-GB" dirty="0">
                <a:solidFill>
                  <a:schemeClr val="accent1"/>
                </a:solidFill>
              </a:rPr>
              <a:t> to the donor affect the rate of tax payable at death?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Should some assets such as real estate be taxed differently?  </a:t>
            </a:r>
          </a:p>
          <a:p>
            <a:pPr marL="125400" lvl="1" indent="-124342" defTabSz="683086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179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Abolish IHT: CGT on death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Abolition of IHT altogether – too many vested interests.  Raises relatively little revenue.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Replace with CGT.  CGT no longer forgiven on death and instead death is occasion of a deemed disposal that triggers CGT except on transfers between spouses when treated as no gain no loss transfer.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Advantage is that all the machinery and reliefs to collect CGT are already present.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People pay tax on an actual gain so more comprehensible and fairer.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Does not tax transfers of wealth as such but the gain: this can be seen as unfair in that it does not redistribute wealth – different rationale. Rates are currently lower – 20% on gain not 40% on value</a:t>
            </a:r>
          </a:p>
        </p:txBody>
      </p:sp>
    </p:spTree>
    <p:extLst>
      <p:ext uri="{BB962C8B-B14F-4D97-AF65-F5344CB8AC3E}">
        <p14:creationId xmlns:p14="http://schemas.microsoft.com/office/powerpoint/2010/main" val="351769114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options – CGT on death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Need to put a limit on main residence relief to stop people upsizing before death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What about businesses? Death could be treated as a no gain no loss transfer on transfers of qualifying businesses and farmland so the gain is not taxed until an actual sale or voluntary lifetime gift- i.e. a rollover provision.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Would it raise money – transfers of cash would not be taxed at all on death but if a donor has cash he is likely to give it away anyway under the current regime.  He may have paid CGT on an earlier sale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Would need to impose CGT on lifetime gifts to trusts</a:t>
            </a:r>
          </a:p>
        </p:txBody>
      </p:sp>
    </p:spTree>
    <p:extLst>
      <p:ext uri="{BB962C8B-B14F-4D97-AF65-F5344CB8AC3E}">
        <p14:creationId xmlns:p14="http://schemas.microsoft.com/office/powerpoint/2010/main" val="36048980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options – CGT on death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Emigration – no tax at all after 6 years?  Or sliding scale up to 10? 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Immigration – rebasing on a foreigner becoming UK resident otherwise gains accruing when non-resident would be taxed.  Would there be a 15 year rule as at present so only after 15 years would they pay CGT on foreign assets and this would include transfers on death?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How are trusts taxed as they do not die and may hold assets indefinitely? 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What is the connecting factor: the trust, the beneficiary or the settlor?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Impose a CGT charge every ten years on the trust credited against the tax due on final sale?  Rather arbitrary</a:t>
            </a:r>
          </a:p>
          <a:p>
            <a:pPr marL="125400" lvl="1" indent="-124342" defTabSz="683086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752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Conclusions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Needs political consensus – otherwise people just wait for a change of government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Can we afford not to tax transfers of capital and wealth more efficiently however unpopular?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Global consensus on how to tax transfers of wealth would help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36922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/>
              <a:t>Gift and inheritance tax</a:t>
            </a:r>
            <a:br>
              <a:rPr lang="en-IE" b="1" dirty="0"/>
            </a:br>
            <a:r>
              <a:rPr lang="en-IE" b="1" dirty="0"/>
              <a:t>in Ireland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IE" dirty="0"/>
          </a:p>
          <a:p>
            <a:r>
              <a:rPr lang="en-IE" dirty="0"/>
              <a:t>Kieran Twomey</a:t>
            </a:r>
          </a:p>
          <a:p>
            <a:r>
              <a:rPr lang="en-IE" dirty="0"/>
              <a:t>Twomey Moran</a:t>
            </a:r>
          </a:p>
          <a:p>
            <a:r>
              <a:rPr lang="en-IE" dirty="0"/>
              <a:t>Private Client Tax Advisers </a:t>
            </a:r>
          </a:p>
        </p:txBody>
      </p:sp>
    </p:spTree>
    <p:extLst>
      <p:ext uri="{BB962C8B-B14F-4D97-AF65-F5344CB8AC3E}">
        <p14:creationId xmlns:p14="http://schemas.microsoft.com/office/powerpoint/2010/main" val="143007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23730" y="1156996"/>
            <a:ext cx="5915608" cy="17354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18" t="36706" r="43081" b="46035"/>
          <a:stretch/>
        </p:blipFill>
        <p:spPr>
          <a:xfrm>
            <a:off x="4749282" y="3614835"/>
            <a:ext cx="5840964" cy="1726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18" t="13009" r="58008" b="80741"/>
          <a:stretch/>
        </p:blipFill>
        <p:spPr>
          <a:xfrm>
            <a:off x="7669764" y="5340999"/>
            <a:ext cx="3452328" cy="6251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53340" y="3614835"/>
            <a:ext cx="6811346" cy="23513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666" t="55831" r="39233" b="35679"/>
          <a:stretch/>
        </p:blipFill>
        <p:spPr>
          <a:xfrm>
            <a:off x="1045027" y="1268963"/>
            <a:ext cx="5617029" cy="84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056" y="2118049"/>
            <a:ext cx="34290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3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Irish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Ireland has an “acquisitions tax” – Capital Acquisitions Tax (“CAT”)</a:t>
            </a:r>
          </a:p>
          <a:p>
            <a:r>
              <a:rPr lang="en-IE" dirty="0"/>
              <a:t>Introduced in 1976 but not copied from the UK</a:t>
            </a:r>
          </a:p>
          <a:p>
            <a:r>
              <a:rPr lang="en-IE" dirty="0"/>
              <a:t>CAT comprises a gift tax and an inheritance tax</a:t>
            </a:r>
          </a:p>
          <a:p>
            <a:r>
              <a:rPr lang="en-IE" dirty="0"/>
              <a:t>The recipient pays the tax – not the estate</a:t>
            </a:r>
          </a:p>
          <a:p>
            <a:r>
              <a:rPr lang="en-IE" dirty="0"/>
              <a:t>Each recipient has a lifetime tax free amount</a:t>
            </a:r>
          </a:p>
          <a:p>
            <a:r>
              <a:rPr lang="en-IE" dirty="0"/>
              <a:t>The tax is a single rate of 33%</a:t>
            </a:r>
          </a:p>
          <a:p>
            <a:r>
              <a:rPr lang="en-IE" dirty="0"/>
              <a:t>Tax residence determines the charge not domicile (since 1999)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2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272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The Irish system – </a:t>
            </a:r>
            <a:r>
              <a:rPr lang="en-IE" sz="3600" i="1" dirty="0"/>
              <a:t>continued </a:t>
            </a:r>
            <a:endParaRPr lang="en-I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835"/>
            <a:ext cx="10515600" cy="4854389"/>
          </a:xfrm>
        </p:spPr>
        <p:txBody>
          <a:bodyPr>
            <a:normAutofit fontScale="92500" lnSpcReduction="10000"/>
          </a:bodyPr>
          <a:lstStyle/>
          <a:p>
            <a:pPr marL="363538" indent="-363538"/>
            <a:r>
              <a:rPr lang="en-IE" dirty="0"/>
              <a:t>Tax free thresholds are: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sz="1300" dirty="0"/>
          </a:p>
          <a:p>
            <a:pPr marL="363538" indent="-363538"/>
            <a:r>
              <a:rPr lang="en-IE" dirty="0"/>
              <a:t>Transfers to a discretionary trust are taxed on appointment from the trust</a:t>
            </a:r>
          </a:p>
          <a:p>
            <a:pPr marL="363538" indent="-363538"/>
            <a:r>
              <a:rPr lang="en-IE" dirty="0"/>
              <a:t>Discretionary trust tax – 6% initial and 1% annual </a:t>
            </a:r>
          </a:p>
          <a:p>
            <a:pPr marL="363538" indent="-363538"/>
            <a:r>
              <a:rPr lang="en-IE" dirty="0"/>
              <a:t>We have </a:t>
            </a:r>
          </a:p>
          <a:p>
            <a:pPr lvl="1" indent="-322263">
              <a:buFont typeface="Wingdings" panose="05000000000000000000" pitchFamily="2" charset="2"/>
              <a:buChar char="Ø"/>
            </a:pPr>
            <a:r>
              <a:rPr lang="en-IE" dirty="0"/>
              <a:t>Business property relief (copied from the UK relief) (90%)</a:t>
            </a:r>
          </a:p>
          <a:p>
            <a:pPr lvl="1" indent="-322263">
              <a:buFont typeface="Wingdings" panose="05000000000000000000" pitchFamily="2" charset="2"/>
              <a:buChar char="Ø"/>
            </a:pPr>
            <a:r>
              <a:rPr lang="en-IE" dirty="0"/>
              <a:t>Agricultural relief (90%)</a:t>
            </a:r>
          </a:p>
          <a:p>
            <a:pPr lvl="1" indent="-322263">
              <a:buFont typeface="Wingdings" panose="05000000000000000000" pitchFamily="2" charset="2"/>
              <a:buChar char="Ø"/>
            </a:pPr>
            <a:r>
              <a:rPr lang="en-IE" dirty="0"/>
              <a:t>Dwelling house exemption (100%)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0704" y="1849998"/>
          <a:ext cx="10393083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727">
                <a:tc>
                  <a:txBody>
                    <a:bodyPr/>
                    <a:lstStyle/>
                    <a:p>
                      <a:pPr algn="ctr"/>
                      <a:endParaRPr lang="en-I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/>
                        <a:t>EUR</a:t>
                      </a:r>
                      <a:endParaRPr lang="en-I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chemeClr val="bg1"/>
                          </a:solidFill>
                        </a:rPr>
                        <a:t>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Class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310,000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Class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32,500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Brother/sister,</a:t>
                      </a:r>
                      <a:r>
                        <a:rPr lang="en-IE" sz="2400" baseline="0" dirty="0">
                          <a:solidFill>
                            <a:srgbClr val="1F4E79"/>
                          </a:solidFill>
                        </a:rPr>
                        <a:t> </a:t>
                      </a: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nephew/niece, grandchild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Class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16,250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All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03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2008 - 2017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60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E" sz="3600" b="1" dirty="0"/>
              <a:t>Two main changes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In 2008, the tax rate was 20%</a:t>
            </a:r>
          </a:p>
          <a:p>
            <a:pPr marL="0" indent="0">
              <a:buNone/>
            </a:pP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In 2017, it is 33% </a:t>
            </a:r>
            <a:r>
              <a:rPr lang="en-IE" b="1" dirty="0">
                <a:solidFill>
                  <a:srgbClr val="FF0000"/>
                </a:solidFill>
              </a:rPr>
              <a:t>(+65%)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/>
              <a:t>In 2008, the Class A tax free threshold was €521K</a:t>
            </a:r>
          </a:p>
          <a:p>
            <a:pPr marL="0" indent="0">
              <a:buNone/>
            </a:pPr>
            <a:endParaRPr lang="en-I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IE" dirty="0"/>
              <a:t>In 2017, it is €310K</a:t>
            </a:r>
          </a:p>
          <a:p>
            <a:pPr marL="457200" lvl="1" indent="0">
              <a:buNone/>
            </a:pP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46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74304" y="1060812"/>
          <a:ext cx="7741023" cy="28388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E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/>
                        <a:t>€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/>
                        <a:t>‘0€’0  0000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/>
                        <a:t>€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/>
                        <a:t>‘000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Parents – estate with 3 children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2,000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4,000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CAT @ 33% for</a:t>
                      </a:r>
                      <a:r>
                        <a:rPr lang="en-IE" sz="2400" baseline="0" dirty="0">
                          <a:solidFill>
                            <a:srgbClr val="1F4E79"/>
                          </a:solidFill>
                        </a:rPr>
                        <a:t> each child</a:t>
                      </a:r>
                      <a:endParaRPr lang="en-IE" sz="2400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118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338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baseline="0" dirty="0">
                          <a:solidFill>
                            <a:srgbClr val="1F4E79"/>
                          </a:solidFill>
                        </a:rPr>
                        <a:t>Total tax of family</a:t>
                      </a:r>
                      <a:endParaRPr lang="en-IE" sz="2400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354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1,014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b="1" dirty="0">
                          <a:solidFill>
                            <a:srgbClr val="1F4E79"/>
                          </a:solidFill>
                        </a:rPr>
                        <a:t>Tax as % of estate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b="1" u="none" baseline="0" dirty="0">
                          <a:solidFill>
                            <a:srgbClr val="00B050"/>
                          </a:solidFill>
                        </a:rPr>
                        <a:t>18%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b="1" u="none" baseline="0" dirty="0">
                          <a:solidFill>
                            <a:srgbClr val="00B050"/>
                          </a:solidFill>
                        </a:rPr>
                        <a:t>25%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10553" y="4192307"/>
          <a:ext cx="7741023" cy="9816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UK IHT </a:t>
                      </a:r>
                      <a:r>
                        <a:rPr lang="en-IE" sz="2400" baseline="0" dirty="0">
                          <a:solidFill>
                            <a:srgbClr val="1F4E79"/>
                          </a:solidFill>
                        </a:rPr>
                        <a:t>would be</a:t>
                      </a:r>
                      <a:endParaRPr lang="en-IE" sz="2400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540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1,340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Tax as a % of estate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FF0000"/>
                          </a:solidFill>
                        </a:rPr>
                        <a:t>34%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7656" y="1325563"/>
            <a:ext cx="84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prstClr val="black"/>
                </a:solidFill>
              </a:rPr>
              <a:t>‘</a:t>
            </a:r>
            <a:r>
              <a:rPr lang="en-IE" sz="2400" b="1" dirty="0">
                <a:solidFill>
                  <a:srgbClr val="1F4E79"/>
                </a:solidFill>
              </a:rPr>
              <a:t>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6861" y="1331512"/>
            <a:ext cx="84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prstClr val="black"/>
                </a:solidFill>
              </a:rPr>
              <a:t>‘</a:t>
            </a:r>
            <a:r>
              <a:rPr lang="en-IE" sz="2400" b="1" dirty="0">
                <a:solidFill>
                  <a:srgbClr val="1F4E79"/>
                </a:solidFill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9650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The key differences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1733" y="1307555"/>
          <a:ext cx="9280782" cy="37128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IE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/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Basis of charge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Domicile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Residence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9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Taxed on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Estate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Recipient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baseline="0" dirty="0">
                          <a:solidFill>
                            <a:srgbClr val="1F4E79"/>
                          </a:solidFill>
                        </a:rPr>
                        <a:t>Tax free</a:t>
                      </a:r>
                      <a:endParaRPr lang="en-IE" sz="2400" dirty="0">
                        <a:solidFill>
                          <a:srgbClr val="1F4E7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£325k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€310k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dbl" baseline="0" dirty="0">
                          <a:solidFill>
                            <a:srgbClr val="1F4E79"/>
                          </a:solidFill>
                        </a:rPr>
                        <a:t>(per child)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Tax 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40%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33%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Gift tax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None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Full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Discretionary trusts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Advantages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IE" sz="2400" u="none" baseline="0" dirty="0">
                          <a:solidFill>
                            <a:srgbClr val="1F4E79"/>
                          </a:solidFill>
                        </a:rPr>
                        <a:t>No advantage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38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4400" dirty="0"/>
          </a:p>
          <a:p>
            <a:pPr marL="0" indent="0" algn="ctr">
              <a:buNone/>
            </a:pPr>
            <a:r>
              <a:rPr lang="en-IE" sz="4400" dirty="0"/>
              <a:t>No magic solutions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3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“stats”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/>
          <a:lstStyle/>
          <a:p>
            <a:pPr marL="363538" indent="-363538"/>
            <a:r>
              <a:rPr lang="en-IE" dirty="0"/>
              <a:t>CAT yield is currently €431million</a:t>
            </a:r>
          </a:p>
          <a:p>
            <a:pPr marL="363538" indent="-363538"/>
            <a:r>
              <a:rPr lang="en-IE" dirty="0"/>
              <a:t>5 year projections are €450m – €534m</a:t>
            </a:r>
          </a:p>
          <a:p>
            <a:pPr marL="363538" indent="-363538"/>
            <a:r>
              <a:rPr lang="en-IE" dirty="0"/>
              <a:t>The €431m is split</a:t>
            </a:r>
          </a:p>
          <a:p>
            <a:pPr marL="0" indent="0">
              <a:buNone/>
            </a:pPr>
            <a:endParaRPr lang="en-IE" sz="1400" dirty="0"/>
          </a:p>
          <a:p>
            <a:pPr marL="712788" lvl="1" indent="-349250">
              <a:buFont typeface="Wingdings" panose="05000000000000000000" pitchFamily="2" charset="2"/>
              <a:buChar char="Ø"/>
            </a:pPr>
            <a:r>
              <a:rPr lang="en-IE" dirty="0"/>
              <a:t>Inheritance tax 		91/92%</a:t>
            </a:r>
          </a:p>
          <a:p>
            <a:pPr marL="363538" lvl="1" indent="0">
              <a:buNone/>
            </a:pPr>
            <a:endParaRPr lang="en-IE" dirty="0"/>
          </a:p>
          <a:p>
            <a:pPr marL="712788" lvl="1" indent="-349250">
              <a:buFont typeface="Wingdings" panose="05000000000000000000" pitchFamily="2" charset="2"/>
              <a:buChar char="Ø"/>
            </a:pPr>
            <a:r>
              <a:rPr lang="en-IE" dirty="0"/>
              <a:t>Gift tax 			    8/9%</a:t>
            </a:r>
          </a:p>
          <a:p>
            <a:pPr marL="363538" indent="-363538"/>
            <a:r>
              <a:rPr lang="en-IE" dirty="0"/>
              <a:t>CAT represents </a:t>
            </a:r>
            <a:r>
              <a:rPr lang="en-IE" dirty="0">
                <a:solidFill>
                  <a:srgbClr val="FF0000"/>
                </a:solidFill>
              </a:rPr>
              <a:t>0.88% </a:t>
            </a:r>
            <a:r>
              <a:rPr lang="en-IE" dirty="0"/>
              <a:t>of expected tax yield in 2017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5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“stats”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/>
          <a:lstStyle/>
          <a:p>
            <a:pPr marL="363538" indent="-363538"/>
            <a:r>
              <a:rPr lang="en-IE" dirty="0"/>
              <a:t>The number of taxpayers who paid CAT is 20,000 per annum</a:t>
            </a:r>
          </a:p>
          <a:p>
            <a:pPr marL="363538" indent="-363538"/>
            <a:endParaRPr lang="en-IE" dirty="0"/>
          </a:p>
          <a:p>
            <a:pPr marL="363538" indent="-363538"/>
            <a:endParaRPr lang="en-IE" dirty="0"/>
          </a:p>
          <a:p>
            <a:pPr marL="363538" indent="-363538"/>
            <a:endParaRPr lang="en-IE" dirty="0"/>
          </a:p>
          <a:p>
            <a:pPr marL="363538" indent="-363538"/>
            <a:endParaRPr lang="en-IE" dirty="0"/>
          </a:p>
          <a:p>
            <a:pPr marL="363538" indent="-363538"/>
            <a:r>
              <a:rPr lang="en-IE" dirty="0"/>
              <a:t>In 2016, CAT was collected</a:t>
            </a:r>
          </a:p>
          <a:p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259" y="2172728"/>
          <a:ext cx="3939988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1F4E79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1F4E79"/>
                          </a:solidFill>
                        </a:rPr>
                        <a:t>19,898 cases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22,451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19,441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1259" y="4712168"/>
          <a:ext cx="477370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1F4E79"/>
                          </a:solidFill>
                        </a:rPr>
                        <a:t>Group A – €310,000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400" b="0" dirty="0">
                          <a:solidFill>
                            <a:srgbClr val="1F4E79"/>
                          </a:solidFill>
                        </a:rPr>
                        <a:t>164m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Group B – €32,500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195m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Group</a:t>
                      </a:r>
                      <a:r>
                        <a:rPr lang="en-IE" sz="2400" baseline="0" dirty="0">
                          <a:solidFill>
                            <a:srgbClr val="1F4E79"/>
                          </a:solidFill>
                        </a:rPr>
                        <a:t> C – €16,250</a:t>
                      </a:r>
                      <a:endParaRPr lang="en-IE" sz="2400" dirty="0">
                        <a:solidFill>
                          <a:srgbClr val="1F4E7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400" dirty="0">
                          <a:solidFill>
                            <a:srgbClr val="1F4E79"/>
                          </a:solidFill>
                        </a:rPr>
                        <a:t>73m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484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How many pay CAT?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/>
          <a:lstStyle/>
          <a:p>
            <a:pPr>
              <a:tabLst>
                <a:tab pos="5378450" algn="l"/>
              </a:tabLst>
            </a:pPr>
            <a:endParaRPr lang="en-IE" dirty="0"/>
          </a:p>
          <a:p>
            <a:pPr>
              <a:tabLst>
                <a:tab pos="5378450" algn="l"/>
              </a:tabLst>
            </a:pPr>
            <a:endParaRPr lang="en-IE" dirty="0"/>
          </a:p>
          <a:p>
            <a:pPr marL="363538" indent="-363538">
              <a:tabLst>
                <a:tab pos="5378450" algn="l"/>
              </a:tabLst>
            </a:pPr>
            <a:r>
              <a:rPr lang="en-IE" dirty="0"/>
              <a:t>Total Irish taxpayers in 2016	= 2.4 million</a:t>
            </a:r>
          </a:p>
          <a:p>
            <a:pPr marL="363538" indent="-363538">
              <a:buNone/>
              <a:tabLst>
                <a:tab pos="5378450" algn="l"/>
              </a:tabLst>
            </a:pPr>
            <a:endParaRPr lang="en-IE" dirty="0"/>
          </a:p>
          <a:p>
            <a:pPr marL="363538" indent="-363538">
              <a:tabLst>
                <a:tab pos="5378450" algn="l"/>
              </a:tabLst>
            </a:pPr>
            <a:r>
              <a:rPr lang="en-IE" dirty="0"/>
              <a:t>Total who pay CAT	= 20,000 cases</a:t>
            </a:r>
          </a:p>
          <a:p>
            <a:pPr marL="0" indent="0">
              <a:buNone/>
              <a:tabLst>
                <a:tab pos="5378450" algn="l"/>
              </a:tabLst>
            </a:pPr>
            <a:endParaRPr lang="en-IE" dirty="0"/>
          </a:p>
          <a:p>
            <a:pPr marL="0" indent="0">
              <a:buNone/>
              <a:tabLst>
                <a:tab pos="5378450" algn="l"/>
              </a:tabLst>
            </a:pPr>
            <a:r>
              <a:rPr lang="en-IE" dirty="0"/>
              <a:t>	= </a:t>
            </a:r>
            <a:r>
              <a:rPr lang="en-IE" dirty="0">
                <a:solidFill>
                  <a:srgbClr val="FF0000"/>
                </a:solidFill>
              </a:rPr>
              <a:t>0.8%</a:t>
            </a:r>
            <a:r>
              <a:rPr lang="en-IE" dirty="0"/>
              <a:t> of taxpayers</a:t>
            </a:r>
          </a:p>
          <a:p>
            <a:pPr marL="0" indent="0">
              <a:buNone/>
              <a:tabLst>
                <a:tab pos="5378450" algn="l"/>
              </a:tabLst>
            </a:pPr>
            <a:endParaRPr lang="en-I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52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Our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363538"/>
            <a:r>
              <a:rPr lang="en-IE" b="1" dirty="0"/>
              <a:t>2009 Commission on Taxation Recommendation</a:t>
            </a:r>
          </a:p>
          <a:p>
            <a:pPr marL="0" indent="0">
              <a:buNone/>
            </a:pPr>
            <a:endParaRPr lang="en-IE" dirty="0"/>
          </a:p>
          <a:p>
            <a:pPr marL="706437" lvl="1" indent="-342900">
              <a:buFont typeface="Wingdings" panose="05000000000000000000" pitchFamily="2" charset="2"/>
              <a:buChar char="Ø"/>
            </a:pPr>
            <a:r>
              <a:rPr lang="en-IE" dirty="0"/>
              <a:t>Reduce business/agricultural relief to 75% (from 90%)</a:t>
            </a:r>
          </a:p>
          <a:p>
            <a:pPr marL="363537" lvl="1" indent="0">
              <a:buNone/>
            </a:pPr>
            <a:endParaRPr lang="en-IE" dirty="0"/>
          </a:p>
          <a:p>
            <a:pPr marL="706437" lvl="1" indent="-342900">
              <a:buFont typeface="Wingdings" panose="05000000000000000000" pitchFamily="2" charset="2"/>
              <a:buChar char="Ø"/>
            </a:pPr>
            <a:r>
              <a:rPr lang="en-IE" dirty="0"/>
              <a:t>Monetary cap of €3m on business/agricultural relief</a:t>
            </a:r>
          </a:p>
          <a:p>
            <a:pPr lvl="1"/>
            <a:endParaRPr lang="en-IE" dirty="0"/>
          </a:p>
          <a:p>
            <a:pPr marL="363538" indent="-363538"/>
            <a:r>
              <a:rPr lang="en-IE" b="1" dirty="0"/>
              <a:t>Programme for Government</a:t>
            </a:r>
          </a:p>
          <a:p>
            <a:pPr marL="0" indent="0">
              <a:buNone/>
            </a:pPr>
            <a:endParaRPr lang="en-IE" dirty="0"/>
          </a:p>
          <a:p>
            <a:pPr marL="706437" lvl="1" indent="-342900">
              <a:buFont typeface="Wingdings" panose="05000000000000000000" pitchFamily="2" charset="2"/>
              <a:buChar char="Ø"/>
            </a:pPr>
            <a:r>
              <a:rPr lang="en-IE" dirty="0"/>
              <a:t>We will increase the Class threshold to €500K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1091"/>
            <a:ext cx="12192000" cy="494145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The Generations Game</a:t>
            </a:r>
          </a:p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- should we change how we tax inheritance?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900" b="1" dirty="0"/>
              <a:t>In the Chair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0070C0"/>
                </a:solidFill>
              </a:rPr>
              <a:t>Paul Johnson</a:t>
            </a:r>
            <a:r>
              <a:rPr lang="en-GB" sz="3200" dirty="0"/>
              <a:t>, Director of the Institute for Fiscal Studies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dirty="0"/>
              <a:t>@</a:t>
            </a:r>
            <a:r>
              <a:rPr lang="en-GB" sz="3200" dirty="0" err="1"/>
              <a:t>PJTheEconomist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471212"/>
            <a:ext cx="2018894" cy="113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661559"/>
            <a:ext cx="2486537" cy="745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5700" y="6160875"/>
            <a:ext cx="247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Twitter: #ciotifsdebates</a:t>
            </a:r>
          </a:p>
        </p:txBody>
      </p:sp>
    </p:spTree>
    <p:extLst>
      <p:ext uri="{BB962C8B-B14F-4D97-AF65-F5344CB8AC3E}">
        <p14:creationId xmlns:p14="http://schemas.microsoft.com/office/powerpoint/2010/main" val="3313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The Irish Public Mood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5378450" algn="l"/>
              </a:tabLst>
            </a:pPr>
            <a:endParaRPr lang="en-IE" dirty="0"/>
          </a:p>
          <a:p>
            <a:pPr>
              <a:tabLst>
                <a:tab pos="5378450" algn="l"/>
              </a:tabLst>
            </a:pPr>
            <a:endParaRPr lang="en-IE" dirty="0"/>
          </a:p>
          <a:p>
            <a:pPr marL="363538" indent="-363538">
              <a:tabLst>
                <a:tab pos="5378450" algn="l"/>
              </a:tabLst>
            </a:pPr>
            <a:r>
              <a:rPr lang="en-IE" sz="3900" dirty="0"/>
              <a:t>No public outcry</a:t>
            </a:r>
          </a:p>
          <a:p>
            <a:pPr marL="363538" indent="-363538">
              <a:buNone/>
              <a:tabLst>
                <a:tab pos="5378450" algn="l"/>
              </a:tabLst>
            </a:pPr>
            <a:endParaRPr lang="en-IE" sz="3900" dirty="0"/>
          </a:p>
          <a:p>
            <a:pPr marL="363538" indent="-363538">
              <a:tabLst>
                <a:tab pos="5378450" algn="l"/>
              </a:tabLst>
            </a:pPr>
            <a:r>
              <a:rPr lang="en-IE" sz="3900" dirty="0"/>
              <a:t>No lobbying</a:t>
            </a:r>
          </a:p>
          <a:p>
            <a:pPr marL="0" indent="0">
              <a:buNone/>
              <a:tabLst>
                <a:tab pos="5378450" algn="l"/>
              </a:tabLst>
            </a:pPr>
            <a:endParaRPr lang="en-IE" sz="3900" dirty="0"/>
          </a:p>
          <a:p>
            <a:pPr marL="363538" indent="-363538">
              <a:tabLst>
                <a:tab pos="5378450" algn="l"/>
              </a:tabLst>
            </a:pPr>
            <a:r>
              <a:rPr lang="en-IE" sz="3900" dirty="0"/>
              <a:t>Not on the agenda?</a:t>
            </a:r>
          </a:p>
          <a:p>
            <a:pPr marL="363538" indent="-363538">
              <a:tabLst>
                <a:tab pos="5378450" algn="l"/>
              </a:tabLst>
            </a:pPr>
            <a:endParaRPr lang="en-IE" dirty="0"/>
          </a:p>
          <a:p>
            <a:pPr marL="0" indent="0">
              <a:buNone/>
              <a:tabLst>
                <a:tab pos="5378450" algn="l"/>
              </a:tabLst>
            </a:pPr>
            <a:endParaRPr lang="en-IE" dirty="0"/>
          </a:p>
          <a:p>
            <a:pPr marL="0" indent="0">
              <a:buNone/>
              <a:tabLst>
                <a:tab pos="5378450" algn="l"/>
              </a:tabLst>
            </a:pPr>
            <a:r>
              <a:rPr lang="en-IE" dirty="0"/>
              <a:t>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2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16 October 2017</a:t>
            </a:r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endParaRPr lang="en-IE" b="1" dirty="0"/>
          </a:p>
          <a:p>
            <a:pPr marL="0" indent="0" algn="ctr">
              <a:buNone/>
            </a:pPr>
            <a:r>
              <a:rPr lang="en-IE" sz="6000" b="1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18719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1091"/>
            <a:ext cx="12192000" cy="4599709"/>
          </a:xfrm>
        </p:spPr>
        <p:txBody>
          <a:bodyPr>
            <a:normAutofit fontScale="85000" lnSpcReduction="20000"/>
          </a:bodyPr>
          <a:lstStyle/>
          <a:p>
            <a:r>
              <a:rPr lang="en-GB" sz="6700" b="1" dirty="0">
                <a:solidFill>
                  <a:schemeClr val="accent6">
                    <a:lumMod val="75000"/>
                  </a:schemeClr>
                </a:solidFill>
              </a:rPr>
              <a:t>The Generations Game</a:t>
            </a:r>
          </a:p>
          <a:p>
            <a:r>
              <a:rPr lang="en-GB" sz="4700" b="1" dirty="0">
                <a:solidFill>
                  <a:schemeClr val="accent6">
                    <a:lumMod val="75000"/>
                  </a:schemeClr>
                </a:solidFill>
              </a:rPr>
              <a:t>- should we change how we tax inheritance?</a:t>
            </a:r>
          </a:p>
          <a:p>
            <a:endParaRPr lang="en-GB" sz="2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500" b="1" dirty="0">
                <a:solidFill>
                  <a:schemeClr val="accent6">
                    <a:lumMod val="75000"/>
                  </a:schemeClr>
                </a:solidFill>
              </a:rPr>
              <a:t>Panel Discussion and Q &amp; 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15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b="1" dirty="0"/>
              <a:t>Panellists:</a:t>
            </a:r>
            <a:endParaRPr lang="en-GB" sz="2800" dirty="0"/>
          </a:p>
          <a:p>
            <a:r>
              <a:rPr lang="en-GB" sz="2800" b="1" dirty="0">
                <a:solidFill>
                  <a:srgbClr val="0070C0"/>
                </a:solidFill>
              </a:rPr>
              <a:t>Emma Chamberlain OBE</a:t>
            </a:r>
            <a:r>
              <a:rPr lang="en-GB" sz="2800" dirty="0"/>
              <a:t>, Barrister at Pump Court Tax Chambers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Kieran </a:t>
            </a:r>
            <a:r>
              <a:rPr lang="en-GB" sz="2800" b="1" dirty="0" err="1">
                <a:solidFill>
                  <a:srgbClr val="0070C0"/>
                </a:solidFill>
              </a:rPr>
              <a:t>Twomey</a:t>
            </a:r>
            <a:r>
              <a:rPr lang="en-GB" sz="2800" dirty="0"/>
              <a:t>, Founding Director, </a:t>
            </a:r>
            <a:r>
              <a:rPr lang="en-GB" sz="2800" dirty="0" err="1"/>
              <a:t>Twomey</a:t>
            </a:r>
            <a:r>
              <a:rPr lang="en-GB" sz="2800" dirty="0"/>
              <a:t> Moran, and Council Member, Irish Tax Institute</a:t>
            </a:r>
            <a:endParaRPr lang="en-GB" sz="28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8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b="1" dirty="0"/>
              <a:t>Chair: </a:t>
            </a:r>
            <a:r>
              <a:rPr lang="en-GB" sz="2800" b="1" dirty="0">
                <a:solidFill>
                  <a:srgbClr val="0070C0"/>
                </a:solidFill>
              </a:rPr>
              <a:t>Paul Johnson</a:t>
            </a:r>
            <a:r>
              <a:rPr lang="en-GB" sz="2800" dirty="0"/>
              <a:t>, Director of the Institute for Fiscal Studies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471212"/>
            <a:ext cx="2018894" cy="113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661559"/>
            <a:ext cx="2486537" cy="745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5700" y="6160875"/>
            <a:ext cx="247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Twitter: #ciotifsdebates</a:t>
            </a:r>
          </a:p>
        </p:txBody>
      </p:sp>
    </p:spTree>
    <p:extLst>
      <p:ext uri="{BB962C8B-B14F-4D97-AF65-F5344CB8AC3E}">
        <p14:creationId xmlns:p14="http://schemas.microsoft.com/office/powerpoint/2010/main" val="293560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01091"/>
            <a:ext cx="12192000" cy="4941453"/>
          </a:xfrm>
        </p:spPr>
        <p:txBody>
          <a:bodyPr>
            <a:normAutofit/>
          </a:bodyPr>
          <a:lstStyle/>
          <a:p>
            <a:r>
              <a:rPr lang="en-GB" sz="5200" b="1" dirty="0">
                <a:solidFill>
                  <a:schemeClr val="accent6">
                    <a:lumMod val="75000"/>
                  </a:schemeClr>
                </a:solidFill>
              </a:rPr>
              <a:t>The Generations Game</a:t>
            </a:r>
          </a:p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- should we change how we tax inheritance?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35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6400" b="1" dirty="0">
                <a:solidFill>
                  <a:schemeClr val="accent6">
                    <a:lumMod val="75000"/>
                  </a:schemeClr>
                </a:solidFill>
              </a:rPr>
              <a:t>Close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1900" b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800" dirty="0">
                <a:solidFill>
                  <a:srgbClr val="0070C0"/>
                </a:solidFill>
              </a:rPr>
              <a:t>Please join us for drinks and nibbles in the Benjamin Franklin room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2" y="471212"/>
            <a:ext cx="2018894" cy="1136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661559"/>
            <a:ext cx="2486537" cy="7452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5700" y="6160875"/>
            <a:ext cx="2472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Twitter: #ciotifsdebates</a:t>
            </a:r>
          </a:p>
        </p:txBody>
      </p:sp>
    </p:spTree>
    <p:extLst>
      <p:ext uri="{BB962C8B-B14F-4D97-AF65-F5344CB8AC3E}">
        <p14:creationId xmlns:p14="http://schemas.microsoft.com/office/powerpoint/2010/main" val="428626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1" y="1905000"/>
            <a:ext cx="8569325" cy="181203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generations game – should we change how we tax inheritances?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3429000"/>
            <a:ext cx="8569325" cy="569913"/>
          </a:xfrm>
        </p:spPr>
        <p:txBody>
          <a:bodyPr/>
          <a:lstStyle/>
          <a:p>
            <a:pPr marL="0" indent="0"/>
            <a:endParaRPr lang="en-GB" dirty="0"/>
          </a:p>
          <a:p>
            <a:pPr marL="0" indent="0"/>
            <a:r>
              <a:rPr lang="en-GB" dirty="0"/>
              <a:t>Emma Chamberlain Barrister </a:t>
            </a:r>
          </a:p>
          <a:p>
            <a:pPr marL="0" indent="0"/>
            <a:r>
              <a:rPr lang="en-GB" dirty="0"/>
              <a:t>Pump Court Tax Chambers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81200" y="5943600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defRPr sz="2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10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D5D5D"/>
              </a:buClr>
              <a:buFont typeface="Arial" charset="0"/>
              <a:buChar char="•"/>
              <a:defRPr sz="2400">
                <a:solidFill>
                  <a:srgbClr val="5D5D5D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D5D5D"/>
              </a:buClr>
              <a:buFont typeface="Arial" charset="0"/>
              <a:buChar char="•"/>
              <a:defRPr sz="2400">
                <a:solidFill>
                  <a:srgbClr val="5D5D5D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rgbClr val="5D5D5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D5D5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D5D5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D5D5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5D5D5D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800" dirty="0">
                <a:solidFill>
                  <a:srgbClr val="FFFFFF"/>
                </a:solidFill>
              </a:rPr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38370352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HISTORY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en-US" dirty="0">
                <a:solidFill>
                  <a:schemeClr val="accent1"/>
                </a:solidFill>
              </a:rPr>
              <a:t>Estate duty introduced in 1894 (at 1 to 8%), initially to tax a person’s estate at death and then to catch gifts made in 7 years before death.  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Criticised as voluntary but no spouse exemption introduced until 1972 –even then limited to £15,000.  Top rate- 80%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Capital transfer tax replaced estate duty in 1974.  The aim, said Denis Healey, “was to make the estate duty not a voluntary tax but a compulsory tax”.   By 1979 it had raised 38% less in real terms.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CTT based upon the premise that all gifts of property whether made inter </a:t>
            </a:r>
            <a:r>
              <a:rPr lang="en-GB" altLang="en-US" dirty="0" err="1">
                <a:solidFill>
                  <a:schemeClr val="accent1"/>
                </a:solidFill>
              </a:rPr>
              <a:t>vivos</a:t>
            </a:r>
            <a:r>
              <a:rPr lang="en-GB" altLang="en-US" dirty="0">
                <a:solidFill>
                  <a:schemeClr val="accent1"/>
                </a:solidFill>
              </a:rPr>
              <a:t> or on death should be cumulated together and progressive rates of tax applied to ever increasing cumulative total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“Cradle to the grave tax”. Passing property on death was merely the final gift. Loss to donor concept.   Rates of 75% over £2m</a:t>
            </a:r>
          </a:p>
          <a:p>
            <a:pPr lvl="1"/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28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HISTORY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en-US" dirty="0">
                <a:solidFill>
                  <a:schemeClr val="accent1"/>
                </a:solidFill>
              </a:rPr>
              <a:t>From 1979 the Conservatives made steady erosion into some basic principles of CTT.  10 year cumulation – 1981. 1988 – flat rate: 40%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1986 -PETS. Lifetime gift to individual is tax free if survives 7 years.  Return to estate duty position so introduction of ROB provisions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1992 – extension of 100% relief to business property and farmland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2006 – fundamental changes to the taxation of trusts.20% tax 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Oct 2007 - introduction of transferable nil rate band; NRB= £325K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April 2012 – reduced rate of tax of 36% if 10% or more of death estate goes to charity</a:t>
            </a:r>
          </a:p>
          <a:p>
            <a:pPr lvl="1"/>
            <a:r>
              <a:rPr lang="en-GB" altLang="en-US" dirty="0">
                <a:solidFill>
                  <a:schemeClr val="accent1"/>
                </a:solidFill>
              </a:rPr>
              <a:t>2017 – introduction of residential nil rate band - £100-175K on death but not available on estates of +2.2m or if issue do not take house </a:t>
            </a:r>
          </a:p>
          <a:p>
            <a:pPr lvl="1"/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64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Reliefs – general policy is a flat high rate  with lots of reliefs and exemptions – favours “the healthy, wealthy and well advised”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Spouse/civil partner exemption – costs £4bn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APR and BPR  - costs just over £1bn and under review; business sold immediately after death can pass free of IHT and CGT.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PETS -– will you survive 7 years? Can you afford to make lifetime gifts?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CGT - no CGT on death and assets in death estate rebased to MV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Foreign </a:t>
            </a:r>
            <a:r>
              <a:rPr lang="en-GB" dirty="0" err="1">
                <a:solidFill>
                  <a:schemeClr val="accent1"/>
                </a:solidFill>
              </a:rPr>
              <a:t>doms</a:t>
            </a:r>
            <a:r>
              <a:rPr lang="en-GB" dirty="0">
                <a:solidFill>
                  <a:schemeClr val="accent1"/>
                </a:solidFill>
              </a:rPr>
              <a:t> – no IHT on foreign situated property.  Easy to achieve by inserting a foreign company above the UK assets. After [15 tax years] -deemed domiciled and taxed on worldwide estate but trusts set up before this by foreign </a:t>
            </a:r>
            <a:r>
              <a:rPr lang="en-GB" dirty="0" err="1">
                <a:solidFill>
                  <a:schemeClr val="accent1"/>
                </a:solidFill>
              </a:rPr>
              <a:t>doms</a:t>
            </a:r>
            <a:r>
              <a:rPr lang="en-GB" dirty="0">
                <a:solidFill>
                  <a:schemeClr val="accent1"/>
                </a:solidFill>
              </a:rPr>
              <a:t> are still generally protected from IHT. “Excluded property trusts”</a:t>
            </a:r>
          </a:p>
          <a:p>
            <a:pPr marL="1058" lvl="1" indent="0" defTabSz="683086">
              <a:buNone/>
              <a:defRPr/>
            </a:pPr>
            <a:r>
              <a:rPr lang="en-GB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215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Arbitrary?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Regime for foreign </a:t>
            </a:r>
            <a:r>
              <a:rPr lang="en-GB" dirty="0" err="1">
                <a:solidFill>
                  <a:schemeClr val="accent1"/>
                </a:solidFill>
              </a:rPr>
              <a:t>doms</a:t>
            </a:r>
            <a:r>
              <a:rPr lang="en-GB" dirty="0">
                <a:solidFill>
                  <a:schemeClr val="accent1"/>
                </a:solidFill>
              </a:rPr>
              <a:t> is still very generous – albeit cut down from 2017 in relation to residential property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Do not sell your business before death and lose BPR and pay CGT.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Has the donor married a younger spouse/civil partner to whom property can be left on revocable life interest with the life interest then ended shortly after donor’s death – property can then pass tax free to the next generation provided spouse/civil partner survives 7 years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Do you have a decent Will or is it a mess?   </a:t>
            </a:r>
          </a:p>
          <a:p>
            <a:pPr marL="125400" lvl="1" indent="-124342" defTabSz="683086">
              <a:defRPr/>
            </a:pP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991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do other countries do? Rates, reliefs, scope of tax and its tail </a:t>
            </a:r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Pakistan, India, Sweden, Australia, China, Russia, Israel, New Zealand, Canada, Middle East countries – no tax on death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Italy – 4% over £1m on transfers to spouse and issue; other - 8%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Switzerland – nothing at federal level but most cantons tax gifts to those other than spouse or issue albeit at very low rates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France – spouse exemption on death since 2007; E100k per child per parent – rates of up to 45%. Some business reliefs; gifts within last 15 years taken into account. Use of usufructs </a:t>
            </a:r>
          </a:p>
          <a:p>
            <a:pPr marL="125400" lvl="1" indent="-124342" defTabSz="683086">
              <a:defRPr/>
            </a:pPr>
            <a:r>
              <a:rPr lang="en-GB" dirty="0">
                <a:solidFill>
                  <a:schemeClr val="accent1"/>
                </a:solidFill>
              </a:rPr>
              <a:t>Spain – no spouse exemption; variable allowances between regions.    Tax depends on relationship with the deceased; relief for main home; limited reliefs for family owned businesses</a:t>
            </a:r>
          </a:p>
        </p:txBody>
      </p:sp>
    </p:spTree>
    <p:extLst>
      <p:ext uri="{BB962C8B-B14F-4D97-AF65-F5344CB8AC3E}">
        <p14:creationId xmlns:p14="http://schemas.microsoft.com/office/powerpoint/2010/main" val="8682211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FA3"/>
      </a:accent1>
      <a:accent2>
        <a:srgbClr val="78B21A"/>
      </a:accent2>
      <a:accent3>
        <a:srgbClr val="FFFFFF"/>
      </a:accent3>
      <a:accent4>
        <a:srgbClr val="000000"/>
      </a:accent4>
      <a:accent5>
        <a:srgbClr val="AAB2CE"/>
      </a:accent5>
      <a:accent6>
        <a:srgbClr val="6CA116"/>
      </a:accent6>
      <a:hlink>
        <a:srgbClr val="5089BC"/>
      </a:hlink>
      <a:folHlink>
        <a:srgbClr val="B2DEF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FA3"/>
        </a:accent1>
        <a:accent2>
          <a:srgbClr val="78B21A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6CA116"/>
        </a:accent6>
        <a:hlink>
          <a:srgbClr val="5089BC"/>
        </a:hlink>
        <a:folHlink>
          <a:srgbClr val="B2D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FA3"/>
      </a:accent1>
      <a:accent2>
        <a:srgbClr val="78B21A"/>
      </a:accent2>
      <a:accent3>
        <a:srgbClr val="FFFFFF"/>
      </a:accent3>
      <a:accent4>
        <a:srgbClr val="000000"/>
      </a:accent4>
      <a:accent5>
        <a:srgbClr val="AAB2CE"/>
      </a:accent5>
      <a:accent6>
        <a:srgbClr val="6CA116"/>
      </a:accent6>
      <a:hlink>
        <a:srgbClr val="5089BC"/>
      </a:hlink>
      <a:folHlink>
        <a:srgbClr val="B2DEF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FA3"/>
        </a:accent1>
        <a:accent2>
          <a:srgbClr val="78B21A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6CA116"/>
        </a:accent6>
        <a:hlink>
          <a:srgbClr val="5089BC"/>
        </a:hlink>
        <a:folHlink>
          <a:srgbClr val="B2DEF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2354</Words>
  <Application>Microsoft Office PowerPoint</Application>
  <PresentationFormat>Widescreen</PresentationFormat>
  <Paragraphs>313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Slides</vt:lpstr>
      <vt:lpstr>1_Slides</vt:lpstr>
      <vt:lpstr>1_Office Theme</vt:lpstr>
      <vt:lpstr>PowerPoint Presentation</vt:lpstr>
      <vt:lpstr>PowerPoint Presentation</vt:lpstr>
      <vt:lpstr>PowerPoint Presentation</vt:lpstr>
      <vt:lpstr>The generations game – should we change how we tax inheritances?</vt:lpstr>
      <vt:lpstr>THE HISTORY</vt:lpstr>
      <vt:lpstr>THE HISTORY</vt:lpstr>
      <vt:lpstr>Reliefs – general policy is a flat high rate  with lots of reliefs and exemptions – favours “the healthy, wealthy and well advised” </vt:lpstr>
      <vt:lpstr>Arbitrary? </vt:lpstr>
      <vt:lpstr>What do other countries do? Rates, reliefs, scope of tax and its tail </vt:lpstr>
      <vt:lpstr>What do other countries do? Rates, reliefs, scope of tax and its tail  </vt:lpstr>
      <vt:lpstr>The options – radical reform</vt:lpstr>
      <vt:lpstr>The options – more limited reform </vt:lpstr>
      <vt:lpstr>The options- change to BPR and APR </vt:lpstr>
      <vt:lpstr>More radical options but within the existing system</vt:lpstr>
      <vt:lpstr>Abolish IHT: CGT on death</vt:lpstr>
      <vt:lpstr>The options – CGT on death</vt:lpstr>
      <vt:lpstr>The options – CGT on death</vt:lpstr>
      <vt:lpstr>Conclusions</vt:lpstr>
      <vt:lpstr>Gift and inheritance tax in Ireland</vt:lpstr>
      <vt:lpstr>The Irish system </vt:lpstr>
      <vt:lpstr>The Irish system – continued </vt:lpstr>
      <vt:lpstr>2008 - 2017</vt:lpstr>
      <vt:lpstr>Examples</vt:lpstr>
      <vt:lpstr>The key differences</vt:lpstr>
      <vt:lpstr>Planning</vt:lpstr>
      <vt:lpstr>The “stats”</vt:lpstr>
      <vt:lpstr>The “stats” (cont’d)</vt:lpstr>
      <vt:lpstr>How many pay CAT?</vt:lpstr>
      <vt:lpstr>Our policy?</vt:lpstr>
      <vt:lpstr>The Irish Public Mood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Chartered Institute of Taxation and the Institute for Fiscal Studies</dc:title>
  <dc:creator>Melissa Obi</dc:creator>
  <cp:lastModifiedBy>Hamant Verma</cp:lastModifiedBy>
  <cp:revision>39</cp:revision>
  <dcterms:created xsi:type="dcterms:W3CDTF">2013-10-25T12:28:55Z</dcterms:created>
  <dcterms:modified xsi:type="dcterms:W3CDTF">2021-12-06T16:19:29Z</dcterms:modified>
</cp:coreProperties>
</file>