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</p:sldMasterIdLst>
  <p:notesMasterIdLst>
    <p:notesMasterId r:id="rId16"/>
  </p:notesMasterIdLst>
  <p:sldIdLst>
    <p:sldId id="256" r:id="rId6"/>
    <p:sldId id="269" r:id="rId7"/>
    <p:sldId id="322" r:id="rId8"/>
    <p:sldId id="318" r:id="rId9"/>
    <p:sldId id="330" r:id="rId10"/>
    <p:sldId id="325" r:id="rId11"/>
    <p:sldId id="327" r:id="rId12"/>
    <p:sldId id="328" r:id="rId13"/>
    <p:sldId id="279" r:id="rId14"/>
    <p:sldId id="268" r:id="rId1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20"/>
    <p:restoredTop sz="77143" autoAdjust="0"/>
  </p:normalViewPr>
  <p:slideViewPr>
    <p:cSldViewPr>
      <p:cViewPr varScale="1">
        <p:scale>
          <a:sx n="52" d="100"/>
          <a:sy n="52" d="100"/>
        </p:scale>
        <p:origin x="704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12DF6-8FE4-45BE-840B-AB6CB87871E2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8227E-1A3A-40B6-B20C-8A7647E06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2B734-0A12-4756-BF6C-AB490AE6B1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9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7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7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1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84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2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25836-399D-4041-B02D-9FF1507E07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120901"/>
            <a:ext cx="7620000" cy="4111170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ACBDA-2E08-4669-BD35-22CD5D4C6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5391150" cy="1266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59001"/>
            <a:ext cx="4838700" cy="4111170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A4A623-2975-4D53-B4F2-40867D338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5391150" cy="1266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59001"/>
            <a:ext cx="4838700" cy="411117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672AE-B2E4-478B-AED9-1D663D7CF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1140" y="276225"/>
            <a:ext cx="2138909" cy="1390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13847-C98C-46EA-8F29-4A1E604DB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54BB1-1E10-42CE-9978-00D7D0BAE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User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E28A51-4F19-4658-BA09-DBE8D6AF34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 then ‘right click’ and choose ‘Send to back’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A3755-BEAD-4101-A531-20331A841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AC2A22-4973-47A1-9E3B-CFC2FBB68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1" y="1381125"/>
            <a:ext cx="4838700" cy="3952875"/>
          </a:xfrm>
        </p:spPr>
        <p:txBody>
          <a:bodyPr anchor="ctr">
            <a:normAutofit/>
          </a:bodyPr>
          <a:lstStyle>
            <a:lvl1pPr marL="0" indent="0">
              <a:buNone/>
              <a:defRPr sz="46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D74F3-C693-4BAC-95CE-E083FB0F6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3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1200" y="190500"/>
            <a:ext cx="2333625" cy="150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635" y="2380614"/>
            <a:ext cx="7094728" cy="2135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B2647-9EC9-4CDF-896A-F4C68945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10515600" cy="12668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A246C-8732-4341-A8E4-8569323E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2120901"/>
            <a:ext cx="8477250" cy="41111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CFAF5-3BFA-4DCC-81F4-EA6072C7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15315"/>
            <a:ext cx="27432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DF39-7ADF-4275-97B7-96FE27B09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050" y="6415315"/>
            <a:ext cx="41148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A2E2-0D28-4953-AC61-F889DFD16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167" y="6415315"/>
            <a:ext cx="27432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4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att.org.uk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1.jpg"/><Relationship Id="rId7" Type="http://schemas.openxmlformats.org/officeDocument/2006/relationships/hyperlink" Target="http://www.att.org.uk/" TargetMode="External"/><Relationship Id="rId12" Type="http://schemas.openxmlformats.org/officeDocument/2006/relationships/hyperlink" Target="http://www.linkedin.com/groups?g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ta@bpp.com" TargetMode="External"/><Relationship Id="rId11" Type="http://schemas.openxmlformats.org/officeDocument/2006/relationships/hyperlink" Target="mailto:Info@tax.org.uk" TargetMode="External"/><Relationship Id="rId5" Type="http://schemas.openxmlformats.org/officeDocument/2006/relationships/hyperlink" Target="mailto:att@bpp.com" TargetMode="External"/><Relationship Id="rId10" Type="http://schemas.openxmlformats.org/officeDocument/2006/relationships/hyperlink" Target="http://www.tax.org.uk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linkedin.com/groups?gi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395590"/>
            <a:ext cx="7772400" cy="167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01090">
              <a:lnSpc>
                <a:spcPct val="100000"/>
              </a:lnSpc>
              <a:spcBef>
                <a:spcPts val="130"/>
              </a:spcBef>
            </a:pPr>
            <a:r>
              <a:rPr lang="en-US" sz="5400" b="0" dirty="0"/>
              <a:t>Support the learning journey of tax trainees</a:t>
            </a:r>
            <a:endParaRPr sz="5400" b="0" spc="20"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4343400" y="4609081"/>
            <a:ext cx="7094728" cy="8912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1090">
              <a:spcBef>
                <a:spcPts val="130"/>
              </a:spcBef>
            </a:pPr>
            <a:r>
              <a:rPr lang="en-GB" sz="2800" kern="0" dirty="0"/>
              <a:t>Nitin </a:t>
            </a:r>
            <a:r>
              <a:rPr lang="en-GB" sz="2800" kern="0" dirty="0" err="1"/>
              <a:t>Rabheru</a:t>
            </a:r>
            <a:endParaRPr lang="en-GB" sz="2800" kern="0" dirty="0"/>
          </a:p>
          <a:p>
            <a:pPr marL="1101090">
              <a:spcBef>
                <a:spcPts val="130"/>
              </a:spcBef>
            </a:pPr>
            <a:r>
              <a:rPr lang="en-US" sz="2800" kern="0" spc="20" dirty="0"/>
              <a:t>Senior Tax Lecturer</a:t>
            </a:r>
            <a:endParaRPr lang="en-GB" sz="2800" kern="0" spc="20" dirty="0"/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2243835" y="2969758"/>
            <a:ext cx="8424165" cy="167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1090">
              <a:spcBef>
                <a:spcPts val="130"/>
              </a:spcBef>
            </a:pPr>
            <a:r>
              <a:rPr lang="en-US" sz="5400" kern="0" dirty="0"/>
              <a:t>BPP’s Approach To Help You Pass</a:t>
            </a:r>
            <a:endParaRPr lang="en-US" sz="5400" kern="0" spc="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0"/>
              <a:ext cx="6096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400" y="276225"/>
              <a:ext cx="2152650" cy="1390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8700" y="276225"/>
            <a:ext cx="5348700" cy="23942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r>
              <a:rPr lang="en-US" sz="2750" spc="-5" dirty="0"/>
              <a:t>Thank you.</a:t>
            </a:r>
            <a:br>
              <a:rPr lang="en-US" sz="2750" spc="-5" dirty="0"/>
            </a:br>
            <a:r>
              <a:rPr sz="2750" spc="-5" dirty="0"/>
              <a:t>Want</a:t>
            </a:r>
            <a:r>
              <a:rPr sz="2750" spc="-35" dirty="0"/>
              <a:t> </a:t>
            </a:r>
            <a:r>
              <a:rPr sz="2750" spc="15" dirty="0"/>
              <a:t>to</a:t>
            </a:r>
            <a:r>
              <a:rPr sz="2750" spc="-40" dirty="0"/>
              <a:t> </a:t>
            </a:r>
            <a:r>
              <a:rPr sz="2750" spc="20" dirty="0"/>
              <a:t>know</a:t>
            </a:r>
            <a:r>
              <a:rPr sz="2750" spc="45" dirty="0"/>
              <a:t> </a:t>
            </a:r>
            <a:r>
              <a:rPr sz="2750" spc="15" dirty="0"/>
              <a:t>more?</a:t>
            </a:r>
            <a:r>
              <a:rPr lang="en-US" sz="2750" spc="15" dirty="0"/>
              <a:t> </a:t>
            </a:r>
            <a:r>
              <a:rPr lang="en-US" sz="2750" spc="15" dirty="0" smtClean="0"/>
              <a:t/>
            </a:r>
            <a:br>
              <a:rPr lang="en-US" sz="2750" spc="15" dirty="0" smtClean="0"/>
            </a:br>
            <a:r>
              <a:rPr lang="en-US" sz="2750" spc="15" dirty="0"/>
              <a:t/>
            </a:r>
            <a:br>
              <a:rPr lang="en-US" sz="2750" spc="15" dirty="0"/>
            </a:br>
            <a:r>
              <a:rPr lang="en-US" sz="2400" i="1" dirty="0"/>
              <a:t>C</a:t>
            </a:r>
            <a:r>
              <a:rPr lang="en-US" sz="2400" i="1" dirty="0" smtClean="0"/>
              <a:t>ontact </a:t>
            </a:r>
            <a:r>
              <a:rPr lang="en-US" sz="2400" i="1" dirty="0"/>
              <a:t>your tutor via the VLE or email </a:t>
            </a:r>
            <a:r>
              <a:rPr lang="en-US" sz="2400" i="1" dirty="0" smtClean="0"/>
              <a:t>us at</a:t>
            </a:r>
            <a:r>
              <a:rPr lang="en-US" sz="2400" i="1" dirty="0"/>
              <a:t> </a:t>
            </a:r>
            <a:r>
              <a:rPr lang="en-US" sz="2400" i="1" dirty="0">
                <a:hlinkClick r:id="rId5"/>
              </a:rPr>
              <a:t>att@bpp.com</a:t>
            </a:r>
            <a:r>
              <a:rPr lang="en-US" sz="2400" i="1" dirty="0"/>
              <a:t> 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and</a:t>
            </a:r>
            <a:r>
              <a:rPr lang="en-US" sz="2400" i="1" dirty="0"/>
              <a:t> </a:t>
            </a:r>
            <a:r>
              <a:rPr lang="en-US" sz="2400" i="1" dirty="0">
                <a:hlinkClick r:id="rId6"/>
              </a:rPr>
              <a:t>cta@bpp.com</a:t>
            </a:r>
            <a:r>
              <a:rPr lang="en-US" sz="2400" i="1" dirty="0"/>
              <a:t>.” </a:t>
            </a:r>
            <a:endParaRPr lang="en-US" sz="2400" dirty="0"/>
          </a:p>
        </p:txBody>
      </p:sp>
      <p:sp>
        <p:nvSpPr>
          <p:cNvPr id="7" name="object 7"/>
          <p:cNvSpPr/>
          <p:nvPr/>
        </p:nvSpPr>
        <p:spPr>
          <a:xfrm>
            <a:off x="1058468" y="3728453"/>
            <a:ext cx="1071880" cy="661035"/>
          </a:xfrm>
          <a:custGeom>
            <a:avLst/>
            <a:gdLst/>
            <a:ahLst/>
            <a:cxnLst/>
            <a:rect l="l" t="t" r="r" b="b"/>
            <a:pathLst>
              <a:path w="1071880" h="661035">
                <a:moveTo>
                  <a:pt x="438696" y="477761"/>
                </a:moveTo>
                <a:lnTo>
                  <a:pt x="437769" y="468007"/>
                </a:lnTo>
                <a:lnTo>
                  <a:pt x="437489" y="464972"/>
                </a:lnTo>
                <a:lnTo>
                  <a:pt x="427736" y="466140"/>
                </a:lnTo>
                <a:lnTo>
                  <a:pt x="421030" y="468007"/>
                </a:lnTo>
                <a:lnTo>
                  <a:pt x="415556" y="468007"/>
                </a:lnTo>
                <a:lnTo>
                  <a:pt x="403301" y="466293"/>
                </a:lnTo>
                <a:lnTo>
                  <a:pt x="394754" y="461086"/>
                </a:lnTo>
                <a:lnTo>
                  <a:pt x="389991" y="452729"/>
                </a:lnTo>
                <a:lnTo>
                  <a:pt x="389750" y="452323"/>
                </a:lnTo>
                <a:lnTo>
                  <a:pt x="388124" y="439940"/>
                </a:lnTo>
                <a:lnTo>
                  <a:pt x="388480" y="435698"/>
                </a:lnTo>
                <a:lnTo>
                  <a:pt x="389572" y="428447"/>
                </a:lnTo>
                <a:lnTo>
                  <a:pt x="391477" y="418109"/>
                </a:lnTo>
                <a:lnTo>
                  <a:pt x="394220" y="404622"/>
                </a:lnTo>
                <a:lnTo>
                  <a:pt x="405193" y="346138"/>
                </a:lnTo>
                <a:lnTo>
                  <a:pt x="406819" y="337007"/>
                </a:lnTo>
                <a:lnTo>
                  <a:pt x="413308" y="300647"/>
                </a:lnTo>
                <a:lnTo>
                  <a:pt x="415810" y="284353"/>
                </a:lnTo>
                <a:lnTo>
                  <a:pt x="409994" y="240957"/>
                </a:lnTo>
                <a:lnTo>
                  <a:pt x="357390" y="204127"/>
                </a:lnTo>
                <a:lnTo>
                  <a:pt x="312572" y="199301"/>
                </a:lnTo>
                <a:lnTo>
                  <a:pt x="282143" y="201256"/>
                </a:lnTo>
                <a:lnTo>
                  <a:pt x="254228" y="207200"/>
                </a:lnTo>
                <a:lnTo>
                  <a:pt x="227914" y="217271"/>
                </a:lnTo>
                <a:lnTo>
                  <a:pt x="202285" y="231584"/>
                </a:lnTo>
                <a:lnTo>
                  <a:pt x="200698" y="238671"/>
                </a:lnTo>
                <a:lnTo>
                  <a:pt x="198704" y="246278"/>
                </a:lnTo>
                <a:lnTo>
                  <a:pt x="196380" y="254444"/>
                </a:lnTo>
                <a:lnTo>
                  <a:pt x="193751" y="263245"/>
                </a:lnTo>
                <a:lnTo>
                  <a:pt x="201066" y="263245"/>
                </a:lnTo>
                <a:lnTo>
                  <a:pt x="223621" y="245198"/>
                </a:lnTo>
                <a:lnTo>
                  <a:pt x="246697" y="232244"/>
                </a:lnTo>
                <a:lnTo>
                  <a:pt x="270560" y="224447"/>
                </a:lnTo>
                <a:lnTo>
                  <a:pt x="295516" y="221843"/>
                </a:lnTo>
                <a:lnTo>
                  <a:pt x="325069" y="225425"/>
                </a:lnTo>
                <a:lnTo>
                  <a:pt x="347306" y="235927"/>
                </a:lnTo>
                <a:lnTo>
                  <a:pt x="361315" y="252933"/>
                </a:lnTo>
                <a:lnTo>
                  <a:pt x="366191" y="276034"/>
                </a:lnTo>
                <a:lnTo>
                  <a:pt x="364617" y="300647"/>
                </a:lnTo>
                <a:lnTo>
                  <a:pt x="357733" y="314350"/>
                </a:lnTo>
                <a:lnTo>
                  <a:pt x="356450" y="314960"/>
                </a:lnTo>
                <a:lnTo>
                  <a:pt x="356450" y="337007"/>
                </a:lnTo>
                <a:lnTo>
                  <a:pt x="351307" y="359613"/>
                </a:lnTo>
                <a:lnTo>
                  <a:pt x="346849" y="381825"/>
                </a:lnTo>
                <a:lnTo>
                  <a:pt x="343077" y="403720"/>
                </a:lnTo>
                <a:lnTo>
                  <a:pt x="339991" y="425361"/>
                </a:lnTo>
                <a:lnTo>
                  <a:pt x="321259" y="445198"/>
                </a:lnTo>
                <a:lnTo>
                  <a:pt x="298869" y="459714"/>
                </a:lnTo>
                <a:lnTo>
                  <a:pt x="274193" y="468642"/>
                </a:lnTo>
                <a:lnTo>
                  <a:pt x="248602" y="471678"/>
                </a:lnTo>
                <a:lnTo>
                  <a:pt x="223304" y="468261"/>
                </a:lnTo>
                <a:lnTo>
                  <a:pt x="203885" y="458622"/>
                </a:lnTo>
                <a:lnTo>
                  <a:pt x="191439" y="443611"/>
                </a:lnTo>
                <a:lnTo>
                  <a:pt x="187045" y="424116"/>
                </a:lnTo>
                <a:lnTo>
                  <a:pt x="197319" y="391045"/>
                </a:lnTo>
                <a:lnTo>
                  <a:pt x="228561" y="367982"/>
                </a:lnTo>
                <a:lnTo>
                  <a:pt x="281393" y="351218"/>
                </a:lnTo>
                <a:lnTo>
                  <a:pt x="356450" y="337007"/>
                </a:lnTo>
                <a:lnTo>
                  <a:pt x="356450" y="314960"/>
                </a:lnTo>
                <a:lnTo>
                  <a:pt x="342290" y="321551"/>
                </a:lnTo>
                <a:lnTo>
                  <a:pt x="315010" y="326644"/>
                </a:lnTo>
                <a:lnTo>
                  <a:pt x="248437" y="337273"/>
                </a:lnTo>
                <a:lnTo>
                  <a:pt x="219379" y="343928"/>
                </a:lnTo>
                <a:lnTo>
                  <a:pt x="168871" y="368388"/>
                </a:lnTo>
                <a:lnTo>
                  <a:pt x="140119" y="405345"/>
                </a:lnTo>
                <a:lnTo>
                  <a:pt x="136486" y="427151"/>
                </a:lnTo>
                <a:lnTo>
                  <a:pt x="142417" y="457403"/>
                </a:lnTo>
                <a:lnTo>
                  <a:pt x="159715" y="479996"/>
                </a:lnTo>
                <a:lnTo>
                  <a:pt x="187629" y="494144"/>
                </a:lnTo>
                <a:lnTo>
                  <a:pt x="225437" y="499046"/>
                </a:lnTo>
                <a:lnTo>
                  <a:pt x="257441" y="496189"/>
                </a:lnTo>
                <a:lnTo>
                  <a:pt x="286753" y="487553"/>
                </a:lnTo>
                <a:lnTo>
                  <a:pt x="313436" y="473087"/>
                </a:lnTo>
                <a:lnTo>
                  <a:pt x="315112" y="471678"/>
                </a:lnTo>
                <a:lnTo>
                  <a:pt x="337553" y="452729"/>
                </a:lnTo>
                <a:lnTo>
                  <a:pt x="342011" y="470966"/>
                </a:lnTo>
                <a:lnTo>
                  <a:pt x="351269" y="484352"/>
                </a:lnTo>
                <a:lnTo>
                  <a:pt x="364629" y="492569"/>
                </a:lnTo>
                <a:lnTo>
                  <a:pt x="381431" y="495376"/>
                </a:lnTo>
                <a:lnTo>
                  <a:pt x="396290" y="494245"/>
                </a:lnTo>
                <a:lnTo>
                  <a:pt x="410756" y="490893"/>
                </a:lnTo>
                <a:lnTo>
                  <a:pt x="424865" y="485381"/>
                </a:lnTo>
                <a:lnTo>
                  <a:pt x="438696" y="477761"/>
                </a:lnTo>
                <a:close/>
              </a:path>
              <a:path w="1071880" h="661035">
                <a:moveTo>
                  <a:pt x="645261" y="209054"/>
                </a:moveTo>
                <a:lnTo>
                  <a:pt x="630313" y="209829"/>
                </a:lnTo>
                <a:lnTo>
                  <a:pt x="612889" y="210388"/>
                </a:lnTo>
                <a:lnTo>
                  <a:pt x="593077" y="210731"/>
                </a:lnTo>
                <a:lnTo>
                  <a:pt x="570928" y="210845"/>
                </a:lnTo>
                <a:lnTo>
                  <a:pt x="575602" y="187782"/>
                </a:lnTo>
                <a:lnTo>
                  <a:pt x="580453" y="166065"/>
                </a:lnTo>
                <a:lnTo>
                  <a:pt x="585406" y="145732"/>
                </a:lnTo>
                <a:lnTo>
                  <a:pt x="590423" y="126784"/>
                </a:lnTo>
                <a:lnTo>
                  <a:pt x="530707" y="146278"/>
                </a:lnTo>
                <a:lnTo>
                  <a:pt x="529450" y="160909"/>
                </a:lnTo>
                <a:lnTo>
                  <a:pt x="527443" y="176517"/>
                </a:lnTo>
                <a:lnTo>
                  <a:pt x="524637" y="193154"/>
                </a:lnTo>
                <a:lnTo>
                  <a:pt x="520966" y="210845"/>
                </a:lnTo>
                <a:lnTo>
                  <a:pt x="509879" y="210731"/>
                </a:lnTo>
                <a:lnTo>
                  <a:pt x="498576" y="210388"/>
                </a:lnTo>
                <a:lnTo>
                  <a:pt x="487032" y="209829"/>
                </a:lnTo>
                <a:lnTo>
                  <a:pt x="475259" y="209054"/>
                </a:lnTo>
                <a:lnTo>
                  <a:pt x="470395" y="232752"/>
                </a:lnTo>
                <a:lnTo>
                  <a:pt x="482942" y="232079"/>
                </a:lnTo>
                <a:lnTo>
                  <a:pt x="494995" y="231736"/>
                </a:lnTo>
                <a:lnTo>
                  <a:pt x="517309" y="231584"/>
                </a:lnTo>
                <a:lnTo>
                  <a:pt x="501777" y="304406"/>
                </a:lnTo>
                <a:lnTo>
                  <a:pt x="488975" y="362280"/>
                </a:lnTo>
                <a:lnTo>
                  <a:pt x="480288" y="405523"/>
                </a:lnTo>
                <a:lnTo>
                  <a:pt x="482815" y="461733"/>
                </a:lnTo>
                <a:lnTo>
                  <a:pt x="524903" y="495668"/>
                </a:lnTo>
                <a:lnTo>
                  <a:pt x="558736" y="500291"/>
                </a:lnTo>
                <a:lnTo>
                  <a:pt x="577532" y="499148"/>
                </a:lnTo>
                <a:lnTo>
                  <a:pt x="596214" y="495719"/>
                </a:lnTo>
                <a:lnTo>
                  <a:pt x="614438" y="489991"/>
                </a:lnTo>
                <a:lnTo>
                  <a:pt x="631863" y="481965"/>
                </a:lnTo>
                <a:lnTo>
                  <a:pt x="631863" y="464972"/>
                </a:lnTo>
                <a:lnTo>
                  <a:pt x="618832" y="470192"/>
                </a:lnTo>
                <a:lnTo>
                  <a:pt x="606196" y="474002"/>
                </a:lnTo>
                <a:lnTo>
                  <a:pt x="593902" y="476338"/>
                </a:lnTo>
                <a:lnTo>
                  <a:pt x="581901" y="477139"/>
                </a:lnTo>
                <a:lnTo>
                  <a:pt x="559308" y="473760"/>
                </a:lnTo>
                <a:lnTo>
                  <a:pt x="542899" y="463816"/>
                </a:lnTo>
                <a:lnTo>
                  <a:pt x="532892" y="447598"/>
                </a:lnTo>
                <a:lnTo>
                  <a:pt x="529501" y="425361"/>
                </a:lnTo>
                <a:lnTo>
                  <a:pt x="531787" y="400304"/>
                </a:lnTo>
                <a:lnTo>
                  <a:pt x="538708" y="359765"/>
                </a:lnTo>
                <a:lnTo>
                  <a:pt x="550316" y="303580"/>
                </a:lnTo>
                <a:lnTo>
                  <a:pt x="566661" y="231584"/>
                </a:lnTo>
                <a:lnTo>
                  <a:pt x="598347" y="230962"/>
                </a:lnTo>
                <a:lnTo>
                  <a:pt x="609333" y="231076"/>
                </a:lnTo>
                <a:lnTo>
                  <a:pt x="620433" y="231355"/>
                </a:lnTo>
                <a:lnTo>
                  <a:pt x="643432" y="232206"/>
                </a:lnTo>
                <a:lnTo>
                  <a:pt x="645261" y="209054"/>
                </a:lnTo>
                <a:close/>
              </a:path>
              <a:path w="1071880" h="661035">
                <a:moveTo>
                  <a:pt x="1071765" y="335140"/>
                </a:moveTo>
                <a:lnTo>
                  <a:pt x="1056563" y="335762"/>
                </a:lnTo>
                <a:lnTo>
                  <a:pt x="1044524" y="370128"/>
                </a:lnTo>
                <a:lnTo>
                  <a:pt x="1026045" y="403352"/>
                </a:lnTo>
                <a:lnTo>
                  <a:pt x="1001661" y="435216"/>
                </a:lnTo>
                <a:lnTo>
                  <a:pt x="971892" y="465480"/>
                </a:lnTo>
                <a:lnTo>
                  <a:pt x="937298" y="493941"/>
                </a:lnTo>
                <a:lnTo>
                  <a:pt x="898410" y="520369"/>
                </a:lnTo>
                <a:lnTo>
                  <a:pt x="855776" y="544525"/>
                </a:lnTo>
                <a:lnTo>
                  <a:pt x="809942" y="566191"/>
                </a:lnTo>
                <a:lnTo>
                  <a:pt x="761428" y="585139"/>
                </a:lnTo>
                <a:lnTo>
                  <a:pt x="710793" y="601154"/>
                </a:lnTo>
                <a:lnTo>
                  <a:pt x="658571" y="614006"/>
                </a:lnTo>
                <a:lnTo>
                  <a:pt x="605307" y="623455"/>
                </a:lnTo>
                <a:lnTo>
                  <a:pt x="551535" y="629297"/>
                </a:lnTo>
                <a:lnTo>
                  <a:pt x="497801" y="631291"/>
                </a:lnTo>
                <a:lnTo>
                  <a:pt x="441312" y="629119"/>
                </a:lnTo>
                <a:lnTo>
                  <a:pt x="387337" y="622744"/>
                </a:lnTo>
                <a:lnTo>
                  <a:pt x="336245" y="612381"/>
                </a:lnTo>
                <a:lnTo>
                  <a:pt x="288378" y="598220"/>
                </a:lnTo>
                <a:lnTo>
                  <a:pt x="244081" y="580504"/>
                </a:lnTo>
                <a:lnTo>
                  <a:pt x="203695" y="559409"/>
                </a:lnTo>
                <a:lnTo>
                  <a:pt x="167563" y="535152"/>
                </a:lnTo>
                <a:lnTo>
                  <a:pt x="136055" y="507961"/>
                </a:lnTo>
                <a:lnTo>
                  <a:pt x="109486" y="478028"/>
                </a:lnTo>
                <a:lnTo>
                  <a:pt x="88226" y="445579"/>
                </a:lnTo>
                <a:lnTo>
                  <a:pt x="72618" y="410806"/>
                </a:lnTo>
                <a:lnTo>
                  <a:pt x="62992" y="373926"/>
                </a:lnTo>
                <a:lnTo>
                  <a:pt x="59702" y="335140"/>
                </a:lnTo>
                <a:lnTo>
                  <a:pt x="62560" y="298831"/>
                </a:lnTo>
                <a:lnTo>
                  <a:pt x="84823" y="230593"/>
                </a:lnTo>
                <a:lnTo>
                  <a:pt x="127952" y="169621"/>
                </a:lnTo>
                <a:lnTo>
                  <a:pt x="156883" y="142367"/>
                </a:lnTo>
                <a:lnTo>
                  <a:pt x="190487" y="117538"/>
                </a:lnTo>
                <a:lnTo>
                  <a:pt x="228574" y="95351"/>
                </a:lnTo>
                <a:lnTo>
                  <a:pt x="270954" y="76009"/>
                </a:lnTo>
                <a:lnTo>
                  <a:pt x="317474" y="59728"/>
                </a:lnTo>
                <a:lnTo>
                  <a:pt x="367919" y="46697"/>
                </a:lnTo>
                <a:lnTo>
                  <a:pt x="422122" y="37134"/>
                </a:lnTo>
                <a:lnTo>
                  <a:pt x="479894" y="31254"/>
                </a:lnTo>
                <a:lnTo>
                  <a:pt x="541070" y="29235"/>
                </a:lnTo>
                <a:lnTo>
                  <a:pt x="606920" y="31648"/>
                </a:lnTo>
                <a:lnTo>
                  <a:pt x="667969" y="38684"/>
                </a:lnTo>
                <a:lnTo>
                  <a:pt x="723938" y="50088"/>
                </a:lnTo>
                <a:lnTo>
                  <a:pt x="774484" y="65620"/>
                </a:lnTo>
                <a:lnTo>
                  <a:pt x="819302" y="85001"/>
                </a:lnTo>
                <a:lnTo>
                  <a:pt x="858088" y="107962"/>
                </a:lnTo>
                <a:lnTo>
                  <a:pt x="890524" y="134264"/>
                </a:lnTo>
                <a:lnTo>
                  <a:pt x="916305" y="163626"/>
                </a:lnTo>
                <a:lnTo>
                  <a:pt x="946607" y="230530"/>
                </a:lnTo>
                <a:lnTo>
                  <a:pt x="946531" y="315150"/>
                </a:lnTo>
                <a:lnTo>
                  <a:pt x="933208" y="359549"/>
                </a:lnTo>
                <a:lnTo>
                  <a:pt x="908558" y="399999"/>
                </a:lnTo>
                <a:lnTo>
                  <a:pt x="870521" y="435775"/>
                </a:lnTo>
                <a:lnTo>
                  <a:pt x="817092" y="466140"/>
                </a:lnTo>
                <a:lnTo>
                  <a:pt x="770153" y="477139"/>
                </a:lnTo>
                <a:lnTo>
                  <a:pt x="730872" y="463816"/>
                </a:lnTo>
                <a:lnTo>
                  <a:pt x="717169" y="425361"/>
                </a:lnTo>
                <a:lnTo>
                  <a:pt x="726732" y="359549"/>
                </a:lnTo>
                <a:lnTo>
                  <a:pt x="738505" y="303580"/>
                </a:lnTo>
                <a:lnTo>
                  <a:pt x="754938" y="231584"/>
                </a:lnTo>
                <a:lnTo>
                  <a:pt x="762736" y="231495"/>
                </a:lnTo>
                <a:lnTo>
                  <a:pt x="778510" y="231063"/>
                </a:lnTo>
                <a:lnTo>
                  <a:pt x="786612" y="230962"/>
                </a:lnTo>
                <a:lnTo>
                  <a:pt x="797598" y="231076"/>
                </a:lnTo>
                <a:lnTo>
                  <a:pt x="808634" y="231355"/>
                </a:lnTo>
                <a:lnTo>
                  <a:pt x="831126" y="232206"/>
                </a:lnTo>
                <a:lnTo>
                  <a:pt x="831265" y="230962"/>
                </a:lnTo>
                <a:lnTo>
                  <a:pt x="833361" y="210845"/>
                </a:lnTo>
                <a:lnTo>
                  <a:pt x="833551" y="209054"/>
                </a:lnTo>
                <a:lnTo>
                  <a:pt x="818603" y="209829"/>
                </a:lnTo>
                <a:lnTo>
                  <a:pt x="801179" y="210388"/>
                </a:lnTo>
                <a:lnTo>
                  <a:pt x="781367" y="210731"/>
                </a:lnTo>
                <a:lnTo>
                  <a:pt x="759206" y="210845"/>
                </a:lnTo>
                <a:lnTo>
                  <a:pt x="763892" y="187782"/>
                </a:lnTo>
                <a:lnTo>
                  <a:pt x="768743" y="166065"/>
                </a:lnTo>
                <a:lnTo>
                  <a:pt x="773709" y="145732"/>
                </a:lnTo>
                <a:lnTo>
                  <a:pt x="778725" y="126784"/>
                </a:lnTo>
                <a:lnTo>
                  <a:pt x="718997" y="146278"/>
                </a:lnTo>
                <a:lnTo>
                  <a:pt x="717473" y="160909"/>
                </a:lnTo>
                <a:lnTo>
                  <a:pt x="715492" y="176517"/>
                </a:lnTo>
                <a:lnTo>
                  <a:pt x="712825" y="193154"/>
                </a:lnTo>
                <a:lnTo>
                  <a:pt x="709244" y="210845"/>
                </a:lnTo>
                <a:lnTo>
                  <a:pt x="698157" y="210731"/>
                </a:lnTo>
                <a:lnTo>
                  <a:pt x="686854" y="210388"/>
                </a:lnTo>
                <a:lnTo>
                  <a:pt x="675309" y="209829"/>
                </a:lnTo>
                <a:lnTo>
                  <a:pt x="663549" y="209054"/>
                </a:lnTo>
                <a:lnTo>
                  <a:pt x="658672" y="232752"/>
                </a:lnTo>
                <a:lnTo>
                  <a:pt x="671233" y="232079"/>
                </a:lnTo>
                <a:lnTo>
                  <a:pt x="683272" y="231736"/>
                </a:lnTo>
                <a:lnTo>
                  <a:pt x="705561" y="231698"/>
                </a:lnTo>
                <a:lnTo>
                  <a:pt x="690054" y="304406"/>
                </a:lnTo>
                <a:lnTo>
                  <a:pt x="677252" y="362280"/>
                </a:lnTo>
                <a:lnTo>
                  <a:pt x="668566" y="405523"/>
                </a:lnTo>
                <a:lnTo>
                  <a:pt x="671106" y="461733"/>
                </a:lnTo>
                <a:lnTo>
                  <a:pt x="713181" y="495668"/>
                </a:lnTo>
                <a:lnTo>
                  <a:pt x="747014" y="500291"/>
                </a:lnTo>
                <a:lnTo>
                  <a:pt x="758825" y="499529"/>
                </a:lnTo>
                <a:lnTo>
                  <a:pt x="801268" y="489927"/>
                </a:lnTo>
                <a:lnTo>
                  <a:pt x="816470" y="483844"/>
                </a:lnTo>
                <a:lnTo>
                  <a:pt x="830503" y="478129"/>
                </a:lnTo>
                <a:lnTo>
                  <a:pt x="870115" y="458889"/>
                </a:lnTo>
                <a:lnTo>
                  <a:pt x="918972" y="426275"/>
                </a:lnTo>
                <a:lnTo>
                  <a:pt x="957707" y="390283"/>
                </a:lnTo>
                <a:lnTo>
                  <a:pt x="985913" y="351459"/>
                </a:lnTo>
                <a:lnTo>
                  <a:pt x="1003147" y="310362"/>
                </a:lnTo>
                <a:lnTo>
                  <a:pt x="1008989" y="267538"/>
                </a:lnTo>
                <a:lnTo>
                  <a:pt x="1003147" y="224650"/>
                </a:lnTo>
                <a:lnTo>
                  <a:pt x="985913" y="183426"/>
                </a:lnTo>
                <a:lnTo>
                  <a:pt x="957707" y="144513"/>
                </a:lnTo>
                <a:lnTo>
                  <a:pt x="918972" y="108559"/>
                </a:lnTo>
                <a:lnTo>
                  <a:pt x="870115" y="76187"/>
                </a:lnTo>
                <a:lnTo>
                  <a:pt x="830795" y="56222"/>
                </a:lnTo>
                <a:lnTo>
                  <a:pt x="788263" y="39217"/>
                </a:lnTo>
                <a:lnTo>
                  <a:pt x="755954" y="29235"/>
                </a:lnTo>
                <a:lnTo>
                  <a:pt x="742924" y="25209"/>
                </a:lnTo>
                <a:lnTo>
                  <a:pt x="695147" y="14249"/>
                </a:lnTo>
                <a:lnTo>
                  <a:pt x="645312" y="6362"/>
                </a:lnTo>
                <a:lnTo>
                  <a:pt x="593826" y="1600"/>
                </a:lnTo>
                <a:lnTo>
                  <a:pt x="541070" y="0"/>
                </a:lnTo>
                <a:lnTo>
                  <a:pt x="540461" y="0"/>
                </a:lnTo>
                <a:lnTo>
                  <a:pt x="476326" y="2311"/>
                </a:lnTo>
                <a:lnTo>
                  <a:pt x="416763" y="7378"/>
                </a:lnTo>
                <a:lnTo>
                  <a:pt x="361518" y="15240"/>
                </a:lnTo>
                <a:lnTo>
                  <a:pt x="310362" y="25933"/>
                </a:lnTo>
                <a:lnTo>
                  <a:pt x="263067" y="39484"/>
                </a:lnTo>
                <a:lnTo>
                  <a:pt x="219392" y="55918"/>
                </a:lnTo>
                <a:lnTo>
                  <a:pt x="179108" y="75260"/>
                </a:lnTo>
                <a:lnTo>
                  <a:pt x="141960" y="97548"/>
                </a:lnTo>
                <a:lnTo>
                  <a:pt x="97929" y="130873"/>
                </a:lnTo>
                <a:lnTo>
                  <a:pt x="62496" y="166852"/>
                </a:lnTo>
                <a:lnTo>
                  <a:pt x="35331" y="205384"/>
                </a:lnTo>
                <a:lnTo>
                  <a:pt x="16078" y="246341"/>
                </a:lnTo>
                <a:lnTo>
                  <a:pt x="4419" y="289623"/>
                </a:lnTo>
                <a:lnTo>
                  <a:pt x="0" y="335140"/>
                </a:lnTo>
                <a:lnTo>
                  <a:pt x="3352" y="380047"/>
                </a:lnTo>
                <a:lnTo>
                  <a:pt x="14732" y="423265"/>
                </a:lnTo>
                <a:lnTo>
                  <a:pt x="34188" y="464616"/>
                </a:lnTo>
                <a:lnTo>
                  <a:pt x="61823" y="503948"/>
                </a:lnTo>
                <a:lnTo>
                  <a:pt x="97726" y="541083"/>
                </a:lnTo>
                <a:lnTo>
                  <a:pt x="141960" y="575856"/>
                </a:lnTo>
                <a:lnTo>
                  <a:pt x="183959" y="600875"/>
                </a:lnTo>
                <a:lnTo>
                  <a:pt x="229730" y="620877"/>
                </a:lnTo>
                <a:lnTo>
                  <a:pt x="278765" y="636282"/>
                </a:lnTo>
                <a:lnTo>
                  <a:pt x="330581" y="647534"/>
                </a:lnTo>
                <a:lnTo>
                  <a:pt x="384683" y="655040"/>
                </a:lnTo>
                <a:lnTo>
                  <a:pt x="440588" y="659231"/>
                </a:lnTo>
                <a:lnTo>
                  <a:pt x="497801" y="660527"/>
                </a:lnTo>
                <a:lnTo>
                  <a:pt x="554329" y="658622"/>
                </a:lnTo>
                <a:lnTo>
                  <a:pt x="608965" y="653021"/>
                </a:lnTo>
                <a:lnTo>
                  <a:pt x="661720" y="643902"/>
                </a:lnTo>
                <a:lnTo>
                  <a:pt x="712571" y="631444"/>
                </a:lnTo>
                <a:lnTo>
                  <a:pt x="713041" y="631291"/>
                </a:lnTo>
                <a:lnTo>
                  <a:pt x="761530" y="615823"/>
                </a:lnTo>
                <a:lnTo>
                  <a:pt x="808558" y="597242"/>
                </a:lnTo>
                <a:lnTo>
                  <a:pt x="853668" y="575856"/>
                </a:lnTo>
                <a:lnTo>
                  <a:pt x="899960" y="549529"/>
                </a:lnTo>
                <a:lnTo>
                  <a:pt x="943051" y="519912"/>
                </a:lnTo>
                <a:lnTo>
                  <a:pt x="981837" y="487375"/>
                </a:lnTo>
                <a:lnTo>
                  <a:pt x="1015212" y="452259"/>
                </a:lnTo>
                <a:lnTo>
                  <a:pt x="1042060" y="414947"/>
                </a:lnTo>
                <a:lnTo>
                  <a:pt x="1061275" y="375793"/>
                </a:lnTo>
                <a:lnTo>
                  <a:pt x="1071765" y="3351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9592" y="5174615"/>
            <a:ext cx="196278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www.att.org.uk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Info@att.org.uk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Telephone: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020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7340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0551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592" y="6033135"/>
            <a:ext cx="2245995" cy="66800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Twitter.com/</a:t>
            </a:r>
            <a:r>
              <a:rPr sz="1400" spc="-15" dirty="0" err="1">
                <a:solidFill>
                  <a:srgbClr val="FFFFFF"/>
                </a:solidFill>
                <a:latin typeface="Calibri"/>
                <a:cs typeface="Calibri"/>
              </a:rPr>
              <a:t>ourATT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www.linkedin.com/groups?gid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=3930317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0176" y="5174615"/>
            <a:ext cx="196278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www.tax.org.uk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Info@tax.org.uk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Telephone: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020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7340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0550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0176" y="6033135"/>
            <a:ext cx="215455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Twitter.com/CIOTnews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  <a:hlinkClick r:id="rId12"/>
              </a:rPr>
              <a:t>www.linkedin.com/groups?gi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d=108458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48125" y="3366199"/>
            <a:ext cx="82867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8927084" cy="7168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pc="-5" dirty="0"/>
              <a:t>Contents                           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pc="1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371600"/>
            <a:ext cx="982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Exam Hurdles – Student Feedback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How To Pass </a:t>
            </a:r>
            <a:r>
              <a:rPr lang="en-US" sz="3200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How To Pass – Student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CTA Advanced Technical Exam Tips</a:t>
            </a:r>
          </a:p>
        </p:txBody>
      </p:sp>
    </p:spTree>
    <p:extLst>
      <p:ext uri="{BB962C8B-B14F-4D97-AF65-F5344CB8AC3E}">
        <p14:creationId xmlns:p14="http://schemas.microsoft.com/office/powerpoint/2010/main" val="167979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26F1F-9F83-4A9D-9533-BAB831AE7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198" y="1254539"/>
            <a:ext cx="10894107" cy="5423112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The Key To Passing Hinges On Your Attitude &amp; Approach To How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GB" b="1" dirty="0">
                <a:latin typeface="Sofia Pro"/>
              </a:rPr>
              <a:t/>
            </a:r>
            <a:br>
              <a:rPr lang="en-GB" b="1" dirty="0">
                <a:latin typeface="Sofia Pro"/>
              </a:rPr>
            </a:br>
            <a:r>
              <a:rPr lang="en-GB" b="1" dirty="0">
                <a:latin typeface="Sofia Pro" pitchFamily="2" charset="77"/>
              </a:rPr>
              <a:t/>
            </a:r>
            <a:br>
              <a:rPr lang="en-GB" b="1" dirty="0">
                <a:latin typeface="Sofia Pro" pitchFamily="2" charset="77"/>
              </a:rPr>
            </a:br>
            <a:endParaRPr lang="en-GB" b="1" dirty="0">
              <a:latin typeface="Sofia Pro" pitchFamily="2" charset="77"/>
            </a:endParaRP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2575" y="247650"/>
            <a:ext cx="23336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1066800" y="381000"/>
            <a:ext cx="98298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400" kern="0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BPP’s Approach To Supporting You</a:t>
            </a:r>
            <a:endParaRPr lang="en-US" kern="0" spc="1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371600"/>
            <a:ext cx="98298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+mn-lt"/>
              </a:rPr>
              <a:t>All sessions are Online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Completely understand the demands + challenges of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+mn-lt"/>
              </a:rPr>
              <a:t>Our emphasis </a:t>
            </a:r>
            <a:r>
              <a:rPr lang="en-GB" sz="3200" b="1" dirty="0"/>
              <a:t>is to provide as much help + support all the way</a:t>
            </a:r>
            <a:endParaRPr lang="en-GB" sz="32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Exam focus is our main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Tutor support is always available via our Hub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Our study sessions are designed to increase tax competency + build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9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1066800" y="381000"/>
            <a:ext cx="98298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400" kern="0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 Hurdles – Student Feedback       </a:t>
            </a:r>
            <a:r>
              <a:rPr lang="en-GB" kern="0" spc="-5" dirty="0">
                <a:solidFill>
                  <a:sysClr val="windowText" lastClr="000000"/>
                </a:solidFill>
              </a:rPr>
              <a:t>                     </a:t>
            </a:r>
            <a:r>
              <a:rPr lang="en-GB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kern="0" spc="1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371600"/>
            <a:ext cx="9829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You will have to make sacrifices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It will be painful and emotional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/>
                </a:solidFill>
                <a:latin typeface="+mn-lt"/>
              </a:rPr>
              <a:t>Start revising from Day 1 of the Taught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Exam approach is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Stick to timings in the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4"/>
                </a:solidFill>
                <a:latin typeface="+mn-lt"/>
              </a:rPr>
              <a:t>On my resit I made sure I attempted all 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8927084" cy="7168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pc="-5" dirty="0"/>
              <a:t>How To Pass </a:t>
            </a:r>
            <a:r>
              <a:rPr lang="en-GB" spc="-5" dirty="0">
                <a:sym typeface="Wingdings" pitchFamily="2" charset="2"/>
              </a:rPr>
              <a:t></a:t>
            </a:r>
            <a:r>
              <a:rPr lang="en-GB" spc="-5" dirty="0"/>
              <a:t>                           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pc="1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371600"/>
            <a:ext cx="9829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Have a plan of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Realistic timetable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Memory joggers = Effective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Add relevant detail from the study manuals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60 second check list </a:t>
            </a:r>
            <a:r>
              <a:rPr lang="en-GB" sz="3200" b="1" dirty="0">
                <a:solidFill>
                  <a:schemeClr val="bg1"/>
                </a:solidFill>
                <a:latin typeface="+mn-lt"/>
                <a:sym typeface="Wingdings"/>
              </a:rPr>
              <a:t></a:t>
            </a:r>
            <a:endParaRPr lang="en-GB" sz="32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Prepare your own Tax Flash Cards /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3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33400"/>
            <a:ext cx="53530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How To Pass – Student Feedback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n-lt"/>
              </a:rPr>
              <a:t>Question practice as much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n-lt"/>
              </a:rPr>
              <a:t>RAP + do questions to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n-lt"/>
              </a:rPr>
              <a:t>Course exams are key to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n-lt"/>
              </a:rPr>
              <a:t>Watch outs were probably my favourite 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n-lt"/>
              </a:rPr>
              <a:t>Blitzing questions during revision was the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n-lt"/>
              </a:rPr>
              <a:t>Do a full mock a week before the exam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2" t="-2222" r="17877" b="2222"/>
          <a:stretch/>
        </p:blipFill>
        <p:spPr>
          <a:xfrm>
            <a:off x="6248400" y="-152400"/>
            <a:ext cx="5943600" cy="701040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276225"/>
            <a:ext cx="2152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/>
          <p:cNvSpPr txBox="1"/>
          <p:nvPr/>
        </p:nvSpPr>
        <p:spPr>
          <a:xfrm>
            <a:off x="685800" y="202857"/>
            <a:ext cx="5037456" cy="556755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US" sz="2800" b="1" dirty="0">
                <a:solidFill>
                  <a:schemeClr val="tx2"/>
                </a:solidFill>
              </a:rPr>
              <a:t>CTA Advanced Technical Exam Tips </a:t>
            </a:r>
            <a:r>
              <a:rPr lang="en-US" sz="2800" b="1" dirty="0">
                <a:solidFill>
                  <a:schemeClr val="tx2"/>
                </a:solidFill>
                <a:sym typeface="Wingdings"/>
              </a:rPr>
              <a:t>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endParaRPr lang="en-US" sz="2800" b="1" dirty="0">
              <a:solidFill>
                <a:schemeClr val="tx2"/>
              </a:solidFill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+mn-lt"/>
              </a:rPr>
              <a:t>Model answer plans ready to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+mn-lt"/>
              </a:rPr>
              <a:t>Learn key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+mn-lt"/>
              </a:rPr>
              <a:t>Give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+mn-lt"/>
              </a:rPr>
              <a:t>Computational game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+mn-lt"/>
              </a:rPr>
              <a:t>Advise on claims + 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+mn-lt"/>
              </a:rPr>
              <a:t>Recommendations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1D348A"/>
              </a:solidFill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r="30303"/>
          <a:stretch/>
        </p:blipFill>
        <p:spPr>
          <a:xfrm>
            <a:off x="6082983" y="-28834"/>
            <a:ext cx="6106958" cy="6886833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276225"/>
            <a:ext cx="2152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5446" y="0"/>
            <a:ext cx="6106795" cy="6858000"/>
            <a:chOff x="6085446" y="0"/>
            <a:chExt cx="6106795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446" y="0"/>
              <a:ext cx="6106553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177BA6-589E-4B1F-ACDB-8F004EA69A23}"/>
              </a:ext>
            </a:extLst>
          </p:cNvPr>
          <p:cNvSpPr txBox="1"/>
          <p:nvPr/>
        </p:nvSpPr>
        <p:spPr>
          <a:xfrm>
            <a:off x="1066800" y="259080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412582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63">
      <a:dk1>
        <a:sysClr val="windowText" lastClr="000000"/>
      </a:dk1>
      <a:lt1>
        <a:sysClr val="window" lastClr="FFFFFF"/>
      </a:lt1>
      <a:dk2>
        <a:srgbClr val="1D348B"/>
      </a:dk2>
      <a:lt2>
        <a:srgbClr val="D7D0CE"/>
      </a:lt2>
      <a:accent1>
        <a:srgbClr val="1D348B"/>
      </a:accent1>
      <a:accent2>
        <a:srgbClr val="B2B2B2"/>
      </a:accent2>
      <a:accent3>
        <a:srgbClr val="C49109"/>
      </a:accent3>
      <a:accent4>
        <a:srgbClr val="6F1C43"/>
      </a:accent4>
      <a:accent5>
        <a:srgbClr val="006244"/>
      </a:accent5>
      <a:accent6>
        <a:srgbClr val="BA4818"/>
      </a:accent6>
      <a:hlink>
        <a:srgbClr val="0563C1"/>
      </a:hlink>
      <a:folHlink>
        <a:srgbClr val="954F72"/>
      </a:folHlink>
    </a:clrScheme>
    <a:fontScheme name="Custom 5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OT Presentation Template 211119.potx" id="{E9F92DBD-9969-4B0A-92DB-A0734206CBC2}" vid="{F6F3D668-047E-4D3B-9BA8-2CC5594706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799e5-1be7-4706-8a0c-b77d7c37ae7e">
      <Terms xmlns="http://schemas.microsoft.com/office/infopath/2007/PartnerControls"/>
    </lcf76f155ced4ddcb4097134ff3c332f>
    <TaxCatchAll xmlns="8d58213b-690a-4f05-96a7-f9027d42f3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7C4D50D5C3C4CA0A713667C0DDB4A" ma:contentTypeVersion="18" ma:contentTypeDescription="Create a new document." ma:contentTypeScope="" ma:versionID="bd630799c1c4924b1719f6f25777ea39">
  <xsd:schema xmlns:xsd="http://www.w3.org/2001/XMLSchema" xmlns:xs="http://www.w3.org/2001/XMLSchema" xmlns:p="http://schemas.microsoft.com/office/2006/metadata/properties" xmlns:ns2="a3c799e5-1be7-4706-8a0c-b77d7c37ae7e" xmlns:ns3="36b4aafe-69fd-474b-9000-295280b693f6" xmlns:ns4="8d58213b-690a-4f05-96a7-f9027d42f364" targetNamespace="http://schemas.microsoft.com/office/2006/metadata/properties" ma:root="true" ma:fieldsID="4517c011ae1fdba009c15bdf24f09a98" ns2:_="" ns3:_="" ns4:_="">
    <xsd:import namespace="a3c799e5-1be7-4706-8a0c-b77d7c37ae7e"/>
    <xsd:import namespace="36b4aafe-69fd-474b-9000-295280b693f6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799e5-1be7-4706-8a0c-b77d7c37a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aafe-69fd-474b-9000-295280b69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8C5BF8-778E-4043-849A-307ECCB7AF42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6b4aafe-69fd-474b-9000-295280b693f6"/>
    <ds:schemaRef ds:uri="http://purl.org/dc/dcmitype/"/>
    <ds:schemaRef ds:uri="http://schemas.openxmlformats.org/package/2006/metadata/core-properties"/>
    <ds:schemaRef ds:uri="8d58213b-690a-4f05-96a7-f9027d42f364"/>
    <ds:schemaRef ds:uri="a3c799e5-1be7-4706-8a0c-b77d7c37ae7e"/>
  </ds:schemaRefs>
</ds:datastoreItem>
</file>

<file path=customXml/itemProps2.xml><?xml version="1.0" encoding="utf-8"?>
<ds:datastoreItem xmlns:ds="http://schemas.openxmlformats.org/officeDocument/2006/customXml" ds:itemID="{C8CE45D4-91A6-4DCE-9E20-43DC81B8F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799e5-1be7-4706-8a0c-b77d7c37ae7e"/>
    <ds:schemaRef ds:uri="36b4aafe-69fd-474b-9000-295280b693f6"/>
    <ds:schemaRef ds:uri="8d58213b-690a-4f05-96a7-f9027d42f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7519DB-258C-49F4-8254-B7BAE41F5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17499</TotalTime>
  <Words>313</Words>
  <Application>Microsoft Office PowerPoint</Application>
  <PresentationFormat>Widescreen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Sofia Pro</vt:lpstr>
      <vt:lpstr>Wingdings</vt:lpstr>
      <vt:lpstr>Office Theme</vt:lpstr>
      <vt:lpstr>1_Office Theme</vt:lpstr>
      <vt:lpstr>Support the learning journey of tax trainees</vt:lpstr>
      <vt:lpstr>Contents                             </vt:lpstr>
      <vt:lpstr>The Key To Passing Hinges On Your Attitude &amp; Approach To How YOu     </vt:lpstr>
      <vt:lpstr>PowerPoint Presentation</vt:lpstr>
      <vt:lpstr>PowerPoint Presentation</vt:lpstr>
      <vt:lpstr>How To Pass                              </vt:lpstr>
      <vt:lpstr>PowerPoint Presentation</vt:lpstr>
      <vt:lpstr>PowerPoint Presentation</vt:lpstr>
      <vt:lpstr>PowerPoint Presentation</vt:lpstr>
      <vt:lpstr>Thank you. Want to know more?   Contact your tutor via the VLE or email us at att@bpp.com  and cta@bpp.com.”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Virtual Employer Update  2021</dc:title>
  <dc:creator>Joanne Herman</dc:creator>
  <cp:lastModifiedBy>Joanne Herman</cp:lastModifiedBy>
  <cp:revision>78</cp:revision>
  <cp:lastPrinted>2021-12-02T10:31:02Z</cp:lastPrinted>
  <dcterms:created xsi:type="dcterms:W3CDTF">2021-11-18T12:00:21Z</dcterms:created>
  <dcterms:modified xsi:type="dcterms:W3CDTF">2022-12-06T14:35:13Z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LastSaved">
    <vt:filetime>2021-11-18T00:00:00Z</vt:filetime>
  </property>
  <property fmtid="{D5CDD505-2E9C-101B-9397-08002B2CF9AE}" pid="4" name="ContentTypeId">
    <vt:lpwstr>0x0101007447C4D50D5C3C4CA0A713667C0DDB4A</vt:lpwstr>
  </property>
  <property fmtid="{D5CDD505-2E9C-101B-9397-08002B2CF9AE}" pid="5" name="MediaServiceImageTags">
    <vt:lpwstr/>
  </property>
</Properties>
</file>