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</p:sldMasterIdLst>
  <p:notesMasterIdLst>
    <p:notesMasterId r:id="rId41"/>
  </p:notesMasterIdLst>
  <p:handoutMasterIdLst>
    <p:handoutMasterId r:id="rId42"/>
  </p:handoutMasterIdLst>
  <p:sldIdLst>
    <p:sldId id="256" r:id="rId11"/>
    <p:sldId id="310" r:id="rId12"/>
    <p:sldId id="314" r:id="rId13"/>
    <p:sldId id="5492" r:id="rId14"/>
    <p:sldId id="5524" r:id="rId15"/>
    <p:sldId id="5529" r:id="rId16"/>
    <p:sldId id="5493" r:id="rId17"/>
    <p:sldId id="5530" r:id="rId18"/>
    <p:sldId id="5531" r:id="rId19"/>
    <p:sldId id="5532" r:id="rId20"/>
    <p:sldId id="5533" r:id="rId21"/>
    <p:sldId id="5534" r:id="rId22"/>
    <p:sldId id="5535" r:id="rId23"/>
    <p:sldId id="5536" r:id="rId24"/>
    <p:sldId id="5537" r:id="rId25"/>
    <p:sldId id="5538" r:id="rId26"/>
    <p:sldId id="5539" r:id="rId27"/>
    <p:sldId id="5540" r:id="rId28"/>
    <p:sldId id="5541" r:id="rId29"/>
    <p:sldId id="5542" r:id="rId30"/>
    <p:sldId id="5543" r:id="rId31"/>
    <p:sldId id="5510" r:id="rId32"/>
    <p:sldId id="5516" r:id="rId33"/>
    <p:sldId id="5517" r:id="rId34"/>
    <p:sldId id="5518" r:id="rId35"/>
    <p:sldId id="5519" r:id="rId36"/>
    <p:sldId id="5520" r:id="rId37"/>
    <p:sldId id="5521" r:id="rId38"/>
    <p:sldId id="5522" r:id="rId39"/>
    <p:sldId id="55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81175" autoAdjust="0"/>
  </p:normalViewPr>
  <p:slideViewPr>
    <p:cSldViewPr snapToGrid="0">
      <p:cViewPr varScale="1">
        <p:scale>
          <a:sx n="68" d="100"/>
          <a:sy n="68" d="100"/>
        </p:scale>
        <p:origin x="494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74100-B668-58B6-C542-A67698800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D3BD4-8118-64C8-DB7F-0C790316C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0345D-DC7A-5E3C-C494-3227A1DCA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0F97B-1C8F-593A-DF23-FECE06389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0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0F593-27EC-3FBB-09FA-B7292AF6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CC91B-9101-47B0-0A40-D0BDEF903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F0888-CE24-5D09-385D-CAE083BEC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7AA13-B4F5-4010-9A05-A17613DCE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3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6D94-5207-049C-0B85-971BD8B9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3835A-1D95-AEAD-AD03-88D1045CB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3EF62-FDEB-4646-867E-7D7103237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6AB61-9747-2B0D-C7F7-CE0939FAB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7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AD4F-FFD8-D604-7D8A-4D2B6AA3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6A083-7C2B-C3BA-6B6E-17928022C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2B803-596E-75E4-3E4C-F8691FD96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B3B7E-9155-FD5A-EA07-0C185B86C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1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10690-356E-0E67-6CAD-21918337D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0EA07-38BD-8DEB-4565-65F1EBDC0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C2C66-4EA0-3C0D-2080-D40247117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06BC7-286C-987C-D74B-6A13BFEEC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5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8A23-35C8-F7F2-74BD-25B820ECB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9934A-0D9D-B48A-0845-DD58F89E2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9CBB7-8A9F-3EED-3E9C-2420B81AE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EC7F7-F829-9E7A-70C8-E60288892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02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8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29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from https://www.scope.org.uk/advice-and-support/jobs-board-video/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B0667-D283-5D4F-A4D1-2A609D5F9A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1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0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5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2C7C9-776A-B85C-7AA7-8CB360E8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A19C5-94D8-0370-A096-6C9631B02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FE62D-B14B-84D6-24F3-9E1F79103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119D9-C4EC-5280-67C6-E01F43B15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0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7D6D-D924-88E9-49B5-4D98A6971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3FCDE-D324-5D79-3510-381D217EE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52E9C-6850-52CF-70B1-3D152E9F6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3CE50-6C84-3C39-E1B6-CD6C18E29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F7081-28A4-F4CA-9F0E-D1847A82F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05361-2B38-6B61-FFF0-9BEA8E7D6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133C3-4788-E465-D23F-EE0096B60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7B1D0-26C1-3798-A0E4-396B6C6DF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7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B724A-2D63-ADE2-A43B-DAAF1EC78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2C78C-4A0C-DA43-5788-A2BC3D097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95716-D68B-BB98-85B9-C79FA30B4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C2D71-FDCA-48C6-A5F4-D28D057F4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7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1811-97BD-D043-775F-2B7E952B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67999-3D51-E194-076A-96C55DD91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C7513-C154-23E7-237D-93A64CD9F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D3F6-93FA-84FB-ACB7-8F2C21E5F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7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6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.org.uk/advice-and-support/jobs-board-vide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319" y="2573319"/>
            <a:ext cx="3378558" cy="1438611"/>
          </a:xfrm>
        </p:spPr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Being confident and assertive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1527-5B23-25CB-E33B-00AFA70F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66D02-AB1C-3BC2-D531-2B86ADE6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4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Self-confidence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46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53EAF-F3E9-190C-27B5-1986E29C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CF79CA-CF9F-0C1F-CEDF-2382BEA2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Self confidence</a:t>
            </a:r>
            <a:endParaRPr lang="en-GB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3FCF05B-D94A-9A16-3916-09E90EB02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19452"/>
              </p:ext>
            </p:extLst>
          </p:nvPr>
        </p:nvGraphicFramePr>
        <p:xfrm>
          <a:off x="1681272" y="1619964"/>
          <a:ext cx="8128000" cy="46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186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27349188"/>
                    </a:ext>
                  </a:extLst>
                </a:gridCol>
              </a:tblGrid>
              <a:tr h="1167026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self-confident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low self-confidence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567954"/>
                  </a:ext>
                </a:extLst>
              </a:tr>
              <a:tr h="1167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1258"/>
                  </a:ext>
                </a:extLst>
              </a:tr>
              <a:tr h="1167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22928"/>
                  </a:ext>
                </a:extLst>
              </a:tr>
              <a:tr h="1167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7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41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1040-E082-9A27-2663-62747DE38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267DBAD-A323-126E-AB3B-C329274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the difference?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91EB72-7BA1-DCDA-91BD-65D9437FF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Aggressive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Assertive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assertive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5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3FD7-4FF0-8E44-59EC-0164C880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339771-2C2D-26B1-E348-C31C85DC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Skills to make you assertive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80FD3-3092-2D9B-D17C-78BB08CB4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exactly what it is you want.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clear and specific.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‘I’ statements and take ownership of your request.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the other person’s point of view.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what you do not want but, if necessary, what you would settle for.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control over your emotions. Asking does not always mean getting…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for a solution where both sides ‘win’.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291A-289A-437F-BFB1-1C9FF6B9F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9D4ED-AC90-9E0B-5824-013B754F6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5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Tips to be assertive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117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B91E-6577-1691-4EE8-C1DD83FDD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BDC10-5936-9808-C556-8C66A5D1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Broken record technique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E3020-BADE-CC9F-0888-A2A51ADE7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Broken record (repetition of assertive refusal).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technique is useful when you are under pressure to agree or buy something you do not want.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clear about what you want to say. Avoid getting angry, uncomfortable, irritated or loud.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3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5F93-4ED5-73FF-6994-90313F83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7C3631-39F5-090D-C0DF-E9BA8F4E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argreaves"/>
              </a:rPr>
              <a:t>“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No... but”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001E5-AAD7-0EEC-CCA8-700ACCBC1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“No... but” leaves room for negotiation.</a:t>
            </a: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 way of saying ‘no’ to the request.</a:t>
            </a:r>
          </a:p>
          <a:p>
            <a:pPr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word 'but' leaves room for negotiation.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0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F7182-7F38-A5CD-FF13-1D14F044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7266DD-1700-4E9D-8BC0-A522E2D3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Asking for time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5F3E7-77DE-055E-9E2B-953A0E56B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people make requests, give orders or ask a favour and you are not clear about how you wish to respond.  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 yourself time to think about what is being asked and then respond.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7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2505F-5457-1219-7BAA-DDFFAE0F5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69F654-06A4-4C8B-5D59-4C4981EE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Think, feel and act positively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E01BE-75EC-2F9C-3BFC-B052C919B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positive thoughts, feelings and actions to stop negative and unhelpful beliefs.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You'll also feel more confident.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AD7A-A081-A128-A161-DB61387A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AD1426-06B8-F161-2D66-774811312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6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Assertive skills practice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821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learn what it means to be confident and assertive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learn why negative thoughts can affect how we think about ourselves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learn how positive actions can help us to feel good about ourselves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talk about the 4 sources of being confident</a:t>
            </a: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ABECC-6242-FCAB-ED15-E20C5874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CC8935-6EC1-75D6-D42C-CCB395BB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Scenario 1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53312-91AA-F673-F2DD-ED44721FE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r>
              <a:rPr lang="en-GB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first day at your new job, you meet the team at the team meeting. There are 10 people sitting around the table. </a:t>
            </a:r>
          </a:p>
          <a:p>
            <a:endParaRPr lang="en-GB" sz="2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manager asks you to introduce yourself to the group and say a few sentences about who you are and why you are here. </a:t>
            </a: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you do this assertively and with confidence?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9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9DE0-9703-F093-24BD-5B64E0F4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5EAB24-E0EF-E94B-E149-2E85B6FC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Scenario 2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1055E-63BD-5AFB-4FAC-1E508E8DC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r>
              <a:rPr lang="en-GB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have heard about a job and you call the company to find out more about it. The person who answers the phone asks you to email your CV and gives an email address. </a:t>
            </a: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write it down, but when you send the email you get a bounce-back because the email address is wrong. </a:t>
            </a:r>
          </a:p>
          <a:p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 you do?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51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29AE-21D0-B24D-706C-A95518C8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Optional follow-up activity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Assertiveness quiz</a:t>
            </a:r>
            <a:br>
              <a:rPr lang="en-GB" sz="4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28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Reviewing your actions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important to review your action plans regularly. </a:t>
            </a:r>
          </a:p>
          <a:p>
            <a:pPr>
              <a:spcAft>
                <a:spcPts val="1200"/>
              </a:spcAft>
              <a:buClr>
                <a:srgbClr val="7030A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yourself the following questions: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the goal been achieved or changed?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achieved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steps were not met and why?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were doing it again, what would you change?</a:t>
            </a:r>
          </a:p>
        </p:txBody>
      </p:sp>
    </p:spTree>
    <p:extLst>
      <p:ext uri="{BB962C8B-B14F-4D97-AF65-F5344CB8AC3E}">
        <p14:creationId xmlns:p14="http://schemas.microsoft.com/office/powerpoint/2010/main" val="378428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Learn at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9549-2A26-B7BC-1959-6CC0130F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Learn at Scope?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at Scope is Scope’s eLearning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exclusively for Scope customers and offers further support to achieve your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it’s a digital resource you can use it on your home computer, on a tablet or on a smartphone.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205648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Scope job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C9E7-B495-1A15-36DB-0D32FF19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the Scope job board?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Scope job board is exclusive for Scope customers.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advertises job vacancies with Disability Confident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has a range of job sectors and job types.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04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available 24 hours a day and is updated regularly.</a:t>
            </a:r>
          </a:p>
        </p:txBody>
      </p:sp>
    </p:spTree>
    <p:extLst>
      <p:ext uri="{BB962C8B-B14F-4D97-AF65-F5344CB8AC3E}">
        <p14:creationId xmlns:p14="http://schemas.microsoft.com/office/powerpoint/2010/main" val="39093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How to use the Scope job board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Job Board Introduction video">
            <a:hlinkClick r:id="rId3"/>
            <a:extLst>
              <a:ext uri="{FF2B5EF4-FFF2-40B4-BE49-F238E27FC236}">
                <a16:creationId xmlns:a16="http://schemas.microsoft.com/office/drawing/2014/main" id="{033714F2-3A37-6957-DAA0-8ED474EA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6" y="1384667"/>
            <a:ext cx="925959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Let us know what you think 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F597-7941-157D-FF3E-BB1C1169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C429AE-21D0-B24D-706C-A95518C80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1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confidence?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6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93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sources of confidence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Knowing that we have succeeded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past. This can help us to feel confident about ourselves.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Seeing people we know doing well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reassure us that if they can do well, we can too.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Positive feedback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others about a specific task or skill.</a:t>
            </a:r>
          </a:p>
          <a:p>
            <a:pPr marL="457200" indent="-45720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Feeling positive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ourselves, having positive thoughts and acting positively around other people.</a:t>
            </a:r>
          </a:p>
        </p:txBody>
      </p:sp>
    </p:spTree>
    <p:extLst>
      <p:ext uri="{BB962C8B-B14F-4D97-AF65-F5344CB8AC3E}">
        <p14:creationId xmlns:p14="http://schemas.microsoft.com/office/powerpoint/2010/main" val="13563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D004-D747-5940-DF1F-39CC356ED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F9EBC-B38A-D04D-1949-668D6299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2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feedback?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09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59E3-917E-D18A-8C5C-22E33D8E1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A9DE9-5FC5-C2ED-E57F-64EFB5431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637" y="1711554"/>
            <a:ext cx="10001003" cy="3313333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Activity 3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it about me?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872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Myself</a:t>
            </a:r>
            <a:endParaRPr lang="en-GB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30D61BD2-2E27-861D-5F51-88F932821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37053"/>
              </p:ext>
            </p:extLst>
          </p:nvPr>
        </p:nvGraphicFramePr>
        <p:xfrm>
          <a:off x="1681272" y="1619964"/>
          <a:ext cx="8128000" cy="46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186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27349188"/>
                    </a:ext>
                  </a:extLst>
                </a:gridCol>
              </a:tblGrid>
              <a:tr h="1167026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 other people like about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 I like about myself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567954"/>
                  </a:ext>
                </a:extLst>
              </a:tr>
              <a:tr h="1167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1258"/>
                  </a:ext>
                </a:extLst>
              </a:tr>
              <a:tr h="1167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22928"/>
                  </a:ext>
                </a:extLst>
              </a:tr>
              <a:tr h="1167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7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205A-B236-C57D-CAD6-775E312C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50B2C0-A957-9044-201C-D62A4907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Behaving confidently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81D4C-3B10-2038-54BE-8DF1CD04F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Underpinning self-confidence is the ability to be assertive.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who feel, think and act with confidence have good assertiveness skills.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59029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who lack confidence tend not to be assertive or they may be aggressive.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1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02847-2BCD-7DB4-07B8-051473B5C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2E30F8-42C2-9BA7-1B2B-A316112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affect confidence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7B125-76B5-0BA6-03EC-67F7DC084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246717"/>
            <a:ext cx="10515600" cy="3869048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times when other factors can affect your confidence or self-belief.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Negative thoughts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Jumping to conclusions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Over-sensitivity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Getting things out of proportion</a:t>
            </a:r>
          </a:p>
          <a:p>
            <a:pPr>
              <a:spcBef>
                <a:spcPts val="24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684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customXml/itemProps2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 (3)</Template>
  <TotalTime>226</TotalTime>
  <Words>853</Words>
  <Application>Microsoft Office PowerPoint</Application>
  <PresentationFormat>Widescreen</PresentationFormat>
  <Paragraphs>118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Hargreaves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Being confident and assertive</vt:lpstr>
      <vt:lpstr>Objectives</vt:lpstr>
      <vt:lpstr>Activity 1  What is confidence? </vt:lpstr>
      <vt:lpstr>Four sources of confidence</vt:lpstr>
      <vt:lpstr>Activity 2  What is feedback?  </vt:lpstr>
      <vt:lpstr>Activity 3  What is it about me?  </vt:lpstr>
      <vt:lpstr>Myself</vt:lpstr>
      <vt:lpstr>Behaving confidently</vt:lpstr>
      <vt:lpstr>Things that affect confidence</vt:lpstr>
      <vt:lpstr>Activity 4  Self-confidence </vt:lpstr>
      <vt:lpstr>Self confidence</vt:lpstr>
      <vt:lpstr>What’s the difference?</vt:lpstr>
      <vt:lpstr>Skills to make you assertive</vt:lpstr>
      <vt:lpstr>Activity 5  Tips to be assertive</vt:lpstr>
      <vt:lpstr>Broken record technique</vt:lpstr>
      <vt:lpstr>“No... but”</vt:lpstr>
      <vt:lpstr>Asking for time</vt:lpstr>
      <vt:lpstr>Think, feel and act positively</vt:lpstr>
      <vt:lpstr>Activity 6  Assertive skills practice</vt:lpstr>
      <vt:lpstr>Scenario 1</vt:lpstr>
      <vt:lpstr>Scenario 2</vt:lpstr>
      <vt:lpstr>Optional follow-up activity  Assertiveness quiz   </vt:lpstr>
      <vt:lpstr>Reviewing your actions</vt:lpstr>
      <vt:lpstr>Learn at Scope</vt:lpstr>
      <vt:lpstr>What is Learn at Scope?</vt:lpstr>
      <vt:lpstr>Scope job board</vt:lpstr>
      <vt:lpstr>What is the Scope job board?</vt:lpstr>
      <vt:lpstr>How to use the Scope job board</vt:lpstr>
      <vt:lpstr>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5</cp:revision>
  <dcterms:created xsi:type="dcterms:W3CDTF">2024-09-11T09:11:55Z</dcterms:created>
  <dcterms:modified xsi:type="dcterms:W3CDTF">2025-04-28T13:53:21Z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