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KMS Custom" panose="020B0604020202020204" charset="-18"/>
      <p:regular r:id="rId32"/>
    </p:embeddedFont>
    <p:embeddedFont>
      <p:font typeface="DKMS Custom Bold" panose="020B0604020202020204" charset="-18"/>
      <p:regular r:id="rId33"/>
    </p:embeddedFont>
    <p:embeddedFont>
      <p:font typeface="DKMS Custom TT Italics" panose="020B0604020202020204" charset="-18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84658" y="3638135"/>
            <a:ext cx="12318684" cy="4210618"/>
            <a:chOff x="0" y="-142875"/>
            <a:chExt cx="16424912" cy="5614158"/>
          </a:xfrm>
        </p:grpSpPr>
        <p:sp>
          <p:nvSpPr>
            <p:cNvPr id="4" name="AutoShape 4"/>
            <p:cNvSpPr/>
            <p:nvPr/>
          </p:nvSpPr>
          <p:spPr>
            <a:xfrm>
              <a:off x="6131400" y="1896975"/>
              <a:ext cx="4162111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6424912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b="1" dirty="0" err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Sprawozdanie</a:t>
              </a:r>
              <a:r>
                <a:rPr lang="en-US" sz="7200" b="1" dirty="0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</a:t>
              </a:r>
              <a:r>
                <a:rPr lang="en-US" sz="7200" b="1" dirty="0" err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konkursow</a:t>
              </a:r>
              <a:r>
                <a:rPr lang="pl-PL" sz="7200" b="1" dirty="0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e</a:t>
              </a:r>
              <a:endParaRPr lang="en-US" sz="7200" b="1" dirty="0">
                <a:solidFill>
                  <a:srgbClr val="171616"/>
                </a:solidFill>
                <a:latin typeface="DKMS Custom Bold"/>
                <a:ea typeface="DKMS Custom Bold"/>
                <a:cs typeface="DKMS Custom Bold"/>
                <a:sym typeface="DKMS Custom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16456" y="2240740"/>
              <a:ext cx="12192000" cy="3230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</a:pPr>
              <a:r>
                <a:rPr lang="en-US" sz="4599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4. </a:t>
              </a:r>
              <a:r>
                <a:rPr lang="en-US" sz="4599" dirty="0" err="1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edycja</a:t>
              </a:r>
              <a:r>
                <a:rPr lang="en-US" sz="4599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 </a:t>
              </a:r>
              <a:r>
                <a:rPr lang="en-US" sz="4599" dirty="0" err="1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konkursu</a:t>
              </a:r>
              <a:r>
                <a:rPr lang="en-US" sz="4599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 “</a:t>
              </a:r>
              <a:r>
                <a:rPr lang="en-US" sz="4599" dirty="0" err="1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Nauczyciele</a:t>
              </a:r>
              <a:r>
                <a:rPr lang="en-US" sz="4599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 z </a:t>
              </a:r>
              <a:r>
                <a:rPr lang="en-US" sz="4599" dirty="0" err="1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Życiem</a:t>
              </a:r>
              <a:r>
                <a:rPr lang="en-US" sz="4599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” w </a:t>
              </a:r>
              <a:r>
                <a:rPr lang="en-US" sz="4599" dirty="0" err="1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ramach</a:t>
              </a:r>
              <a:r>
                <a:rPr lang="en-US" sz="4599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 </a:t>
              </a:r>
              <a:r>
                <a:rPr lang="en-US" sz="4599" dirty="0" err="1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projektu</a:t>
              </a:r>
              <a:r>
                <a:rPr lang="en-US" sz="4599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 </a:t>
              </a:r>
              <a:r>
                <a:rPr lang="en-US" sz="4599" dirty="0">
                  <a:solidFill>
                    <a:srgbClr val="FF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#KOMÓRKOMANIA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502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 pomysły i działania, które wyróżniały Waszą akcję.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nietypowe formy promocji lub edukacji,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nowe narzędzia i rozwiązania, których wcześniej w szkole nie stosowaliście,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akcje specjalne, które mogły zaskoczyć uczestników lub społeczność, krótkie opisy, dlaczego te działania były wyjątkowe,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dołącz zdjęcia,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możesz wykorzystać więcej niż jeden slajd.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F5D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0642186" cy="1322600"/>
            <a:chOff x="0" y="0"/>
            <a:chExt cx="14189581" cy="1763467"/>
          </a:xfrm>
        </p:grpSpPr>
        <p:sp>
          <p:nvSpPr>
            <p:cNvPr id="7" name="TextBox 7"/>
            <p:cNvSpPr txBox="1"/>
            <p:nvPr/>
          </p:nvSpPr>
          <p:spPr>
            <a:xfrm>
              <a:off x="0" y="646924"/>
              <a:ext cx="14189581" cy="1116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Co zrobiliśmy inaczej niż inni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137965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1752045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502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 pomysły i działania, które wyróżniały Waszą akcję.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nietypowe formy promocji lub edukacji,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nowe narzędzia i rozwiązania, których wcześniej w szkole nie stosowaliście,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akcje specjalne, które mogły zaskoczyć uczestników lub społeczność, krótkie opisy, dlaczego te działania były wyjątkowe,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dołącz zdjęcia,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możesz wykorzystać więcej niż jeden slajd.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F5D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0642186" cy="1322600"/>
            <a:chOff x="0" y="0"/>
            <a:chExt cx="14189581" cy="1763467"/>
          </a:xfrm>
        </p:grpSpPr>
        <p:sp>
          <p:nvSpPr>
            <p:cNvPr id="7" name="TextBox 7"/>
            <p:cNvSpPr txBox="1"/>
            <p:nvPr/>
          </p:nvSpPr>
          <p:spPr>
            <a:xfrm>
              <a:off x="0" y="646924"/>
              <a:ext cx="14189581" cy="1116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Co zrobiliśmy inaczej niż inni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137965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1752045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465" y="0"/>
            <a:ext cx="6960535" cy="10287000"/>
            <a:chOff x="0" y="0"/>
            <a:chExt cx="92807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454" r="6379"/>
            <a:stretch>
              <a:fillRect/>
            </a:stretch>
          </p:blipFill>
          <p:spPr>
            <a:xfrm>
              <a:off x="0" y="0"/>
              <a:ext cx="928071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8633" y="4779530"/>
            <a:ext cx="10761930" cy="2568599"/>
            <a:chOff x="0" y="0"/>
            <a:chExt cx="14349240" cy="3424799"/>
          </a:xfrm>
        </p:grpSpPr>
        <p:sp>
          <p:nvSpPr>
            <p:cNvPr id="6" name="AutoShape 6"/>
            <p:cNvSpPr/>
            <p:nvPr/>
          </p:nvSpPr>
          <p:spPr>
            <a:xfrm>
              <a:off x="5393203" y="2420213"/>
              <a:ext cx="3661009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4349240" cy="2076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Ilu naszych pełnoletnich uczniów zostało potencjalnymi Dawcami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61643" y="2802077"/>
              <a:ext cx="10651256" cy="62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39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Podaj dane liczbowe i oblicz procentowy udział pełnoletnich uczniów, którzy zarejestrowali się jako Dawcy.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liczbę wszystkich pełnoletnich uczniów w szkole,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liczbę osób zarejestrowanych podczas akcji,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procentowy wynik (liczba zarejestrowanych ÷ liczba pełnoletnich uczniów × 100%).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CEC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6230600" cy="1150514"/>
            <a:chOff x="0" y="0"/>
            <a:chExt cx="21640800" cy="1534019"/>
          </a:xfrm>
        </p:grpSpPr>
        <p:sp>
          <p:nvSpPr>
            <p:cNvPr id="7" name="TextBox 7"/>
            <p:cNvSpPr txBox="1"/>
            <p:nvPr/>
          </p:nvSpPr>
          <p:spPr>
            <a:xfrm>
              <a:off x="0" y="675499"/>
              <a:ext cx="21640800" cy="858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Ilu naszych pełnoletnich uczniów zostało potencjalnymi Dawcami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936484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792326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465" y="0"/>
            <a:ext cx="6960535" cy="10287000"/>
            <a:chOff x="0" y="0"/>
            <a:chExt cx="92807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454" r="6379"/>
            <a:stretch>
              <a:fillRect/>
            </a:stretch>
          </p:blipFill>
          <p:spPr>
            <a:xfrm>
              <a:off x="0" y="0"/>
              <a:ext cx="928071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8633" y="4779530"/>
            <a:ext cx="10761930" cy="1751989"/>
            <a:chOff x="0" y="0"/>
            <a:chExt cx="14349240" cy="2335986"/>
          </a:xfrm>
        </p:grpSpPr>
        <p:sp>
          <p:nvSpPr>
            <p:cNvPr id="6" name="AutoShape 6"/>
            <p:cNvSpPr/>
            <p:nvPr/>
          </p:nvSpPr>
          <p:spPr>
            <a:xfrm>
              <a:off x="5393203" y="1331399"/>
              <a:ext cx="3661009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4349240" cy="978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b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Nasze materiały – nasza kreatywność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61643" y="1713264"/>
              <a:ext cx="10651256" cy="62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502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Opisz, jakie autorskie materiały stworzyliście w szkole, aby promować akcję.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rodzaje materiałów (plakaty, filmy, prezentacje, grafiki, ulotki, gadżety, koszulki),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kto był ich autorem (uczniowie, nauczyciele, rodzice),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w jaki sposób były wykorzystywane,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porównanie z materiałami dostarczonymi przez Organizatora (co dodaliście od siebie),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możesz wykorzystać więcej niż jeden slajd.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CCD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6230600" cy="1150514"/>
            <a:chOff x="0" y="0"/>
            <a:chExt cx="21640800" cy="1534019"/>
          </a:xfrm>
        </p:grpSpPr>
        <p:sp>
          <p:nvSpPr>
            <p:cNvPr id="7" name="TextBox 7"/>
            <p:cNvSpPr txBox="1"/>
            <p:nvPr/>
          </p:nvSpPr>
          <p:spPr>
            <a:xfrm>
              <a:off x="0" y="675499"/>
              <a:ext cx="21640800" cy="858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Nasze materiały – nasza kreatywność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936484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792326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502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Opisz, jakie autorskie materiały stworzyliście w szkole, aby promować akcję.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rodzaje materiałów (plakaty, filmy, prezentacje, grafiki, ulotki, gadżety, koszulki),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kto był ich autorem (uczniowie, nauczyciele, rodzice),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w jaki sposób były wykorzystywane,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porównanie z materiałami dostarczonymi przez Organizatora (co dodaliście od siebie),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możesz wykorzystać więcej niż jeden slajd.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CCD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6230600" cy="1150514"/>
            <a:chOff x="0" y="0"/>
            <a:chExt cx="21640800" cy="1534019"/>
          </a:xfrm>
        </p:grpSpPr>
        <p:sp>
          <p:nvSpPr>
            <p:cNvPr id="7" name="TextBox 7"/>
            <p:cNvSpPr txBox="1"/>
            <p:nvPr/>
          </p:nvSpPr>
          <p:spPr>
            <a:xfrm>
              <a:off x="0" y="675499"/>
              <a:ext cx="21640800" cy="858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Nasze materiały – nasza kreatywność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936484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792326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465" y="0"/>
            <a:ext cx="6960535" cy="10287000"/>
            <a:chOff x="0" y="0"/>
            <a:chExt cx="92807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454" r="6379"/>
            <a:stretch>
              <a:fillRect/>
            </a:stretch>
          </p:blipFill>
          <p:spPr>
            <a:xfrm>
              <a:off x="0" y="0"/>
              <a:ext cx="928071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8633" y="4779530"/>
            <a:ext cx="10761930" cy="1751989"/>
            <a:chOff x="0" y="0"/>
            <a:chExt cx="14349240" cy="2335986"/>
          </a:xfrm>
        </p:grpSpPr>
        <p:sp>
          <p:nvSpPr>
            <p:cNvPr id="6" name="AutoShape 6"/>
            <p:cNvSpPr/>
            <p:nvPr/>
          </p:nvSpPr>
          <p:spPr>
            <a:xfrm>
              <a:off x="5393203" y="1331399"/>
              <a:ext cx="3661009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4349240" cy="978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b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Jak daleko dotarła nasza akcja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61643" y="1713264"/>
              <a:ext cx="10651256" cy="62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502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 zasięg działań – zarówno w szkole, jak i poza nią.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ilu uczniów, klas i pracowników szkoły objęła akcja,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jak zaangażowali się rodzice i mieszkańcy,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współpracę z mediami lokalnymi lub instytucjami,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aktywność w mediach społecznościowych (np. liczba postów, polubień, udostępnień),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inne działania zwiększające zasięg (np. ogłoszenia w miejscowości, artykuły),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możesz wykorzystać więcej niż jeden slajd.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F5D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6230600" cy="1150514"/>
            <a:chOff x="0" y="0"/>
            <a:chExt cx="21640800" cy="1534019"/>
          </a:xfrm>
        </p:grpSpPr>
        <p:sp>
          <p:nvSpPr>
            <p:cNvPr id="7" name="TextBox 7"/>
            <p:cNvSpPr txBox="1"/>
            <p:nvPr/>
          </p:nvSpPr>
          <p:spPr>
            <a:xfrm>
              <a:off x="0" y="675499"/>
              <a:ext cx="21640800" cy="858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Jak daleko dotarła nasza akcja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936484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792326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502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 zasięg działań – zarówno w szkole, jak i poza nią.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ilu uczniów, klas i pracowników szkoły objęła akcja,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jak zaangażowali się rodzice i mieszkańcy,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współpracę z mediami lokalnymi lub instytucjami,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aktywność w mediach społecznościowych (np. liczba postów, polubień, udostępnień),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inne działania zwiększające zasięg (np. ogłoszenia w miejscowości, artykuły),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możesz wykorzystać więcej niż jeden slajd.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F5D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6230600" cy="1150514"/>
            <a:chOff x="0" y="0"/>
            <a:chExt cx="21640800" cy="1534019"/>
          </a:xfrm>
        </p:grpSpPr>
        <p:sp>
          <p:nvSpPr>
            <p:cNvPr id="7" name="TextBox 7"/>
            <p:cNvSpPr txBox="1"/>
            <p:nvPr/>
          </p:nvSpPr>
          <p:spPr>
            <a:xfrm>
              <a:off x="0" y="675499"/>
              <a:ext cx="21640800" cy="858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Jak daleko dotarła nasza akcja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936484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792326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91133"/>
            <a:ext cx="16084337" cy="774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Drogi Uczestniku, To już ostatni etap konkursu. Przed Tobą zadanie podsumowania działań zrealizowanych w 4. edycji konkursu “Nauczyciele z Życiem” w ramach projektu </a:t>
            </a:r>
            <a:r>
              <a:rPr lang="en-US" sz="1899" b="1">
                <a:solidFill>
                  <a:srgbClr val="E2001A"/>
                </a:solidFill>
                <a:latin typeface="DKMS Custom Bold"/>
                <a:ea typeface="DKMS Custom Bold"/>
                <a:cs typeface="DKMS Custom Bold"/>
                <a:sym typeface="DKMS Custom Bold"/>
              </a:rPr>
              <a:t>#KOMÓRKOMANIA</a:t>
            </a: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. </a:t>
            </a:r>
          </a:p>
          <a:p>
            <a:pPr algn="l">
              <a:lnSpc>
                <a:spcPts val="2849"/>
              </a:lnSpc>
            </a:pPr>
            <a:endParaRPr lang="en-US" sz="1899">
              <a:solidFill>
                <a:srgbClr val="171616"/>
              </a:solidFill>
              <a:latin typeface="DKMS Custom"/>
              <a:ea typeface="DKMS Custom"/>
              <a:cs typeface="DKMS Custom"/>
              <a:sym typeface="DKMS Custom"/>
            </a:endParaRP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Pamiętaj, że Jury będzie oceniać Twoje sprawozdanie według poniższych kryteriów:</a:t>
            </a: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1. </a:t>
            </a:r>
            <a:r>
              <a:rPr lang="en-US" sz="1899" b="1">
                <a:solidFill>
                  <a:srgbClr val="171616"/>
                </a:solidFill>
                <a:latin typeface="DKMS Custom Bold"/>
                <a:ea typeface="DKMS Custom Bold"/>
                <a:cs typeface="DKMS Custom Bold"/>
                <a:sym typeface="DKMS Custom Bold"/>
              </a:rPr>
              <a:t>Wartość edukacyjna dotycząca idei dawstwa</a:t>
            </a: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– w jakim stopniu Twoje działania przyczyniły się do przekazania wiedzy o dawstwie szpiku w sposób ciekawy, przystępny i angażujący (np. lekcje, warsztaty, quizy, gry, prezentacje).</a:t>
            </a: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2. </a:t>
            </a:r>
            <a:r>
              <a:rPr lang="en-US" sz="1899" b="1">
                <a:solidFill>
                  <a:srgbClr val="171616"/>
                </a:solidFill>
                <a:latin typeface="DKMS Custom Bold"/>
                <a:ea typeface="DKMS Custom Bold"/>
                <a:cs typeface="DKMS Custom Bold"/>
                <a:sym typeface="DKMS Custom Bold"/>
              </a:rPr>
              <a:t>Innowacyjność form realizacji akcji </a:t>
            </a: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– pomysłowość i oryginalność zastosowanych działań, które wyróżniają się spośród standardowych form.</a:t>
            </a: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3. </a:t>
            </a:r>
            <a:r>
              <a:rPr lang="en-US" sz="1899" b="1">
                <a:solidFill>
                  <a:srgbClr val="171616"/>
                </a:solidFill>
                <a:latin typeface="DKMS Custom Bold"/>
                <a:ea typeface="DKMS Custom Bold"/>
                <a:cs typeface="DKMS Custom Bold"/>
                <a:sym typeface="DKMS Custom Bold"/>
              </a:rPr>
              <a:t>Stosunek liczby zarejestrowanych osób do pełnoletniej liczby uczniów</a:t>
            </a: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– procentowy udział pełnoletnich uczniów, którzy zostali potencjalnymi Dawcami szpiku.</a:t>
            </a: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4.</a:t>
            </a:r>
            <a:r>
              <a:rPr lang="en-US" sz="1899" b="1">
                <a:solidFill>
                  <a:srgbClr val="171616"/>
                </a:solidFill>
                <a:latin typeface="DKMS Custom Bold"/>
                <a:ea typeface="DKMS Custom Bold"/>
                <a:cs typeface="DKMS Custom Bold"/>
                <a:sym typeface="DKMS Custom Bold"/>
              </a:rPr>
              <a:t> Stosunek liczby własnych materiałów do materiałów Organizatora</a:t>
            </a: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– stopień wykorzystania autorskich materiałów stworzonych przez społeczność szkolną (plakaty, filmy, prezentacje, ulotki, koszulki) w stosunku do materiałów dostarczonych przez Organizatora.</a:t>
            </a: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5. </a:t>
            </a:r>
            <a:r>
              <a:rPr lang="en-US" sz="1899" b="1">
                <a:solidFill>
                  <a:srgbClr val="171616"/>
                </a:solidFill>
                <a:latin typeface="DKMS Custom Bold"/>
                <a:ea typeface="DKMS Custom Bold"/>
                <a:cs typeface="DKMS Custom Bold"/>
                <a:sym typeface="DKMS Custom Bold"/>
              </a:rPr>
              <a:t>Zasięg działań w ramach akcji</a:t>
            </a: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– skala oddziaływania zarówno wewnątrz szkoły, jak i na zewnątrz (rodzice, mieszkańcy, media lokalne, media społecznościowe).</a:t>
            </a: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6. </a:t>
            </a:r>
            <a:r>
              <a:rPr lang="en-US" sz="1899" b="1">
                <a:solidFill>
                  <a:srgbClr val="171616"/>
                </a:solidFill>
                <a:latin typeface="DKMS Custom Bold"/>
                <a:ea typeface="DKMS Custom Bold"/>
                <a:cs typeface="DKMS Custom Bold"/>
                <a:sym typeface="DKMS Custom Bold"/>
              </a:rPr>
              <a:t>Udział partnerów spoza szkoły </a:t>
            </a: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– zaangażowanie instytucji, firm, mediów, lekarzy, dawców czy sponsorów we wsparcie merytoryczne, promocyjne lub organizacyjne.</a:t>
            </a: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7. </a:t>
            </a:r>
            <a:r>
              <a:rPr lang="en-US" sz="1899" b="1">
                <a:solidFill>
                  <a:srgbClr val="171616"/>
                </a:solidFill>
                <a:latin typeface="DKMS Custom Bold"/>
                <a:ea typeface="DKMS Custom Bold"/>
                <a:cs typeface="DKMS Custom Bold"/>
                <a:sym typeface="DKMS Custom Bold"/>
              </a:rPr>
              <a:t>Formy zaangażowania uczniów w organizację akcji</a:t>
            </a: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– zakres i rodzaj udziału uczniów w przygotowaniu i realizacji projektu.</a:t>
            </a: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8. </a:t>
            </a:r>
            <a:r>
              <a:rPr lang="en-US" sz="1899" b="1">
                <a:solidFill>
                  <a:srgbClr val="171616"/>
                </a:solidFill>
                <a:latin typeface="DKMS Custom Bold"/>
                <a:ea typeface="DKMS Custom Bold"/>
                <a:cs typeface="DKMS Custom Bold"/>
                <a:sym typeface="DKMS Custom Bold"/>
              </a:rPr>
              <a:t>Aktywne uczestnictwo w grupie dla nauczycieli na Facebooku</a:t>
            </a: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– publikowanie postów, komentowanie, polubienia, udostępnianie treści oraz promowanie projektu poza grupą.</a:t>
            </a:r>
          </a:p>
          <a:p>
            <a:pPr algn="l">
              <a:lnSpc>
                <a:spcPts val="2849"/>
              </a:lnSpc>
            </a:pPr>
            <a:endParaRPr lang="en-US" sz="1899">
              <a:solidFill>
                <a:srgbClr val="171616"/>
              </a:solidFill>
              <a:latin typeface="DKMS Custom"/>
              <a:ea typeface="DKMS Custom"/>
              <a:cs typeface="DKMS Custom"/>
              <a:sym typeface="DKMS Custom"/>
            </a:endParaRPr>
          </a:p>
          <a:p>
            <a:pPr algn="l">
              <a:lnSpc>
                <a:spcPts val="2849"/>
              </a:lnSpc>
            </a:pPr>
            <a:r>
              <a:rPr lang="en-US" sz="18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Każde z tych kryteriów ma swoją definicję, a ich opis w Twoim sprawozdaniu będzie podstawą do przyznania punktów. Pisz konkretnie, opierając się na faktach i przykładach – to pozwoli Jury najlepiej docenić Twój wkład i kreatywność.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CEC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11190"/>
            <a:ext cx="7838820" cy="1365461"/>
            <a:chOff x="0" y="-57148"/>
            <a:chExt cx="10451760" cy="1820615"/>
          </a:xfrm>
        </p:grpSpPr>
        <p:sp>
          <p:nvSpPr>
            <p:cNvPr id="7" name="TextBox 7"/>
            <p:cNvSpPr txBox="1"/>
            <p:nvPr/>
          </p:nvSpPr>
          <p:spPr>
            <a:xfrm>
              <a:off x="0" y="646924"/>
              <a:ext cx="10451760" cy="1116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Wstęp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48"/>
              <a:ext cx="8077200" cy="56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865632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465" y="0"/>
            <a:ext cx="6960535" cy="10287000"/>
            <a:chOff x="0" y="0"/>
            <a:chExt cx="92807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454" r="6379"/>
            <a:stretch>
              <a:fillRect/>
            </a:stretch>
          </p:blipFill>
          <p:spPr>
            <a:xfrm>
              <a:off x="0" y="0"/>
              <a:ext cx="928071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8633" y="4779530"/>
            <a:ext cx="10761930" cy="1751989"/>
            <a:chOff x="0" y="0"/>
            <a:chExt cx="14349240" cy="2335986"/>
          </a:xfrm>
        </p:grpSpPr>
        <p:sp>
          <p:nvSpPr>
            <p:cNvPr id="6" name="AutoShape 6"/>
            <p:cNvSpPr/>
            <p:nvPr/>
          </p:nvSpPr>
          <p:spPr>
            <a:xfrm>
              <a:off x="5393203" y="1331399"/>
              <a:ext cx="3661009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4349240" cy="978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b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Kto nam pomagał poza szkołą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61643" y="1713264"/>
              <a:ext cx="10651256" cy="62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39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 udział partnerów zewnętrznych w Waszym projekcie.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kto to był (urzędy, media, instytucje kultury, firmy, lekarze, sponsorzy),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na czym polegało ich wsparcie (merytoryczne, promocyjne, organizacyjne, finansowe),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jak to wsparcie wpłynęło na przebieg akcji.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CEC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6230600" cy="1150514"/>
            <a:chOff x="0" y="0"/>
            <a:chExt cx="21640800" cy="1534019"/>
          </a:xfrm>
        </p:grpSpPr>
        <p:sp>
          <p:nvSpPr>
            <p:cNvPr id="7" name="TextBox 7"/>
            <p:cNvSpPr txBox="1"/>
            <p:nvPr/>
          </p:nvSpPr>
          <p:spPr>
            <a:xfrm>
              <a:off x="0" y="675499"/>
              <a:ext cx="21640800" cy="858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Kto nam pomagał poza szkołą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936484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792326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465" y="0"/>
            <a:ext cx="6960535" cy="10287000"/>
            <a:chOff x="0" y="0"/>
            <a:chExt cx="92807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454" r="6379"/>
            <a:stretch>
              <a:fillRect/>
            </a:stretch>
          </p:blipFill>
          <p:spPr>
            <a:xfrm>
              <a:off x="0" y="0"/>
              <a:ext cx="928071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8633" y="4779530"/>
            <a:ext cx="10761930" cy="1751989"/>
            <a:chOff x="0" y="0"/>
            <a:chExt cx="14349240" cy="2335986"/>
          </a:xfrm>
        </p:grpSpPr>
        <p:sp>
          <p:nvSpPr>
            <p:cNvPr id="6" name="AutoShape 6"/>
            <p:cNvSpPr/>
            <p:nvPr/>
          </p:nvSpPr>
          <p:spPr>
            <a:xfrm>
              <a:off x="5393203" y="1331399"/>
              <a:ext cx="3661009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4349240" cy="978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  <a:spcBef>
                  <a:spcPct val="0"/>
                </a:spcBef>
              </a:pPr>
              <a:r>
                <a:rPr lang="en-US" sz="4400" b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Jak angażowali się uczniowie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61643" y="1713264"/>
              <a:ext cx="10651256" cy="62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39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 udział uczniów w przygotowaniu i realizacji akcji.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jakie zadania wykonywali (organizacja, prowadzenie zajęć, tworzenie materiałów, dokumentowanie, promocja),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czy byli autorami pomysłów lub inicjowali współpracę,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przykłady ich samodzielnych działań.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CCD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6230600" cy="1150514"/>
            <a:chOff x="0" y="0"/>
            <a:chExt cx="21640800" cy="1534019"/>
          </a:xfrm>
        </p:grpSpPr>
        <p:sp>
          <p:nvSpPr>
            <p:cNvPr id="7" name="TextBox 7"/>
            <p:cNvSpPr txBox="1"/>
            <p:nvPr/>
          </p:nvSpPr>
          <p:spPr>
            <a:xfrm>
              <a:off x="0" y="675499"/>
              <a:ext cx="21640800" cy="858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Jak angażowali się uczniowie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936484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792326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465" y="0"/>
            <a:ext cx="6960535" cy="10287000"/>
            <a:chOff x="0" y="0"/>
            <a:chExt cx="92807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454" r="6379"/>
            <a:stretch>
              <a:fillRect/>
            </a:stretch>
          </p:blipFill>
          <p:spPr>
            <a:xfrm>
              <a:off x="0" y="0"/>
              <a:ext cx="928071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8633" y="4779530"/>
            <a:ext cx="10761930" cy="1669439"/>
            <a:chOff x="0" y="0"/>
            <a:chExt cx="14349240" cy="2225919"/>
          </a:xfrm>
        </p:grpSpPr>
        <p:sp>
          <p:nvSpPr>
            <p:cNvPr id="6" name="AutoShape 6"/>
            <p:cNvSpPr/>
            <p:nvPr/>
          </p:nvSpPr>
          <p:spPr>
            <a:xfrm>
              <a:off x="5393203" y="1221332"/>
              <a:ext cx="3661009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4349240" cy="858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Nasza aktywność w grupie nauczycielskiej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61643" y="1603197"/>
              <a:ext cx="10651256" cy="62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446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Opisz, w jaki sposób korzystaliście z grupy „#KOMÓRKOMANIA – nowy level pomagania” na Facebooku.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czy publikowaliście posty, komentowaliście, udostępnialiście treści,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jak wykorzystywaliście informacje i inspiracje z grupy w swojej szkole,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przykłady promowania projektu poza grupą (np. na profilach szkoły, nauczycieli, uczniów).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FF5D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6230600" cy="1150514"/>
            <a:chOff x="0" y="0"/>
            <a:chExt cx="21640800" cy="1534019"/>
          </a:xfrm>
        </p:grpSpPr>
        <p:sp>
          <p:nvSpPr>
            <p:cNvPr id="7" name="TextBox 7"/>
            <p:cNvSpPr txBox="1"/>
            <p:nvPr/>
          </p:nvSpPr>
          <p:spPr>
            <a:xfrm>
              <a:off x="0" y="675499"/>
              <a:ext cx="21640800" cy="858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  <a:spcBef>
                  <a:spcPct val="0"/>
                </a:spcBef>
              </a:pPr>
              <a:r>
                <a:rPr lang="en-US" sz="3900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Nasza aktywność w grupie nauczycielskiej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3936484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792326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56793" y="0"/>
            <a:ext cx="5731207" cy="10287000"/>
            <a:chOff x="0" y="0"/>
            <a:chExt cx="7641609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2839"/>
            <a:stretch>
              <a:fillRect/>
            </a:stretch>
          </p:blipFill>
          <p:spPr>
            <a:xfrm>
              <a:off x="0" y="0"/>
              <a:ext cx="7641609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CEC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611190"/>
            <a:ext cx="7838820" cy="1365461"/>
            <a:chOff x="0" y="-57148"/>
            <a:chExt cx="10451760" cy="1820615"/>
          </a:xfrm>
        </p:grpSpPr>
        <p:sp>
          <p:nvSpPr>
            <p:cNvPr id="8" name="TextBox 8"/>
            <p:cNvSpPr txBox="1"/>
            <p:nvPr/>
          </p:nvSpPr>
          <p:spPr>
            <a:xfrm>
              <a:off x="0" y="646924"/>
              <a:ext cx="10451760" cy="1116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Prawdziwość informacji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48"/>
              <a:ext cx="7975600" cy="56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524932"/>
              <a:ext cx="865632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557670" y="3110195"/>
            <a:ext cx="10357992" cy="220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9"/>
              </a:lnSpc>
            </a:pPr>
            <a:r>
              <a:rPr lang="en-US" sz="34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Potwierdzam prawdziwość informacji umieszczonych w Sprawozdaniu konkursowym. </a:t>
            </a: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171616"/>
              </a:solidFill>
              <a:latin typeface="DKMS Custom"/>
              <a:ea typeface="DKMS Custom"/>
              <a:cs typeface="DKMS Custom"/>
              <a:sym typeface="DKMS Custo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952393" y="5240624"/>
            <a:ext cx="5488860" cy="622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E2001A"/>
                </a:solidFill>
                <a:latin typeface="DKMS Custom"/>
                <a:ea typeface="DKMS Custom"/>
                <a:cs typeface="DKMS Custom"/>
                <a:sym typeface="DKMS Custom"/>
              </a:rPr>
              <a:t>Data, </a:t>
            </a:r>
            <a:r>
              <a:rPr lang="en-US" sz="3600" dirty="0" err="1">
                <a:solidFill>
                  <a:srgbClr val="E2001A"/>
                </a:solidFill>
                <a:latin typeface="DKMS Custom"/>
                <a:ea typeface="DKMS Custom"/>
                <a:cs typeface="DKMS Custom"/>
                <a:sym typeface="DKMS Custom"/>
              </a:rPr>
              <a:t>imię</a:t>
            </a:r>
            <a:r>
              <a:rPr lang="en-US" sz="3600" dirty="0">
                <a:solidFill>
                  <a:srgbClr val="E2001A"/>
                </a:solidFill>
                <a:latin typeface="DKMS Custom"/>
                <a:ea typeface="DKMS Custom"/>
                <a:cs typeface="DKMS Custom"/>
                <a:sym typeface="DKMS Custom"/>
              </a:rPr>
              <a:t> </a:t>
            </a:r>
            <a:r>
              <a:rPr lang="en-US" sz="3600" dirty="0" err="1">
                <a:solidFill>
                  <a:srgbClr val="E2001A"/>
                </a:solidFill>
                <a:latin typeface="DKMS Custom"/>
                <a:ea typeface="DKMS Custom"/>
                <a:cs typeface="DKMS Custom"/>
                <a:sym typeface="DKMS Custom"/>
              </a:rPr>
              <a:t>i</a:t>
            </a:r>
            <a:r>
              <a:rPr lang="en-US" sz="3600" dirty="0">
                <a:solidFill>
                  <a:srgbClr val="E2001A"/>
                </a:solidFill>
                <a:latin typeface="DKMS Custom"/>
                <a:ea typeface="DKMS Custom"/>
                <a:cs typeface="DKMS Custom"/>
                <a:sym typeface="DKMS Custom"/>
              </a:rPr>
              <a:t> </a:t>
            </a:r>
            <a:r>
              <a:rPr lang="en-US" sz="3600" dirty="0" err="1">
                <a:solidFill>
                  <a:srgbClr val="E2001A"/>
                </a:solidFill>
                <a:latin typeface="DKMS Custom"/>
                <a:ea typeface="DKMS Custom"/>
                <a:cs typeface="DKMS Custom"/>
                <a:sym typeface="DKMS Custom"/>
              </a:rPr>
              <a:t>nazwisko</a:t>
            </a:r>
            <a:endParaRPr lang="en-US" sz="3600" dirty="0">
              <a:solidFill>
                <a:srgbClr val="E2001A"/>
              </a:solidFill>
              <a:latin typeface="DKMS Custom"/>
              <a:ea typeface="DKMS Custom"/>
              <a:cs typeface="DKMS Custom"/>
              <a:sym typeface="DKMS Custo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56793" y="0"/>
            <a:ext cx="5731207" cy="10287000"/>
            <a:chOff x="0" y="0"/>
            <a:chExt cx="7641609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1334" r="11523"/>
            <a:stretch>
              <a:fillRect/>
            </a:stretch>
          </p:blipFill>
          <p:spPr>
            <a:xfrm>
              <a:off x="0" y="0"/>
              <a:ext cx="7641609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CEC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611190"/>
            <a:ext cx="7838820" cy="1365461"/>
            <a:chOff x="0" y="-57148"/>
            <a:chExt cx="10451760" cy="1820615"/>
          </a:xfrm>
        </p:grpSpPr>
        <p:sp>
          <p:nvSpPr>
            <p:cNvPr id="8" name="TextBox 8"/>
            <p:cNvSpPr txBox="1"/>
            <p:nvPr/>
          </p:nvSpPr>
          <p:spPr>
            <a:xfrm>
              <a:off x="0" y="646924"/>
              <a:ext cx="10451760" cy="1116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Agenda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48"/>
              <a:ext cx="8656320" cy="56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524932"/>
              <a:ext cx="865632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972619" y="2086358"/>
            <a:ext cx="11528093" cy="749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39" lvl="1" indent="-377820" algn="l">
              <a:lnSpc>
                <a:spcPts val="5949"/>
              </a:lnSpc>
              <a:buAutoNum type="arabicPeriod"/>
            </a:pPr>
            <a:r>
              <a:rPr lang="en-US" sz="34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Podstawowe informacje</a:t>
            </a:r>
          </a:p>
          <a:p>
            <a:pPr marL="755639" lvl="1" indent="-377820" algn="l">
              <a:lnSpc>
                <a:spcPts val="5949"/>
              </a:lnSpc>
              <a:buAutoNum type="arabicPeriod"/>
            </a:pPr>
            <a:r>
              <a:rPr lang="en-US" sz="34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Jak uczyliśmy o dawstwie szpiku</a:t>
            </a:r>
          </a:p>
          <a:p>
            <a:pPr marL="755639" lvl="1" indent="-377820" algn="l">
              <a:lnSpc>
                <a:spcPts val="5949"/>
              </a:lnSpc>
              <a:buAutoNum type="arabicPeriod"/>
            </a:pPr>
            <a:r>
              <a:rPr lang="en-US" sz="34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Co zrobiliśmy inaczej niż inni </a:t>
            </a:r>
          </a:p>
          <a:p>
            <a:pPr marL="755639" lvl="1" indent="-377820" algn="l">
              <a:lnSpc>
                <a:spcPts val="5949"/>
              </a:lnSpc>
              <a:buAutoNum type="arabicPeriod"/>
            </a:pPr>
            <a:r>
              <a:rPr lang="en-US" sz="34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Ilu naszych pełnoletnich uczniów zostało potencjalnymi Dawcami </a:t>
            </a:r>
          </a:p>
          <a:p>
            <a:pPr marL="777229" lvl="1" indent="-388614" algn="l">
              <a:lnSpc>
                <a:spcPts val="6119"/>
              </a:lnSpc>
              <a:buAutoNum type="arabicPeriod"/>
            </a:pPr>
            <a:r>
              <a:rPr lang="en-US" sz="35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Nasze materiały – nasza kreatywność</a:t>
            </a:r>
          </a:p>
          <a:p>
            <a:pPr marL="755639" lvl="1" indent="-377820" algn="l">
              <a:lnSpc>
                <a:spcPts val="5949"/>
              </a:lnSpc>
              <a:buAutoNum type="arabicPeriod"/>
            </a:pPr>
            <a:r>
              <a:rPr lang="en-US" sz="34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Jak daleko dotarła nasza akcja</a:t>
            </a:r>
          </a:p>
          <a:p>
            <a:pPr marL="755639" lvl="1" indent="-377820" algn="l">
              <a:lnSpc>
                <a:spcPts val="5949"/>
              </a:lnSpc>
              <a:buAutoNum type="arabicPeriod"/>
            </a:pPr>
            <a:r>
              <a:rPr lang="en-US" sz="34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Kto nam pomagał poza szkołą</a:t>
            </a:r>
          </a:p>
          <a:p>
            <a:pPr marL="755639" lvl="1" indent="-377820" algn="l">
              <a:lnSpc>
                <a:spcPts val="5949"/>
              </a:lnSpc>
              <a:buAutoNum type="arabicPeriod"/>
            </a:pPr>
            <a:r>
              <a:rPr lang="en-US" sz="34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Jak angażowali się uczniowie</a:t>
            </a:r>
          </a:p>
          <a:p>
            <a:pPr marL="755639" lvl="1" indent="-377820" algn="l">
              <a:lnSpc>
                <a:spcPts val="5949"/>
              </a:lnSpc>
              <a:buAutoNum type="arabicPeriod"/>
            </a:pPr>
            <a:r>
              <a:rPr lang="en-US" sz="3499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Nasza aktywność w grupie nauczycielskiej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465" y="0"/>
            <a:ext cx="6960535" cy="10287000"/>
            <a:chOff x="0" y="0"/>
            <a:chExt cx="92807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454" r="6379"/>
            <a:stretch>
              <a:fillRect/>
            </a:stretch>
          </p:blipFill>
          <p:spPr>
            <a:xfrm>
              <a:off x="0" y="0"/>
              <a:ext cx="928071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99879" y="4706399"/>
            <a:ext cx="10761930" cy="1898040"/>
            <a:chOff x="0" y="0"/>
            <a:chExt cx="14349240" cy="2530720"/>
          </a:xfrm>
        </p:grpSpPr>
        <p:sp>
          <p:nvSpPr>
            <p:cNvPr id="6" name="AutoShape 6"/>
            <p:cNvSpPr/>
            <p:nvPr/>
          </p:nvSpPr>
          <p:spPr>
            <a:xfrm>
              <a:off x="5393203" y="1526133"/>
              <a:ext cx="3661009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4349240" cy="1191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60"/>
                </a:lnSpc>
                <a:spcBef>
                  <a:spcPct val="0"/>
                </a:spcBef>
              </a:pPr>
              <a:r>
                <a:rPr lang="en-US" sz="5400" b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Podstawowe informacje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61643" y="1907998"/>
              <a:ext cx="10651256" cy="62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34878"/>
            <a:ext cx="11160454" cy="506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3656" lvl="1" indent="-366828" algn="l">
              <a:lnSpc>
                <a:spcPts val="6796"/>
              </a:lnSpc>
              <a:buAutoNum type="arabicPeriod"/>
            </a:pPr>
            <a:r>
              <a:rPr lang="en-US" sz="3398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Imię i nazwisko Uczestnika:</a:t>
            </a:r>
          </a:p>
          <a:p>
            <a:pPr marL="733656" lvl="1" indent="-366828" algn="l">
              <a:lnSpc>
                <a:spcPts val="6796"/>
              </a:lnSpc>
              <a:buAutoNum type="arabicPeriod"/>
            </a:pPr>
            <a:r>
              <a:rPr lang="en-US" sz="3398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E-mail Uczestnika:</a:t>
            </a:r>
          </a:p>
          <a:p>
            <a:pPr marL="733656" lvl="1" indent="-366828" algn="l">
              <a:lnSpc>
                <a:spcPts val="6796"/>
              </a:lnSpc>
              <a:buAutoNum type="arabicPeriod"/>
            </a:pPr>
            <a:r>
              <a:rPr lang="en-US" sz="3398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Numer telefonu Uczestnika:</a:t>
            </a:r>
          </a:p>
          <a:p>
            <a:pPr marL="733656" lvl="1" indent="-366828" algn="l">
              <a:lnSpc>
                <a:spcPts val="6796"/>
              </a:lnSpc>
              <a:buAutoNum type="arabicPeriod"/>
            </a:pPr>
            <a:r>
              <a:rPr lang="en-US" sz="3398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Pełna nazwa Szkoły:</a:t>
            </a:r>
          </a:p>
          <a:p>
            <a:pPr marL="733656" lvl="1" indent="-366828" algn="l">
              <a:lnSpc>
                <a:spcPts val="6796"/>
              </a:lnSpc>
              <a:buAutoNum type="arabicPeriod"/>
            </a:pPr>
            <a:r>
              <a:rPr lang="en-US" sz="3398">
                <a:solidFill>
                  <a:srgbClr val="171616"/>
                </a:solidFill>
                <a:latin typeface="DKMS Custom"/>
                <a:ea typeface="DKMS Custom"/>
                <a:cs typeface="DKMS Custom"/>
                <a:sym typeface="DKMS Custom"/>
              </a:rPr>
              <a:t> Liczba osób zarejestrowanych w ramach akcji:</a:t>
            </a:r>
          </a:p>
          <a:p>
            <a:pPr algn="l">
              <a:lnSpc>
                <a:spcPts val="6796"/>
              </a:lnSpc>
            </a:pPr>
            <a:endParaRPr lang="en-US" sz="3398">
              <a:solidFill>
                <a:srgbClr val="171616"/>
              </a:solidFill>
              <a:latin typeface="DKMS Custom"/>
              <a:ea typeface="DKMS Custom"/>
              <a:cs typeface="DKMS Custom"/>
              <a:sym typeface="DKMS Custom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CEC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11190"/>
            <a:ext cx="7838820" cy="1365461"/>
            <a:chOff x="0" y="-57148"/>
            <a:chExt cx="10451760" cy="1820615"/>
          </a:xfrm>
        </p:grpSpPr>
        <p:sp>
          <p:nvSpPr>
            <p:cNvPr id="7" name="TextBox 7"/>
            <p:cNvSpPr txBox="1"/>
            <p:nvPr/>
          </p:nvSpPr>
          <p:spPr>
            <a:xfrm>
              <a:off x="0" y="646924"/>
              <a:ext cx="10451760" cy="1116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Podstawowe informacje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48"/>
              <a:ext cx="9093200" cy="56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dirty="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865632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465" y="0"/>
            <a:ext cx="6960535" cy="10287000"/>
            <a:chOff x="0" y="0"/>
            <a:chExt cx="92807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454" r="6379"/>
            <a:stretch>
              <a:fillRect/>
            </a:stretch>
          </p:blipFill>
          <p:spPr>
            <a:xfrm>
              <a:off x="0" y="0"/>
              <a:ext cx="928071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1125" y="4755153"/>
            <a:ext cx="10761930" cy="1768499"/>
            <a:chOff x="0" y="0"/>
            <a:chExt cx="14349240" cy="2357999"/>
          </a:xfrm>
        </p:grpSpPr>
        <p:sp>
          <p:nvSpPr>
            <p:cNvPr id="6" name="AutoShape 6"/>
            <p:cNvSpPr/>
            <p:nvPr/>
          </p:nvSpPr>
          <p:spPr>
            <a:xfrm>
              <a:off x="5393203" y="1353413"/>
              <a:ext cx="3661009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4349240" cy="1009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-US" sz="4500" b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Jak uczyliśmy o dawstwie szpiku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61643" y="1735277"/>
              <a:ext cx="10651256" cy="62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502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Opisz, w jaki sposób przekazaliście wiedzę o dawstwie szpiku i komórek macierzystych.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formy zajęć (lekcje, warsztaty, prelekcje, gry, quizy, prezentacje, spotkania z gośćmi),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sposób, w jaki angażowaliście uczniów i społeczność,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elementy, które sprawiły, że przekaz był ciekawy i zrozumiały,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reakcje uczestników lub przykłady rozmów po zajęciach.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dołącz zdjęcia,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możesz wykorzystać więcej niż jeden slajd.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CCD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0642186" cy="1322600"/>
            <a:chOff x="0" y="0"/>
            <a:chExt cx="14189581" cy="1763467"/>
          </a:xfrm>
        </p:grpSpPr>
        <p:sp>
          <p:nvSpPr>
            <p:cNvPr id="7" name="TextBox 7"/>
            <p:cNvSpPr txBox="1"/>
            <p:nvPr/>
          </p:nvSpPr>
          <p:spPr>
            <a:xfrm>
              <a:off x="0" y="646924"/>
              <a:ext cx="14189581" cy="1116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Jak uczyliśmy o dawstwie szpiku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137965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1752045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5853"/>
            <a:ext cx="16230600" cy="502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Opisz, w jaki sposób przekazaliście wiedzę o dawstwie szpiku i komórek macierzystych.</a:t>
            </a:r>
          </a:p>
          <a:p>
            <a:pPr algn="l">
              <a:lnSpc>
                <a:spcPts val="4497"/>
              </a:lnSpc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 Wskaż: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formy zajęć (lekcje, warsztaty, prelekcje, gry, quizy, prezentacje, spotkania z gośćmi),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sposób, w jaki angażowaliście uczniów i społeczność,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elementy, które sprawiły, że przekaz był ciekawy i zrozumiały,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reakcje uczestników lub przykłady rozmów po zajęciach.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dołącz zdjęcia,</a:t>
            </a:r>
          </a:p>
          <a:p>
            <a:pPr marL="647298" lvl="1" indent="-323649" algn="l">
              <a:lnSpc>
                <a:spcPts val="4497"/>
              </a:lnSpc>
              <a:buFont typeface="Arial"/>
              <a:buChar char="•"/>
            </a:pPr>
            <a:r>
              <a:rPr lang="en-US" sz="2998" i="1">
                <a:solidFill>
                  <a:srgbClr val="171616">
                    <a:alpha val="49804"/>
                  </a:srgbClr>
                </a:solidFill>
                <a:latin typeface="DKMS Custom TT Italics"/>
                <a:ea typeface="DKMS Custom TT Italics"/>
                <a:cs typeface="DKMS Custom TT Italics"/>
                <a:sym typeface="DKMS Custom TT Italics"/>
              </a:rPr>
              <a:t>możesz wykorzystać więcej niż jeden slajd.</a:t>
            </a:r>
          </a:p>
          <a:p>
            <a:pPr algn="l">
              <a:lnSpc>
                <a:spcPts val="4497"/>
              </a:lnSpc>
            </a:pPr>
            <a:endParaRPr lang="en-US" sz="2998" i="1">
              <a:solidFill>
                <a:srgbClr val="171616">
                  <a:alpha val="49804"/>
                </a:srgbClr>
              </a:solidFill>
              <a:latin typeface="DKMS Custom TT Italics"/>
              <a:ea typeface="DKMS Custom TT Italics"/>
              <a:cs typeface="DKMS Custom TT Italics"/>
              <a:sym typeface="DKMS Custom TT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6539" cy="10287000"/>
            <a:chOff x="0" y="0"/>
            <a:chExt cx="2413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93" cy="2709333"/>
            </a:xfrm>
            <a:custGeom>
              <a:avLst/>
              <a:gdLst/>
              <a:ahLst/>
              <a:cxnLst/>
              <a:rect l="l" t="t" r="r" b="b"/>
              <a:pathLst>
                <a:path w="241393" h="2709333">
                  <a:moveTo>
                    <a:pt x="0" y="0"/>
                  </a:moveTo>
                  <a:lnTo>
                    <a:pt x="241393" y="0"/>
                  </a:lnTo>
                  <a:lnTo>
                    <a:pt x="2413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CCD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54051"/>
            <a:ext cx="10642186" cy="1322600"/>
            <a:chOff x="0" y="0"/>
            <a:chExt cx="14189581" cy="1763467"/>
          </a:xfrm>
        </p:grpSpPr>
        <p:sp>
          <p:nvSpPr>
            <p:cNvPr id="7" name="TextBox 7"/>
            <p:cNvSpPr txBox="1"/>
            <p:nvPr/>
          </p:nvSpPr>
          <p:spPr>
            <a:xfrm>
              <a:off x="0" y="646924"/>
              <a:ext cx="14189581" cy="1116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>
                  <a:solidFill>
                    <a:srgbClr val="E2001A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Jak uczyliśmy o dawstwie szpiku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137965" cy="55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DKMS Custom"/>
                  <a:ea typeface="DKMS Custom"/>
                  <a:cs typeface="DKMS Custom"/>
                  <a:sym typeface="DKMS Custom"/>
                </a:rPr>
                <a:t>SPRAWOZDANIE KONKURSOWE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24932"/>
              <a:ext cx="11752045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27465" y="0"/>
            <a:ext cx="6960535" cy="10287000"/>
            <a:chOff x="0" y="0"/>
            <a:chExt cx="92807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454" r="6379"/>
            <a:stretch>
              <a:fillRect/>
            </a:stretch>
          </p:blipFill>
          <p:spPr>
            <a:xfrm>
              <a:off x="0" y="0"/>
              <a:ext cx="928071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565535" y="693556"/>
            <a:ext cx="3262468" cy="670289"/>
          </a:xfrm>
          <a:custGeom>
            <a:avLst/>
            <a:gdLst/>
            <a:ahLst/>
            <a:cxnLst/>
            <a:rect l="l" t="t" r="r" b="b"/>
            <a:pathLst>
              <a:path w="3262468" h="670289">
                <a:moveTo>
                  <a:pt x="0" y="0"/>
                </a:moveTo>
                <a:lnTo>
                  <a:pt x="3262469" y="0"/>
                </a:lnTo>
                <a:lnTo>
                  <a:pt x="3262469" y="670288"/>
                </a:lnTo>
                <a:lnTo>
                  <a:pt x="0" y="67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8633" y="4779530"/>
            <a:ext cx="10761930" cy="1841525"/>
            <a:chOff x="0" y="0"/>
            <a:chExt cx="14349240" cy="2455366"/>
          </a:xfrm>
        </p:grpSpPr>
        <p:sp>
          <p:nvSpPr>
            <p:cNvPr id="6" name="AutoShape 6"/>
            <p:cNvSpPr/>
            <p:nvPr/>
          </p:nvSpPr>
          <p:spPr>
            <a:xfrm>
              <a:off x="5393203" y="1450780"/>
              <a:ext cx="3661009" cy="0"/>
            </a:xfrm>
            <a:prstGeom prst="line">
              <a:avLst/>
            </a:prstGeom>
            <a:ln w="889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14349240" cy="1126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b="1">
                  <a:solidFill>
                    <a:srgbClr val="171616"/>
                  </a:solidFill>
                  <a:latin typeface="DKMS Custom Bold"/>
                  <a:ea typeface="DKMS Custom Bold"/>
                  <a:cs typeface="DKMS Custom Bold"/>
                  <a:sym typeface="DKMS Custom Bold"/>
                </a:rPr>
                <a:t> Co zrobiliśmy inaczej niż inni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61643" y="1832644"/>
              <a:ext cx="10651256" cy="622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Microsoft Office PowerPoint</Application>
  <PresentationFormat>Niestandardowy</PresentationFormat>
  <Paragraphs>152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DKMS Custom TT Italics</vt:lpstr>
      <vt:lpstr>DKMS Custom Bold</vt:lpstr>
      <vt:lpstr>Arial</vt:lpstr>
      <vt:lpstr>DKMS Custom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konkursowe</dc:title>
  <dc:creator>Marta Kamińska</dc:creator>
  <cp:lastModifiedBy>Marta Kamińska</cp:lastModifiedBy>
  <cp:revision>2</cp:revision>
  <dcterms:created xsi:type="dcterms:W3CDTF">2006-08-16T00:00:00Z</dcterms:created>
  <dcterms:modified xsi:type="dcterms:W3CDTF">2025-08-13T11:13:26Z</dcterms:modified>
  <dc:identifier>DAGv22RadGY</dc:identifier>
</cp:coreProperties>
</file>