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67" r:id="rId6"/>
    <p:sldId id="268"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07/07/2024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131597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07/07/2024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111834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07/07/2024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400514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07/07/2024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227214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6D574-2C52-4D15-9C30-CF32B72892E0}" type="datetimeFigureOut">
              <a:rPr lang="en-GB" smtClean="0"/>
              <a:t>07/07/2024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7869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F6D574-2C52-4D15-9C30-CF32B72892E0}" type="datetimeFigureOut">
              <a:rPr lang="en-GB" smtClean="0"/>
              <a:t>07/07/2024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2545312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F6D574-2C52-4D15-9C30-CF32B72892E0}" type="datetimeFigureOut">
              <a:rPr lang="en-GB" smtClean="0"/>
              <a:t>07/07/2024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409670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F6D574-2C52-4D15-9C30-CF32B72892E0}" type="datetimeFigureOut">
              <a:rPr lang="en-GB" smtClean="0"/>
              <a:t>07/07/2024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371017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6D574-2C52-4D15-9C30-CF32B72892E0}" type="datetimeFigureOut">
              <a:rPr lang="en-GB" smtClean="0"/>
              <a:t>07/07/2024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137172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6D574-2C52-4D15-9C30-CF32B72892E0}" type="datetimeFigureOut">
              <a:rPr lang="en-GB" smtClean="0"/>
              <a:t>07/07/2024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3072711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6D574-2C52-4D15-9C30-CF32B72892E0}" type="datetimeFigureOut">
              <a:rPr lang="en-GB" smtClean="0"/>
              <a:t>07/07/2024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250283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6D574-2C52-4D15-9C30-CF32B72892E0}" type="datetimeFigureOut">
              <a:rPr lang="en-GB" smtClean="0"/>
              <a:t>07/07/2024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FACA2-7DBB-4947-9FEB-1F8DC08283F6}" type="slidenum">
              <a:rPr lang="en-GB" smtClean="0"/>
              <a:t>‹#›</a:t>
            </a:fld>
            <a:endParaRPr lang="en-GB"/>
          </a:p>
        </p:txBody>
      </p:sp>
    </p:spTree>
    <p:extLst>
      <p:ext uri="{BB962C8B-B14F-4D97-AF65-F5344CB8AC3E}">
        <p14:creationId xmlns:p14="http://schemas.microsoft.com/office/powerpoint/2010/main" val="3216045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383"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sp>
        <p:nvSpPr>
          <p:cNvPr id="5" name="TextBox 4"/>
          <p:cNvSpPr txBox="1"/>
          <p:nvPr/>
        </p:nvSpPr>
        <p:spPr>
          <a:xfrm>
            <a:off x="755576" y="1484784"/>
            <a:ext cx="7416824" cy="369332"/>
          </a:xfrm>
          <a:prstGeom prst="rect">
            <a:avLst/>
          </a:prstGeom>
          <a:noFill/>
        </p:spPr>
        <p:txBody>
          <a:bodyPr wrap="square" rtlCol="0">
            <a:spAutoFit/>
          </a:bodyPr>
          <a:lstStyle/>
          <a:p>
            <a:r>
              <a:rPr lang="en-GB" dirty="0" smtClean="0"/>
              <a:t>Part 1 – final filed accounts YE April 30</a:t>
            </a:r>
            <a:r>
              <a:rPr lang="en-GB" baseline="30000" dirty="0" smtClean="0"/>
              <a:t>th</a:t>
            </a:r>
            <a:r>
              <a:rPr lang="en-GB" dirty="0" smtClean="0"/>
              <a:t> 2023 – Balance Sheet and Reserves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752" y="1988840"/>
            <a:ext cx="8535001" cy="439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892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383"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sp>
        <p:nvSpPr>
          <p:cNvPr id="5" name="TextBox 4"/>
          <p:cNvSpPr txBox="1"/>
          <p:nvPr/>
        </p:nvSpPr>
        <p:spPr>
          <a:xfrm>
            <a:off x="755576" y="1484784"/>
            <a:ext cx="7416824" cy="369332"/>
          </a:xfrm>
          <a:prstGeom prst="rect">
            <a:avLst/>
          </a:prstGeom>
          <a:noFill/>
        </p:spPr>
        <p:txBody>
          <a:bodyPr wrap="square" rtlCol="0">
            <a:spAutoFit/>
          </a:bodyPr>
          <a:lstStyle/>
          <a:p>
            <a:r>
              <a:rPr lang="en-GB" dirty="0" smtClean="0"/>
              <a:t>Part 1 – Accounts YE April 30</a:t>
            </a:r>
            <a:r>
              <a:rPr lang="en-GB" baseline="30000" dirty="0" smtClean="0"/>
              <a:t>th</a:t>
            </a:r>
            <a:r>
              <a:rPr lang="en-GB" dirty="0" smtClean="0"/>
              <a:t> 2023 - Profit and Loss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90" y="1988840"/>
            <a:ext cx="8722185"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17265" y="5517232"/>
            <a:ext cx="8285162" cy="1200329"/>
          </a:xfrm>
          <a:prstGeom prst="rect">
            <a:avLst/>
          </a:prstGeom>
          <a:noFill/>
        </p:spPr>
        <p:txBody>
          <a:bodyPr wrap="square" rtlCol="0">
            <a:spAutoFit/>
          </a:bodyPr>
          <a:lstStyle/>
          <a:p>
            <a:r>
              <a:rPr lang="en-GB" dirty="0" smtClean="0"/>
              <a:t>2022-23 Accounts filed in January 2024, attested to by Scrutineer.  Surplus for the period £25K </a:t>
            </a:r>
            <a:r>
              <a:rPr lang="en-GB" dirty="0" smtClean="0"/>
              <a:t>spread predominantly across umpire appointments, adult leagues and junior competitions where two years of income were recorded in 2022-23. In addition </a:t>
            </a:r>
            <a:r>
              <a:rPr lang="en-GB" dirty="0" smtClean="0"/>
              <a:t>£38K </a:t>
            </a:r>
            <a:r>
              <a:rPr lang="en-GB" dirty="0" smtClean="0"/>
              <a:t>was received in </a:t>
            </a:r>
            <a:r>
              <a:rPr lang="en-GB" dirty="0" smtClean="0"/>
              <a:t>donations from legacy organisations.</a:t>
            </a:r>
            <a:endParaRPr lang="en-GB" dirty="0"/>
          </a:p>
        </p:txBody>
      </p:sp>
    </p:spTree>
    <p:extLst>
      <p:ext uri="{BB962C8B-B14F-4D97-AF65-F5344CB8AC3E}">
        <p14:creationId xmlns:p14="http://schemas.microsoft.com/office/powerpoint/2010/main" val="206794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383"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sp>
        <p:nvSpPr>
          <p:cNvPr id="5" name="TextBox 4"/>
          <p:cNvSpPr txBox="1"/>
          <p:nvPr/>
        </p:nvSpPr>
        <p:spPr>
          <a:xfrm>
            <a:off x="755576" y="1484784"/>
            <a:ext cx="7416824" cy="369332"/>
          </a:xfrm>
          <a:prstGeom prst="rect">
            <a:avLst/>
          </a:prstGeom>
          <a:noFill/>
        </p:spPr>
        <p:txBody>
          <a:bodyPr wrap="square" rtlCol="0">
            <a:spAutoFit/>
          </a:bodyPr>
          <a:lstStyle/>
          <a:p>
            <a:r>
              <a:rPr lang="en-GB" dirty="0" smtClean="0"/>
              <a:t>Part 2 – Draft accounts for 2023-24 – Balance sheet and reserves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628" y="1876564"/>
            <a:ext cx="7019541" cy="416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39763" y="6173499"/>
            <a:ext cx="8524726" cy="646331"/>
          </a:xfrm>
          <a:prstGeom prst="rect">
            <a:avLst/>
          </a:prstGeom>
          <a:noFill/>
        </p:spPr>
        <p:txBody>
          <a:bodyPr wrap="square" rtlCol="0">
            <a:spAutoFit/>
          </a:bodyPr>
          <a:lstStyle/>
          <a:p>
            <a:r>
              <a:rPr lang="en-GB" dirty="0" smtClean="0"/>
              <a:t>Increase in fund balance of £38K: £21.5K spread across cost centres and further £16.5K in donations from legacy HUAs.  Significantly reduced debtors and creditors vs 22-23. </a:t>
            </a:r>
            <a:endParaRPr lang="en-GB" dirty="0"/>
          </a:p>
        </p:txBody>
      </p:sp>
    </p:spTree>
    <p:extLst>
      <p:ext uri="{BB962C8B-B14F-4D97-AF65-F5344CB8AC3E}">
        <p14:creationId xmlns:p14="http://schemas.microsoft.com/office/powerpoint/2010/main" val="363717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671" y="2204864"/>
            <a:ext cx="3970337" cy="294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55576" y="1484784"/>
            <a:ext cx="7416824" cy="369332"/>
          </a:xfrm>
          <a:prstGeom prst="rect">
            <a:avLst/>
          </a:prstGeom>
          <a:noFill/>
        </p:spPr>
        <p:txBody>
          <a:bodyPr wrap="square" rtlCol="0">
            <a:spAutoFit/>
          </a:bodyPr>
          <a:lstStyle/>
          <a:p>
            <a:r>
              <a:rPr lang="en-GB" dirty="0" smtClean="0"/>
              <a:t>Part 2 – Draft accounts 2023-24 Profit and Loss – General fund</a:t>
            </a:r>
          </a:p>
        </p:txBody>
      </p:sp>
      <p:sp>
        <p:nvSpPr>
          <p:cNvPr id="2" name="TextBox 1"/>
          <p:cNvSpPr txBox="1"/>
          <p:nvPr/>
        </p:nvSpPr>
        <p:spPr>
          <a:xfrm>
            <a:off x="5014689" y="1988840"/>
            <a:ext cx="3960440" cy="3970318"/>
          </a:xfrm>
          <a:prstGeom prst="rect">
            <a:avLst/>
          </a:prstGeom>
          <a:noFill/>
        </p:spPr>
        <p:txBody>
          <a:bodyPr wrap="square" rtlCol="0">
            <a:spAutoFit/>
          </a:bodyPr>
          <a:lstStyle/>
          <a:p>
            <a:r>
              <a:rPr lang="en-GB" dirty="0" smtClean="0"/>
              <a:t>Income from membership fees paid by clubs @£15 per adult team (~480), and small amount of bank interest.</a:t>
            </a:r>
          </a:p>
          <a:p>
            <a:r>
              <a:rPr lang="en-GB" dirty="0" smtClean="0"/>
              <a:t>Most significant cost has been the Admin Assistant who has been invaluable in helping with invoicing and collection of payments from clubs and schools.</a:t>
            </a:r>
          </a:p>
          <a:p>
            <a:r>
              <a:rPr lang="en-GB" dirty="0" smtClean="0"/>
              <a:t>Examiner has been paid for two sets of accounts.</a:t>
            </a:r>
          </a:p>
          <a:p>
            <a:r>
              <a:rPr lang="en-GB" dirty="0" smtClean="0"/>
              <a:t>IT costs have included email account and Zoom account provision.</a:t>
            </a:r>
          </a:p>
          <a:p>
            <a:r>
              <a:rPr lang="en-GB" dirty="0" smtClean="0"/>
              <a:t>Directors’ liability insurance obtained via the EH Membership+ scheme.</a:t>
            </a:r>
            <a:endParaRPr lang="en-GB" dirty="0"/>
          </a:p>
        </p:txBody>
      </p:sp>
    </p:spTree>
    <p:extLst>
      <p:ext uri="{BB962C8B-B14F-4D97-AF65-F5344CB8AC3E}">
        <p14:creationId xmlns:p14="http://schemas.microsoft.com/office/powerpoint/2010/main" val="410058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646331"/>
          </a:xfrm>
          <a:prstGeom prst="rect">
            <a:avLst/>
          </a:prstGeom>
          <a:noFill/>
        </p:spPr>
        <p:txBody>
          <a:bodyPr wrap="square" rtlCol="0">
            <a:spAutoFit/>
          </a:bodyPr>
          <a:lstStyle/>
          <a:p>
            <a:r>
              <a:rPr lang="en-GB" dirty="0" smtClean="0"/>
              <a:t>Part 2 </a:t>
            </a:r>
            <a:r>
              <a:rPr lang="en-GB" dirty="0"/>
              <a:t>– Draft accounts 2023-24 </a:t>
            </a:r>
            <a:r>
              <a:rPr lang="en-GB" dirty="0" smtClean="0"/>
              <a:t> Profit and Loss – Adult and Junior Competition</a:t>
            </a:r>
          </a:p>
        </p:txBody>
      </p:sp>
      <p:sp>
        <p:nvSpPr>
          <p:cNvPr id="2" name="TextBox 1"/>
          <p:cNvSpPr txBox="1"/>
          <p:nvPr/>
        </p:nvSpPr>
        <p:spPr>
          <a:xfrm>
            <a:off x="5004048" y="1779687"/>
            <a:ext cx="3960440" cy="5078313"/>
          </a:xfrm>
          <a:prstGeom prst="rect">
            <a:avLst/>
          </a:prstGeom>
          <a:noFill/>
        </p:spPr>
        <p:txBody>
          <a:bodyPr wrap="square" rtlCol="0">
            <a:spAutoFit/>
          </a:bodyPr>
          <a:lstStyle/>
          <a:p>
            <a:r>
              <a:rPr lang="en-GB" dirty="0" smtClean="0"/>
              <a:t>Adult league entry remained @ £10 per team and will continue at that level.  Minimal fines and a small number of appeals.</a:t>
            </a:r>
          </a:p>
          <a:p>
            <a:r>
              <a:rPr lang="en-GB" dirty="0" smtClean="0"/>
              <a:t>Costs include trophies for Premier Division winners and a share of email and GMS costs.  No outstanding entry fees.  Looking to contribute towards umpire development from reserves.</a:t>
            </a:r>
          </a:p>
          <a:p>
            <a:endParaRPr lang="en-GB" dirty="0"/>
          </a:p>
          <a:p>
            <a:r>
              <a:rPr lang="en-GB" dirty="0" smtClean="0"/>
              <a:t>Junior competition fees spread across clubs and schools.  Costs have been predominantly for provision of pitches for club In2H competitions and medals for all competitions with a contribution towards email and GMS.  Fees vary for schools and clubs.  Some schools yet to pay entry fees.</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895" y="2060848"/>
            <a:ext cx="3948113" cy="423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54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369332"/>
          </a:xfrm>
          <a:prstGeom prst="rect">
            <a:avLst/>
          </a:prstGeom>
          <a:noFill/>
        </p:spPr>
        <p:txBody>
          <a:bodyPr wrap="square" rtlCol="0">
            <a:spAutoFit/>
          </a:bodyPr>
          <a:lstStyle/>
          <a:p>
            <a:r>
              <a:rPr lang="en-GB" dirty="0" smtClean="0"/>
              <a:t>Part 2 </a:t>
            </a:r>
            <a:r>
              <a:rPr lang="en-GB" dirty="0"/>
              <a:t>– Draft accounts 2023-24 Profit </a:t>
            </a:r>
            <a:r>
              <a:rPr lang="en-GB" dirty="0" smtClean="0"/>
              <a:t>and Loss – Masters and Indoor</a:t>
            </a:r>
          </a:p>
        </p:txBody>
      </p:sp>
      <p:sp>
        <p:nvSpPr>
          <p:cNvPr id="2" name="TextBox 1"/>
          <p:cNvSpPr txBox="1"/>
          <p:nvPr/>
        </p:nvSpPr>
        <p:spPr>
          <a:xfrm>
            <a:off x="4644008" y="1779687"/>
            <a:ext cx="4392488" cy="5078313"/>
          </a:xfrm>
          <a:prstGeom prst="rect">
            <a:avLst/>
          </a:prstGeom>
          <a:noFill/>
        </p:spPr>
        <p:txBody>
          <a:bodyPr wrap="square" rtlCol="0">
            <a:spAutoFit/>
          </a:bodyPr>
          <a:lstStyle/>
          <a:p>
            <a:r>
              <a:rPr lang="en-GB" dirty="0" smtClean="0"/>
              <a:t>Masters includes 2023 tournaments and 2023-24 assessments and training with all fees for the latter being collected via </a:t>
            </a:r>
            <a:r>
              <a:rPr lang="en-GB" dirty="0" err="1" smtClean="0"/>
              <a:t>Pitchero</a:t>
            </a:r>
            <a:r>
              <a:rPr lang="en-GB" dirty="0" smtClean="0"/>
              <a:t>, for which we pay £400+ per annum and is shown in IT costs (with email provision).  This has allowed proper accountability and also removed fee collection responsibility from coaches and managers.  Insurance covers each age group team.</a:t>
            </a:r>
          </a:p>
          <a:p>
            <a:endParaRPr lang="en-GB" dirty="0" smtClean="0"/>
          </a:p>
          <a:p>
            <a:r>
              <a:rPr lang="en-GB" dirty="0" smtClean="0"/>
              <a:t>Indoor covers clubs adult and junior competitions held at Polo Farm, and schools’ competitions for which we are grateful to a number of schools for hosting at no cost.  Umpire costs are absorbed into the fees paid by entrants which were reduced </a:t>
            </a:r>
            <a:r>
              <a:rPr lang="en-GB" dirty="0" smtClean="0"/>
              <a:t>from </a:t>
            </a:r>
            <a:r>
              <a:rPr lang="en-GB" dirty="0" smtClean="0"/>
              <a:t>£220 to £175 per adult team this season.</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805" y="1988840"/>
            <a:ext cx="3962400" cy="402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1777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369332"/>
          </a:xfrm>
          <a:prstGeom prst="rect">
            <a:avLst/>
          </a:prstGeom>
          <a:noFill/>
        </p:spPr>
        <p:txBody>
          <a:bodyPr wrap="square" rtlCol="0">
            <a:spAutoFit/>
          </a:bodyPr>
          <a:lstStyle/>
          <a:p>
            <a:r>
              <a:rPr lang="en-GB" dirty="0" smtClean="0"/>
              <a:t>Part 2 </a:t>
            </a:r>
            <a:r>
              <a:rPr lang="en-GB" dirty="0"/>
              <a:t>– Draft accounts 2023-24 Profit </a:t>
            </a:r>
            <a:r>
              <a:rPr lang="en-GB" dirty="0" smtClean="0"/>
              <a:t>and Loss – Umpire Appointments</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916832"/>
            <a:ext cx="3962400" cy="199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27984" y="1779686"/>
            <a:ext cx="4392488" cy="4801314"/>
          </a:xfrm>
          <a:prstGeom prst="rect">
            <a:avLst/>
          </a:prstGeom>
          <a:noFill/>
        </p:spPr>
        <p:txBody>
          <a:bodyPr wrap="square" rtlCol="0">
            <a:spAutoFit/>
          </a:bodyPr>
          <a:lstStyle/>
          <a:p>
            <a:r>
              <a:rPr lang="en-GB" dirty="0" smtClean="0"/>
              <a:t>Umpire appointment fees for Adult league fixtures were reduced once more to £30 per Premier appointment, £22 for East/West and £17 for sub-area divisions.  In addition, ~£13K was returned to clubs in recognition of the surplus made in 2022-23.</a:t>
            </a:r>
          </a:p>
          <a:p>
            <a:r>
              <a:rPr lang="en-GB" dirty="0" smtClean="0"/>
              <a:t>The appointment fees this season have pretty much reflected umpire expenses and there is no plan to change them or the umpire reimbursement rate in 2024-25.  </a:t>
            </a:r>
          </a:p>
          <a:p>
            <a:r>
              <a:rPr lang="en-GB" dirty="0" smtClean="0"/>
              <a:t>Any surplus will be transferred to the Umpire Development fund to support initiatives  being put forward for club and appointment taking umpires.</a:t>
            </a:r>
          </a:p>
          <a:p>
            <a:r>
              <a:rPr lang="en-GB" dirty="0" smtClean="0"/>
              <a:t>There are a number of umpires yet to put in claims but this will not materially impact the reported accounts.</a:t>
            </a:r>
            <a:endParaRPr lang="en-GB" dirty="0"/>
          </a:p>
        </p:txBody>
      </p:sp>
    </p:spTree>
    <p:extLst>
      <p:ext uri="{BB962C8B-B14F-4D97-AF65-F5344CB8AC3E}">
        <p14:creationId xmlns:p14="http://schemas.microsoft.com/office/powerpoint/2010/main" val="137449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646331"/>
          </a:xfrm>
          <a:prstGeom prst="rect">
            <a:avLst/>
          </a:prstGeom>
          <a:noFill/>
        </p:spPr>
        <p:txBody>
          <a:bodyPr wrap="square" rtlCol="0">
            <a:spAutoFit/>
          </a:bodyPr>
          <a:lstStyle/>
          <a:p>
            <a:r>
              <a:rPr lang="en-GB" dirty="0" smtClean="0"/>
              <a:t>Part 2 </a:t>
            </a:r>
            <a:r>
              <a:rPr lang="en-GB" dirty="0"/>
              <a:t>– Draft accounts 2023-24 Profit </a:t>
            </a:r>
            <a:r>
              <a:rPr lang="en-GB" dirty="0" smtClean="0"/>
              <a:t>and Loss – </a:t>
            </a:r>
            <a:r>
              <a:rPr lang="en-GB" dirty="0" err="1" smtClean="0"/>
              <a:t>Officitaing</a:t>
            </a:r>
            <a:r>
              <a:rPr lang="en-GB" dirty="0" smtClean="0"/>
              <a:t> General and Development</a:t>
            </a:r>
          </a:p>
        </p:txBody>
      </p:sp>
      <p:sp>
        <p:nvSpPr>
          <p:cNvPr id="9" name="TextBox 8"/>
          <p:cNvSpPr txBox="1"/>
          <p:nvPr/>
        </p:nvSpPr>
        <p:spPr>
          <a:xfrm>
            <a:off x="4427984" y="1964352"/>
            <a:ext cx="4392488" cy="4524315"/>
          </a:xfrm>
          <a:prstGeom prst="rect">
            <a:avLst/>
          </a:prstGeom>
          <a:noFill/>
        </p:spPr>
        <p:txBody>
          <a:bodyPr wrap="square" rtlCol="0">
            <a:spAutoFit/>
          </a:bodyPr>
          <a:lstStyle/>
          <a:p>
            <a:r>
              <a:rPr lang="en-GB" dirty="0" smtClean="0"/>
              <a:t>Umpire general fund relies on income from EHO subscriptions which were very similar to the two previous years.  Only costs are email and meeting hosting software.</a:t>
            </a:r>
          </a:p>
          <a:p>
            <a:endParaRPr lang="en-GB" dirty="0"/>
          </a:p>
          <a:p>
            <a:r>
              <a:rPr lang="en-GB" dirty="0" smtClean="0"/>
              <a:t>Umpire development  receives no income as such however donations from both Surrey and Sussex HUAs were received with thanks and transferred to reserves.  There were a number of Development events and meetings for which costs were incurred.  There is planned to be a significant increase in umpire development activities in 2024-25 that will be funded by donations received previously and reserves from other cost centres. </a:t>
            </a:r>
            <a:endParaRPr lang="en-GB"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7" y="2165292"/>
            <a:ext cx="4008437"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420" y="4149080"/>
            <a:ext cx="4198937"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756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smtClean="0"/>
              <a:t>SE Hockey Financial Overview – 2023-24</a:t>
            </a:r>
            <a:endParaRPr lang="en-GB"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369332"/>
          </a:xfrm>
          <a:prstGeom prst="rect">
            <a:avLst/>
          </a:prstGeom>
          <a:noFill/>
        </p:spPr>
        <p:txBody>
          <a:bodyPr wrap="square" rtlCol="0">
            <a:spAutoFit/>
          </a:bodyPr>
          <a:lstStyle/>
          <a:p>
            <a:r>
              <a:rPr lang="en-GB" dirty="0" smtClean="0"/>
              <a:t>Part 2 – Draft Accounts 2023-24 Summary</a:t>
            </a:r>
          </a:p>
        </p:txBody>
      </p:sp>
      <p:sp>
        <p:nvSpPr>
          <p:cNvPr id="9" name="TextBox 8"/>
          <p:cNvSpPr txBox="1"/>
          <p:nvPr/>
        </p:nvSpPr>
        <p:spPr>
          <a:xfrm>
            <a:off x="467544" y="1964352"/>
            <a:ext cx="8352928" cy="3139321"/>
          </a:xfrm>
          <a:prstGeom prst="rect">
            <a:avLst/>
          </a:prstGeom>
          <a:noFill/>
        </p:spPr>
        <p:txBody>
          <a:bodyPr wrap="square" rtlCol="0">
            <a:spAutoFit/>
          </a:bodyPr>
          <a:lstStyle/>
          <a:p>
            <a:r>
              <a:rPr lang="en-GB" dirty="0" smtClean="0"/>
              <a:t>Another very healthy year in financial terms for South East Hockey with a surplus of £21.5K on operations and further donations of £</a:t>
            </a:r>
            <a:r>
              <a:rPr lang="en-GB" dirty="0" smtClean="0"/>
              <a:t>16.5K from Surrey and Sussex HUAs.</a:t>
            </a:r>
            <a:endParaRPr lang="en-GB" dirty="0" smtClean="0"/>
          </a:p>
          <a:p>
            <a:r>
              <a:rPr lang="en-GB" dirty="0" smtClean="0"/>
              <a:t>A balance has now been found in appointment costs vs fees charged to clubs with the surplus being set aside for umpire development.</a:t>
            </a:r>
          </a:p>
          <a:p>
            <a:endParaRPr lang="en-GB" dirty="0"/>
          </a:p>
          <a:p>
            <a:r>
              <a:rPr lang="en-GB" dirty="0" smtClean="0"/>
              <a:t>South East Hockey is not proposing to change fee levels for any competition entry or appointments.</a:t>
            </a:r>
          </a:p>
          <a:p>
            <a:endParaRPr lang="en-GB" dirty="0"/>
          </a:p>
          <a:p>
            <a:r>
              <a:rPr lang="en-GB" dirty="0" smtClean="0"/>
              <a:t>With the funds South East Hockey does have we are looking for support from clubs via volunteers to join our management structure to help with initiatives to return these funds to clubs in support of promoting hockey to all throughout the South East.</a:t>
            </a:r>
            <a:endParaRPr lang="en-GB" dirty="0"/>
          </a:p>
        </p:txBody>
      </p:sp>
    </p:spTree>
    <p:extLst>
      <p:ext uri="{BB962C8B-B14F-4D97-AF65-F5344CB8AC3E}">
        <p14:creationId xmlns:p14="http://schemas.microsoft.com/office/powerpoint/2010/main" val="1748707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882</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Thompson</dc:creator>
  <cp:lastModifiedBy>John Thompson</cp:lastModifiedBy>
  <cp:revision>27</cp:revision>
  <dcterms:created xsi:type="dcterms:W3CDTF">2023-07-09T17:49:07Z</dcterms:created>
  <dcterms:modified xsi:type="dcterms:W3CDTF">2024-07-07T09:30:39Z</dcterms:modified>
</cp:coreProperties>
</file>